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4"/>
  </p:notesMasterIdLst>
  <p:handoutMasterIdLst>
    <p:handoutMasterId r:id="rId35"/>
  </p:handoutMasterIdLst>
  <p:sldIdLst>
    <p:sldId id="286" r:id="rId5"/>
    <p:sldId id="322" r:id="rId6"/>
    <p:sldId id="324" r:id="rId7"/>
    <p:sldId id="325" r:id="rId8"/>
    <p:sldId id="326" r:id="rId9"/>
    <p:sldId id="327" r:id="rId10"/>
    <p:sldId id="350" r:id="rId11"/>
    <p:sldId id="328" r:id="rId12"/>
    <p:sldId id="329" r:id="rId13"/>
    <p:sldId id="330" r:id="rId14"/>
    <p:sldId id="331" r:id="rId15"/>
    <p:sldId id="332" r:id="rId16"/>
    <p:sldId id="333" r:id="rId17"/>
    <p:sldId id="334" r:id="rId18"/>
    <p:sldId id="351" r:id="rId19"/>
    <p:sldId id="335" r:id="rId20"/>
    <p:sldId id="336" r:id="rId21"/>
    <p:sldId id="337" r:id="rId22"/>
    <p:sldId id="338" r:id="rId23"/>
    <p:sldId id="339" r:id="rId24"/>
    <p:sldId id="340" r:id="rId25"/>
    <p:sldId id="352" r:id="rId26"/>
    <p:sldId id="353" r:id="rId27"/>
    <p:sldId id="341" r:id="rId28"/>
    <p:sldId id="342" r:id="rId29"/>
    <p:sldId id="348" r:id="rId30"/>
    <p:sldId id="349" r:id="rId31"/>
    <p:sldId id="343" r:id="rId32"/>
    <p:sldId id="347" r:id="rId33"/>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3655">
          <p15:clr>
            <a:srgbClr val="A4A3A4"/>
          </p15:clr>
        </p15:guide>
        <p15:guide id="3" orient="horz" pos="1698">
          <p15:clr>
            <a:srgbClr val="A4A3A4"/>
          </p15:clr>
        </p15:guide>
        <p15:guide id="4" orient="horz" pos="688">
          <p15:clr>
            <a:srgbClr val="A4A3A4"/>
          </p15:clr>
        </p15:guide>
        <p15:guide id="5" orient="horz" pos="2790">
          <p15:clr>
            <a:srgbClr val="A4A3A4"/>
          </p15:clr>
        </p15:guide>
        <p15:guide id="6" orient="horz" pos="174">
          <p15:clr>
            <a:srgbClr val="A4A3A4"/>
          </p15:clr>
        </p15:guide>
        <p15:guide id="7" orient="horz" pos="128">
          <p15:clr>
            <a:srgbClr val="A4A3A4"/>
          </p15:clr>
        </p15:guide>
        <p15:guide id="8" pos="5621">
          <p15:clr>
            <a:srgbClr val="A4A3A4"/>
          </p15:clr>
        </p15:guide>
        <p15:guide id="9" pos="136">
          <p15:clr>
            <a:srgbClr val="A4A3A4"/>
          </p15:clr>
        </p15:guide>
        <p15:guide id="10" pos="589">
          <p15:clr>
            <a:srgbClr val="A4A3A4"/>
          </p15:clr>
        </p15:guide>
        <p15:guide id="11" pos="3572">
          <p15:clr>
            <a:srgbClr val="A4A3A4"/>
          </p15:clr>
        </p15:guide>
        <p15:guide id="12" pos="5163">
          <p15:clr>
            <a:srgbClr val="A4A3A4"/>
          </p15:clr>
        </p15:guide>
        <p15:guide id="13" pos="4632">
          <p15:clr>
            <a:srgbClr val="A4A3A4"/>
          </p15:clr>
        </p15:guide>
        <p15:guide id="14" pos="444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4E4E4E"/>
    <a:srgbClr val="404040"/>
    <a:srgbClr val="004C97"/>
    <a:srgbClr val="63666A"/>
    <a:srgbClr val="99D6EA"/>
    <a:srgbClr val="505050"/>
    <a:srgbClr val="A7A8AA"/>
    <a:srgbClr val="003087"/>
    <a:srgbClr val="0F2D62"/>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1" autoAdjust="0"/>
    <p:restoredTop sz="94660"/>
  </p:normalViewPr>
  <p:slideViewPr>
    <p:cSldViewPr snapToGrid="0" snapToObjects="1" showGuides="1">
      <p:cViewPr varScale="1">
        <p:scale>
          <a:sx n="84" d="100"/>
          <a:sy n="84" d="100"/>
        </p:scale>
        <p:origin x="850" y="77"/>
      </p:cViewPr>
      <p:guideLst>
        <p:guide orient="horz" pos="4142"/>
        <p:guide orient="horz" pos="3655"/>
        <p:guide orient="horz" pos="1698"/>
        <p:guide orient="horz" pos="688"/>
        <p:guide orient="horz" pos="2790"/>
        <p:guide orient="horz" pos="174"/>
        <p:guide orient="horz" pos="128"/>
        <p:guide pos="5621"/>
        <p:guide pos="136"/>
        <p:guide pos="589"/>
        <p:guide pos="3572"/>
        <p:guide pos="5163"/>
        <p:guide pos="4632"/>
        <p:guide pos="444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5/9/2018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5/9/2018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ermilab + Extra Logos Title">
    <p:spTree>
      <p:nvGrpSpPr>
        <p:cNvPr id="1" name=""/>
        <p:cNvGrpSpPr/>
        <p:nvPr/>
      </p:nvGrpSpPr>
      <p:grpSpPr>
        <a:xfrm>
          <a:off x="0" y="0"/>
          <a:ext cx="0" cy="0"/>
          <a:chOff x="0" y="0"/>
          <a:chExt cx="0" cy="0"/>
        </a:xfrm>
      </p:grpSpPr>
      <p:sp>
        <p:nvSpPr>
          <p:cNvPr id="24" name="Text Placeholder 23"/>
          <p:cNvSpPr>
            <a:spLocks noGrp="1"/>
          </p:cNvSpPr>
          <p:nvPr>
            <p:ph type="body" sz="quarter" idx="10"/>
          </p:nvPr>
        </p:nvSpPr>
        <p:spPr>
          <a:xfrm>
            <a:off x="219719" y="4963772"/>
            <a:ext cx="4941110"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cxnSp>
        <p:nvCxnSpPr>
          <p:cNvPr id="16" name="Straight Connector 15"/>
          <p:cNvCxnSpPr/>
          <p:nvPr userDrawn="1"/>
        </p:nvCxnSpPr>
        <p:spPr>
          <a:xfrm>
            <a:off x="5574189" y="6360810"/>
            <a:ext cx="3257550"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3" name="Rectangle 2"/>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 Placeholder 24"/>
          <p:cNvSpPr>
            <a:spLocks noGrp="1"/>
          </p:cNvSpPr>
          <p:nvPr>
            <p:ph type="body" sz="quarter" idx="11"/>
          </p:nvPr>
        </p:nvSpPr>
        <p:spPr>
          <a:xfrm>
            <a:off x="219718" y="3951841"/>
            <a:ext cx="8667106" cy="1003049"/>
          </a:xfrm>
          <a:prstGeom prst="rect">
            <a:avLst/>
          </a:prstGeom>
        </p:spPr>
        <p:txBody>
          <a:bodyPr vert="horz" wrap="square" lIns="0" tIns="27432"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33" name="Picture 32" descr="FermiLogoBar_DOE_KO_horiz.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61" y="288917"/>
            <a:ext cx="9010786" cy="301891"/>
          </a:xfrm>
          <a:prstGeom prst="rect">
            <a:avLst/>
          </a:prstGeom>
        </p:spPr>
      </p:pic>
      <p:pic>
        <p:nvPicPr>
          <p:cNvPr id="9" name="Picture 8">
            <a:extLst>
              <a:ext uri="{FF2B5EF4-FFF2-40B4-BE49-F238E27FC236}">
                <a16:creationId xmlns:a16="http://schemas.microsoft.com/office/drawing/2014/main" id="{7A3F7814-5B3D-F64D-90D9-B2F8FF1BE9E8}"/>
              </a:ext>
            </a:extLst>
          </p:cNvPr>
          <p:cNvPicPr>
            <a:picLocks noChangeAspect="1"/>
          </p:cNvPicPr>
          <p:nvPr userDrawn="1"/>
        </p:nvPicPr>
        <p:blipFill>
          <a:blip r:embed="rId3"/>
          <a:stretch>
            <a:fillRect/>
          </a:stretch>
        </p:blipFill>
        <p:spPr>
          <a:xfrm>
            <a:off x="0" y="905817"/>
            <a:ext cx="9144000" cy="3037142"/>
          </a:xfrm>
          <a:prstGeom prst="rect">
            <a:avLst/>
          </a:prstGeom>
        </p:spPr>
      </p:pic>
    </p:spTree>
    <p:extLst>
      <p:ext uri="{BB962C8B-B14F-4D97-AF65-F5344CB8AC3E}">
        <p14:creationId xmlns:p14="http://schemas.microsoft.com/office/powerpoint/2010/main" val="344782685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465691"/>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a:off x="228600" y="6315146"/>
            <a:ext cx="8677275"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10" name="Date Placeholder 3"/>
          <p:cNvSpPr>
            <a:spLocks noGrp="1"/>
          </p:cNvSpPr>
          <p:nvPr>
            <p:ph type="dt" sz="half" idx="2"/>
          </p:nvPr>
        </p:nvSpPr>
        <p:spPr>
          <a:xfrm>
            <a:off x="736826" y="6495482"/>
            <a:ext cx="134223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10 May 2018</a:t>
            </a:r>
            <a:endParaRPr lang="en-US" dirty="0"/>
          </a:p>
        </p:txBody>
      </p:sp>
      <p:sp>
        <p:nvSpPr>
          <p:cNvPr id="11" name="Footer Placeholder 4"/>
          <p:cNvSpPr>
            <a:spLocks noGrp="1"/>
          </p:cNvSpPr>
          <p:nvPr>
            <p:ph type="ftr" sz="quarter" idx="3"/>
          </p:nvPr>
        </p:nvSpPr>
        <p:spPr>
          <a:xfrm>
            <a:off x="2179295" y="6495482"/>
            <a:ext cx="4988118" cy="237285"/>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J. Ozelis | Cavity and Cryomodule Testing Strategy </a:t>
            </a:r>
            <a:endParaRPr lang="en-US" b="1" dirty="0"/>
          </a:p>
        </p:txBody>
      </p:sp>
      <p:sp>
        <p:nvSpPr>
          <p:cNvPr id="12" name="Slide Number Placeholder 5"/>
          <p:cNvSpPr>
            <a:spLocks noGrp="1"/>
          </p:cNvSpPr>
          <p:nvPr>
            <p:ph type="sldNum" sz="quarter" idx="4"/>
          </p:nvPr>
        </p:nvSpPr>
        <p:spPr>
          <a:xfrm>
            <a:off x="222250" y="6495482"/>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3837769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8600" y="4765101"/>
            <a:ext cx="4206240"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3"/>
          <p:cNvSpPr>
            <a:spLocks noGrp="1"/>
          </p:cNvSpPr>
          <p:nvPr>
            <p:ph type="body" sz="half" idx="13"/>
          </p:nvPr>
        </p:nvSpPr>
        <p:spPr>
          <a:xfrm>
            <a:off x="4687970" y="4765101"/>
            <a:ext cx="4206240"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Content Placeholder 2"/>
          <p:cNvSpPr>
            <a:spLocks noGrp="1"/>
          </p:cNvSpPr>
          <p:nvPr>
            <p:ph sz="half" idx="17"/>
          </p:nvPr>
        </p:nvSpPr>
        <p:spPr>
          <a:xfrm>
            <a:off x="228600" y="1043694"/>
            <a:ext cx="4206240"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sz="half" idx="18"/>
          </p:nvPr>
        </p:nvSpPr>
        <p:spPr>
          <a:xfrm>
            <a:off x="4687970" y="1043694"/>
            <a:ext cx="4206240"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Date Placeholder 3"/>
          <p:cNvSpPr>
            <a:spLocks noGrp="1"/>
          </p:cNvSpPr>
          <p:nvPr>
            <p:ph type="dt" sz="half" idx="2"/>
          </p:nvPr>
        </p:nvSpPr>
        <p:spPr>
          <a:xfrm>
            <a:off x="736826" y="6495482"/>
            <a:ext cx="1236353"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10 May 2018</a:t>
            </a:r>
            <a:endParaRPr lang="en-US" dirty="0"/>
          </a:p>
        </p:txBody>
      </p:sp>
      <p:sp>
        <p:nvSpPr>
          <p:cNvPr id="18" name="Footer Placeholder 4"/>
          <p:cNvSpPr>
            <a:spLocks noGrp="1"/>
          </p:cNvSpPr>
          <p:nvPr>
            <p:ph type="ftr" sz="quarter" idx="3"/>
          </p:nvPr>
        </p:nvSpPr>
        <p:spPr>
          <a:xfrm>
            <a:off x="2073416" y="6495482"/>
            <a:ext cx="4995721" cy="237285"/>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J. Ozelis | Cavity and Cryomodule Testing Strategy </a:t>
            </a:r>
            <a:endParaRPr lang="en-US" b="1" dirty="0"/>
          </a:p>
        </p:txBody>
      </p:sp>
      <p:sp>
        <p:nvSpPr>
          <p:cNvPr id="20" name="Title 1"/>
          <p:cNvSpPr>
            <a:spLocks noGrp="1"/>
          </p:cNvSpPr>
          <p:nvPr>
            <p:ph type="title"/>
          </p:nvPr>
        </p:nvSpPr>
        <p:spPr>
          <a:xfrm>
            <a:off x="228600" y="465691"/>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10" name="Slide Number Placeholder 5"/>
          <p:cNvSpPr>
            <a:spLocks noGrp="1"/>
          </p:cNvSpPr>
          <p:nvPr>
            <p:ph type="sldNum" sz="quarter" idx="4"/>
          </p:nvPr>
        </p:nvSpPr>
        <p:spPr>
          <a:xfrm>
            <a:off x="222250" y="6495482"/>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1645056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3542712" y="1043694"/>
            <a:ext cx="5347605" cy="49942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495482"/>
            <a:ext cx="1284478" cy="241300"/>
          </a:xfrm>
        </p:spPr>
        <p:txBody>
          <a:bodyPr/>
          <a:lstStyle>
            <a:lvl1pPr>
              <a:defRPr sz="1200" smtClean="0"/>
            </a:lvl1pPr>
          </a:lstStyle>
          <a:p>
            <a:pPr>
              <a:defRPr/>
            </a:pPr>
            <a:r>
              <a:rPr lang="en-US"/>
              <a:t>10 May 2018</a:t>
            </a:r>
            <a:endParaRPr lang="en-US" dirty="0"/>
          </a:p>
        </p:txBody>
      </p:sp>
      <p:sp>
        <p:nvSpPr>
          <p:cNvPr id="6" name="Footer Placeholder 4"/>
          <p:cNvSpPr>
            <a:spLocks noGrp="1"/>
          </p:cNvSpPr>
          <p:nvPr>
            <p:ph type="ftr" sz="quarter" idx="17"/>
          </p:nvPr>
        </p:nvSpPr>
        <p:spPr>
          <a:xfrm>
            <a:off x="2121544" y="6495482"/>
            <a:ext cx="4947593" cy="242873"/>
          </a:xfrm>
        </p:spPr>
        <p:txBody>
          <a:bodyPr/>
          <a:lstStyle>
            <a:lvl1pPr>
              <a:defRPr sz="1200" dirty="0" smtClean="0"/>
            </a:lvl1pPr>
          </a:lstStyle>
          <a:p>
            <a:pPr>
              <a:defRPr/>
            </a:pPr>
            <a:r>
              <a:rPr lang="en-US"/>
              <a:t>J. Ozelis | Cavity and Cryomodule Testing Strategy </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465691"/>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1238105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amp;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686800" cy="3695054"/>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a:xfrm>
            <a:off x="736827" y="6495482"/>
            <a:ext cx="1265228" cy="241300"/>
          </a:xfrm>
        </p:spPr>
        <p:txBody>
          <a:bodyPr/>
          <a:lstStyle>
            <a:lvl1pPr>
              <a:defRPr sz="1200" smtClean="0"/>
            </a:lvl1pPr>
          </a:lstStyle>
          <a:p>
            <a:pPr>
              <a:defRPr/>
            </a:pPr>
            <a:r>
              <a:rPr lang="en-US"/>
              <a:t>10 May 2018</a:t>
            </a:r>
            <a:endParaRPr lang="en-US" dirty="0"/>
          </a:p>
        </p:txBody>
      </p:sp>
      <p:sp>
        <p:nvSpPr>
          <p:cNvPr id="6" name="Footer Placeholder 4"/>
          <p:cNvSpPr>
            <a:spLocks noGrp="1"/>
          </p:cNvSpPr>
          <p:nvPr>
            <p:ph type="ftr" sz="quarter" idx="11"/>
          </p:nvPr>
        </p:nvSpPr>
        <p:spPr>
          <a:xfrm>
            <a:off x="2102295" y="6495482"/>
            <a:ext cx="4966844" cy="242873"/>
          </a:xfrm>
        </p:spPr>
        <p:txBody>
          <a:bodyPr/>
          <a:lstStyle>
            <a:lvl1pPr>
              <a:defRPr sz="1200" dirty="0" smtClean="0"/>
            </a:lvl1pPr>
          </a:lstStyle>
          <a:p>
            <a:pPr>
              <a:defRPr/>
            </a:pPr>
            <a:r>
              <a:rPr lang="en-US"/>
              <a:t>J. Ozelis | Cavity and Cryomodule Testing Strategy </a:t>
            </a:r>
            <a:endParaRPr lang="en-US" b="1" dirty="0"/>
          </a:p>
        </p:txBody>
      </p:sp>
      <p:sp>
        <p:nvSpPr>
          <p:cNvPr id="7" name="Slide Number Placeholder 5"/>
          <p:cNvSpPr>
            <a:spLocks noGrp="1"/>
          </p:cNvSpPr>
          <p:nvPr>
            <p:ph type="sldNum" sz="quarter" idx="12"/>
          </p:nvPr>
        </p:nvSpPr>
        <p:spPr/>
        <p:txBody>
          <a:bodyPr/>
          <a:lstStyle>
            <a:lvl1pPr>
              <a:defRPr sz="1200" smtClean="0"/>
            </a:lvl1pPr>
          </a:lstStyle>
          <a:p>
            <a:pPr>
              <a:defRPr/>
            </a:pPr>
            <a:fld id="{64DF0CCB-7EA3-7341-A46D-36EC5E85EBD6}" type="slidenum">
              <a:rPr lang="en-US"/>
              <a:pPr>
                <a:defRPr/>
              </a:pPr>
              <a:t>‹#›</a:t>
            </a:fld>
            <a:endParaRPr lang="en-US" dirty="0"/>
          </a:p>
        </p:txBody>
      </p:sp>
      <p:sp>
        <p:nvSpPr>
          <p:cNvPr id="11" name="Title 1"/>
          <p:cNvSpPr>
            <a:spLocks noGrp="1"/>
          </p:cNvSpPr>
          <p:nvPr>
            <p:ph type="title"/>
          </p:nvPr>
        </p:nvSpPr>
        <p:spPr>
          <a:xfrm>
            <a:off x="224073" y="465691"/>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2237513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495482"/>
            <a:ext cx="1281264" cy="241300"/>
          </a:xfrm>
        </p:spPr>
        <p:txBody>
          <a:bodyPr/>
          <a:lstStyle/>
          <a:p>
            <a:pPr>
              <a:defRPr/>
            </a:pPr>
            <a:r>
              <a:rPr lang="en-US"/>
              <a:t>10 May 2018</a:t>
            </a:r>
            <a:endParaRPr lang="en-US" dirty="0"/>
          </a:p>
        </p:txBody>
      </p:sp>
      <p:sp>
        <p:nvSpPr>
          <p:cNvPr id="4" name="Footer Placeholder 3"/>
          <p:cNvSpPr>
            <a:spLocks noGrp="1"/>
          </p:cNvSpPr>
          <p:nvPr>
            <p:ph type="ftr" sz="quarter" idx="11"/>
          </p:nvPr>
        </p:nvSpPr>
        <p:spPr>
          <a:xfrm>
            <a:off x="2118330" y="6495482"/>
            <a:ext cx="4950808" cy="237285"/>
          </a:xfrm>
        </p:spPr>
        <p:txBody>
          <a:bodyPr/>
          <a:lstStyle/>
          <a:p>
            <a:pPr>
              <a:defRPr/>
            </a:pPr>
            <a:r>
              <a:rPr lang="en-US"/>
              <a:t>J. Ozelis | Cavity and Cryomodule Testing Strategy </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468311"/>
            <a:ext cx="8675688" cy="5684865"/>
          </a:xfrm>
          <a:prstGeom prst="rect">
            <a:avLst/>
          </a:prstGeom>
        </p:spPr>
        <p:txBody>
          <a:bodyPr vert="horz"/>
          <a:lstStyle/>
          <a:p>
            <a:r>
              <a:rPr lang="en-US"/>
              <a:t>Click icon to add picture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1088216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xtra Logos">
    <p:spTree>
      <p:nvGrpSpPr>
        <p:cNvPr id="1" name=""/>
        <p:cNvGrpSpPr/>
        <p:nvPr/>
      </p:nvGrpSpPr>
      <p:grpSpPr>
        <a:xfrm>
          <a:off x="0" y="0"/>
          <a:ext cx="0" cy="0"/>
          <a:chOff x="0" y="0"/>
          <a:chExt cx="0" cy="0"/>
        </a:xfrm>
      </p:grpSpPr>
      <p:sp>
        <p:nvSpPr>
          <p:cNvPr id="43" name="Picture Placeholder 14"/>
          <p:cNvSpPr>
            <a:spLocks noGrp="1"/>
          </p:cNvSpPr>
          <p:nvPr>
            <p:ph type="pic" sz="quarter" idx="19"/>
          </p:nvPr>
        </p:nvSpPr>
        <p:spPr>
          <a:xfrm>
            <a:off x="205694"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4" name="Picture Placeholder 14"/>
          <p:cNvSpPr>
            <a:spLocks noGrp="1"/>
          </p:cNvSpPr>
          <p:nvPr>
            <p:ph type="pic" sz="quarter" idx="20"/>
          </p:nvPr>
        </p:nvSpPr>
        <p:spPr>
          <a:xfrm>
            <a:off x="1979425"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5" name="Picture Placeholder 14"/>
          <p:cNvSpPr>
            <a:spLocks noGrp="1"/>
          </p:cNvSpPr>
          <p:nvPr>
            <p:ph type="pic" sz="quarter" idx="21"/>
          </p:nvPr>
        </p:nvSpPr>
        <p:spPr>
          <a:xfrm>
            <a:off x="3753205"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6" name="Picture Placeholder 14"/>
          <p:cNvSpPr>
            <a:spLocks noGrp="1"/>
          </p:cNvSpPr>
          <p:nvPr>
            <p:ph type="pic" sz="quarter" idx="22"/>
          </p:nvPr>
        </p:nvSpPr>
        <p:spPr>
          <a:xfrm>
            <a:off x="5534456"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7" name="Picture Placeholder 14"/>
          <p:cNvSpPr>
            <a:spLocks noGrp="1"/>
          </p:cNvSpPr>
          <p:nvPr>
            <p:ph type="pic" sz="quarter" idx="23"/>
          </p:nvPr>
        </p:nvSpPr>
        <p:spPr>
          <a:xfrm>
            <a:off x="7300765"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11" name="Date Placeholder 10"/>
          <p:cNvSpPr>
            <a:spLocks noGrp="1"/>
          </p:cNvSpPr>
          <p:nvPr>
            <p:ph type="dt" sz="half" idx="10"/>
          </p:nvPr>
        </p:nvSpPr>
        <p:spPr>
          <a:xfrm>
            <a:off x="736827" y="6495482"/>
            <a:ext cx="1242598" cy="241300"/>
          </a:xfrm>
        </p:spPr>
        <p:txBody>
          <a:bodyPr/>
          <a:lstStyle/>
          <a:p>
            <a:pPr>
              <a:defRPr/>
            </a:pPr>
            <a:r>
              <a:rPr lang="en-US"/>
              <a:t>10 May 2018</a:t>
            </a:r>
            <a:endParaRPr lang="en-US" dirty="0"/>
          </a:p>
        </p:txBody>
      </p:sp>
      <p:sp>
        <p:nvSpPr>
          <p:cNvPr id="12" name="Footer Placeholder 11"/>
          <p:cNvSpPr>
            <a:spLocks noGrp="1"/>
          </p:cNvSpPr>
          <p:nvPr>
            <p:ph type="ftr" sz="quarter" idx="11"/>
          </p:nvPr>
        </p:nvSpPr>
        <p:spPr>
          <a:xfrm>
            <a:off x="2079664" y="6495482"/>
            <a:ext cx="4989474" cy="242873"/>
          </a:xfrm>
        </p:spPr>
        <p:txBody>
          <a:bodyPr/>
          <a:lstStyle/>
          <a:p>
            <a:pPr>
              <a:defRPr/>
            </a:pPr>
            <a:r>
              <a:rPr lang="en-US"/>
              <a:t>J. Ozelis | Cavity and Cryomodule Testing Strategy </a:t>
            </a:r>
            <a:endParaRPr lang="en-US" b="1" dirty="0"/>
          </a:p>
        </p:txBody>
      </p:sp>
      <p:sp>
        <p:nvSpPr>
          <p:cNvPr id="13" name="Slide Number Placeholder 12"/>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8" name="Picture Placeholder 14"/>
          <p:cNvSpPr>
            <a:spLocks noGrp="1"/>
          </p:cNvSpPr>
          <p:nvPr>
            <p:ph type="pic" sz="quarter" idx="14"/>
          </p:nvPr>
        </p:nvSpPr>
        <p:spPr>
          <a:xfrm>
            <a:off x="205694"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19" name="Picture Placeholder 14"/>
          <p:cNvSpPr>
            <a:spLocks noGrp="1"/>
          </p:cNvSpPr>
          <p:nvPr>
            <p:ph type="pic" sz="quarter" idx="15"/>
          </p:nvPr>
        </p:nvSpPr>
        <p:spPr>
          <a:xfrm>
            <a:off x="1979425"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20" name="Picture Placeholder 14"/>
          <p:cNvSpPr>
            <a:spLocks noGrp="1"/>
          </p:cNvSpPr>
          <p:nvPr>
            <p:ph type="pic" sz="quarter" idx="16"/>
          </p:nvPr>
        </p:nvSpPr>
        <p:spPr>
          <a:xfrm>
            <a:off x="3753205"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21" name="Picture Placeholder 14"/>
          <p:cNvSpPr>
            <a:spLocks noGrp="1"/>
          </p:cNvSpPr>
          <p:nvPr>
            <p:ph type="pic" sz="quarter" idx="17"/>
          </p:nvPr>
        </p:nvSpPr>
        <p:spPr>
          <a:xfrm>
            <a:off x="5534456"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26" name="Picture Placeholder 14"/>
          <p:cNvSpPr>
            <a:spLocks noGrp="1"/>
          </p:cNvSpPr>
          <p:nvPr>
            <p:ph type="pic" sz="quarter" idx="18"/>
          </p:nvPr>
        </p:nvSpPr>
        <p:spPr>
          <a:xfrm>
            <a:off x="7300765"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9" name="Picture Placeholder 14"/>
          <p:cNvSpPr>
            <a:spLocks noGrp="1"/>
          </p:cNvSpPr>
          <p:nvPr>
            <p:ph type="pic" sz="quarter" idx="24"/>
          </p:nvPr>
        </p:nvSpPr>
        <p:spPr>
          <a:xfrm>
            <a:off x="205694"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50" name="Picture Placeholder 14"/>
          <p:cNvSpPr>
            <a:spLocks noGrp="1"/>
          </p:cNvSpPr>
          <p:nvPr>
            <p:ph type="pic" sz="quarter" idx="25"/>
          </p:nvPr>
        </p:nvSpPr>
        <p:spPr>
          <a:xfrm>
            <a:off x="1979425"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51" name="Picture Placeholder 14"/>
          <p:cNvSpPr>
            <a:spLocks noGrp="1"/>
          </p:cNvSpPr>
          <p:nvPr>
            <p:ph type="pic" sz="quarter" idx="26"/>
          </p:nvPr>
        </p:nvSpPr>
        <p:spPr>
          <a:xfrm>
            <a:off x="3753205"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52" name="Picture Placeholder 14"/>
          <p:cNvSpPr>
            <a:spLocks noGrp="1"/>
          </p:cNvSpPr>
          <p:nvPr>
            <p:ph type="pic" sz="quarter" idx="27"/>
          </p:nvPr>
        </p:nvSpPr>
        <p:spPr>
          <a:xfrm>
            <a:off x="5534456"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53" name="Picture Placeholder 14"/>
          <p:cNvSpPr>
            <a:spLocks noGrp="1"/>
          </p:cNvSpPr>
          <p:nvPr>
            <p:ph type="pic" sz="quarter" idx="28"/>
          </p:nvPr>
        </p:nvSpPr>
        <p:spPr>
          <a:xfrm>
            <a:off x="7300765"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22" name="Title 1"/>
          <p:cNvSpPr>
            <a:spLocks noGrp="1"/>
          </p:cNvSpPr>
          <p:nvPr>
            <p:ph type="title"/>
          </p:nvPr>
        </p:nvSpPr>
        <p:spPr>
          <a:xfrm>
            <a:off x="228600" y="463790"/>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23" name="Picture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2166666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736826" y="6495482"/>
            <a:ext cx="124508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10 May 2018</a:t>
            </a:r>
            <a:endParaRPr lang="en-US" dirty="0"/>
          </a:p>
        </p:txBody>
      </p:sp>
      <p:sp>
        <p:nvSpPr>
          <p:cNvPr id="11" name="Footer Placeholder 4"/>
          <p:cNvSpPr>
            <a:spLocks noGrp="1"/>
          </p:cNvSpPr>
          <p:nvPr>
            <p:ph type="ftr" sz="quarter" idx="3"/>
          </p:nvPr>
        </p:nvSpPr>
        <p:spPr>
          <a:xfrm>
            <a:off x="2082146" y="6495482"/>
            <a:ext cx="5690200"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J. Ozelis | Cavity and Cryomodule Testing Strategy </a:t>
            </a:r>
            <a:endParaRPr lang="en-US" b="1" dirty="0"/>
          </a:p>
        </p:txBody>
      </p:sp>
      <p:sp>
        <p:nvSpPr>
          <p:cNvPr id="13" name="Slide Number Placeholder 5"/>
          <p:cNvSpPr>
            <a:spLocks noGrp="1"/>
          </p:cNvSpPr>
          <p:nvPr>
            <p:ph type="sldNum" sz="quarter" idx="4"/>
          </p:nvPr>
        </p:nvSpPr>
        <p:spPr>
          <a:xfrm>
            <a:off x="222250" y="6495482"/>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cxnSp>
        <p:nvCxnSpPr>
          <p:cNvPr id="8" name="Straight Connector 7"/>
          <p:cNvCxnSpPr/>
          <p:nvPr/>
        </p:nvCxnSpPr>
        <p:spPr>
          <a:xfrm>
            <a:off x="214800" y="6315146"/>
            <a:ext cx="8704708"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24" name="Slide Number Placeholder 5"/>
          <p:cNvSpPr txBox="1">
            <a:spLocks/>
          </p:cNvSpPr>
          <p:nvPr/>
        </p:nvSpPr>
        <p:spPr>
          <a:xfrm>
            <a:off x="381001" y="6667500"/>
            <a:ext cx="414338" cy="237285"/>
          </a:xfrm>
          <a:prstGeom prst="rect">
            <a:avLst/>
          </a:prstGeom>
        </p:spPr>
        <p:txBody>
          <a:bodyPr vert="horz" wrap="square" lIns="0" tIns="0" rIns="0" bIns="0" numCol="1" anchor="t" anchorCtr="0" compatLnSpc="1">
            <a:prstTxWarp prst="textNoShape">
              <a:avLst/>
            </a:prstTxWarp>
          </a:bodyPr>
          <a:lstStyle>
            <a:defPPr>
              <a:defRPr lang="en-US"/>
            </a:defPPr>
            <a:lvl1pPr algn="l" defTabSz="457200" rtl="0" fontAlgn="base">
              <a:spcBef>
                <a:spcPct val="0"/>
              </a:spcBef>
              <a:spcAft>
                <a:spcPct val="0"/>
              </a:spcAft>
              <a:defRPr sz="1200" kern="1200" smtClean="0">
                <a:solidFill>
                  <a:srgbClr val="004C97"/>
                </a:solidFill>
                <a:latin typeface="Helvetica" charset="0"/>
                <a:ea typeface="Geneva"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a:defRPr/>
            </a:pPr>
            <a:endParaRPr lang="en-US" dirty="0"/>
          </a:p>
        </p:txBody>
      </p:sp>
      <p:grpSp>
        <p:nvGrpSpPr>
          <p:cNvPr id="12" name="Group 11"/>
          <p:cNvGrpSpPr>
            <a:grpSpLocks noChangeAspect="1"/>
          </p:cNvGrpSpPr>
          <p:nvPr/>
        </p:nvGrpSpPr>
        <p:grpSpPr>
          <a:xfrm>
            <a:off x="209721" y="136401"/>
            <a:ext cx="8723157" cy="197990"/>
            <a:chOff x="577653" y="6258863"/>
            <a:chExt cx="8320285" cy="188846"/>
          </a:xfrm>
        </p:grpSpPr>
        <p:cxnSp>
          <p:nvCxnSpPr>
            <p:cNvPr id="14" name="Straight Connector 13"/>
            <p:cNvCxnSpPr/>
            <p:nvPr userDrawn="1"/>
          </p:nvCxnSpPr>
          <p:spPr>
            <a:xfrm>
              <a:off x="577653" y="6351018"/>
              <a:ext cx="7213350" cy="6918"/>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5" name="Picture 6" descr="FermiLogo_RGB_NALBlu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6" name="Picture 15"/>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cSld>
  <p:clrMap bg1="lt1" tx1="dk1" bg2="lt2" tx2="dk2" accent1="accent1" accent2="accent2" accent3="accent3" accent4="accent4" accent5="accent5" accent6="accent6" hlink="hlink" folHlink="folHlink"/>
  <p:sldLayoutIdLst>
    <p:sldLayoutId id="2147484110" r:id="rId1"/>
    <p:sldLayoutId id="2147484098" r:id="rId2"/>
    <p:sldLayoutId id="2147484099" r:id="rId3"/>
    <p:sldLayoutId id="2147484100" r:id="rId4"/>
    <p:sldLayoutId id="2147484101" r:id="rId5"/>
    <p:sldLayoutId id="2147484121" r:id="rId6"/>
    <p:sldLayoutId id="2147484113" r:id="rId7"/>
  </p:sldLayoutIdLst>
  <p:hf hdr="0"/>
  <p:txStyles>
    <p:titleStyle>
      <a:lvl1pPr algn="l" defTabSz="457200" rtl="0" eaLnBrk="1" fontAlgn="base" hangingPunct="1">
        <a:spcBef>
          <a:spcPct val="0"/>
        </a:spcBef>
        <a:spcAft>
          <a:spcPct val="0"/>
        </a:spcAft>
        <a:defRPr sz="1700" b="1" kern="1200">
          <a:solidFill>
            <a:srgbClr val="074184"/>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595959"/>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595959"/>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2.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19719" y="5004021"/>
            <a:ext cx="4941110" cy="1529241"/>
          </a:xfrm>
        </p:spPr>
        <p:txBody>
          <a:bodyPr/>
          <a:lstStyle/>
          <a:p>
            <a:r>
              <a:rPr lang="en-US" dirty="0"/>
              <a:t>Joe Ozelis</a:t>
            </a:r>
          </a:p>
          <a:p>
            <a:r>
              <a:rPr lang="en-US" dirty="0"/>
              <a:t>PIP-II Retreat</a:t>
            </a:r>
          </a:p>
          <a:p>
            <a:r>
              <a:rPr lang="en-US" dirty="0"/>
              <a:t>10 May 2018</a:t>
            </a:r>
          </a:p>
        </p:txBody>
      </p:sp>
      <p:sp>
        <p:nvSpPr>
          <p:cNvPr id="5" name="Text Placeholder 4"/>
          <p:cNvSpPr>
            <a:spLocks noGrp="1"/>
          </p:cNvSpPr>
          <p:nvPr>
            <p:ph type="body" sz="quarter" idx="11"/>
          </p:nvPr>
        </p:nvSpPr>
        <p:spPr>
          <a:xfrm>
            <a:off x="219719" y="4000972"/>
            <a:ext cx="8667106" cy="1003049"/>
          </a:xfrm>
        </p:spPr>
        <p:txBody>
          <a:bodyPr>
            <a:normAutofit lnSpcReduction="10000"/>
          </a:bodyPr>
          <a:lstStyle/>
          <a:p>
            <a:r>
              <a:rPr lang="en-US" dirty="0"/>
              <a:t>Cavity and Cryomodule Prototype &amp; Test Plan</a:t>
            </a:r>
          </a:p>
        </p:txBody>
      </p:sp>
    </p:spTree>
    <p:extLst>
      <p:ext uri="{BB962C8B-B14F-4D97-AF65-F5344CB8AC3E}">
        <p14:creationId xmlns:p14="http://schemas.microsoft.com/office/powerpoint/2010/main" val="2506810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CM-Specific Components – SSR1/SSR2</a:t>
            </a:r>
          </a:p>
        </p:txBody>
      </p:sp>
      <p:sp>
        <p:nvSpPr>
          <p:cNvPr id="3" name="Content Placeholder 2"/>
          <p:cNvSpPr>
            <a:spLocks noGrp="1"/>
          </p:cNvSpPr>
          <p:nvPr>
            <p:ph idx="1"/>
          </p:nvPr>
        </p:nvSpPr>
        <p:spPr>
          <a:xfrm>
            <a:off x="327212" y="4396890"/>
            <a:ext cx="8672513" cy="1820434"/>
          </a:xfrm>
        </p:spPr>
        <p:txBody>
          <a:bodyPr>
            <a:normAutofit fontScale="92500" lnSpcReduction="20000"/>
          </a:bodyPr>
          <a:lstStyle/>
          <a:p>
            <a:r>
              <a:rPr lang="en-US" dirty="0"/>
              <a:t>Focusing Elements (solenoids)</a:t>
            </a:r>
          </a:p>
          <a:p>
            <a:pPr lvl="1"/>
            <a:r>
              <a:rPr lang="en-US" dirty="0"/>
              <a:t>4 Solenoids for SSR1 #2 will be tested in SC Magnet Test Facility (IB1) in like manner as those for SSR1 CM#1</a:t>
            </a:r>
          </a:p>
          <a:p>
            <a:pPr lvl="1"/>
            <a:r>
              <a:rPr lang="en-US" dirty="0"/>
              <a:t>Current leads undergo QA/QC upon receipt</a:t>
            </a:r>
          </a:p>
          <a:p>
            <a:pPr lvl="1"/>
            <a:r>
              <a:rPr lang="en-US" dirty="0"/>
              <a:t>SSR2 solenoids (provided by partner labs) undergo incoming QA/QC followed by testing in SC Magnet Test Facility</a:t>
            </a:r>
          </a:p>
          <a:p>
            <a:pPr marL="1371600" lvl="3" indent="0">
              <a:buNone/>
            </a:pPr>
            <a:endParaRPr lang="en-US" dirty="0"/>
          </a:p>
          <a:p>
            <a:pPr lvl="2"/>
            <a:endParaRPr lang="en-US" dirty="0"/>
          </a:p>
          <a:p>
            <a:endParaRPr lang="en-US" dirty="0"/>
          </a:p>
          <a:p>
            <a:pPr lvl="1"/>
            <a:endParaRPr lang="en-US" dirty="0"/>
          </a:p>
        </p:txBody>
      </p:sp>
      <p:sp>
        <p:nvSpPr>
          <p:cNvPr id="4" name="Date Placeholder 3"/>
          <p:cNvSpPr>
            <a:spLocks noGrp="1"/>
          </p:cNvSpPr>
          <p:nvPr>
            <p:ph type="dt" sz="half" idx="2"/>
          </p:nvPr>
        </p:nvSpPr>
        <p:spPr/>
        <p:txBody>
          <a:bodyPr/>
          <a:lstStyle/>
          <a:p>
            <a:pPr>
              <a:defRPr/>
            </a:pPr>
            <a:r>
              <a:rPr lang="en-US"/>
              <a:t>10 May 2018</a:t>
            </a:r>
            <a:endParaRPr lang="en-US" dirty="0"/>
          </a:p>
        </p:txBody>
      </p:sp>
      <p:sp>
        <p:nvSpPr>
          <p:cNvPr id="5" name="Footer Placeholder 4"/>
          <p:cNvSpPr>
            <a:spLocks noGrp="1"/>
          </p:cNvSpPr>
          <p:nvPr>
            <p:ph type="ftr" sz="quarter" idx="3"/>
          </p:nvPr>
        </p:nvSpPr>
        <p:spPr/>
        <p:txBody>
          <a:bodyPr/>
          <a:lstStyle/>
          <a:p>
            <a:pPr>
              <a:defRPr/>
            </a:pPr>
            <a:r>
              <a:rPr lang="en-US"/>
              <a:t>J. Ozelis | Cavity and Cryomodule Testing Strategy </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10</a:t>
            </a:fld>
            <a:endParaRPr lang="en-US" dirty="0"/>
          </a:p>
        </p:txBody>
      </p:sp>
      <p:sp>
        <p:nvSpPr>
          <p:cNvPr id="9" name="Content Placeholder 2"/>
          <p:cNvSpPr txBox="1">
            <a:spLocks/>
          </p:cNvSpPr>
          <p:nvPr/>
        </p:nvSpPr>
        <p:spPr>
          <a:xfrm>
            <a:off x="228600" y="1119395"/>
            <a:ext cx="5334926" cy="3266714"/>
          </a:xfrm>
          <a:prstGeom prst="rect">
            <a:avLst/>
          </a:prstGeom>
        </p:spPr>
        <p:txBody>
          <a:bodyPr lIns="0" tIns="0" rIns="0" bIns="0">
            <a:normAutofit fontScale="85000" lnSpcReduction="20000"/>
          </a:bodyPr>
          <a:lstStyle>
            <a:lvl1pPr marL="342900" indent="-342900" algn="l" defTabSz="457200" rtl="0" eaLnBrk="1" fontAlgn="base" hangingPunct="1">
              <a:spcBef>
                <a:spcPct val="20000"/>
              </a:spcBef>
              <a:spcAft>
                <a:spcPct val="0"/>
              </a:spcAft>
              <a:buFont typeface="Arial" charset="0"/>
              <a:buChar char="•"/>
              <a:defRPr sz="2400" kern="1200">
                <a:solidFill>
                  <a:srgbClr val="40404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40404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40404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40404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Tuner/Resonance control</a:t>
            </a:r>
          </a:p>
          <a:p>
            <a:pPr lvl="1"/>
            <a:r>
              <a:rPr lang="en-US" dirty="0"/>
              <a:t>SSR1 CM#2 tuners ordered after testing of SSR1 CM#1 tuners in STC</a:t>
            </a:r>
          </a:p>
          <a:p>
            <a:pPr lvl="2"/>
            <a:r>
              <a:rPr lang="en-US" dirty="0"/>
              <a:t>Continued testing of SSR1 CM#1 cavities with tuners (qualification testing) allows for additional resonance control studies</a:t>
            </a:r>
          </a:p>
          <a:p>
            <a:pPr lvl="1"/>
            <a:r>
              <a:rPr lang="en-US" dirty="0"/>
              <a:t>Pre-production tuners for SSR2 (based on SSR1 design) ordered only after tests in STC of SSR1 production tuners</a:t>
            </a:r>
          </a:p>
          <a:p>
            <a:pPr lvl="1"/>
            <a:r>
              <a:rPr lang="en-US" dirty="0"/>
              <a:t>Production tuner design for SSR2 finalized after tests of SSR2 prototype cavities and pre-production tuners in STC. Supplied by partners</a:t>
            </a:r>
          </a:p>
          <a:p>
            <a:pPr marL="1371600" lvl="3" indent="0">
              <a:buFont typeface="Arial" charset="0"/>
              <a:buNone/>
            </a:pPr>
            <a:endParaRPr lang="en-US" dirty="0"/>
          </a:p>
          <a:p>
            <a:pPr lvl="2"/>
            <a:endParaRPr lang="en-US" dirty="0"/>
          </a:p>
          <a:p>
            <a:endParaRPr lang="en-US" dirty="0"/>
          </a:p>
          <a:p>
            <a:pPr lvl="1"/>
            <a:endParaRPr lang="en-US" dirty="0"/>
          </a:p>
        </p:txBody>
      </p:sp>
      <p:pic>
        <p:nvPicPr>
          <p:cNvPr id="10" name="Picture 9"/>
          <p:cNvPicPr>
            <a:picLocks noChangeAspect="1"/>
          </p:cNvPicPr>
          <p:nvPr/>
        </p:nvPicPr>
        <p:blipFill rotWithShape="1">
          <a:blip r:embed="rId2"/>
          <a:srcRect l="8574" t="11726" r="33962" b="6497"/>
          <a:stretch/>
        </p:blipFill>
        <p:spPr>
          <a:xfrm>
            <a:off x="5765897" y="1426370"/>
            <a:ext cx="3074894" cy="2892227"/>
          </a:xfrm>
          <a:prstGeom prst="rect">
            <a:avLst/>
          </a:prstGeom>
        </p:spPr>
      </p:pic>
      <p:sp>
        <p:nvSpPr>
          <p:cNvPr id="11" name="TextBox 10"/>
          <p:cNvSpPr txBox="1"/>
          <p:nvPr/>
        </p:nvSpPr>
        <p:spPr>
          <a:xfrm>
            <a:off x="6003940" y="1123313"/>
            <a:ext cx="2911460" cy="307777"/>
          </a:xfrm>
          <a:prstGeom prst="rect">
            <a:avLst/>
          </a:prstGeom>
          <a:noFill/>
        </p:spPr>
        <p:txBody>
          <a:bodyPr wrap="square" rtlCol="0">
            <a:spAutoFit/>
          </a:bodyPr>
          <a:lstStyle/>
          <a:p>
            <a:r>
              <a:rPr lang="en-US" sz="1400" dirty="0">
                <a:solidFill>
                  <a:schemeClr val="accent6"/>
                </a:solidFill>
                <a:latin typeface="Helvetica" panose="020B0604020202020204" pitchFamily="34" charset="0"/>
                <a:cs typeface="Helvetica" panose="020B0604020202020204" pitchFamily="34" charset="0"/>
              </a:rPr>
              <a:t>SSR1 Cavity with Tuner in STC</a:t>
            </a:r>
          </a:p>
        </p:txBody>
      </p:sp>
    </p:spTree>
    <p:extLst>
      <p:ext uri="{BB962C8B-B14F-4D97-AF65-F5344CB8AC3E}">
        <p14:creationId xmlns:p14="http://schemas.microsoft.com/office/powerpoint/2010/main" val="497573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CM-Specific Sub-Systems – SSR1/SSR2</a:t>
            </a:r>
          </a:p>
        </p:txBody>
      </p:sp>
      <p:sp>
        <p:nvSpPr>
          <p:cNvPr id="3" name="Content Placeholder 2"/>
          <p:cNvSpPr>
            <a:spLocks noGrp="1"/>
          </p:cNvSpPr>
          <p:nvPr>
            <p:ph idx="1"/>
          </p:nvPr>
        </p:nvSpPr>
        <p:spPr>
          <a:xfrm>
            <a:off x="228600" y="1043046"/>
            <a:ext cx="8672513" cy="5210797"/>
          </a:xfrm>
        </p:spPr>
        <p:txBody>
          <a:bodyPr>
            <a:normAutofit/>
          </a:bodyPr>
          <a:lstStyle/>
          <a:p>
            <a:r>
              <a:rPr lang="en-US" dirty="0"/>
              <a:t>Sub-System tests with dressed cavities (cavity/HeV/tuner/</a:t>
            </a:r>
          </a:p>
          <a:p>
            <a:pPr marL="0" indent="0">
              <a:buNone/>
            </a:pPr>
            <a:r>
              <a:rPr lang="en-US" dirty="0"/>
              <a:t>	coupler) are also planned, as part of system and extended 	</a:t>
            </a:r>
            <a:r>
              <a:rPr lang="en-US" u="sng" dirty="0"/>
              <a:t>component design verification</a:t>
            </a:r>
            <a:r>
              <a:rPr lang="en-US" dirty="0"/>
              <a:t>. </a:t>
            </a:r>
          </a:p>
          <a:p>
            <a:pPr lvl="2"/>
            <a:r>
              <a:rPr lang="en-US" dirty="0"/>
              <a:t>Adequate (extended) durations planned</a:t>
            </a:r>
          </a:p>
          <a:p>
            <a:pPr lvl="2"/>
            <a:r>
              <a:rPr lang="en-US" dirty="0"/>
              <a:t>Using prototype or “first-article”/pre-production components</a:t>
            </a:r>
          </a:p>
          <a:p>
            <a:pPr lvl="2"/>
            <a:r>
              <a:rPr lang="en-US" dirty="0"/>
              <a:t>Serve as “gatekeeper” to FDR or PRR</a:t>
            </a:r>
          </a:p>
          <a:p>
            <a:pPr marL="1371600" lvl="3" indent="0">
              <a:buNone/>
            </a:pPr>
            <a:endParaRPr lang="en-US" dirty="0"/>
          </a:p>
          <a:p>
            <a:pPr lvl="2"/>
            <a:endParaRPr lang="en-US" dirty="0"/>
          </a:p>
          <a:p>
            <a:endParaRPr lang="en-US" dirty="0"/>
          </a:p>
          <a:p>
            <a:pPr lvl="1"/>
            <a:endParaRPr lang="en-US" dirty="0"/>
          </a:p>
        </p:txBody>
      </p:sp>
      <p:sp>
        <p:nvSpPr>
          <p:cNvPr id="4" name="Date Placeholder 3"/>
          <p:cNvSpPr>
            <a:spLocks noGrp="1"/>
          </p:cNvSpPr>
          <p:nvPr>
            <p:ph type="dt" sz="half" idx="2"/>
          </p:nvPr>
        </p:nvSpPr>
        <p:spPr/>
        <p:txBody>
          <a:bodyPr/>
          <a:lstStyle/>
          <a:p>
            <a:pPr>
              <a:defRPr/>
            </a:pPr>
            <a:r>
              <a:rPr lang="en-US"/>
              <a:t>10 May 2018</a:t>
            </a:r>
            <a:endParaRPr lang="en-US" dirty="0"/>
          </a:p>
        </p:txBody>
      </p:sp>
      <p:sp>
        <p:nvSpPr>
          <p:cNvPr id="5" name="Footer Placeholder 4"/>
          <p:cNvSpPr>
            <a:spLocks noGrp="1"/>
          </p:cNvSpPr>
          <p:nvPr>
            <p:ph type="ftr" sz="quarter" idx="3"/>
          </p:nvPr>
        </p:nvSpPr>
        <p:spPr/>
        <p:txBody>
          <a:bodyPr/>
          <a:lstStyle/>
          <a:p>
            <a:pPr>
              <a:defRPr/>
            </a:pPr>
            <a:r>
              <a:rPr lang="en-US"/>
              <a:t>J. Ozelis | Cavity and Cryomodule Testing Strategy </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11</a:t>
            </a:fld>
            <a:endParaRPr lang="en-US" dirty="0"/>
          </a:p>
        </p:txBody>
      </p:sp>
      <p:pic>
        <p:nvPicPr>
          <p:cNvPr id="7" name="Content Placeholder 8"/>
          <p:cNvPicPr>
            <a:picLocks/>
          </p:cNvPicPr>
          <p:nvPr/>
        </p:nvPicPr>
        <p:blipFill rotWithShape="1">
          <a:blip r:embed="rId2" cstate="print">
            <a:extLst>
              <a:ext uri="{28A0092B-C50C-407E-A947-70E740481C1C}">
                <a14:useLocalDpi xmlns:a14="http://schemas.microsoft.com/office/drawing/2010/main" val="0"/>
              </a:ext>
            </a:extLst>
          </a:blip>
          <a:srcRect l="2246" t="4280" r="6150" b="11796"/>
          <a:stretch/>
        </p:blipFill>
        <p:spPr bwMode="auto">
          <a:xfrm rot="5400000">
            <a:off x="5961200" y="3350753"/>
            <a:ext cx="3117999" cy="2476635"/>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3">
            <a:clrChange>
              <a:clrFrom>
                <a:srgbClr val="232528"/>
              </a:clrFrom>
              <a:clrTo>
                <a:srgbClr val="232528">
                  <a:alpha val="0"/>
                </a:srgbClr>
              </a:clrTo>
            </a:clrChange>
          </a:blip>
          <a:srcRect t="408"/>
          <a:stretch/>
        </p:blipFill>
        <p:spPr bwMode="auto">
          <a:xfrm>
            <a:off x="4016188" y="3424518"/>
            <a:ext cx="1807014" cy="2739487"/>
          </a:xfrm>
          <a:prstGeom prst="rect">
            <a:avLst/>
          </a:prstGeom>
          <a:ln>
            <a:noFill/>
          </a:ln>
          <a:extLst>
            <a:ext uri="{53640926-AAD7-44D8-BBD7-CCE9431645EC}">
              <a14:shadowObscured xmlns:a14="http://schemas.microsoft.com/office/drawing/2010/main"/>
            </a:ext>
          </a:extLst>
        </p:spPr>
      </p:pic>
      <p:sp>
        <p:nvSpPr>
          <p:cNvPr id="9" name="TextBox 8"/>
          <p:cNvSpPr txBox="1"/>
          <p:nvPr/>
        </p:nvSpPr>
        <p:spPr>
          <a:xfrm>
            <a:off x="222250" y="4212097"/>
            <a:ext cx="4000126" cy="1200329"/>
          </a:xfrm>
          <a:prstGeom prst="rect">
            <a:avLst/>
          </a:prstGeom>
          <a:noFill/>
        </p:spPr>
        <p:txBody>
          <a:bodyPr wrap="square" rtlCol="0">
            <a:spAutoFit/>
          </a:bodyPr>
          <a:lstStyle/>
          <a:p>
            <a:pPr marL="342900" indent="-342900">
              <a:buFont typeface="Arial" panose="020B0604020202020204" pitchFamily="34" charset="0"/>
              <a:buChar char="•"/>
            </a:pPr>
            <a:r>
              <a:rPr lang="en-US" dirty="0">
                <a:solidFill>
                  <a:schemeClr val="accent6"/>
                </a:solidFill>
                <a:latin typeface="Helvetica" panose="020B0604020202020204" pitchFamily="34" charset="0"/>
                <a:cs typeface="Helvetica" panose="020B0604020202020204" pitchFamily="34" charset="0"/>
              </a:rPr>
              <a:t>Uses existing STC facility &amp; ancillaries</a:t>
            </a:r>
          </a:p>
          <a:p>
            <a:endParaRPr lang="en-US" dirty="0">
              <a:solidFill>
                <a:schemeClr val="accent6"/>
              </a:solidFill>
            </a:endParaRPr>
          </a:p>
        </p:txBody>
      </p:sp>
      <p:cxnSp>
        <p:nvCxnSpPr>
          <p:cNvPr id="13" name="Straight Arrow Connector 12"/>
          <p:cNvCxnSpPr>
            <a:cxnSpLocks/>
          </p:cNvCxnSpPr>
          <p:nvPr/>
        </p:nvCxnSpPr>
        <p:spPr>
          <a:xfrm flipV="1">
            <a:off x="5014769" y="4093938"/>
            <a:ext cx="268244" cy="394312"/>
          </a:xfrm>
          <a:prstGeom prst="straightConnector1">
            <a:avLst/>
          </a:prstGeom>
          <a:ln>
            <a:solidFill>
              <a:srgbClr val="004C97"/>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8845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CM-Specific Sub-Systems – SSR1/SSR2</a:t>
            </a:r>
          </a:p>
        </p:txBody>
      </p:sp>
      <p:sp>
        <p:nvSpPr>
          <p:cNvPr id="3" name="Content Placeholder 2"/>
          <p:cNvSpPr>
            <a:spLocks noGrp="1"/>
          </p:cNvSpPr>
          <p:nvPr>
            <p:ph idx="1"/>
          </p:nvPr>
        </p:nvSpPr>
        <p:spPr>
          <a:xfrm>
            <a:off x="228600" y="1043046"/>
            <a:ext cx="8672513" cy="5210797"/>
          </a:xfrm>
        </p:spPr>
        <p:txBody>
          <a:bodyPr>
            <a:normAutofit fontScale="92500"/>
          </a:bodyPr>
          <a:lstStyle/>
          <a:p>
            <a:r>
              <a:rPr lang="en-US" dirty="0"/>
              <a:t>STC test program:</a:t>
            </a:r>
          </a:p>
          <a:p>
            <a:pPr lvl="1"/>
            <a:r>
              <a:rPr lang="en-US" dirty="0"/>
              <a:t>SSR1 CM#1 Dressed cavities and prod couplers/tuners (4)</a:t>
            </a:r>
          </a:p>
          <a:p>
            <a:pPr lvl="2"/>
            <a:r>
              <a:rPr lang="en-US" dirty="0"/>
              <a:t>Qualification testing – 2 weeks cold testing (1 week RC studies)</a:t>
            </a:r>
          </a:p>
          <a:p>
            <a:pPr lvl="1"/>
            <a:r>
              <a:rPr lang="en-US" dirty="0"/>
              <a:t>SSR1 CM#2 Dressed cavities and prod couplers/tuners (2)</a:t>
            </a:r>
          </a:p>
          <a:p>
            <a:pPr lvl="2"/>
            <a:r>
              <a:rPr lang="en-US" dirty="0"/>
              <a:t>Qualification/vendor production testing – 5 weeks cold testing</a:t>
            </a:r>
          </a:p>
          <a:p>
            <a:pPr lvl="1"/>
            <a:r>
              <a:rPr lang="en-US" dirty="0"/>
              <a:t>SSR2 Prototype dressed cavities and </a:t>
            </a:r>
            <a:r>
              <a:rPr lang="en-US" dirty="0" err="1"/>
              <a:t>prot</a:t>
            </a:r>
            <a:r>
              <a:rPr lang="en-US" dirty="0"/>
              <a:t> tuner/coupler (2 FNAL, 2 DAE)</a:t>
            </a:r>
          </a:p>
          <a:p>
            <a:pPr lvl="2"/>
            <a:r>
              <a:rPr lang="en-US" dirty="0"/>
              <a:t>Design verification testing – 7-8 weeks cold testing</a:t>
            </a:r>
          </a:p>
          <a:p>
            <a:pPr lvl="1"/>
            <a:r>
              <a:rPr lang="en-US" dirty="0"/>
              <a:t>SSR2 Pre-production dressed cavities and pre-prod tuner/coupler (2)</a:t>
            </a:r>
          </a:p>
          <a:p>
            <a:pPr lvl="2"/>
            <a:r>
              <a:rPr lang="en-US" dirty="0"/>
              <a:t>Design verification/vendor qualification testing – 4-7 weeks cold testing</a:t>
            </a:r>
          </a:p>
          <a:p>
            <a:pPr lvl="1"/>
            <a:r>
              <a:rPr lang="en-US" dirty="0"/>
              <a:t>SSR2 Production dressed cavities and prod tuner/coupler (up to 5, supplied by partners)</a:t>
            </a:r>
          </a:p>
          <a:p>
            <a:pPr lvl="2"/>
            <a:r>
              <a:rPr lang="en-US" dirty="0"/>
              <a:t>Qualification/vendor production testing – up to 4 weeks cold testing</a:t>
            </a:r>
          </a:p>
          <a:p>
            <a:r>
              <a:rPr lang="en-US" dirty="0"/>
              <a:t>A total of 15 STC test cycles for ~80 “cold weeks” for SSR1/SSR2</a:t>
            </a:r>
          </a:p>
          <a:p>
            <a:pPr lvl="1"/>
            <a:endParaRPr lang="en-US" dirty="0"/>
          </a:p>
          <a:p>
            <a:pPr lvl="2"/>
            <a:endParaRPr lang="en-US" dirty="0"/>
          </a:p>
          <a:p>
            <a:pPr marL="1371600" lvl="3" indent="0">
              <a:buNone/>
            </a:pPr>
            <a:endParaRPr lang="en-US" dirty="0"/>
          </a:p>
          <a:p>
            <a:pPr lvl="2"/>
            <a:endParaRPr lang="en-US" dirty="0"/>
          </a:p>
          <a:p>
            <a:endParaRPr lang="en-US" dirty="0"/>
          </a:p>
          <a:p>
            <a:pPr lvl="1"/>
            <a:endParaRPr lang="en-US" dirty="0"/>
          </a:p>
        </p:txBody>
      </p:sp>
      <p:sp>
        <p:nvSpPr>
          <p:cNvPr id="4" name="Date Placeholder 3"/>
          <p:cNvSpPr>
            <a:spLocks noGrp="1"/>
          </p:cNvSpPr>
          <p:nvPr>
            <p:ph type="dt" sz="half" idx="2"/>
          </p:nvPr>
        </p:nvSpPr>
        <p:spPr/>
        <p:txBody>
          <a:bodyPr/>
          <a:lstStyle/>
          <a:p>
            <a:pPr>
              <a:defRPr/>
            </a:pPr>
            <a:r>
              <a:rPr lang="en-US"/>
              <a:t>10 May 2018</a:t>
            </a:r>
            <a:endParaRPr lang="en-US" dirty="0"/>
          </a:p>
        </p:txBody>
      </p:sp>
      <p:sp>
        <p:nvSpPr>
          <p:cNvPr id="5" name="Footer Placeholder 4"/>
          <p:cNvSpPr>
            <a:spLocks noGrp="1"/>
          </p:cNvSpPr>
          <p:nvPr>
            <p:ph type="ftr" sz="quarter" idx="3"/>
          </p:nvPr>
        </p:nvSpPr>
        <p:spPr/>
        <p:txBody>
          <a:bodyPr/>
          <a:lstStyle/>
          <a:p>
            <a:pPr>
              <a:defRPr/>
            </a:pPr>
            <a:r>
              <a:rPr lang="en-US"/>
              <a:t>J. Ozelis | Cavity and Cryomodule Testing Strategy </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12</a:t>
            </a:fld>
            <a:endParaRPr lang="en-US" dirty="0"/>
          </a:p>
        </p:txBody>
      </p:sp>
    </p:spTree>
    <p:extLst>
      <p:ext uri="{BB962C8B-B14F-4D97-AF65-F5344CB8AC3E}">
        <p14:creationId xmlns:p14="http://schemas.microsoft.com/office/powerpoint/2010/main" val="1812765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CM-Specific Components – HB650  &amp; LB650</a:t>
            </a:r>
          </a:p>
        </p:txBody>
      </p:sp>
      <p:sp>
        <p:nvSpPr>
          <p:cNvPr id="3" name="Content Placeholder 2"/>
          <p:cNvSpPr>
            <a:spLocks noGrp="1"/>
          </p:cNvSpPr>
          <p:nvPr>
            <p:ph idx="1"/>
          </p:nvPr>
        </p:nvSpPr>
        <p:spPr>
          <a:xfrm>
            <a:off x="228600" y="1043046"/>
            <a:ext cx="8672513" cy="5210797"/>
          </a:xfrm>
        </p:spPr>
        <p:txBody>
          <a:bodyPr>
            <a:normAutofit fontScale="77500" lnSpcReduction="20000"/>
          </a:bodyPr>
          <a:lstStyle/>
          <a:p>
            <a:r>
              <a:rPr lang="en-US" sz="2600" dirty="0"/>
              <a:t>The SRF Test Program at FNAL for elliptical cavities is focused on the requirements of the HB650 CM. The LB650 CM development (where not identical to HB650) is generally the responsibility of International Partners (with close FNAL involvement). </a:t>
            </a:r>
          </a:p>
          <a:p>
            <a:r>
              <a:rPr lang="en-US" sz="2600" dirty="0"/>
              <a:t>Bare Cavities</a:t>
            </a:r>
          </a:p>
          <a:p>
            <a:pPr lvl="1"/>
            <a:r>
              <a:rPr lang="en-US" sz="2300" dirty="0"/>
              <a:t>HB650 (</a:t>
            </a:r>
            <a:r>
              <a:rPr lang="el-GR" sz="2300" dirty="0"/>
              <a:t>β</a:t>
            </a:r>
            <a:r>
              <a:rPr lang="en-US" sz="2300" dirty="0"/>
              <a:t>=0.92) cavity design is new</a:t>
            </a:r>
          </a:p>
          <a:p>
            <a:pPr lvl="2"/>
            <a:r>
              <a:rPr lang="en-US" dirty="0"/>
              <a:t>2 prototype cavities to be fabricated by vendor</a:t>
            </a:r>
          </a:p>
          <a:p>
            <a:pPr lvl="2"/>
            <a:r>
              <a:rPr lang="en-US" dirty="0"/>
              <a:t>Cavity Q</a:t>
            </a:r>
            <a:r>
              <a:rPr lang="en-US" baseline="-25000" dirty="0"/>
              <a:t>0</a:t>
            </a:r>
            <a:r>
              <a:rPr lang="en-US" dirty="0"/>
              <a:t> (</a:t>
            </a:r>
            <a:r>
              <a:rPr lang="en-US" dirty="0" err="1"/>
              <a:t>r</a:t>
            </a:r>
            <a:r>
              <a:rPr lang="en-US" baseline="-25000" dirty="0" err="1"/>
              <a:t>s</a:t>
            </a:r>
            <a:r>
              <a:rPr lang="en-US" dirty="0"/>
              <a:t>) specification may require N-doping recipe similar to LCLS-II</a:t>
            </a:r>
          </a:p>
          <a:p>
            <a:pPr lvl="3"/>
            <a:r>
              <a:rPr lang="en-US" dirty="0"/>
              <a:t>Flux expulsion (fast cooldown) &amp; magnetic shielding may be critical</a:t>
            </a:r>
          </a:p>
          <a:p>
            <a:pPr lvl="3"/>
            <a:r>
              <a:rPr lang="en-US" dirty="0"/>
              <a:t>Recipe being developed using existing  </a:t>
            </a:r>
            <a:r>
              <a:rPr lang="el-GR" dirty="0"/>
              <a:t>β</a:t>
            </a:r>
            <a:r>
              <a:rPr lang="en-US" dirty="0"/>
              <a:t>=0.90 cavities for CM#1</a:t>
            </a:r>
          </a:p>
          <a:p>
            <a:pPr lvl="1"/>
            <a:r>
              <a:rPr lang="en-US" sz="2300" dirty="0"/>
              <a:t>LB650 (</a:t>
            </a:r>
            <a:r>
              <a:rPr lang="el-GR" sz="2300" dirty="0"/>
              <a:t>β</a:t>
            </a:r>
            <a:r>
              <a:rPr lang="en-US" sz="2300" dirty="0"/>
              <a:t>=0.61) cavity design is new</a:t>
            </a:r>
          </a:p>
          <a:p>
            <a:pPr lvl="2"/>
            <a:r>
              <a:rPr lang="en-US" dirty="0"/>
              <a:t>Prototypes will be fabricated by partner labs</a:t>
            </a:r>
          </a:p>
          <a:p>
            <a:pPr lvl="2"/>
            <a:r>
              <a:rPr lang="en-US" dirty="0"/>
              <a:t>FNAL will process/test ~2 SC and ~2 5-cell prototypes produced by INFN/VECC</a:t>
            </a:r>
          </a:p>
          <a:p>
            <a:pPr lvl="2"/>
            <a:r>
              <a:rPr lang="en-US" dirty="0"/>
              <a:t>Similar stringent requirements on Q</a:t>
            </a:r>
            <a:r>
              <a:rPr lang="en-US" baseline="-25000" dirty="0"/>
              <a:t>0</a:t>
            </a:r>
            <a:r>
              <a:rPr lang="en-US" dirty="0"/>
              <a:t> (</a:t>
            </a:r>
            <a:r>
              <a:rPr lang="en-US" dirty="0" err="1"/>
              <a:t>r</a:t>
            </a:r>
            <a:r>
              <a:rPr lang="en-US" baseline="-25000" dirty="0" err="1"/>
              <a:t>s</a:t>
            </a:r>
            <a:r>
              <a:rPr lang="en-US" dirty="0"/>
              <a:t>) : N-doping, flux expulsion, magnetic shielding may be critical design/process considerations</a:t>
            </a:r>
          </a:p>
          <a:p>
            <a:pPr lvl="3"/>
            <a:r>
              <a:rPr lang="en-US" dirty="0"/>
              <a:t>Adopt HB650 processing recipe for LB650 as a baseline</a:t>
            </a:r>
          </a:p>
          <a:p>
            <a:pPr lvl="3"/>
            <a:r>
              <a:rPr lang="en-US" dirty="0"/>
              <a:t>Utilize similar (identical) magnetic shielding and flux-expulsion techniques</a:t>
            </a:r>
          </a:p>
          <a:p>
            <a:pPr lvl="1"/>
            <a:r>
              <a:rPr lang="en-US" sz="2300" dirty="0"/>
              <a:t>FE-free performance requires optimization of HPR tools</a:t>
            </a:r>
          </a:p>
          <a:p>
            <a:pPr lvl="1"/>
            <a:r>
              <a:rPr lang="en-US" sz="2300" dirty="0"/>
              <a:t>Enables technology transfer (processing recipe) to partner labs and industry</a:t>
            </a:r>
          </a:p>
        </p:txBody>
      </p:sp>
      <p:sp>
        <p:nvSpPr>
          <p:cNvPr id="4" name="Date Placeholder 3"/>
          <p:cNvSpPr>
            <a:spLocks noGrp="1"/>
          </p:cNvSpPr>
          <p:nvPr>
            <p:ph type="dt" sz="half" idx="2"/>
          </p:nvPr>
        </p:nvSpPr>
        <p:spPr/>
        <p:txBody>
          <a:bodyPr/>
          <a:lstStyle/>
          <a:p>
            <a:pPr>
              <a:defRPr/>
            </a:pPr>
            <a:r>
              <a:rPr lang="en-US"/>
              <a:t>10 May 2018</a:t>
            </a:r>
            <a:endParaRPr lang="en-US" dirty="0"/>
          </a:p>
        </p:txBody>
      </p:sp>
      <p:sp>
        <p:nvSpPr>
          <p:cNvPr id="5" name="Footer Placeholder 4"/>
          <p:cNvSpPr>
            <a:spLocks noGrp="1"/>
          </p:cNvSpPr>
          <p:nvPr>
            <p:ph type="ftr" sz="quarter" idx="3"/>
          </p:nvPr>
        </p:nvSpPr>
        <p:spPr/>
        <p:txBody>
          <a:bodyPr/>
          <a:lstStyle/>
          <a:p>
            <a:pPr>
              <a:defRPr/>
            </a:pPr>
            <a:r>
              <a:rPr lang="en-US"/>
              <a:t>J. Ozelis | Cavity and Cryomodule Testing Strategy </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13</a:t>
            </a:fld>
            <a:endParaRPr lang="en-US" dirty="0"/>
          </a:p>
        </p:txBody>
      </p:sp>
    </p:spTree>
    <p:extLst>
      <p:ext uri="{BB962C8B-B14F-4D97-AF65-F5344CB8AC3E}">
        <p14:creationId xmlns:p14="http://schemas.microsoft.com/office/powerpoint/2010/main" val="2048488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CM-Specific Components – HB650 (LB650)</a:t>
            </a:r>
          </a:p>
        </p:txBody>
      </p:sp>
      <p:sp>
        <p:nvSpPr>
          <p:cNvPr id="3" name="Content Placeholder 2"/>
          <p:cNvSpPr>
            <a:spLocks noGrp="1"/>
          </p:cNvSpPr>
          <p:nvPr>
            <p:ph idx="1"/>
          </p:nvPr>
        </p:nvSpPr>
        <p:spPr>
          <a:xfrm>
            <a:off x="228600" y="1043046"/>
            <a:ext cx="8672513" cy="5210797"/>
          </a:xfrm>
        </p:spPr>
        <p:txBody>
          <a:bodyPr>
            <a:normAutofit fontScale="92500" lnSpcReduction="10000"/>
          </a:bodyPr>
          <a:lstStyle/>
          <a:p>
            <a:r>
              <a:rPr lang="en-US" dirty="0"/>
              <a:t>Couplers</a:t>
            </a:r>
          </a:p>
          <a:p>
            <a:pPr lvl="1"/>
            <a:r>
              <a:rPr lang="en-US" dirty="0"/>
              <a:t>New coupler design : coaxial, 650MHz, 120kW (suitable for both HB/LB CMs)</a:t>
            </a:r>
          </a:p>
          <a:p>
            <a:pPr lvl="2"/>
            <a:r>
              <a:rPr lang="en-US" dirty="0"/>
              <a:t>Two cold end designs being prototyped</a:t>
            </a:r>
          </a:p>
          <a:p>
            <a:pPr lvl="2"/>
            <a:r>
              <a:rPr lang="en-US" dirty="0"/>
              <a:t>Prototypes to be evaluated on RT test stand and also in STC tests with </a:t>
            </a:r>
            <a:r>
              <a:rPr lang="el-GR" dirty="0"/>
              <a:t>β</a:t>
            </a:r>
            <a:r>
              <a:rPr lang="en-US" dirty="0"/>
              <a:t>=0.90 cavities</a:t>
            </a:r>
          </a:p>
          <a:p>
            <a:pPr lvl="1"/>
            <a:r>
              <a:rPr lang="en-US" dirty="0"/>
              <a:t>Verification of RF (power), thermal, and vacuum performance required before pre-production/production procurement</a:t>
            </a:r>
          </a:p>
          <a:p>
            <a:r>
              <a:rPr lang="en-US" dirty="0"/>
              <a:t>Tuner/Resonance control</a:t>
            </a:r>
          </a:p>
          <a:p>
            <a:pPr lvl="1"/>
            <a:r>
              <a:rPr lang="en-US" dirty="0"/>
              <a:t>Tuner design based on LCLS-II tuner, suitable for both HB/LB cryomodules (with slight adaptation); prototype received and bench tested.</a:t>
            </a:r>
          </a:p>
          <a:p>
            <a:pPr lvl="2"/>
            <a:r>
              <a:rPr lang="en-US" dirty="0"/>
              <a:t>Design being refined, order to be placed soon</a:t>
            </a:r>
          </a:p>
          <a:p>
            <a:pPr lvl="2"/>
            <a:r>
              <a:rPr lang="en-US" dirty="0"/>
              <a:t>Cryogenic operation to be evaluated during STC tests with </a:t>
            </a:r>
            <a:r>
              <a:rPr lang="el-GR" dirty="0"/>
              <a:t>β</a:t>
            </a:r>
            <a:r>
              <a:rPr lang="en-US" dirty="0"/>
              <a:t>=0.90 cavities</a:t>
            </a:r>
          </a:p>
          <a:p>
            <a:pPr lvl="1"/>
            <a:r>
              <a:rPr lang="en-US" dirty="0"/>
              <a:t>Resonance/microphonics control to be studied during all STC testing, no experience yet in use of this type of tuner w/650MHz cavities</a:t>
            </a:r>
          </a:p>
          <a:p>
            <a:pPr marL="0" indent="0">
              <a:buNone/>
            </a:pPr>
            <a:endParaRPr lang="en-US" dirty="0"/>
          </a:p>
          <a:p>
            <a:pPr lvl="2"/>
            <a:endParaRPr lang="en-US" dirty="0"/>
          </a:p>
          <a:p>
            <a:endParaRPr lang="en-US" dirty="0"/>
          </a:p>
          <a:p>
            <a:pPr lvl="1"/>
            <a:endParaRPr lang="en-US" dirty="0"/>
          </a:p>
        </p:txBody>
      </p:sp>
      <p:sp>
        <p:nvSpPr>
          <p:cNvPr id="4" name="Date Placeholder 3"/>
          <p:cNvSpPr>
            <a:spLocks noGrp="1"/>
          </p:cNvSpPr>
          <p:nvPr>
            <p:ph type="dt" sz="half" idx="2"/>
          </p:nvPr>
        </p:nvSpPr>
        <p:spPr/>
        <p:txBody>
          <a:bodyPr/>
          <a:lstStyle/>
          <a:p>
            <a:pPr>
              <a:defRPr/>
            </a:pPr>
            <a:r>
              <a:rPr lang="en-US"/>
              <a:t>10 May 2018</a:t>
            </a:r>
            <a:endParaRPr lang="en-US" dirty="0"/>
          </a:p>
        </p:txBody>
      </p:sp>
      <p:sp>
        <p:nvSpPr>
          <p:cNvPr id="5" name="Footer Placeholder 4"/>
          <p:cNvSpPr>
            <a:spLocks noGrp="1"/>
          </p:cNvSpPr>
          <p:nvPr>
            <p:ph type="ftr" sz="quarter" idx="3"/>
          </p:nvPr>
        </p:nvSpPr>
        <p:spPr/>
        <p:txBody>
          <a:bodyPr/>
          <a:lstStyle/>
          <a:p>
            <a:pPr>
              <a:defRPr/>
            </a:pPr>
            <a:r>
              <a:rPr lang="en-US"/>
              <a:t>J. Ozelis | Cavity and Cryomodule Testing Strategy </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14</a:t>
            </a:fld>
            <a:endParaRPr lang="en-US" dirty="0"/>
          </a:p>
        </p:txBody>
      </p:sp>
    </p:spTree>
    <p:extLst>
      <p:ext uri="{BB962C8B-B14F-4D97-AF65-F5344CB8AC3E}">
        <p14:creationId xmlns:p14="http://schemas.microsoft.com/office/powerpoint/2010/main" val="2563145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Performance Parameters – LB650/HB650 Components</a:t>
            </a:r>
          </a:p>
        </p:txBody>
      </p:sp>
      <p:sp>
        <p:nvSpPr>
          <p:cNvPr id="3" name="Content Placeholder 2"/>
          <p:cNvSpPr>
            <a:spLocks noGrp="1"/>
          </p:cNvSpPr>
          <p:nvPr>
            <p:ph idx="1"/>
          </p:nvPr>
        </p:nvSpPr>
        <p:spPr>
          <a:xfrm>
            <a:off x="228600" y="1043046"/>
            <a:ext cx="8672513" cy="5210797"/>
          </a:xfrm>
        </p:spPr>
        <p:txBody>
          <a:bodyPr>
            <a:normAutofit/>
          </a:bodyPr>
          <a:lstStyle/>
          <a:p>
            <a:pPr marL="1371600" lvl="3" indent="0">
              <a:buNone/>
            </a:pPr>
            <a:endParaRPr lang="en-US" dirty="0"/>
          </a:p>
          <a:p>
            <a:pPr lvl="2"/>
            <a:endParaRPr lang="en-US" dirty="0"/>
          </a:p>
          <a:p>
            <a:endParaRPr lang="en-US" dirty="0"/>
          </a:p>
          <a:p>
            <a:pPr lvl="1"/>
            <a:endParaRPr lang="en-US" dirty="0"/>
          </a:p>
        </p:txBody>
      </p:sp>
      <p:sp>
        <p:nvSpPr>
          <p:cNvPr id="4" name="Date Placeholder 3"/>
          <p:cNvSpPr>
            <a:spLocks noGrp="1"/>
          </p:cNvSpPr>
          <p:nvPr>
            <p:ph type="dt" sz="half" idx="2"/>
          </p:nvPr>
        </p:nvSpPr>
        <p:spPr/>
        <p:txBody>
          <a:bodyPr/>
          <a:lstStyle/>
          <a:p>
            <a:pPr>
              <a:defRPr/>
            </a:pPr>
            <a:r>
              <a:rPr lang="en-US"/>
              <a:t>10 May 2018</a:t>
            </a:r>
            <a:endParaRPr lang="en-US" dirty="0"/>
          </a:p>
        </p:txBody>
      </p:sp>
      <p:sp>
        <p:nvSpPr>
          <p:cNvPr id="5" name="Footer Placeholder 4"/>
          <p:cNvSpPr>
            <a:spLocks noGrp="1"/>
          </p:cNvSpPr>
          <p:nvPr>
            <p:ph type="ftr" sz="quarter" idx="3"/>
          </p:nvPr>
        </p:nvSpPr>
        <p:spPr/>
        <p:txBody>
          <a:bodyPr/>
          <a:lstStyle/>
          <a:p>
            <a:pPr>
              <a:defRPr/>
            </a:pPr>
            <a:r>
              <a:rPr lang="en-US"/>
              <a:t>J. Ozelis | Cavity and Cryomodule Testing Strategy </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15</a:t>
            </a:fld>
            <a:endParaRPr lang="en-US" dirty="0"/>
          </a:p>
        </p:txBody>
      </p:sp>
      <p:sp>
        <p:nvSpPr>
          <p:cNvPr id="10" name="TextBox 9">
            <a:extLst>
              <a:ext uri="{FF2B5EF4-FFF2-40B4-BE49-F238E27FC236}">
                <a16:creationId xmlns:a16="http://schemas.microsoft.com/office/drawing/2014/main" id="{0D79C694-EDF4-449C-9B7C-6478BFD3DB90}"/>
              </a:ext>
            </a:extLst>
          </p:cNvPr>
          <p:cNvSpPr txBox="1"/>
          <p:nvPr/>
        </p:nvSpPr>
        <p:spPr>
          <a:xfrm>
            <a:off x="1725644" y="919421"/>
            <a:ext cx="5678424" cy="400110"/>
          </a:xfrm>
          <a:prstGeom prst="rect">
            <a:avLst/>
          </a:prstGeom>
          <a:noFill/>
        </p:spPr>
        <p:txBody>
          <a:bodyPr wrap="square" rtlCol="0">
            <a:spAutoFit/>
          </a:bodyPr>
          <a:lstStyle/>
          <a:p>
            <a:r>
              <a:rPr lang="en-US" sz="2000" b="1" dirty="0">
                <a:latin typeface="Helvetica" panose="020B0604020202020204" pitchFamily="34" charset="0"/>
                <a:cs typeface="Helvetica" panose="020B0604020202020204" pitchFamily="34" charset="0"/>
              </a:rPr>
              <a:t>LB650                                                 HB650</a:t>
            </a:r>
          </a:p>
        </p:txBody>
      </p:sp>
      <p:graphicFrame>
        <p:nvGraphicFramePr>
          <p:cNvPr id="12" name="Table 11">
            <a:extLst>
              <a:ext uri="{FF2B5EF4-FFF2-40B4-BE49-F238E27FC236}">
                <a16:creationId xmlns:a16="http://schemas.microsoft.com/office/drawing/2014/main" id="{FEFB7FED-C521-41F2-B237-B61B6613F00C}"/>
              </a:ext>
            </a:extLst>
          </p:cNvPr>
          <p:cNvGraphicFramePr>
            <a:graphicFrameLocks noGrp="1"/>
          </p:cNvGraphicFramePr>
          <p:nvPr>
            <p:extLst>
              <p:ext uri="{D42A27DB-BD31-4B8C-83A1-F6EECF244321}">
                <p14:modId xmlns:p14="http://schemas.microsoft.com/office/powerpoint/2010/main" val="881960478"/>
              </p:ext>
            </p:extLst>
          </p:nvPr>
        </p:nvGraphicFramePr>
        <p:xfrm>
          <a:off x="4599432" y="1370491"/>
          <a:ext cx="4315968" cy="4797877"/>
        </p:xfrm>
        <a:graphic>
          <a:graphicData uri="http://schemas.openxmlformats.org/drawingml/2006/table">
            <a:tbl>
              <a:tblPr/>
              <a:tblGrid>
                <a:gridCol w="3468635">
                  <a:extLst>
                    <a:ext uri="{9D8B030D-6E8A-4147-A177-3AD203B41FA5}">
                      <a16:colId xmlns:a16="http://schemas.microsoft.com/office/drawing/2014/main" val="20000"/>
                    </a:ext>
                  </a:extLst>
                </a:gridCol>
                <a:gridCol w="847333">
                  <a:extLst>
                    <a:ext uri="{9D8B030D-6E8A-4147-A177-3AD203B41FA5}">
                      <a16:colId xmlns:a16="http://schemas.microsoft.com/office/drawing/2014/main" val="20001"/>
                    </a:ext>
                  </a:extLst>
                </a:gridCol>
              </a:tblGrid>
              <a:tr h="229565">
                <a:tc>
                  <a:txBody>
                    <a:bodyPr/>
                    <a:lstStyle/>
                    <a:p>
                      <a:pPr algn="l" fontAlgn="b"/>
                      <a:r>
                        <a:rPr lang="en-US" sz="1200" b="1" i="0" u="none" strike="noStrike">
                          <a:solidFill>
                            <a:srgbClr val="000000"/>
                          </a:solidFill>
                          <a:effectLst/>
                          <a:latin typeface="Calibri" panose="020F0502020204030204" pitchFamily="34" charset="0"/>
                        </a:rPr>
                        <a:t>RF Cavities</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200" b="1" i="0" u="none" strike="noStrike">
                          <a:solidFill>
                            <a:srgbClr val="000000"/>
                          </a:solidFill>
                          <a:effectLst/>
                          <a:latin typeface="Calibri" panose="020F0502020204030204" pitchFamily="34" charset="0"/>
                        </a:rPr>
                        <a:t>HB650</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183651">
                <a:tc>
                  <a:txBody>
                    <a:bodyPr/>
                    <a:lstStyle/>
                    <a:p>
                      <a:pPr algn="l" fontAlgn="b"/>
                      <a:r>
                        <a:rPr lang="en-US" sz="1000" b="0" i="0" u="none" strike="noStrike">
                          <a:solidFill>
                            <a:srgbClr val="000000"/>
                          </a:solidFill>
                          <a:effectLst/>
                          <a:latin typeface="Calibri" panose="020F0502020204030204" pitchFamily="34" charset="0"/>
                        </a:rPr>
                        <a:t>Iris aperture, mm</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000" b="0" i="0" u="none" strike="noStrike">
                          <a:solidFill>
                            <a:srgbClr val="000000"/>
                          </a:solidFill>
                          <a:effectLst/>
                          <a:latin typeface="Calibri" panose="020F0502020204030204" pitchFamily="34" charset="0"/>
                        </a:rPr>
                        <a:t>118</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183651">
                <a:tc>
                  <a:txBody>
                    <a:bodyPr/>
                    <a:lstStyle/>
                    <a:p>
                      <a:pPr algn="l" fontAlgn="b"/>
                      <a:r>
                        <a:rPr lang="en-US" sz="1000" b="0" i="0" u="none" strike="noStrike">
                          <a:solidFill>
                            <a:srgbClr val="000000"/>
                          </a:solidFill>
                          <a:effectLst/>
                          <a:latin typeface="Calibri" panose="020F0502020204030204" pitchFamily="34" charset="0"/>
                        </a:rPr>
                        <a:t>Effective length Leff = 5∙(βoptλ/2), mm</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000" b="0" i="0" u="none" strike="noStrike">
                          <a:solidFill>
                            <a:srgbClr val="000000"/>
                          </a:solidFill>
                          <a:effectLst/>
                          <a:latin typeface="Calibri" panose="020F0502020204030204" pitchFamily="34" charset="0"/>
                        </a:rPr>
                        <a:t>1060.8</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02"/>
                  </a:ext>
                </a:extLst>
              </a:tr>
              <a:tr h="183651">
                <a:tc>
                  <a:txBody>
                    <a:bodyPr/>
                    <a:lstStyle/>
                    <a:p>
                      <a:pPr algn="l" fontAlgn="b"/>
                      <a:r>
                        <a:rPr lang="en-US" sz="1000" b="0" i="0" u="none" strike="noStrike">
                          <a:solidFill>
                            <a:srgbClr val="000000"/>
                          </a:solidFill>
                          <a:effectLst/>
                          <a:latin typeface="Calibri" panose="020F0502020204030204" pitchFamily="34" charset="0"/>
                        </a:rPr>
                        <a:t>Geometrical beta, </a:t>
                      </a:r>
                      <a:r>
                        <a:rPr lang="el-GR" sz="1000" b="0" i="0" u="none" strike="noStrike">
                          <a:solidFill>
                            <a:srgbClr val="000000"/>
                          </a:solidFill>
                          <a:effectLst/>
                          <a:latin typeface="Calibri" panose="020F0502020204030204" pitchFamily="34" charset="0"/>
                        </a:rPr>
                        <a:t>β</a:t>
                      </a:r>
                      <a:r>
                        <a:rPr lang="en-US" sz="1000" b="0" i="0" u="none" strike="noStrike">
                          <a:solidFill>
                            <a:srgbClr val="000000"/>
                          </a:solidFill>
                          <a:effectLst/>
                          <a:latin typeface="Calibri" panose="020F0502020204030204" pitchFamily="34" charset="0"/>
                        </a:rPr>
                        <a:t>g</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000" b="0" i="0" u="none" strike="noStrike">
                          <a:solidFill>
                            <a:srgbClr val="000000"/>
                          </a:solidFill>
                          <a:effectLst/>
                          <a:latin typeface="Calibri" panose="020F0502020204030204" pitchFamily="34" charset="0"/>
                        </a:rPr>
                        <a:t>0.92</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03"/>
                  </a:ext>
                </a:extLst>
              </a:tr>
              <a:tr h="183651">
                <a:tc>
                  <a:txBody>
                    <a:bodyPr/>
                    <a:lstStyle/>
                    <a:p>
                      <a:pPr algn="l" fontAlgn="b"/>
                      <a:r>
                        <a:rPr lang="en-US" sz="1000" b="0" i="0" u="none" strike="noStrike">
                          <a:solidFill>
                            <a:srgbClr val="000000"/>
                          </a:solidFill>
                          <a:effectLst/>
                          <a:latin typeface="Calibri" panose="020F0502020204030204" pitchFamily="34" charset="0"/>
                        </a:rPr>
                        <a:t>Optimal beta, </a:t>
                      </a:r>
                      <a:r>
                        <a:rPr lang="el-GR" sz="1000" b="0" i="0" u="none" strike="noStrike">
                          <a:solidFill>
                            <a:srgbClr val="000000"/>
                          </a:solidFill>
                          <a:effectLst/>
                          <a:latin typeface="Calibri" panose="020F0502020204030204" pitchFamily="34" charset="0"/>
                        </a:rPr>
                        <a:t>β</a:t>
                      </a:r>
                      <a:r>
                        <a:rPr lang="en-US" sz="1000" b="0" i="0" u="none" strike="noStrike">
                          <a:solidFill>
                            <a:srgbClr val="000000"/>
                          </a:solidFill>
                          <a:effectLst/>
                          <a:latin typeface="Calibri" panose="020F0502020204030204" pitchFamily="34" charset="0"/>
                        </a:rPr>
                        <a:t>opt</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000" b="0" i="0" u="none" strike="noStrike">
                          <a:solidFill>
                            <a:srgbClr val="000000"/>
                          </a:solidFill>
                          <a:effectLst/>
                          <a:latin typeface="Calibri" panose="020F0502020204030204" pitchFamily="34" charset="0"/>
                        </a:rPr>
                        <a:t>0.97</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04"/>
                  </a:ext>
                </a:extLst>
              </a:tr>
              <a:tr h="183651">
                <a:tc>
                  <a:txBody>
                    <a:bodyPr/>
                    <a:lstStyle/>
                    <a:p>
                      <a:pPr algn="l" fontAlgn="b"/>
                      <a:r>
                        <a:rPr lang="en-US" sz="1000" b="0" i="0" u="none" strike="noStrike">
                          <a:solidFill>
                            <a:srgbClr val="000000"/>
                          </a:solidFill>
                          <a:effectLst/>
                          <a:latin typeface="Calibri" panose="020F0502020204030204" pitchFamily="34" charset="0"/>
                        </a:rPr>
                        <a:t>Optimal shunt impedance (R/Q)opt,  </a:t>
                      </a:r>
                      <a:r>
                        <a:rPr lang="el-GR" sz="1000" b="0" i="0" u="none" strike="noStrike">
                          <a:solidFill>
                            <a:srgbClr val="000000"/>
                          </a:solidFill>
                          <a:effectLst/>
                          <a:latin typeface="Calibri" panose="020F0502020204030204" pitchFamily="34" charset="0"/>
                        </a:rPr>
                        <a:t>Ω</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000" b="0" i="0" u="none" strike="noStrike">
                          <a:solidFill>
                            <a:srgbClr val="000000"/>
                          </a:solidFill>
                          <a:effectLst/>
                          <a:latin typeface="Calibri" panose="020F0502020204030204" pitchFamily="34" charset="0"/>
                        </a:rPr>
                        <a:t>610</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05"/>
                  </a:ext>
                </a:extLst>
              </a:tr>
              <a:tr h="183651">
                <a:tc>
                  <a:txBody>
                    <a:bodyPr/>
                    <a:lstStyle/>
                    <a:p>
                      <a:pPr algn="l" fontAlgn="b"/>
                      <a:r>
                        <a:rPr lang="en-US" sz="1000" b="0" i="0" u="none" strike="noStrike">
                          <a:solidFill>
                            <a:srgbClr val="000000"/>
                          </a:solidFill>
                          <a:effectLst/>
                          <a:latin typeface="Calibri" panose="020F0502020204030204" pitchFamily="34" charset="0"/>
                        </a:rPr>
                        <a:t>Energy gain at optimal beta Vopt, MeV</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000" b="0" i="0" u="none" strike="noStrike">
                          <a:solidFill>
                            <a:srgbClr val="000000"/>
                          </a:solidFill>
                          <a:effectLst/>
                          <a:latin typeface="Calibri" panose="020F0502020204030204" pitchFamily="34" charset="0"/>
                        </a:rPr>
                        <a:t>19.9</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06"/>
                  </a:ext>
                </a:extLst>
              </a:tr>
              <a:tr h="183651">
                <a:tc>
                  <a:txBody>
                    <a:bodyPr/>
                    <a:lstStyle/>
                    <a:p>
                      <a:pPr algn="l" fontAlgn="b"/>
                      <a:r>
                        <a:rPr lang="en-US" sz="1000" b="0" i="0" u="none" strike="noStrike" dirty="0">
                          <a:solidFill>
                            <a:srgbClr val="000000"/>
                          </a:solidFill>
                          <a:effectLst/>
                          <a:latin typeface="Calibri" panose="020F0502020204030204" pitchFamily="34" charset="0"/>
                        </a:rPr>
                        <a:t>Maximum surface RF electric field </a:t>
                      </a:r>
                      <a:r>
                        <a:rPr lang="en-US" sz="1000" b="0" i="0" u="none" strike="noStrike" dirty="0" err="1">
                          <a:solidFill>
                            <a:srgbClr val="000000"/>
                          </a:solidFill>
                          <a:effectLst/>
                          <a:latin typeface="Calibri" panose="020F0502020204030204" pitchFamily="34" charset="0"/>
                        </a:rPr>
                        <a:t>Epeak</a:t>
                      </a:r>
                      <a:r>
                        <a:rPr lang="en-US" sz="1000" b="0" i="0" u="none" strike="noStrike" dirty="0">
                          <a:solidFill>
                            <a:srgbClr val="000000"/>
                          </a:solidFill>
                          <a:effectLst/>
                          <a:latin typeface="Calibri" panose="020F0502020204030204" pitchFamily="34" charset="0"/>
                        </a:rPr>
                        <a:t>, MV/m</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000" b="0" i="0" u="none" strike="noStrike">
                          <a:solidFill>
                            <a:srgbClr val="000000"/>
                          </a:solidFill>
                          <a:effectLst/>
                          <a:latin typeface="Calibri" panose="020F0502020204030204" pitchFamily="34" charset="0"/>
                        </a:rPr>
                        <a:t>40</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07"/>
                  </a:ext>
                </a:extLst>
              </a:tr>
              <a:tr h="51115">
                <a:tc>
                  <a:txBody>
                    <a:bodyPr/>
                    <a:lstStyle/>
                    <a:p>
                      <a:pPr algn="l" fontAlgn="b"/>
                      <a:r>
                        <a:rPr lang="en-US" sz="1000" b="0" i="0" u="none" strike="noStrike">
                          <a:solidFill>
                            <a:srgbClr val="000000"/>
                          </a:solidFill>
                          <a:effectLst/>
                          <a:latin typeface="Calibri" panose="020F0502020204030204" pitchFamily="34" charset="0"/>
                        </a:rPr>
                        <a:t>Maximum surface RF magnetic field, Bpeak, mT </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000" b="0" i="0" u="none" strike="noStrike">
                          <a:solidFill>
                            <a:srgbClr val="000000"/>
                          </a:solidFill>
                          <a:effectLst/>
                          <a:latin typeface="Calibri" panose="020F0502020204030204" pitchFamily="34" charset="0"/>
                        </a:rPr>
                        <a:t>75</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08"/>
                  </a:ext>
                </a:extLst>
              </a:tr>
              <a:tr h="183651">
                <a:tc>
                  <a:txBody>
                    <a:bodyPr/>
                    <a:lstStyle/>
                    <a:p>
                      <a:pPr algn="l" fontAlgn="b"/>
                      <a:r>
                        <a:rPr lang="en-US" sz="1000" b="0" i="0" u="none" strike="noStrike">
                          <a:solidFill>
                            <a:srgbClr val="000000"/>
                          </a:solidFill>
                          <a:effectLst/>
                          <a:latin typeface="Calibri" panose="020F0502020204030204" pitchFamily="34" charset="0"/>
                        </a:rPr>
                        <a:t>Operating cavity gradient Gacc = Vopt/Leff, MV/m</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000" b="0" i="0" u="none" strike="noStrike">
                          <a:solidFill>
                            <a:srgbClr val="000000"/>
                          </a:solidFill>
                          <a:effectLst/>
                          <a:latin typeface="Calibri" panose="020F0502020204030204" pitchFamily="34" charset="0"/>
                        </a:rPr>
                        <a:t>18.8</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09"/>
                  </a:ext>
                </a:extLst>
              </a:tr>
              <a:tr h="183651">
                <a:tc>
                  <a:txBody>
                    <a:bodyPr/>
                    <a:lstStyle/>
                    <a:p>
                      <a:pPr algn="l" fontAlgn="b"/>
                      <a:r>
                        <a:rPr lang="en-US" sz="1000" b="0" i="0" u="none" strike="noStrike">
                          <a:solidFill>
                            <a:srgbClr val="000000"/>
                          </a:solidFill>
                          <a:effectLst/>
                          <a:latin typeface="Calibri" panose="020F0502020204030204" pitchFamily="34" charset="0"/>
                        </a:rPr>
                        <a:t>Maximum gradient in VTS, MV/m</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000" b="0" i="0" u="none" strike="noStrike">
                          <a:solidFill>
                            <a:srgbClr val="000000"/>
                          </a:solidFill>
                          <a:effectLst/>
                          <a:latin typeface="Calibri" panose="020F0502020204030204" pitchFamily="34" charset="0"/>
                        </a:rPr>
                        <a:t>24</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10"/>
                  </a:ext>
                </a:extLst>
              </a:tr>
              <a:tr h="183651">
                <a:tc>
                  <a:txBody>
                    <a:bodyPr/>
                    <a:lstStyle/>
                    <a:p>
                      <a:pPr algn="l" fontAlgn="b"/>
                      <a:r>
                        <a:rPr lang="en-US" sz="1000" b="0" i="0" u="none" strike="noStrike">
                          <a:solidFill>
                            <a:srgbClr val="000000"/>
                          </a:solidFill>
                          <a:effectLst/>
                          <a:latin typeface="Calibri" panose="020F0502020204030204" pitchFamily="34" charset="0"/>
                        </a:rPr>
                        <a:t>Operating temperature, K</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000" b="0" i="0" u="none" strike="noStrike">
                          <a:solidFill>
                            <a:srgbClr val="000000"/>
                          </a:solidFill>
                          <a:effectLst/>
                          <a:latin typeface="Calibri" panose="020F0502020204030204" pitchFamily="34" charset="0"/>
                        </a:rPr>
                        <a:t>2</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11"/>
                  </a:ext>
                </a:extLst>
              </a:tr>
              <a:tr h="183651">
                <a:tc>
                  <a:txBody>
                    <a:bodyPr/>
                    <a:lstStyle/>
                    <a:p>
                      <a:pPr algn="l" fontAlgn="b"/>
                      <a:r>
                        <a:rPr lang="en-US" sz="1000" b="0" i="0" u="none" strike="noStrike">
                          <a:solidFill>
                            <a:srgbClr val="000000"/>
                          </a:solidFill>
                          <a:effectLst/>
                          <a:latin typeface="Calibri" panose="020F0502020204030204" pitchFamily="34" charset="0"/>
                        </a:rPr>
                        <a:t>Unloaded quality factor Q0</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000" b="0" i="0" u="none" strike="noStrike" dirty="0">
                          <a:solidFill>
                            <a:srgbClr val="000000"/>
                          </a:solidFill>
                          <a:effectLst/>
                          <a:latin typeface="Calibri" panose="020F0502020204030204" pitchFamily="34" charset="0"/>
                        </a:rPr>
                        <a:t>3.00E+10</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12"/>
                  </a:ext>
                </a:extLst>
              </a:tr>
              <a:tr h="183651">
                <a:tc>
                  <a:txBody>
                    <a:bodyPr/>
                    <a:lstStyle/>
                    <a:p>
                      <a:pPr algn="l" fontAlgn="b"/>
                      <a:r>
                        <a:rPr lang="en-US" sz="1000" b="0" i="0" u="none" strike="noStrike">
                          <a:solidFill>
                            <a:srgbClr val="000000"/>
                          </a:solidFill>
                          <a:effectLst/>
                          <a:latin typeface="Calibri" panose="020F0502020204030204" pitchFamily="34" charset="0"/>
                        </a:rPr>
                        <a:t>Maximum dynamic RF power dissipation, W</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000" b="0" i="0" u="none" strike="noStrike">
                          <a:solidFill>
                            <a:srgbClr val="000000"/>
                          </a:solidFill>
                          <a:effectLst/>
                          <a:latin typeface="Calibri" panose="020F0502020204030204" pitchFamily="34" charset="0"/>
                        </a:rPr>
                        <a:t>22</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13"/>
                  </a:ext>
                </a:extLst>
              </a:tr>
              <a:tr h="183651">
                <a:tc>
                  <a:txBody>
                    <a:bodyPr/>
                    <a:lstStyle/>
                    <a:p>
                      <a:pPr algn="l" fontAlgn="b"/>
                      <a:r>
                        <a:rPr lang="en-US" sz="1000" b="0" i="0" u="none" strike="noStrike">
                          <a:solidFill>
                            <a:srgbClr val="000000"/>
                          </a:solidFill>
                          <a:effectLst/>
                          <a:latin typeface="Calibri" panose="020F0502020204030204" pitchFamily="34" charset="0"/>
                        </a:rPr>
                        <a:t>Operating cavity Q-loaded</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000" b="0" i="0" u="none" strike="noStrike">
                          <a:solidFill>
                            <a:srgbClr val="000000"/>
                          </a:solidFill>
                          <a:effectLst/>
                          <a:latin typeface="Calibri" panose="020F0502020204030204" pitchFamily="34" charset="0"/>
                        </a:rPr>
                        <a:t>9.80E+06</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14"/>
                  </a:ext>
                </a:extLst>
              </a:tr>
              <a:tr h="183651">
                <a:tc>
                  <a:txBody>
                    <a:bodyPr/>
                    <a:lstStyle/>
                    <a:p>
                      <a:pPr algn="l" fontAlgn="b"/>
                      <a:r>
                        <a:rPr lang="en-US" sz="1000" b="0" i="0" u="none" strike="noStrike">
                          <a:solidFill>
                            <a:srgbClr val="000000"/>
                          </a:solidFill>
                          <a:effectLst/>
                          <a:latin typeface="Calibri" panose="020F0502020204030204" pitchFamily="34" charset="0"/>
                        </a:rPr>
                        <a:t>Operating cavity bandwidth, Hz</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000" b="0" i="0" u="none" strike="noStrike">
                          <a:solidFill>
                            <a:srgbClr val="000000"/>
                          </a:solidFill>
                          <a:effectLst/>
                          <a:latin typeface="Calibri" panose="020F0502020204030204" pitchFamily="34" charset="0"/>
                        </a:rPr>
                        <a:t>66</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15"/>
                  </a:ext>
                </a:extLst>
              </a:tr>
              <a:tr h="183651">
                <a:tc>
                  <a:txBody>
                    <a:bodyPr/>
                    <a:lstStyle/>
                    <a:p>
                      <a:pPr algn="l" fontAlgn="b"/>
                      <a:r>
                        <a:rPr lang="en-US" sz="1000" b="0" i="0" u="none" strike="noStrike">
                          <a:solidFill>
                            <a:srgbClr val="000000"/>
                          </a:solidFill>
                          <a:effectLst/>
                          <a:latin typeface="Calibri" panose="020F0502020204030204" pitchFamily="34" charset="0"/>
                        </a:rPr>
                        <a:t>Maximum sensitivity to LHe pressure fluctuations, Hz/mbar</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000" b="0" i="0" u="none" strike="noStrike">
                          <a:solidFill>
                            <a:srgbClr val="000000"/>
                          </a:solidFill>
                          <a:effectLst/>
                          <a:latin typeface="Calibri" panose="020F0502020204030204" pitchFamily="34" charset="0"/>
                        </a:rPr>
                        <a:t>25</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16"/>
                  </a:ext>
                </a:extLst>
              </a:tr>
              <a:tr h="183651">
                <a:tc>
                  <a:txBody>
                    <a:bodyPr/>
                    <a:lstStyle/>
                    <a:p>
                      <a:pPr algn="l" fontAlgn="b"/>
                      <a:r>
                        <a:rPr lang="en-US" sz="1000" b="0" i="0" u="none" strike="noStrike">
                          <a:solidFill>
                            <a:srgbClr val="000000"/>
                          </a:solidFill>
                          <a:effectLst/>
                          <a:latin typeface="Calibri" panose="020F0502020204030204" pitchFamily="34" charset="0"/>
                        </a:rPr>
                        <a:t>Maximum Lorentz Force Detuning coefficient, Hz/(MV/m)2</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000" b="0" i="0" u="none" strike="noStrike">
                          <a:solidFill>
                            <a:srgbClr val="000000"/>
                          </a:solidFill>
                          <a:effectLst/>
                          <a:latin typeface="Calibri" panose="020F0502020204030204" pitchFamily="34" charset="0"/>
                        </a:rPr>
                        <a:t>1</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17"/>
                  </a:ext>
                </a:extLst>
              </a:tr>
              <a:tr h="183651">
                <a:tc>
                  <a:txBody>
                    <a:bodyPr/>
                    <a:lstStyle/>
                    <a:p>
                      <a:pPr algn="l" fontAlgn="b"/>
                      <a:r>
                        <a:rPr lang="en-US" sz="1000" b="0" i="0" u="none" strike="noStrike">
                          <a:solidFill>
                            <a:srgbClr val="000000"/>
                          </a:solidFill>
                          <a:effectLst/>
                          <a:latin typeface="Calibri" panose="020F0502020204030204" pitchFamily="34" charset="0"/>
                        </a:rPr>
                        <a:t>Maximum longitudinal stiffness, kN/mm</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000" b="0" i="0" u="none" strike="noStrike">
                          <a:solidFill>
                            <a:srgbClr val="000000"/>
                          </a:solidFill>
                          <a:effectLst/>
                          <a:latin typeface="Calibri" panose="020F0502020204030204" pitchFamily="34" charset="0"/>
                        </a:rPr>
                        <a:t>5</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18"/>
                  </a:ext>
                </a:extLst>
              </a:tr>
              <a:tr h="183651">
                <a:tc>
                  <a:txBody>
                    <a:bodyPr/>
                    <a:lstStyle/>
                    <a:p>
                      <a:pPr algn="l" fontAlgn="b"/>
                      <a:r>
                        <a:rPr lang="en-US" sz="1000" b="0" i="0" u="none" strike="noStrike">
                          <a:solidFill>
                            <a:srgbClr val="000000"/>
                          </a:solidFill>
                          <a:effectLst/>
                          <a:latin typeface="Calibri" panose="020F0502020204030204" pitchFamily="34" charset="0"/>
                        </a:rPr>
                        <a:t>Minimal operating frequency tuning sensitivity, kHz/mm</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000" b="0" i="0" u="none" strike="noStrike">
                          <a:solidFill>
                            <a:srgbClr val="000000"/>
                          </a:solidFill>
                          <a:effectLst/>
                          <a:latin typeface="Calibri" panose="020F0502020204030204" pitchFamily="34" charset="0"/>
                        </a:rPr>
                        <a:t>150</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19"/>
                  </a:ext>
                </a:extLst>
              </a:tr>
              <a:tr h="183651">
                <a:tc>
                  <a:txBody>
                    <a:bodyPr/>
                    <a:lstStyle/>
                    <a:p>
                      <a:pPr algn="l" fontAlgn="b"/>
                      <a:r>
                        <a:rPr lang="en-US" sz="1000" b="0" i="0" u="none" strike="noStrike">
                          <a:solidFill>
                            <a:srgbClr val="000000"/>
                          </a:solidFill>
                          <a:effectLst/>
                          <a:latin typeface="Calibri" panose="020F0502020204030204" pitchFamily="34" charset="0"/>
                        </a:rPr>
                        <a:t>Maximum operating input RF power CW, kW</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000" b="0" i="0" u="none" strike="noStrike">
                          <a:solidFill>
                            <a:srgbClr val="000000"/>
                          </a:solidFill>
                          <a:effectLst/>
                          <a:latin typeface="Calibri" panose="020F0502020204030204" pitchFamily="34" charset="0"/>
                        </a:rPr>
                        <a:t>100</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20"/>
                  </a:ext>
                </a:extLst>
              </a:tr>
              <a:tr h="183651">
                <a:tc>
                  <a:txBody>
                    <a:bodyPr/>
                    <a:lstStyle/>
                    <a:p>
                      <a:pPr algn="l" fontAlgn="b"/>
                      <a:r>
                        <a:rPr lang="en-US" sz="1000" b="0" i="0" u="none" strike="noStrike">
                          <a:solidFill>
                            <a:srgbClr val="000000"/>
                          </a:solidFill>
                          <a:effectLst/>
                          <a:latin typeface="Calibri" panose="020F0502020204030204" pitchFamily="34" charset="0"/>
                        </a:rPr>
                        <a:t>Coarse frequency range, kHz</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000" b="0" i="0" u="none" strike="noStrike">
                          <a:solidFill>
                            <a:srgbClr val="000000"/>
                          </a:solidFill>
                          <a:effectLst/>
                          <a:latin typeface="Calibri" panose="020F0502020204030204" pitchFamily="34" charset="0"/>
                        </a:rPr>
                        <a:t>200</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21"/>
                  </a:ext>
                </a:extLst>
              </a:tr>
              <a:tr h="183651">
                <a:tc>
                  <a:txBody>
                    <a:bodyPr/>
                    <a:lstStyle/>
                    <a:p>
                      <a:pPr algn="l" fontAlgn="b"/>
                      <a:r>
                        <a:rPr lang="en-US" sz="1000" b="0" i="0" u="none" strike="noStrike">
                          <a:solidFill>
                            <a:srgbClr val="000000"/>
                          </a:solidFill>
                          <a:effectLst/>
                          <a:latin typeface="Calibri" panose="020F0502020204030204" pitchFamily="34" charset="0"/>
                        </a:rPr>
                        <a:t>Coarse frequency resolution, Hz</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000" b="0" i="0" u="none" strike="noStrike">
                          <a:solidFill>
                            <a:srgbClr val="000000"/>
                          </a:solidFill>
                          <a:effectLst/>
                          <a:latin typeface="Calibri" panose="020F0502020204030204" pitchFamily="34" charset="0"/>
                        </a:rPr>
                        <a:t>3</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22"/>
                  </a:ext>
                </a:extLst>
              </a:tr>
              <a:tr h="183651">
                <a:tc>
                  <a:txBody>
                    <a:bodyPr/>
                    <a:lstStyle/>
                    <a:p>
                      <a:pPr algn="l" fontAlgn="b"/>
                      <a:r>
                        <a:rPr lang="en-US" sz="1000" b="0" i="0" u="none" strike="noStrike">
                          <a:solidFill>
                            <a:srgbClr val="000000"/>
                          </a:solidFill>
                          <a:effectLst/>
                          <a:latin typeface="Calibri" panose="020F0502020204030204" pitchFamily="34" charset="0"/>
                        </a:rPr>
                        <a:t>Coarse tuner hysteresis, Hz</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000" b="0" i="0" u="none" strike="noStrike">
                          <a:solidFill>
                            <a:srgbClr val="000000"/>
                          </a:solidFill>
                          <a:effectLst/>
                          <a:latin typeface="Calibri" panose="020F0502020204030204" pitchFamily="34" charset="0"/>
                        </a:rPr>
                        <a:t>100</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23"/>
                  </a:ext>
                </a:extLst>
              </a:tr>
              <a:tr h="183651">
                <a:tc>
                  <a:txBody>
                    <a:bodyPr/>
                    <a:lstStyle/>
                    <a:p>
                      <a:pPr algn="l" fontAlgn="b"/>
                      <a:r>
                        <a:rPr lang="en-US" sz="1000" b="0" i="0" u="none" strike="noStrike">
                          <a:solidFill>
                            <a:srgbClr val="000000"/>
                          </a:solidFill>
                          <a:effectLst/>
                          <a:latin typeface="Calibri" panose="020F0502020204030204" pitchFamily="34" charset="0"/>
                        </a:rPr>
                        <a:t>Fine frequency range, Hz</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000" b="0" i="0" u="none" strike="noStrike">
                          <a:solidFill>
                            <a:srgbClr val="000000"/>
                          </a:solidFill>
                          <a:effectLst/>
                          <a:latin typeface="Calibri" panose="020F0502020204030204" pitchFamily="34" charset="0"/>
                        </a:rPr>
                        <a:t>1000</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24"/>
                  </a:ext>
                </a:extLst>
              </a:tr>
              <a:tr h="183651">
                <a:tc>
                  <a:txBody>
                    <a:bodyPr/>
                    <a:lstStyle/>
                    <a:p>
                      <a:pPr algn="l" fontAlgn="b"/>
                      <a:r>
                        <a:rPr lang="en-US" sz="1000" b="0" i="0" u="none" strike="noStrike">
                          <a:solidFill>
                            <a:srgbClr val="000000"/>
                          </a:solidFill>
                          <a:effectLst/>
                          <a:latin typeface="Calibri" panose="020F0502020204030204" pitchFamily="34" charset="0"/>
                        </a:rPr>
                        <a:t>Fine frequency resolution/stiction, Hz</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000" b="0" i="0" u="none" strike="noStrike" dirty="0">
                          <a:solidFill>
                            <a:srgbClr val="000000"/>
                          </a:solidFill>
                          <a:effectLst/>
                          <a:latin typeface="Calibri" panose="020F0502020204030204" pitchFamily="34" charset="0"/>
                        </a:rPr>
                        <a:t>0.5</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25"/>
                  </a:ext>
                </a:extLst>
              </a:tr>
            </a:tbl>
          </a:graphicData>
        </a:graphic>
      </p:graphicFrame>
      <p:graphicFrame>
        <p:nvGraphicFramePr>
          <p:cNvPr id="13" name="Table 12">
            <a:extLst>
              <a:ext uri="{FF2B5EF4-FFF2-40B4-BE49-F238E27FC236}">
                <a16:creationId xmlns:a16="http://schemas.microsoft.com/office/drawing/2014/main" id="{38D35608-7302-4335-AB3B-06254ABF46F7}"/>
              </a:ext>
            </a:extLst>
          </p:cNvPr>
          <p:cNvGraphicFramePr>
            <a:graphicFrameLocks noGrp="1"/>
          </p:cNvGraphicFramePr>
          <p:nvPr>
            <p:extLst>
              <p:ext uri="{D42A27DB-BD31-4B8C-83A1-F6EECF244321}">
                <p14:modId xmlns:p14="http://schemas.microsoft.com/office/powerpoint/2010/main" val="1168351704"/>
              </p:ext>
            </p:extLst>
          </p:nvPr>
        </p:nvGraphicFramePr>
        <p:xfrm>
          <a:off x="243897" y="1375910"/>
          <a:ext cx="4300672" cy="4775541"/>
        </p:xfrm>
        <a:graphic>
          <a:graphicData uri="http://schemas.openxmlformats.org/drawingml/2006/table">
            <a:tbl>
              <a:tblPr/>
              <a:tblGrid>
                <a:gridCol w="3671305">
                  <a:extLst>
                    <a:ext uri="{9D8B030D-6E8A-4147-A177-3AD203B41FA5}">
                      <a16:colId xmlns:a16="http://schemas.microsoft.com/office/drawing/2014/main" val="20000"/>
                    </a:ext>
                  </a:extLst>
                </a:gridCol>
                <a:gridCol w="629367">
                  <a:extLst>
                    <a:ext uri="{9D8B030D-6E8A-4147-A177-3AD203B41FA5}">
                      <a16:colId xmlns:a16="http://schemas.microsoft.com/office/drawing/2014/main" val="20001"/>
                    </a:ext>
                  </a:extLst>
                </a:gridCol>
              </a:tblGrid>
              <a:tr h="224290">
                <a:tc>
                  <a:txBody>
                    <a:bodyPr/>
                    <a:lstStyle/>
                    <a:p>
                      <a:pPr algn="l" fontAlgn="b"/>
                      <a:r>
                        <a:rPr lang="en-US" sz="1200" b="1" i="0" u="none" strike="noStrike" dirty="0">
                          <a:solidFill>
                            <a:srgbClr val="000000"/>
                          </a:solidFill>
                          <a:effectLst/>
                          <a:latin typeface="Calibri" panose="020F0502020204030204" pitchFamily="34" charset="0"/>
                        </a:rPr>
                        <a:t>RF Cavities</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a:solidFill>
                            <a:srgbClr val="000000"/>
                          </a:solidFill>
                          <a:effectLst/>
                          <a:latin typeface="Calibri" panose="020F0502020204030204" pitchFamily="34" charset="0"/>
                        </a:rPr>
                        <a:t>LB650</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81617">
                <a:tc>
                  <a:txBody>
                    <a:bodyPr/>
                    <a:lstStyle/>
                    <a:p>
                      <a:pPr algn="l" fontAlgn="b"/>
                      <a:r>
                        <a:rPr lang="en-US" sz="1000" b="0" i="0" u="none" strike="noStrike" dirty="0">
                          <a:solidFill>
                            <a:srgbClr val="000000"/>
                          </a:solidFill>
                          <a:effectLst/>
                          <a:latin typeface="Calibri" panose="020F0502020204030204" pitchFamily="34" charset="0"/>
                        </a:rPr>
                        <a:t>Iris aperture, mm</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Calibri" panose="020F0502020204030204" pitchFamily="34" charset="0"/>
                        </a:rPr>
                        <a:t>88</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81617">
                <a:tc>
                  <a:txBody>
                    <a:bodyPr/>
                    <a:lstStyle/>
                    <a:p>
                      <a:pPr algn="l" fontAlgn="b"/>
                      <a:r>
                        <a:rPr lang="en-US" sz="1000" b="0" i="0" u="none" strike="noStrike" dirty="0">
                          <a:solidFill>
                            <a:srgbClr val="000000"/>
                          </a:solidFill>
                          <a:effectLst/>
                          <a:latin typeface="Calibri" panose="020F0502020204030204" pitchFamily="34" charset="0"/>
                        </a:rPr>
                        <a:t>Effective length </a:t>
                      </a:r>
                      <a:r>
                        <a:rPr lang="en-US" sz="1000" b="0" i="0" u="none" strike="noStrike" dirty="0" err="1">
                          <a:solidFill>
                            <a:srgbClr val="000000"/>
                          </a:solidFill>
                          <a:effectLst/>
                          <a:latin typeface="Calibri" panose="020F0502020204030204" pitchFamily="34" charset="0"/>
                        </a:rPr>
                        <a:t>Leff</a:t>
                      </a:r>
                      <a:r>
                        <a:rPr lang="en-US" sz="1000" b="0" i="0" u="none" strike="noStrike" dirty="0">
                          <a:solidFill>
                            <a:srgbClr val="000000"/>
                          </a:solidFill>
                          <a:effectLst/>
                          <a:latin typeface="Calibri" panose="020F0502020204030204" pitchFamily="34" charset="0"/>
                        </a:rPr>
                        <a:t> = 5∙(β</a:t>
                      </a:r>
                      <a:r>
                        <a:rPr lang="en-US" sz="1000" b="0" i="0" u="none" strike="noStrike" dirty="0" err="1">
                          <a:solidFill>
                            <a:srgbClr val="000000"/>
                          </a:solidFill>
                          <a:effectLst/>
                          <a:latin typeface="Calibri" panose="020F0502020204030204" pitchFamily="34" charset="0"/>
                        </a:rPr>
                        <a:t>optλ</a:t>
                      </a:r>
                      <a:r>
                        <a:rPr lang="en-US" sz="1000" b="0" i="0" u="none" strike="noStrike" dirty="0">
                          <a:solidFill>
                            <a:srgbClr val="000000"/>
                          </a:solidFill>
                          <a:effectLst/>
                          <a:latin typeface="Calibri" panose="020F0502020204030204" pitchFamily="34" charset="0"/>
                        </a:rPr>
                        <a:t>/2), mm</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Calibri" panose="020F0502020204030204" pitchFamily="34" charset="0"/>
                        </a:rPr>
                        <a:t>703</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92443">
                <a:tc>
                  <a:txBody>
                    <a:bodyPr/>
                    <a:lstStyle/>
                    <a:p>
                      <a:pPr algn="l" fontAlgn="b"/>
                      <a:r>
                        <a:rPr lang="en-US" sz="1000" b="0" i="0" u="none" strike="noStrike" dirty="0">
                          <a:solidFill>
                            <a:srgbClr val="000000"/>
                          </a:solidFill>
                          <a:effectLst/>
                          <a:latin typeface="Calibri" panose="020F0502020204030204" pitchFamily="34" charset="0"/>
                        </a:rPr>
                        <a:t>Geometrical beta, </a:t>
                      </a:r>
                      <a:r>
                        <a:rPr lang="el-GR" sz="1000" b="0" i="0" u="none" strike="noStrike" dirty="0">
                          <a:solidFill>
                            <a:srgbClr val="000000"/>
                          </a:solidFill>
                          <a:effectLst/>
                          <a:latin typeface="Calibri" panose="020F0502020204030204" pitchFamily="34" charset="0"/>
                        </a:rPr>
                        <a:t>β</a:t>
                      </a:r>
                      <a:r>
                        <a:rPr lang="en-US" sz="1000" b="0" i="0" u="none" strike="noStrike" dirty="0">
                          <a:solidFill>
                            <a:srgbClr val="000000"/>
                          </a:solidFill>
                          <a:effectLst/>
                          <a:latin typeface="Calibri" panose="020F0502020204030204" pitchFamily="34" charset="0"/>
                        </a:rPr>
                        <a:t>g</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Calibri" panose="020F0502020204030204" pitchFamily="34" charset="0"/>
                        </a:rPr>
                        <a:t>0.61</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81617">
                <a:tc>
                  <a:txBody>
                    <a:bodyPr/>
                    <a:lstStyle/>
                    <a:p>
                      <a:pPr algn="l" fontAlgn="b"/>
                      <a:r>
                        <a:rPr lang="en-US" sz="1000" b="0" i="0" u="none" strike="noStrike">
                          <a:solidFill>
                            <a:srgbClr val="000000"/>
                          </a:solidFill>
                          <a:effectLst/>
                          <a:latin typeface="Calibri" panose="020F0502020204030204" pitchFamily="34" charset="0"/>
                        </a:rPr>
                        <a:t>Optimal beta, </a:t>
                      </a:r>
                      <a:r>
                        <a:rPr lang="el-GR" sz="1000" b="0" i="0" u="none" strike="noStrike">
                          <a:solidFill>
                            <a:srgbClr val="000000"/>
                          </a:solidFill>
                          <a:effectLst/>
                          <a:latin typeface="Calibri" panose="020F0502020204030204" pitchFamily="34" charset="0"/>
                        </a:rPr>
                        <a:t>β</a:t>
                      </a:r>
                      <a:r>
                        <a:rPr lang="en-US" sz="1000" b="0" i="0" u="none" strike="noStrike">
                          <a:solidFill>
                            <a:srgbClr val="000000"/>
                          </a:solidFill>
                          <a:effectLst/>
                          <a:latin typeface="Calibri" panose="020F0502020204030204" pitchFamily="34" charset="0"/>
                        </a:rPr>
                        <a:t>opt</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Calibri" panose="020F0502020204030204" pitchFamily="34" charset="0"/>
                        </a:rPr>
                        <a:t>0.65</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81617">
                <a:tc>
                  <a:txBody>
                    <a:bodyPr/>
                    <a:lstStyle/>
                    <a:p>
                      <a:pPr algn="l" fontAlgn="b"/>
                      <a:r>
                        <a:rPr lang="en-US" sz="1000" b="0" i="0" u="none" strike="noStrike">
                          <a:solidFill>
                            <a:srgbClr val="000000"/>
                          </a:solidFill>
                          <a:effectLst/>
                          <a:latin typeface="Calibri" panose="020F0502020204030204" pitchFamily="34" charset="0"/>
                        </a:rPr>
                        <a:t>Optimal shunt impedance (R/Q)opt,  </a:t>
                      </a:r>
                      <a:r>
                        <a:rPr lang="el-GR" sz="1000" b="0" i="0" u="none" strike="noStrike">
                          <a:solidFill>
                            <a:srgbClr val="000000"/>
                          </a:solidFill>
                          <a:effectLst/>
                          <a:latin typeface="Calibri" panose="020F0502020204030204" pitchFamily="34" charset="0"/>
                        </a:rPr>
                        <a:t>Ω</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Calibri" panose="020F0502020204030204" pitchFamily="34" charset="0"/>
                        </a:rPr>
                        <a:t>341</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81617">
                <a:tc>
                  <a:txBody>
                    <a:bodyPr/>
                    <a:lstStyle/>
                    <a:p>
                      <a:pPr algn="l" fontAlgn="b"/>
                      <a:r>
                        <a:rPr lang="en-US" sz="1000" b="0" i="0" u="none" strike="noStrike">
                          <a:solidFill>
                            <a:srgbClr val="000000"/>
                          </a:solidFill>
                          <a:effectLst/>
                          <a:latin typeface="Calibri" panose="020F0502020204030204" pitchFamily="34" charset="0"/>
                        </a:rPr>
                        <a:t>Energy gain at optimal beta Vopt, MeV</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Calibri" panose="020F0502020204030204" pitchFamily="34" charset="0"/>
                        </a:rPr>
                        <a:t>11.9</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81617">
                <a:tc>
                  <a:txBody>
                    <a:bodyPr/>
                    <a:lstStyle/>
                    <a:p>
                      <a:pPr algn="l" fontAlgn="b"/>
                      <a:r>
                        <a:rPr lang="en-US" sz="1000" b="0" i="0" u="none" strike="noStrike">
                          <a:solidFill>
                            <a:srgbClr val="000000"/>
                          </a:solidFill>
                          <a:effectLst/>
                          <a:latin typeface="Calibri" panose="020F0502020204030204" pitchFamily="34" charset="0"/>
                        </a:rPr>
                        <a:t>Maximum surface RF electric field Epeak, MV/m</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Calibri" panose="020F0502020204030204" pitchFamily="34" charset="0"/>
                        </a:rPr>
                        <a:t>40</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181617">
                <a:tc>
                  <a:txBody>
                    <a:bodyPr/>
                    <a:lstStyle/>
                    <a:p>
                      <a:pPr algn="l" fontAlgn="b"/>
                      <a:r>
                        <a:rPr lang="en-US" sz="1000" b="0" i="0" u="none" strike="noStrike">
                          <a:solidFill>
                            <a:srgbClr val="000000"/>
                          </a:solidFill>
                          <a:effectLst/>
                          <a:latin typeface="Calibri" panose="020F0502020204030204" pitchFamily="34" charset="0"/>
                        </a:rPr>
                        <a:t>Maximum surface RF magnetic field, Bpeak, mT </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Calibri" panose="020F0502020204030204" pitchFamily="34" charset="0"/>
                        </a:rPr>
                        <a:t>75</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181617">
                <a:tc>
                  <a:txBody>
                    <a:bodyPr/>
                    <a:lstStyle/>
                    <a:p>
                      <a:pPr algn="l" fontAlgn="b"/>
                      <a:r>
                        <a:rPr lang="en-US" sz="1000" b="0" i="0" u="none" strike="noStrike" dirty="0">
                          <a:solidFill>
                            <a:srgbClr val="000000"/>
                          </a:solidFill>
                          <a:effectLst/>
                          <a:latin typeface="Calibri" panose="020F0502020204030204" pitchFamily="34" charset="0"/>
                        </a:rPr>
                        <a:t>Operating cavity gradient </a:t>
                      </a:r>
                      <a:r>
                        <a:rPr lang="en-US" sz="1000" b="0" i="0" u="none" strike="noStrike" dirty="0" err="1">
                          <a:solidFill>
                            <a:srgbClr val="000000"/>
                          </a:solidFill>
                          <a:effectLst/>
                          <a:latin typeface="Calibri" panose="020F0502020204030204" pitchFamily="34" charset="0"/>
                        </a:rPr>
                        <a:t>Gacc</a:t>
                      </a:r>
                      <a:r>
                        <a:rPr lang="en-US" sz="1000" b="0" i="0" u="none" strike="noStrike" dirty="0">
                          <a:solidFill>
                            <a:srgbClr val="000000"/>
                          </a:solidFill>
                          <a:effectLst/>
                          <a:latin typeface="Calibri" panose="020F0502020204030204" pitchFamily="34" charset="0"/>
                        </a:rPr>
                        <a:t> = </a:t>
                      </a:r>
                      <a:r>
                        <a:rPr lang="en-US" sz="1000" b="0" i="0" u="none" strike="noStrike" dirty="0" err="1">
                          <a:solidFill>
                            <a:srgbClr val="000000"/>
                          </a:solidFill>
                          <a:effectLst/>
                          <a:latin typeface="Calibri" panose="020F0502020204030204" pitchFamily="34" charset="0"/>
                        </a:rPr>
                        <a:t>Vopt</a:t>
                      </a:r>
                      <a:r>
                        <a:rPr lang="en-US" sz="1000" b="0" i="0" u="none" strike="noStrike" dirty="0">
                          <a:solidFill>
                            <a:srgbClr val="000000"/>
                          </a:solidFill>
                          <a:effectLst/>
                          <a:latin typeface="Calibri" panose="020F0502020204030204" pitchFamily="34" charset="0"/>
                        </a:rPr>
                        <a:t>/</a:t>
                      </a:r>
                      <a:r>
                        <a:rPr lang="en-US" sz="1000" b="0" i="0" u="none" strike="noStrike" dirty="0" err="1">
                          <a:solidFill>
                            <a:srgbClr val="000000"/>
                          </a:solidFill>
                          <a:effectLst/>
                          <a:latin typeface="Calibri" panose="020F0502020204030204" pitchFamily="34" charset="0"/>
                        </a:rPr>
                        <a:t>Leff</a:t>
                      </a:r>
                      <a:r>
                        <a:rPr lang="en-US" sz="1000" b="0" i="0" u="none" strike="noStrike" dirty="0">
                          <a:solidFill>
                            <a:srgbClr val="000000"/>
                          </a:solidFill>
                          <a:effectLst/>
                          <a:latin typeface="Calibri" panose="020F0502020204030204" pitchFamily="34" charset="0"/>
                        </a:rPr>
                        <a:t>, MV/m</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Calibri" panose="020F0502020204030204" pitchFamily="34" charset="0"/>
                        </a:rPr>
                        <a:t>16.9</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181617">
                <a:tc>
                  <a:txBody>
                    <a:bodyPr/>
                    <a:lstStyle/>
                    <a:p>
                      <a:pPr algn="l" fontAlgn="b"/>
                      <a:r>
                        <a:rPr lang="en-US" sz="1000" b="0" i="0" u="none" strike="noStrike" dirty="0">
                          <a:solidFill>
                            <a:srgbClr val="000000"/>
                          </a:solidFill>
                          <a:effectLst/>
                          <a:latin typeface="Calibri" panose="020F0502020204030204" pitchFamily="34" charset="0"/>
                        </a:rPr>
                        <a:t>Maximum gradient in VTS, MV/m</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Calibri" panose="020F0502020204030204" pitchFamily="34" charset="0"/>
                        </a:rPr>
                        <a:t>20</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181617">
                <a:tc>
                  <a:txBody>
                    <a:bodyPr/>
                    <a:lstStyle/>
                    <a:p>
                      <a:pPr algn="l" fontAlgn="b"/>
                      <a:r>
                        <a:rPr lang="en-US" sz="1000" b="0" i="0" u="none" strike="noStrike">
                          <a:solidFill>
                            <a:srgbClr val="000000"/>
                          </a:solidFill>
                          <a:effectLst/>
                          <a:latin typeface="Calibri" panose="020F0502020204030204" pitchFamily="34" charset="0"/>
                        </a:rPr>
                        <a:t>Operating temperature, K</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Calibri" panose="020F0502020204030204" pitchFamily="34" charset="0"/>
                        </a:rPr>
                        <a:t>2</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181617">
                <a:tc>
                  <a:txBody>
                    <a:bodyPr/>
                    <a:lstStyle/>
                    <a:p>
                      <a:pPr algn="l" fontAlgn="b"/>
                      <a:r>
                        <a:rPr lang="en-US" sz="1000" b="0" i="0" u="none" strike="noStrike">
                          <a:solidFill>
                            <a:srgbClr val="000000"/>
                          </a:solidFill>
                          <a:effectLst/>
                          <a:latin typeface="Calibri" panose="020F0502020204030204" pitchFamily="34" charset="0"/>
                        </a:rPr>
                        <a:t>Unloaded quality factor Q0</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Calibri" panose="020F0502020204030204" pitchFamily="34" charset="0"/>
                        </a:rPr>
                        <a:t>2.15E+10</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181617">
                <a:tc>
                  <a:txBody>
                    <a:bodyPr/>
                    <a:lstStyle/>
                    <a:p>
                      <a:pPr algn="l" fontAlgn="b"/>
                      <a:r>
                        <a:rPr lang="en-US" sz="1000" b="0" i="0" u="none" strike="noStrike">
                          <a:solidFill>
                            <a:srgbClr val="000000"/>
                          </a:solidFill>
                          <a:effectLst/>
                          <a:latin typeface="Calibri" panose="020F0502020204030204" pitchFamily="34" charset="0"/>
                        </a:rPr>
                        <a:t>Maximum dynamic RF power dissipation, W</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Calibri" panose="020F0502020204030204" pitchFamily="34" charset="0"/>
                        </a:rPr>
                        <a:t>20</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181617">
                <a:tc>
                  <a:txBody>
                    <a:bodyPr/>
                    <a:lstStyle/>
                    <a:p>
                      <a:pPr algn="l" fontAlgn="b"/>
                      <a:r>
                        <a:rPr lang="en-US" sz="1000" b="0" i="0" u="none" strike="noStrike">
                          <a:solidFill>
                            <a:srgbClr val="000000"/>
                          </a:solidFill>
                          <a:effectLst/>
                          <a:latin typeface="Calibri" panose="020F0502020204030204" pitchFamily="34" charset="0"/>
                        </a:rPr>
                        <a:t>Operating cavity Q-loaded</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Calibri" panose="020F0502020204030204" pitchFamily="34" charset="0"/>
                        </a:rPr>
                        <a:t>1.04E+07</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181617">
                <a:tc>
                  <a:txBody>
                    <a:bodyPr/>
                    <a:lstStyle/>
                    <a:p>
                      <a:pPr algn="l" fontAlgn="b"/>
                      <a:r>
                        <a:rPr lang="en-US" sz="1000" b="0" i="0" u="none" strike="noStrike" dirty="0">
                          <a:solidFill>
                            <a:srgbClr val="000000"/>
                          </a:solidFill>
                          <a:effectLst/>
                          <a:latin typeface="Calibri" panose="020F0502020204030204" pitchFamily="34" charset="0"/>
                        </a:rPr>
                        <a:t>Operating cavity bandwidth, Hz</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Calibri" panose="020F0502020204030204" pitchFamily="34" charset="0"/>
                        </a:rPr>
                        <a:t>63</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181617">
                <a:tc>
                  <a:txBody>
                    <a:bodyPr/>
                    <a:lstStyle/>
                    <a:p>
                      <a:pPr algn="l" fontAlgn="b"/>
                      <a:r>
                        <a:rPr lang="en-US" sz="1000" b="0" i="0" u="none" strike="noStrike">
                          <a:solidFill>
                            <a:srgbClr val="000000"/>
                          </a:solidFill>
                          <a:effectLst/>
                          <a:latin typeface="Calibri" panose="020F0502020204030204" pitchFamily="34" charset="0"/>
                        </a:rPr>
                        <a:t>Maximum sensitivity to LHe pressure fluctuations, Hz/mbar</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Calibri" panose="020F0502020204030204" pitchFamily="34" charset="0"/>
                        </a:rPr>
                        <a:t>25</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181617">
                <a:tc>
                  <a:txBody>
                    <a:bodyPr/>
                    <a:lstStyle/>
                    <a:p>
                      <a:pPr algn="l" fontAlgn="b"/>
                      <a:r>
                        <a:rPr lang="en-US" sz="1000" b="0" i="0" u="none" strike="noStrike">
                          <a:solidFill>
                            <a:srgbClr val="000000"/>
                          </a:solidFill>
                          <a:effectLst/>
                          <a:latin typeface="Calibri" panose="020F0502020204030204" pitchFamily="34" charset="0"/>
                        </a:rPr>
                        <a:t>Maximum Lorentz Force Detuning coefficient, Hz/(MV/m)2</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Calibri" panose="020F0502020204030204" pitchFamily="34" charset="0"/>
                        </a:rPr>
                        <a:t>1.4</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181617">
                <a:tc>
                  <a:txBody>
                    <a:bodyPr/>
                    <a:lstStyle/>
                    <a:p>
                      <a:pPr algn="l" fontAlgn="b"/>
                      <a:r>
                        <a:rPr lang="en-US" sz="1000" b="0" i="0" u="none" strike="noStrike">
                          <a:solidFill>
                            <a:srgbClr val="000000"/>
                          </a:solidFill>
                          <a:effectLst/>
                          <a:latin typeface="Calibri" panose="020F0502020204030204" pitchFamily="34" charset="0"/>
                        </a:rPr>
                        <a:t>Maximum longitudinal stiffness, kN/mm</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Calibri" panose="020F0502020204030204" pitchFamily="34" charset="0"/>
                        </a:rPr>
                        <a:t>5</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r h="181617">
                <a:tc>
                  <a:txBody>
                    <a:bodyPr/>
                    <a:lstStyle/>
                    <a:p>
                      <a:pPr algn="l" fontAlgn="b"/>
                      <a:r>
                        <a:rPr lang="en-US" sz="1000" b="0" i="0" u="none" strike="noStrike">
                          <a:solidFill>
                            <a:srgbClr val="000000"/>
                          </a:solidFill>
                          <a:effectLst/>
                          <a:latin typeface="Calibri" panose="020F0502020204030204" pitchFamily="34" charset="0"/>
                        </a:rPr>
                        <a:t>Minimal operating frequency tuning sensitivity, kHz/mm</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Calibri" panose="020F0502020204030204" pitchFamily="34" charset="0"/>
                        </a:rPr>
                        <a:t>150</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181617">
                <a:tc>
                  <a:txBody>
                    <a:bodyPr/>
                    <a:lstStyle/>
                    <a:p>
                      <a:pPr algn="l" fontAlgn="b"/>
                      <a:r>
                        <a:rPr lang="en-US" sz="1000" b="0" i="0" u="none" strike="noStrike" dirty="0">
                          <a:solidFill>
                            <a:srgbClr val="000000"/>
                          </a:solidFill>
                          <a:effectLst/>
                          <a:latin typeface="Calibri" panose="020F0502020204030204" pitchFamily="34" charset="0"/>
                        </a:rPr>
                        <a:t>Maximum operating input RF power CW, kW</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Calibri" panose="020F0502020204030204" pitchFamily="34" charset="0"/>
                        </a:rPr>
                        <a:t>70</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20"/>
                  </a:ext>
                </a:extLst>
              </a:tr>
              <a:tr h="181617">
                <a:tc>
                  <a:txBody>
                    <a:bodyPr/>
                    <a:lstStyle/>
                    <a:p>
                      <a:pPr algn="l" fontAlgn="b"/>
                      <a:r>
                        <a:rPr lang="en-US" sz="1000" b="0" i="0" u="none" strike="noStrike">
                          <a:solidFill>
                            <a:srgbClr val="000000"/>
                          </a:solidFill>
                          <a:effectLst/>
                          <a:latin typeface="Calibri" panose="020F0502020204030204" pitchFamily="34" charset="0"/>
                        </a:rPr>
                        <a:t>Coarse frequency range, kHz</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Calibri" panose="020F0502020204030204" pitchFamily="34" charset="0"/>
                        </a:rPr>
                        <a:t>200</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21"/>
                  </a:ext>
                </a:extLst>
              </a:tr>
              <a:tr h="181617">
                <a:tc>
                  <a:txBody>
                    <a:bodyPr/>
                    <a:lstStyle/>
                    <a:p>
                      <a:pPr algn="l" fontAlgn="b"/>
                      <a:r>
                        <a:rPr lang="en-US" sz="1000" b="0" i="0" u="none" strike="noStrike">
                          <a:solidFill>
                            <a:srgbClr val="000000"/>
                          </a:solidFill>
                          <a:effectLst/>
                          <a:latin typeface="Calibri" panose="020F0502020204030204" pitchFamily="34" charset="0"/>
                        </a:rPr>
                        <a:t>Coarse frequency resolution, Hz</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Calibri" panose="020F0502020204030204" pitchFamily="34" charset="0"/>
                        </a:rPr>
                        <a:t>3</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22"/>
                  </a:ext>
                </a:extLst>
              </a:tr>
              <a:tr h="181617">
                <a:tc>
                  <a:txBody>
                    <a:bodyPr/>
                    <a:lstStyle/>
                    <a:p>
                      <a:pPr algn="l" fontAlgn="b"/>
                      <a:r>
                        <a:rPr lang="en-US" sz="1000" b="0" i="0" u="none" strike="noStrike">
                          <a:solidFill>
                            <a:srgbClr val="000000"/>
                          </a:solidFill>
                          <a:effectLst/>
                          <a:latin typeface="Calibri" panose="020F0502020204030204" pitchFamily="34" charset="0"/>
                        </a:rPr>
                        <a:t>Coarse tuner hysteresis, Hz</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Calibri" panose="020F0502020204030204" pitchFamily="34" charset="0"/>
                        </a:rPr>
                        <a:t>100</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23"/>
                  </a:ext>
                </a:extLst>
              </a:tr>
              <a:tr h="181617">
                <a:tc>
                  <a:txBody>
                    <a:bodyPr/>
                    <a:lstStyle/>
                    <a:p>
                      <a:pPr algn="l" fontAlgn="b"/>
                      <a:r>
                        <a:rPr lang="en-US" sz="1000" b="0" i="0" u="none" strike="noStrike">
                          <a:solidFill>
                            <a:srgbClr val="000000"/>
                          </a:solidFill>
                          <a:effectLst/>
                          <a:latin typeface="Calibri" panose="020F0502020204030204" pitchFamily="34" charset="0"/>
                        </a:rPr>
                        <a:t>Fine frequency range, Hz</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Calibri" panose="020F0502020204030204" pitchFamily="34" charset="0"/>
                        </a:rPr>
                        <a:t>1000</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24"/>
                  </a:ext>
                </a:extLst>
              </a:tr>
              <a:tr h="181617">
                <a:tc>
                  <a:txBody>
                    <a:bodyPr/>
                    <a:lstStyle/>
                    <a:p>
                      <a:pPr algn="l" fontAlgn="b"/>
                      <a:r>
                        <a:rPr lang="en-US" sz="1000" b="0" i="0" u="none" strike="noStrike">
                          <a:solidFill>
                            <a:srgbClr val="000000"/>
                          </a:solidFill>
                          <a:effectLst/>
                          <a:latin typeface="Calibri" panose="020F0502020204030204" pitchFamily="34" charset="0"/>
                        </a:rPr>
                        <a:t>Fine frequency resolution/stiction, Hz</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Calibri" panose="020F0502020204030204" pitchFamily="34" charset="0"/>
                        </a:rPr>
                        <a:t>0.5</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25"/>
                  </a:ext>
                </a:extLst>
              </a:tr>
            </a:tbl>
          </a:graphicData>
        </a:graphic>
      </p:graphicFrame>
    </p:spTree>
    <p:extLst>
      <p:ext uri="{BB962C8B-B14F-4D97-AF65-F5344CB8AC3E}">
        <p14:creationId xmlns:p14="http://schemas.microsoft.com/office/powerpoint/2010/main" val="1509366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CM-Specific Components – LB/HB650</a:t>
            </a:r>
          </a:p>
        </p:txBody>
      </p:sp>
      <p:sp>
        <p:nvSpPr>
          <p:cNvPr id="3" name="Content Placeholder 2"/>
          <p:cNvSpPr>
            <a:spLocks noGrp="1"/>
          </p:cNvSpPr>
          <p:nvPr>
            <p:ph idx="1"/>
          </p:nvPr>
        </p:nvSpPr>
        <p:spPr>
          <a:xfrm>
            <a:off x="228600" y="1043046"/>
            <a:ext cx="8672513" cy="5210797"/>
          </a:xfrm>
        </p:spPr>
        <p:txBody>
          <a:bodyPr>
            <a:normAutofit fontScale="85000" lnSpcReduction="20000"/>
          </a:bodyPr>
          <a:lstStyle/>
          <a:p>
            <a:r>
              <a:rPr lang="en-US" dirty="0"/>
              <a:t>Bare Cavities</a:t>
            </a:r>
          </a:p>
          <a:p>
            <a:pPr lvl="1"/>
            <a:r>
              <a:rPr lang="en-US" dirty="0"/>
              <a:t>LB650 cavity new design (b=0.61)</a:t>
            </a:r>
          </a:p>
          <a:p>
            <a:pPr lvl="2"/>
            <a:r>
              <a:rPr lang="en-US" dirty="0"/>
              <a:t>FNAL will process/test ~2 SC and ~2 5-cell prototypes </a:t>
            </a:r>
          </a:p>
          <a:p>
            <a:pPr marL="914400" lvl="2" indent="0">
              <a:buNone/>
            </a:pPr>
            <a:r>
              <a:rPr lang="en-US" dirty="0"/>
              <a:t>    produced by INFN/VECC</a:t>
            </a:r>
          </a:p>
          <a:p>
            <a:pPr lvl="1"/>
            <a:r>
              <a:rPr lang="en-US" dirty="0"/>
              <a:t>HB650 cavity old design (</a:t>
            </a:r>
            <a:r>
              <a:rPr lang="el-GR" dirty="0"/>
              <a:t>β</a:t>
            </a:r>
            <a:r>
              <a:rPr lang="en-US" dirty="0"/>
              <a:t>=0.90)</a:t>
            </a:r>
          </a:p>
          <a:p>
            <a:pPr lvl="2"/>
            <a:r>
              <a:rPr lang="en-US" dirty="0"/>
              <a:t>4 jacketed cavities to be tested in the VTS</a:t>
            </a:r>
          </a:p>
          <a:p>
            <a:pPr lvl="1"/>
            <a:r>
              <a:rPr lang="en-US" dirty="0"/>
              <a:t>HB650 cavity new design (</a:t>
            </a:r>
            <a:r>
              <a:rPr lang="el-GR" dirty="0"/>
              <a:t>β</a:t>
            </a:r>
            <a:r>
              <a:rPr lang="en-US" dirty="0"/>
              <a:t>=0.92)</a:t>
            </a:r>
          </a:p>
          <a:p>
            <a:pPr lvl="2"/>
            <a:r>
              <a:rPr lang="en-US" dirty="0"/>
              <a:t>2 prototype cavities built for FNAL</a:t>
            </a:r>
          </a:p>
          <a:p>
            <a:pPr lvl="3"/>
            <a:r>
              <a:rPr lang="en-US" dirty="0"/>
              <a:t>Tested bare at FNAL VTS</a:t>
            </a:r>
          </a:p>
          <a:p>
            <a:pPr lvl="4"/>
            <a:r>
              <a:rPr lang="en-US" dirty="0"/>
              <a:t>3 process/test cycles/cavity in schedule</a:t>
            </a:r>
          </a:p>
          <a:p>
            <a:pPr lvl="4"/>
            <a:r>
              <a:rPr lang="en-US" dirty="0"/>
              <a:t>Use N-doping/processing recipe developed </a:t>
            </a:r>
          </a:p>
          <a:p>
            <a:pPr marL="1828800" lvl="4" indent="0" defTabSz="412750">
              <a:buNone/>
            </a:pPr>
            <a:r>
              <a:rPr lang="en-US" dirty="0"/>
              <a:t>	for </a:t>
            </a:r>
            <a:r>
              <a:rPr lang="el-GR" dirty="0"/>
              <a:t>β</a:t>
            </a:r>
            <a:r>
              <a:rPr lang="en-US" dirty="0"/>
              <a:t>=0.90 cavities as baseline</a:t>
            </a:r>
          </a:p>
          <a:p>
            <a:pPr lvl="4"/>
            <a:r>
              <a:rPr lang="en-US" dirty="0"/>
              <a:t>HPR tooling to be optimized</a:t>
            </a:r>
          </a:p>
          <a:p>
            <a:pPr lvl="3"/>
            <a:r>
              <a:rPr lang="en-US" dirty="0"/>
              <a:t>Then tested jacketed at FNAL VTS</a:t>
            </a:r>
          </a:p>
          <a:p>
            <a:pPr lvl="2"/>
            <a:r>
              <a:rPr lang="en-US" dirty="0"/>
              <a:t>4 prototype cavities being fabricated and jacketed by DAE</a:t>
            </a:r>
          </a:p>
          <a:p>
            <a:pPr lvl="3"/>
            <a:r>
              <a:rPr lang="en-US" dirty="0"/>
              <a:t>Tested jacketed at FNAL VTS (tested bare (VTS) &amp; dressed (HTS) by DAE). These cavities are potentially used in CM#1</a:t>
            </a:r>
          </a:p>
          <a:p>
            <a:pPr lvl="1"/>
            <a:r>
              <a:rPr lang="en-US" dirty="0"/>
              <a:t>HB650 production cavities </a:t>
            </a:r>
          </a:p>
          <a:p>
            <a:pPr lvl="2"/>
            <a:r>
              <a:rPr lang="en-US" dirty="0"/>
              <a:t>Production cavities supplied by UK (STFC) and DAE (RRCAT) - tested (qualified) jacketed in VTS at respective partner lab – FNAL will participate in initial testing</a:t>
            </a:r>
          </a:p>
          <a:p>
            <a:pPr marL="457200" lvl="1" indent="0">
              <a:buNone/>
            </a:pPr>
            <a:endParaRPr lang="en-US" dirty="0"/>
          </a:p>
        </p:txBody>
      </p:sp>
      <p:sp>
        <p:nvSpPr>
          <p:cNvPr id="4" name="Date Placeholder 3"/>
          <p:cNvSpPr>
            <a:spLocks noGrp="1"/>
          </p:cNvSpPr>
          <p:nvPr>
            <p:ph type="dt" sz="half" idx="2"/>
          </p:nvPr>
        </p:nvSpPr>
        <p:spPr/>
        <p:txBody>
          <a:bodyPr/>
          <a:lstStyle/>
          <a:p>
            <a:pPr>
              <a:defRPr/>
            </a:pPr>
            <a:r>
              <a:rPr lang="en-US"/>
              <a:t>10 May 2018</a:t>
            </a:r>
            <a:endParaRPr lang="en-US" dirty="0"/>
          </a:p>
        </p:txBody>
      </p:sp>
      <p:sp>
        <p:nvSpPr>
          <p:cNvPr id="5" name="Footer Placeholder 4"/>
          <p:cNvSpPr>
            <a:spLocks noGrp="1"/>
          </p:cNvSpPr>
          <p:nvPr>
            <p:ph type="ftr" sz="quarter" idx="3"/>
          </p:nvPr>
        </p:nvSpPr>
        <p:spPr/>
        <p:txBody>
          <a:bodyPr/>
          <a:lstStyle/>
          <a:p>
            <a:pPr>
              <a:defRPr/>
            </a:pPr>
            <a:r>
              <a:rPr lang="en-US"/>
              <a:t>J. Ozelis | Cavity and Cryomodule Testing Strategy </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16</a:t>
            </a:fld>
            <a:endParaRPr lang="en-US" dirty="0"/>
          </a:p>
        </p:txBody>
      </p:sp>
      <p:pic>
        <p:nvPicPr>
          <p:cNvPr id="8" name="Picture 7"/>
          <p:cNvPicPr>
            <a:picLocks noChangeAspect="1"/>
          </p:cNvPicPr>
          <p:nvPr/>
        </p:nvPicPr>
        <p:blipFill rotWithShape="1">
          <a:blip r:embed="rId2"/>
          <a:srcRect l="3930" t="1946" r="8210" b="2190"/>
          <a:stretch/>
        </p:blipFill>
        <p:spPr>
          <a:xfrm>
            <a:off x="7338227" y="980293"/>
            <a:ext cx="1562886" cy="2474780"/>
          </a:xfrm>
          <a:prstGeom prst="rect">
            <a:avLst/>
          </a:prstGeom>
        </p:spPr>
      </p:pic>
      <p:sp>
        <p:nvSpPr>
          <p:cNvPr id="9" name="TextBox 8"/>
          <p:cNvSpPr txBox="1"/>
          <p:nvPr/>
        </p:nvSpPr>
        <p:spPr>
          <a:xfrm>
            <a:off x="7598681" y="3517826"/>
            <a:ext cx="1302432" cy="738664"/>
          </a:xfrm>
          <a:prstGeom prst="rect">
            <a:avLst/>
          </a:prstGeom>
          <a:noFill/>
        </p:spPr>
        <p:txBody>
          <a:bodyPr wrap="square" rtlCol="0">
            <a:spAutoFit/>
          </a:bodyPr>
          <a:lstStyle/>
          <a:p>
            <a:r>
              <a:rPr lang="en-US" sz="1400" dirty="0">
                <a:solidFill>
                  <a:schemeClr val="accent6"/>
                </a:solidFill>
                <a:latin typeface="Helvetica" panose="020B0604020202020204" pitchFamily="34" charset="0"/>
                <a:cs typeface="Helvetica" panose="020B0604020202020204" pitchFamily="34" charset="0"/>
              </a:rPr>
              <a:t>650MHz </a:t>
            </a:r>
            <a:r>
              <a:rPr lang="en-US" sz="1400" dirty="0">
                <a:solidFill>
                  <a:schemeClr val="accent6"/>
                </a:solidFill>
                <a:latin typeface="Symbol" panose="05050102010706020507" pitchFamily="18" charset="2"/>
                <a:cs typeface="Helvetica" panose="020B0604020202020204" pitchFamily="34" charset="0"/>
              </a:rPr>
              <a:t>b</a:t>
            </a:r>
            <a:r>
              <a:rPr lang="en-US" sz="1400" dirty="0">
                <a:solidFill>
                  <a:schemeClr val="accent6"/>
                </a:solidFill>
                <a:latin typeface="Helvetica" panose="020B0604020202020204" pitchFamily="34" charset="0"/>
                <a:cs typeface="Helvetica" panose="020B0604020202020204" pitchFamily="34" charset="0"/>
              </a:rPr>
              <a:t>=0.90 Cavity in HPR Tool</a:t>
            </a:r>
          </a:p>
        </p:txBody>
      </p:sp>
    </p:spTree>
    <p:extLst>
      <p:ext uri="{BB962C8B-B14F-4D97-AF65-F5344CB8AC3E}">
        <p14:creationId xmlns:p14="http://schemas.microsoft.com/office/powerpoint/2010/main" val="3189122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CM-Specific Components – HB650 (LB650)</a:t>
            </a:r>
          </a:p>
        </p:txBody>
      </p:sp>
      <p:sp>
        <p:nvSpPr>
          <p:cNvPr id="3" name="Content Placeholder 2"/>
          <p:cNvSpPr>
            <a:spLocks noGrp="1"/>
          </p:cNvSpPr>
          <p:nvPr>
            <p:ph idx="1"/>
          </p:nvPr>
        </p:nvSpPr>
        <p:spPr>
          <a:xfrm>
            <a:off x="228600" y="1043046"/>
            <a:ext cx="8672513" cy="5210797"/>
          </a:xfrm>
        </p:spPr>
        <p:txBody>
          <a:bodyPr>
            <a:normAutofit/>
          </a:bodyPr>
          <a:lstStyle/>
          <a:p>
            <a:r>
              <a:rPr lang="en-US" dirty="0"/>
              <a:t>Couplers</a:t>
            </a:r>
          </a:p>
          <a:p>
            <a:pPr lvl="1"/>
            <a:r>
              <a:rPr lang="en-US" sz="2000" dirty="0"/>
              <a:t>4 Prototype HB650 coupler cold-ends have been procured</a:t>
            </a:r>
          </a:p>
          <a:p>
            <a:pPr lvl="2"/>
            <a:r>
              <a:rPr lang="en-US" sz="1800" dirty="0"/>
              <a:t>Two of each (cold end) design, two “universal” warm ends</a:t>
            </a:r>
          </a:p>
          <a:p>
            <a:pPr lvl="2"/>
            <a:r>
              <a:rPr lang="en-US" sz="1800" dirty="0"/>
              <a:t>Tested on room-temperature test stand after initial QA/QC</a:t>
            </a:r>
          </a:p>
          <a:p>
            <a:pPr lvl="2"/>
            <a:r>
              <a:rPr lang="en-US" sz="1800" dirty="0"/>
              <a:t>Tested on first 2 </a:t>
            </a:r>
            <a:r>
              <a:rPr lang="el-GR" sz="1800" dirty="0"/>
              <a:t>β</a:t>
            </a:r>
            <a:r>
              <a:rPr lang="en-US" sz="1800" dirty="0"/>
              <a:t>=0.90 cavities in STC</a:t>
            </a:r>
          </a:p>
          <a:p>
            <a:pPr lvl="3"/>
            <a:r>
              <a:rPr lang="en-US" sz="1600" dirty="0"/>
              <a:t>One of each kind, unless RT testing indicates otherwise</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p:txBody>
      </p:sp>
      <p:sp>
        <p:nvSpPr>
          <p:cNvPr id="4" name="Date Placeholder 3"/>
          <p:cNvSpPr>
            <a:spLocks noGrp="1"/>
          </p:cNvSpPr>
          <p:nvPr>
            <p:ph type="dt" sz="half" idx="2"/>
          </p:nvPr>
        </p:nvSpPr>
        <p:spPr/>
        <p:txBody>
          <a:bodyPr/>
          <a:lstStyle/>
          <a:p>
            <a:pPr>
              <a:defRPr/>
            </a:pPr>
            <a:r>
              <a:rPr lang="en-US"/>
              <a:t>10 May 2018</a:t>
            </a:r>
            <a:endParaRPr lang="en-US" dirty="0"/>
          </a:p>
        </p:txBody>
      </p:sp>
      <p:sp>
        <p:nvSpPr>
          <p:cNvPr id="5" name="Footer Placeholder 4"/>
          <p:cNvSpPr>
            <a:spLocks noGrp="1"/>
          </p:cNvSpPr>
          <p:nvPr>
            <p:ph type="ftr" sz="quarter" idx="3"/>
          </p:nvPr>
        </p:nvSpPr>
        <p:spPr/>
        <p:txBody>
          <a:bodyPr/>
          <a:lstStyle/>
          <a:p>
            <a:pPr>
              <a:defRPr/>
            </a:pPr>
            <a:r>
              <a:rPr lang="en-US"/>
              <a:t>J. Ozelis | Cavity and Cryomodule Testing Strategy </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17</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8786" y="3648444"/>
            <a:ext cx="4028051" cy="2323295"/>
          </a:xfrm>
          <a:prstGeom prst="rect">
            <a:avLst/>
          </a:prstGeom>
        </p:spPr>
      </p:pic>
      <p:sp>
        <p:nvSpPr>
          <p:cNvPr id="8" name="TextBox 7"/>
          <p:cNvSpPr txBox="1"/>
          <p:nvPr/>
        </p:nvSpPr>
        <p:spPr>
          <a:xfrm>
            <a:off x="169525" y="3092367"/>
            <a:ext cx="4625788" cy="2847145"/>
          </a:xfrm>
          <a:prstGeom prst="rect">
            <a:avLst/>
          </a:prstGeom>
          <a:noFill/>
        </p:spPr>
        <p:txBody>
          <a:bodyPr wrap="square" rtlCol="0">
            <a:normAutofit fontScale="92500" lnSpcReduction="10000"/>
          </a:bodyPr>
          <a:lstStyle/>
          <a:p>
            <a:pPr marL="742950" lvl="1" indent="-285750">
              <a:spcBef>
                <a:spcPct val="20000"/>
              </a:spcBef>
              <a:buFont typeface="Arial" charset="0"/>
              <a:buChar char="–"/>
            </a:pPr>
            <a:r>
              <a:rPr lang="en-US" sz="2200" dirty="0">
                <a:solidFill>
                  <a:srgbClr val="404040"/>
                </a:solidFill>
                <a:latin typeface="Helvetica"/>
                <a:ea typeface="ＭＳ Ｐゴシック" charset="0"/>
              </a:rPr>
              <a:t>8 Pre-production couplers to be procured (for CM#1)</a:t>
            </a:r>
          </a:p>
          <a:p>
            <a:pPr marL="1143000" lvl="2" indent="-228600">
              <a:spcBef>
                <a:spcPct val="20000"/>
              </a:spcBef>
              <a:buFont typeface="Arial" charset="0"/>
              <a:buChar char="•"/>
            </a:pPr>
            <a:r>
              <a:rPr lang="en-US" sz="1900" dirty="0">
                <a:solidFill>
                  <a:srgbClr val="404040"/>
                </a:solidFill>
                <a:latin typeface="Helvetica"/>
                <a:ea typeface="ＭＳ Ｐゴシック" charset="0"/>
              </a:rPr>
              <a:t>After initial tests of prototypes in STC</a:t>
            </a:r>
          </a:p>
          <a:p>
            <a:pPr marL="1143000" lvl="2" indent="-228600">
              <a:spcBef>
                <a:spcPct val="20000"/>
              </a:spcBef>
              <a:buFont typeface="Arial" charset="0"/>
              <a:buChar char="•"/>
            </a:pPr>
            <a:r>
              <a:rPr lang="en-US" sz="1900" dirty="0">
                <a:solidFill>
                  <a:srgbClr val="404040"/>
                </a:solidFill>
                <a:latin typeface="Helvetica"/>
                <a:ea typeface="ＭＳ Ｐゴシック" charset="0"/>
              </a:rPr>
              <a:t>All tested on room-temperature test stand after initial QA/QC</a:t>
            </a:r>
          </a:p>
          <a:p>
            <a:pPr marL="1143000" lvl="2" indent="-228600">
              <a:spcBef>
                <a:spcPct val="20000"/>
              </a:spcBef>
              <a:buFont typeface="Arial" charset="0"/>
              <a:buChar char="•"/>
            </a:pPr>
            <a:r>
              <a:rPr lang="en-US" sz="1900" dirty="0">
                <a:solidFill>
                  <a:srgbClr val="404040"/>
                </a:solidFill>
                <a:latin typeface="Helvetica"/>
                <a:ea typeface="ＭＳ Ｐゴシック" charset="0"/>
              </a:rPr>
              <a:t>Tested on two remaining </a:t>
            </a:r>
            <a:r>
              <a:rPr lang="el-GR" sz="1900" dirty="0">
                <a:solidFill>
                  <a:srgbClr val="404040"/>
                </a:solidFill>
                <a:latin typeface="Helvetica"/>
                <a:ea typeface="ＭＳ Ｐゴシック" charset="0"/>
              </a:rPr>
              <a:t>β</a:t>
            </a:r>
            <a:r>
              <a:rPr lang="en-US" sz="1900" dirty="0">
                <a:solidFill>
                  <a:srgbClr val="404040"/>
                </a:solidFill>
                <a:latin typeface="Helvetica"/>
                <a:ea typeface="ＭＳ Ｐゴシック" charset="0"/>
              </a:rPr>
              <a:t>=0.90 cavities in STC (for CM#1)</a:t>
            </a:r>
          </a:p>
          <a:p>
            <a:pPr marL="1143000" lvl="2" indent="-228600">
              <a:spcBef>
                <a:spcPct val="20000"/>
              </a:spcBef>
              <a:buFont typeface="Arial" charset="0"/>
              <a:buChar char="•"/>
            </a:pPr>
            <a:r>
              <a:rPr lang="en-US" sz="1900" dirty="0">
                <a:solidFill>
                  <a:srgbClr val="404040"/>
                </a:solidFill>
                <a:latin typeface="Helvetica"/>
                <a:ea typeface="ＭＳ Ｐゴシック" charset="0"/>
              </a:rPr>
              <a:t>Tested on two prototype </a:t>
            </a:r>
            <a:r>
              <a:rPr lang="el-GR" sz="1900" dirty="0">
                <a:solidFill>
                  <a:srgbClr val="404040"/>
                </a:solidFill>
                <a:latin typeface="Helvetica"/>
                <a:ea typeface="ＭＳ Ｐゴシック" charset="0"/>
              </a:rPr>
              <a:t>β</a:t>
            </a:r>
            <a:r>
              <a:rPr lang="en-US" sz="1900" dirty="0">
                <a:solidFill>
                  <a:srgbClr val="404040"/>
                </a:solidFill>
                <a:latin typeface="Helvetica"/>
                <a:ea typeface="ＭＳ Ｐゴシック" charset="0"/>
              </a:rPr>
              <a:t>=0.92 cavities in STC</a:t>
            </a:r>
          </a:p>
        </p:txBody>
      </p:sp>
      <p:sp>
        <p:nvSpPr>
          <p:cNvPr id="9" name="TextBox 8"/>
          <p:cNvSpPr txBox="1"/>
          <p:nvPr/>
        </p:nvSpPr>
        <p:spPr>
          <a:xfrm>
            <a:off x="6149918" y="3340667"/>
            <a:ext cx="2034989" cy="307777"/>
          </a:xfrm>
          <a:prstGeom prst="rect">
            <a:avLst/>
          </a:prstGeom>
          <a:noFill/>
        </p:spPr>
        <p:txBody>
          <a:bodyPr wrap="square" rtlCol="0">
            <a:spAutoFit/>
          </a:bodyPr>
          <a:lstStyle/>
          <a:p>
            <a:r>
              <a:rPr lang="en-US" sz="1400" dirty="0">
                <a:solidFill>
                  <a:schemeClr val="accent6"/>
                </a:solidFill>
                <a:latin typeface="Helvetica" panose="020B0604020202020204" pitchFamily="34" charset="0"/>
                <a:cs typeface="Helvetica" panose="020B0604020202020204" pitchFamily="34" charset="0"/>
              </a:rPr>
              <a:t>650</a:t>
            </a:r>
            <a:r>
              <a:rPr lang="en-US" sz="1400" dirty="0">
                <a:latin typeface="Helvetica" panose="020B0604020202020204" pitchFamily="34" charset="0"/>
                <a:cs typeface="Helvetica" panose="020B0604020202020204" pitchFamily="34" charset="0"/>
              </a:rPr>
              <a:t> </a:t>
            </a:r>
            <a:r>
              <a:rPr lang="en-US" sz="1400" dirty="0">
                <a:solidFill>
                  <a:schemeClr val="accent6"/>
                </a:solidFill>
                <a:latin typeface="Helvetica" panose="020B0604020202020204" pitchFamily="34" charset="0"/>
                <a:cs typeface="Helvetica" panose="020B0604020202020204" pitchFamily="34" charset="0"/>
              </a:rPr>
              <a:t>MHz Coupler</a:t>
            </a:r>
          </a:p>
        </p:txBody>
      </p:sp>
    </p:spTree>
    <p:extLst>
      <p:ext uri="{BB962C8B-B14F-4D97-AF65-F5344CB8AC3E}">
        <p14:creationId xmlns:p14="http://schemas.microsoft.com/office/powerpoint/2010/main" val="3239588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CM-Specific Components – HB650 (LB650)</a:t>
            </a:r>
          </a:p>
        </p:txBody>
      </p:sp>
      <p:sp>
        <p:nvSpPr>
          <p:cNvPr id="3" name="Content Placeholder 2"/>
          <p:cNvSpPr>
            <a:spLocks noGrp="1"/>
          </p:cNvSpPr>
          <p:nvPr>
            <p:ph idx="1"/>
          </p:nvPr>
        </p:nvSpPr>
        <p:spPr>
          <a:xfrm>
            <a:off x="228600" y="1043046"/>
            <a:ext cx="8672513" cy="5210797"/>
          </a:xfrm>
        </p:spPr>
        <p:txBody>
          <a:bodyPr>
            <a:normAutofit/>
          </a:bodyPr>
          <a:lstStyle/>
          <a:p>
            <a:r>
              <a:rPr lang="en-US" dirty="0"/>
              <a:t>Tuner/Resonance control</a:t>
            </a:r>
          </a:p>
          <a:p>
            <a:pPr lvl="1"/>
            <a:r>
              <a:rPr lang="en-US" sz="2000" dirty="0"/>
              <a:t>1</a:t>
            </a:r>
            <a:r>
              <a:rPr lang="en-US" sz="2000" baseline="30000" dirty="0"/>
              <a:t>st</a:t>
            </a:r>
            <a:r>
              <a:rPr lang="en-US" sz="2000" dirty="0"/>
              <a:t> (upgraded) prototype to be tested in STC using </a:t>
            </a:r>
            <a:r>
              <a:rPr lang="el-GR" sz="2000" dirty="0"/>
              <a:t>β</a:t>
            </a:r>
            <a:r>
              <a:rPr lang="en-US" sz="2000" dirty="0"/>
              <a:t>=0.90 cavities</a:t>
            </a:r>
          </a:p>
          <a:p>
            <a:pPr lvl="1"/>
            <a:r>
              <a:rPr lang="en-US" sz="2000" dirty="0"/>
              <a:t>4 “production” tuners for </a:t>
            </a:r>
            <a:r>
              <a:rPr lang="el-GR" sz="2000" dirty="0"/>
              <a:t>β</a:t>
            </a:r>
            <a:r>
              <a:rPr lang="en-US" sz="2000" dirty="0"/>
              <a:t>=0.90 cavities and 3 “production” tuners for </a:t>
            </a:r>
            <a:r>
              <a:rPr lang="el-GR" sz="2000" dirty="0"/>
              <a:t>β</a:t>
            </a:r>
            <a:r>
              <a:rPr lang="en-US" sz="2000" dirty="0"/>
              <a:t>=0.92 cavities ordered after prototype tested in STC</a:t>
            </a:r>
          </a:p>
          <a:p>
            <a:pPr lvl="2"/>
            <a:r>
              <a:rPr lang="en-US" sz="1800" dirty="0"/>
              <a:t>tested with </a:t>
            </a:r>
            <a:r>
              <a:rPr lang="el-GR" sz="1800" dirty="0"/>
              <a:t>β</a:t>
            </a:r>
            <a:r>
              <a:rPr lang="en-US" sz="1800" dirty="0"/>
              <a:t>=0.90 and </a:t>
            </a:r>
            <a:r>
              <a:rPr lang="el-GR" sz="1800" dirty="0"/>
              <a:t>β</a:t>
            </a:r>
            <a:r>
              <a:rPr lang="en-US" sz="1800" dirty="0"/>
              <a:t>=0.92 cavities in STC</a:t>
            </a:r>
          </a:p>
          <a:p>
            <a:pPr lvl="3"/>
            <a:r>
              <a:rPr lang="el-GR" sz="1600" dirty="0"/>
              <a:t>β</a:t>
            </a:r>
            <a:r>
              <a:rPr lang="en-US" sz="1600" dirty="0"/>
              <a:t>=0.90 cavities used on CM#1</a:t>
            </a:r>
          </a:p>
          <a:p>
            <a:pPr lvl="2"/>
            <a:endParaRPr lang="en-US" dirty="0"/>
          </a:p>
          <a:p>
            <a:endParaRPr lang="en-US" dirty="0"/>
          </a:p>
          <a:p>
            <a:pPr lvl="1"/>
            <a:endParaRPr lang="en-US" dirty="0"/>
          </a:p>
        </p:txBody>
      </p:sp>
      <p:sp>
        <p:nvSpPr>
          <p:cNvPr id="4" name="Date Placeholder 3"/>
          <p:cNvSpPr>
            <a:spLocks noGrp="1"/>
          </p:cNvSpPr>
          <p:nvPr>
            <p:ph type="dt" sz="half" idx="2"/>
          </p:nvPr>
        </p:nvSpPr>
        <p:spPr/>
        <p:txBody>
          <a:bodyPr/>
          <a:lstStyle/>
          <a:p>
            <a:pPr>
              <a:defRPr/>
            </a:pPr>
            <a:r>
              <a:rPr lang="en-US"/>
              <a:t>10 May 2018</a:t>
            </a:r>
            <a:endParaRPr lang="en-US" dirty="0"/>
          </a:p>
        </p:txBody>
      </p:sp>
      <p:sp>
        <p:nvSpPr>
          <p:cNvPr id="5" name="Footer Placeholder 4"/>
          <p:cNvSpPr>
            <a:spLocks noGrp="1"/>
          </p:cNvSpPr>
          <p:nvPr>
            <p:ph type="ftr" sz="quarter" idx="3"/>
          </p:nvPr>
        </p:nvSpPr>
        <p:spPr/>
        <p:txBody>
          <a:bodyPr/>
          <a:lstStyle/>
          <a:p>
            <a:pPr>
              <a:defRPr/>
            </a:pPr>
            <a:r>
              <a:rPr lang="en-US"/>
              <a:t>J. Ozelis | Cavity and Cryomodule Testing Strategy </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18</a:t>
            </a:fld>
            <a:endParaRPr lang="en-US" dirty="0"/>
          </a:p>
        </p:txBody>
      </p:sp>
      <p:pic>
        <p:nvPicPr>
          <p:cNvPr id="7" name="Picture 6"/>
          <p:cNvPicPr>
            <a:picLocks noChangeAspect="1"/>
          </p:cNvPicPr>
          <p:nvPr/>
        </p:nvPicPr>
        <p:blipFill>
          <a:blip r:embed="rId2"/>
          <a:stretch>
            <a:fillRect/>
          </a:stretch>
        </p:blipFill>
        <p:spPr>
          <a:xfrm>
            <a:off x="5685138" y="3335156"/>
            <a:ext cx="3346383" cy="2311646"/>
          </a:xfrm>
          <a:prstGeom prst="rect">
            <a:avLst/>
          </a:prstGeom>
        </p:spPr>
      </p:pic>
      <p:sp>
        <p:nvSpPr>
          <p:cNvPr id="8" name="TextBox 7"/>
          <p:cNvSpPr txBox="1"/>
          <p:nvPr/>
        </p:nvSpPr>
        <p:spPr>
          <a:xfrm>
            <a:off x="145328" y="3114545"/>
            <a:ext cx="5586945" cy="3354765"/>
          </a:xfrm>
          <a:prstGeom prst="rect">
            <a:avLst/>
          </a:prstGeom>
          <a:noFill/>
        </p:spPr>
        <p:txBody>
          <a:bodyPr wrap="square" rtlCol="0">
            <a:normAutofit/>
          </a:bodyPr>
          <a:lstStyle/>
          <a:p>
            <a:pPr marL="742950" lvl="1" indent="-285750">
              <a:spcBef>
                <a:spcPct val="20000"/>
              </a:spcBef>
              <a:buFont typeface="Arial" charset="0"/>
              <a:buChar char="–"/>
            </a:pPr>
            <a:r>
              <a:rPr lang="en-US" sz="2000" dirty="0">
                <a:solidFill>
                  <a:srgbClr val="404040"/>
                </a:solidFill>
                <a:latin typeface="Helvetica"/>
                <a:ea typeface="ＭＳ Ｐゴシック" charset="0"/>
              </a:rPr>
              <a:t>Production tuner design for CMs 2-4 finalized after prototypes and early “production” tuners and CM#1 tested at CMTF. Tuners supplied by partners.</a:t>
            </a:r>
          </a:p>
          <a:p>
            <a:pPr marL="742950" lvl="1" indent="-285750">
              <a:spcBef>
                <a:spcPct val="20000"/>
              </a:spcBef>
              <a:buFont typeface="Arial" charset="0"/>
              <a:buChar char="–"/>
            </a:pPr>
            <a:r>
              <a:rPr lang="en-US" sz="2000" dirty="0">
                <a:solidFill>
                  <a:srgbClr val="404040"/>
                </a:solidFill>
                <a:latin typeface="Helvetica"/>
                <a:ea typeface="ＭＳ Ｐゴシック" charset="0"/>
              </a:rPr>
              <a:t>Resonance/microphonics control studies part of all extended (design verification) STC testing with </a:t>
            </a:r>
            <a:r>
              <a:rPr lang="el-GR" sz="2000" dirty="0">
                <a:solidFill>
                  <a:srgbClr val="404040"/>
                </a:solidFill>
                <a:latin typeface="Helvetica"/>
                <a:ea typeface="ＭＳ Ｐゴシック" charset="0"/>
              </a:rPr>
              <a:t>β</a:t>
            </a:r>
            <a:r>
              <a:rPr lang="en-US" sz="2000" dirty="0">
                <a:solidFill>
                  <a:srgbClr val="404040"/>
                </a:solidFill>
                <a:latin typeface="Helvetica"/>
                <a:ea typeface="ＭＳ Ｐゴシック" charset="0"/>
              </a:rPr>
              <a:t>=0.90 and </a:t>
            </a:r>
            <a:r>
              <a:rPr lang="el-GR" sz="2000" dirty="0">
                <a:solidFill>
                  <a:srgbClr val="404040"/>
                </a:solidFill>
                <a:latin typeface="Helvetica"/>
                <a:ea typeface="ＭＳ Ｐゴシック" charset="0"/>
              </a:rPr>
              <a:t>β</a:t>
            </a:r>
            <a:r>
              <a:rPr lang="en-US" sz="2000" dirty="0">
                <a:solidFill>
                  <a:srgbClr val="404040"/>
                </a:solidFill>
                <a:latin typeface="Helvetica"/>
                <a:ea typeface="ＭＳ Ｐゴシック" charset="0"/>
              </a:rPr>
              <a:t>=0.92 cavities</a:t>
            </a:r>
          </a:p>
          <a:p>
            <a:pPr marL="742950" lvl="1" indent="-285750">
              <a:spcBef>
                <a:spcPct val="20000"/>
              </a:spcBef>
              <a:buFont typeface="Arial" charset="0"/>
              <a:buChar char="–"/>
            </a:pPr>
            <a:r>
              <a:rPr lang="en-US" sz="2000" dirty="0">
                <a:solidFill>
                  <a:srgbClr val="404040"/>
                </a:solidFill>
                <a:latin typeface="Helvetica"/>
                <a:ea typeface="ＭＳ Ｐゴシック" charset="0"/>
              </a:rPr>
              <a:t>Tuner motor and piezo lifetime tests planned as part of “bench-testing”</a:t>
            </a:r>
          </a:p>
          <a:p>
            <a:endParaRPr lang="en-US" dirty="0"/>
          </a:p>
        </p:txBody>
      </p:sp>
      <p:sp>
        <p:nvSpPr>
          <p:cNvPr id="9" name="TextBox 8"/>
          <p:cNvSpPr txBox="1"/>
          <p:nvPr/>
        </p:nvSpPr>
        <p:spPr>
          <a:xfrm>
            <a:off x="6050382" y="5659422"/>
            <a:ext cx="2615893" cy="307777"/>
          </a:xfrm>
          <a:prstGeom prst="rect">
            <a:avLst/>
          </a:prstGeom>
          <a:noFill/>
        </p:spPr>
        <p:txBody>
          <a:bodyPr wrap="square" rtlCol="0">
            <a:spAutoFit/>
          </a:bodyPr>
          <a:lstStyle/>
          <a:p>
            <a:r>
              <a:rPr lang="en-US" sz="1400" dirty="0">
                <a:solidFill>
                  <a:schemeClr val="accent6"/>
                </a:solidFill>
                <a:latin typeface="Helvetica" panose="020B0604020202020204" pitchFamily="34" charset="0"/>
                <a:cs typeface="Helvetica" panose="020B0604020202020204" pitchFamily="34" charset="0"/>
              </a:rPr>
              <a:t>650</a:t>
            </a:r>
            <a:r>
              <a:rPr lang="en-US" sz="1400" dirty="0">
                <a:latin typeface="Helvetica" panose="020B0604020202020204" pitchFamily="34" charset="0"/>
                <a:cs typeface="Helvetica" panose="020B0604020202020204" pitchFamily="34" charset="0"/>
              </a:rPr>
              <a:t> </a:t>
            </a:r>
            <a:r>
              <a:rPr lang="en-US" sz="1400" dirty="0">
                <a:solidFill>
                  <a:schemeClr val="accent6"/>
                </a:solidFill>
                <a:latin typeface="Helvetica" panose="020B0604020202020204" pitchFamily="34" charset="0"/>
                <a:cs typeface="Helvetica" panose="020B0604020202020204" pitchFamily="34" charset="0"/>
              </a:rPr>
              <a:t>MHz Prototype Tuner V. 1</a:t>
            </a:r>
          </a:p>
        </p:txBody>
      </p:sp>
    </p:spTree>
    <p:extLst>
      <p:ext uri="{BB962C8B-B14F-4D97-AF65-F5344CB8AC3E}">
        <p14:creationId xmlns:p14="http://schemas.microsoft.com/office/powerpoint/2010/main" val="2567925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CM-Specific Sub-Systems – HB650</a:t>
            </a:r>
          </a:p>
        </p:txBody>
      </p:sp>
      <p:sp>
        <p:nvSpPr>
          <p:cNvPr id="3" name="Content Placeholder 2"/>
          <p:cNvSpPr>
            <a:spLocks noGrp="1"/>
          </p:cNvSpPr>
          <p:nvPr>
            <p:ph idx="1"/>
          </p:nvPr>
        </p:nvSpPr>
        <p:spPr>
          <a:xfrm>
            <a:off x="228600" y="1043046"/>
            <a:ext cx="8672513" cy="5210797"/>
          </a:xfrm>
        </p:spPr>
        <p:txBody>
          <a:bodyPr>
            <a:normAutofit/>
          </a:bodyPr>
          <a:lstStyle/>
          <a:p>
            <a:r>
              <a:rPr lang="en-US" dirty="0"/>
              <a:t>Sub-System tests with dressed cavities (cavity + HeV + tuner + coupler + magnetic shield(s)) are also planned, as part of system design verification. </a:t>
            </a:r>
          </a:p>
          <a:p>
            <a:pPr lvl="2"/>
            <a:r>
              <a:rPr lang="en-US" dirty="0"/>
              <a:t>Adequate (extended) durations planned</a:t>
            </a:r>
          </a:p>
          <a:p>
            <a:pPr lvl="2"/>
            <a:r>
              <a:rPr lang="en-US" dirty="0"/>
              <a:t>Multiple iterations</a:t>
            </a:r>
          </a:p>
          <a:p>
            <a:pPr lvl="2"/>
            <a:r>
              <a:rPr lang="en-US" dirty="0"/>
              <a:t>Using prototype or “first-article”/pre-production components</a:t>
            </a:r>
          </a:p>
          <a:p>
            <a:pPr lvl="2"/>
            <a:r>
              <a:rPr lang="en-US" dirty="0"/>
              <a:t>Serve as “gatekeeper” to FDR or PRR</a:t>
            </a:r>
          </a:p>
          <a:p>
            <a:pPr lvl="2"/>
            <a:endParaRPr lang="en-US" dirty="0"/>
          </a:p>
          <a:p>
            <a:pPr marL="1371600" lvl="3" indent="0">
              <a:buNone/>
            </a:pPr>
            <a:endParaRPr lang="en-US" dirty="0"/>
          </a:p>
          <a:p>
            <a:pPr lvl="2"/>
            <a:endParaRPr lang="en-US" dirty="0"/>
          </a:p>
          <a:p>
            <a:endParaRPr lang="en-US" dirty="0"/>
          </a:p>
          <a:p>
            <a:pPr lvl="1"/>
            <a:endParaRPr lang="en-US" dirty="0"/>
          </a:p>
        </p:txBody>
      </p:sp>
      <p:sp>
        <p:nvSpPr>
          <p:cNvPr id="4" name="Date Placeholder 3"/>
          <p:cNvSpPr>
            <a:spLocks noGrp="1"/>
          </p:cNvSpPr>
          <p:nvPr>
            <p:ph type="dt" sz="half" idx="2"/>
          </p:nvPr>
        </p:nvSpPr>
        <p:spPr/>
        <p:txBody>
          <a:bodyPr/>
          <a:lstStyle/>
          <a:p>
            <a:pPr>
              <a:defRPr/>
            </a:pPr>
            <a:r>
              <a:rPr lang="en-US"/>
              <a:t>10 May 2018</a:t>
            </a:r>
            <a:endParaRPr lang="en-US" dirty="0"/>
          </a:p>
        </p:txBody>
      </p:sp>
      <p:sp>
        <p:nvSpPr>
          <p:cNvPr id="5" name="Footer Placeholder 4"/>
          <p:cNvSpPr>
            <a:spLocks noGrp="1"/>
          </p:cNvSpPr>
          <p:nvPr>
            <p:ph type="ftr" sz="quarter" idx="3"/>
          </p:nvPr>
        </p:nvSpPr>
        <p:spPr/>
        <p:txBody>
          <a:bodyPr/>
          <a:lstStyle/>
          <a:p>
            <a:pPr>
              <a:defRPr/>
            </a:pPr>
            <a:r>
              <a:rPr lang="en-US"/>
              <a:t>J. Ozelis | Cavity and Cryomodule Testing Strategy </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19</a:t>
            </a:fld>
            <a:endParaRPr lang="en-US" dirty="0"/>
          </a:p>
        </p:txBody>
      </p:sp>
      <p:sp>
        <p:nvSpPr>
          <p:cNvPr id="7" name="TextBox 6"/>
          <p:cNvSpPr txBox="1"/>
          <p:nvPr/>
        </p:nvSpPr>
        <p:spPr>
          <a:xfrm>
            <a:off x="166686" y="3738561"/>
            <a:ext cx="4118443" cy="1569660"/>
          </a:xfrm>
          <a:prstGeom prst="rect">
            <a:avLst/>
          </a:prstGeom>
          <a:noFill/>
        </p:spPr>
        <p:txBody>
          <a:bodyPr wrap="square" rtlCol="0">
            <a:spAutoFit/>
          </a:bodyPr>
          <a:lstStyle/>
          <a:p>
            <a:pPr marL="342900" indent="-342900">
              <a:buFont typeface="Arial" panose="020B0604020202020204" pitchFamily="34" charset="0"/>
              <a:buChar char="•"/>
            </a:pPr>
            <a:r>
              <a:rPr lang="en-US" dirty="0">
                <a:solidFill>
                  <a:schemeClr val="accent6"/>
                </a:solidFill>
                <a:latin typeface="Helvetica" panose="020B0604020202020204" pitchFamily="34" charset="0"/>
                <a:cs typeface="Helvetica" panose="020B0604020202020204" pitchFamily="34" charset="0"/>
              </a:rPr>
              <a:t>Use modified (extended) STC facility &amp; ancillaries (available 1QFY19)</a:t>
            </a:r>
          </a:p>
          <a:p>
            <a:endParaRPr lang="en-US" dirty="0">
              <a:solidFill>
                <a:schemeClr val="accent6"/>
              </a:solidFill>
            </a:endParaRPr>
          </a:p>
        </p:txBody>
      </p:sp>
      <p:pic>
        <p:nvPicPr>
          <p:cNvPr id="8" name="Picture 7"/>
          <p:cNvPicPr/>
          <p:nvPr/>
        </p:nvPicPr>
        <p:blipFill>
          <a:blip r:embed="rId2">
            <a:clrChange>
              <a:clrFrom>
                <a:srgbClr val="232528"/>
              </a:clrFrom>
              <a:clrTo>
                <a:srgbClr val="232528">
                  <a:alpha val="0"/>
                </a:srgbClr>
              </a:clrTo>
            </a:clrChange>
          </a:blip>
          <a:stretch>
            <a:fillRect/>
          </a:stretch>
        </p:blipFill>
        <p:spPr>
          <a:xfrm>
            <a:off x="3764243" y="4476585"/>
            <a:ext cx="2447886" cy="1777258"/>
          </a:xfrm>
          <a:prstGeom prst="rect">
            <a:avLst/>
          </a:prstGeom>
        </p:spPr>
      </p:pic>
      <p:pic>
        <p:nvPicPr>
          <p:cNvPr id="9" name="Picture 8"/>
          <p:cNvPicPr/>
          <p:nvPr/>
        </p:nvPicPr>
        <p:blipFill>
          <a:blip r:embed="rId3">
            <a:clrChange>
              <a:clrFrom>
                <a:srgbClr val="232528"/>
              </a:clrFrom>
              <a:clrTo>
                <a:srgbClr val="232528">
                  <a:alpha val="0"/>
                </a:srgbClr>
              </a:clrTo>
            </a:clrChange>
          </a:blip>
          <a:stretch>
            <a:fillRect/>
          </a:stretch>
        </p:blipFill>
        <p:spPr>
          <a:xfrm>
            <a:off x="6301066" y="3217869"/>
            <a:ext cx="2385600" cy="3035974"/>
          </a:xfrm>
          <a:prstGeom prst="rect">
            <a:avLst/>
          </a:prstGeom>
        </p:spPr>
      </p:pic>
    </p:spTree>
    <p:extLst>
      <p:ext uri="{BB962C8B-B14F-4D97-AF65-F5344CB8AC3E}">
        <p14:creationId xmlns:p14="http://schemas.microsoft.com/office/powerpoint/2010/main" val="3821438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Of CM Design And Development</a:t>
            </a:r>
          </a:p>
        </p:txBody>
      </p:sp>
      <p:sp>
        <p:nvSpPr>
          <p:cNvPr id="3" name="Content Placeholder 2"/>
          <p:cNvSpPr>
            <a:spLocks noGrp="1"/>
          </p:cNvSpPr>
          <p:nvPr>
            <p:ph idx="1"/>
          </p:nvPr>
        </p:nvSpPr>
        <p:spPr>
          <a:xfrm>
            <a:off x="228600" y="1043046"/>
            <a:ext cx="8672513" cy="5210797"/>
          </a:xfrm>
        </p:spPr>
        <p:txBody>
          <a:bodyPr>
            <a:normAutofit fontScale="77500" lnSpcReduction="20000"/>
          </a:bodyPr>
          <a:lstStyle/>
          <a:p>
            <a:r>
              <a:rPr lang="en-US" dirty="0">
                <a:solidFill>
                  <a:schemeClr val="accent6"/>
                </a:solidFill>
              </a:rPr>
              <a:t>PIP-II entails developing and assembling </a:t>
            </a:r>
            <a:r>
              <a:rPr lang="en-US" u="sng" dirty="0">
                <a:solidFill>
                  <a:schemeClr val="accent6"/>
                </a:solidFill>
              </a:rPr>
              <a:t>5 cryomodule types </a:t>
            </a:r>
            <a:r>
              <a:rPr lang="en-US" dirty="0">
                <a:solidFill>
                  <a:schemeClr val="accent6"/>
                </a:solidFill>
              </a:rPr>
              <a:t>(HWR, SSR1, SSR2, LB650, HB650)</a:t>
            </a:r>
          </a:p>
          <a:p>
            <a:pPr lvl="1"/>
            <a:r>
              <a:rPr lang="en-US" dirty="0">
                <a:solidFill>
                  <a:schemeClr val="accent6"/>
                </a:solidFill>
              </a:rPr>
              <a:t>HWR is a basic extension of current technology at ANL</a:t>
            </a:r>
          </a:p>
          <a:p>
            <a:pPr lvl="2"/>
            <a:r>
              <a:rPr lang="en-US" dirty="0">
                <a:solidFill>
                  <a:schemeClr val="accent6"/>
                </a:solidFill>
              </a:rPr>
              <a:t>Long-standing development program at ANL (ATLAS)</a:t>
            </a:r>
          </a:p>
          <a:p>
            <a:pPr lvl="2"/>
            <a:r>
              <a:rPr lang="en-US" dirty="0">
                <a:solidFill>
                  <a:schemeClr val="accent6"/>
                </a:solidFill>
              </a:rPr>
              <a:t>All cavities tested/qualified at ANL before CM assembly</a:t>
            </a:r>
          </a:p>
          <a:p>
            <a:pPr lvl="2"/>
            <a:r>
              <a:rPr lang="en-US" dirty="0">
                <a:solidFill>
                  <a:schemeClr val="accent6"/>
                </a:solidFill>
              </a:rPr>
              <a:t>CM Testing at PIP2IT</a:t>
            </a:r>
          </a:p>
          <a:p>
            <a:pPr lvl="1"/>
            <a:r>
              <a:rPr lang="en-US" dirty="0">
                <a:solidFill>
                  <a:schemeClr val="accent6"/>
                </a:solidFill>
              </a:rPr>
              <a:t>SSR1/2 and HB/LB650 are new, unique CM designs (using a common design approach)</a:t>
            </a:r>
          </a:p>
          <a:p>
            <a:pPr lvl="1"/>
            <a:r>
              <a:rPr lang="en-US" dirty="0">
                <a:solidFill>
                  <a:schemeClr val="accent6"/>
                </a:solidFill>
              </a:rPr>
              <a:t>Require development and verification of new designs for</a:t>
            </a:r>
          </a:p>
          <a:p>
            <a:pPr lvl="2"/>
            <a:r>
              <a:rPr lang="en-US" dirty="0">
                <a:solidFill>
                  <a:schemeClr val="accent6"/>
                </a:solidFill>
              </a:rPr>
              <a:t>Cavities (</a:t>
            </a:r>
            <a:r>
              <a:rPr lang="en-US" dirty="0" err="1">
                <a:solidFill>
                  <a:schemeClr val="accent6"/>
                </a:solidFill>
              </a:rPr>
              <a:t>incl</a:t>
            </a:r>
            <a:r>
              <a:rPr lang="en-US" dirty="0">
                <a:solidFill>
                  <a:schemeClr val="accent6"/>
                </a:solidFill>
              </a:rPr>
              <a:t> Helium vessel and magnetic shields)</a:t>
            </a:r>
          </a:p>
          <a:p>
            <a:pPr lvl="2"/>
            <a:r>
              <a:rPr lang="en-US" dirty="0">
                <a:solidFill>
                  <a:schemeClr val="accent6"/>
                </a:solidFill>
              </a:rPr>
              <a:t>Couplers</a:t>
            </a:r>
          </a:p>
          <a:p>
            <a:pPr lvl="2"/>
            <a:r>
              <a:rPr lang="en-US" dirty="0">
                <a:solidFill>
                  <a:schemeClr val="accent6"/>
                </a:solidFill>
              </a:rPr>
              <a:t>Tuners</a:t>
            </a:r>
          </a:p>
          <a:p>
            <a:pPr lvl="2"/>
            <a:r>
              <a:rPr lang="en-US" dirty="0">
                <a:solidFill>
                  <a:schemeClr val="accent6"/>
                </a:solidFill>
              </a:rPr>
              <a:t>Focusing elements (SSR1/2)</a:t>
            </a:r>
          </a:p>
          <a:p>
            <a:pPr lvl="2"/>
            <a:r>
              <a:rPr lang="en-US" dirty="0">
                <a:solidFill>
                  <a:schemeClr val="accent6"/>
                </a:solidFill>
              </a:rPr>
              <a:t>Cryomodule support, cryogenics, and thermal management systems</a:t>
            </a:r>
          </a:p>
          <a:p>
            <a:r>
              <a:rPr lang="en-US" dirty="0">
                <a:solidFill>
                  <a:schemeClr val="accent6"/>
                </a:solidFill>
              </a:rPr>
              <a:t>Component, sub-system, and overall CM performance of these 4 types of CM will need to be rigorously verified</a:t>
            </a:r>
          </a:p>
          <a:p>
            <a:r>
              <a:rPr lang="en-US" dirty="0">
                <a:solidFill>
                  <a:schemeClr val="accent6"/>
                </a:solidFill>
              </a:rPr>
              <a:t>Component and CM requirements, flowing down from Linac requirements, are captured in the relevant FRS/TRS documents</a:t>
            </a:r>
          </a:p>
          <a:p>
            <a:pPr lvl="1"/>
            <a:r>
              <a:rPr lang="en-US" dirty="0">
                <a:solidFill>
                  <a:schemeClr val="accent6"/>
                </a:solidFill>
              </a:rPr>
              <a:t>These documents are version controlled and follow a review/approval/release process managed in Teamcenter</a:t>
            </a:r>
          </a:p>
          <a:p>
            <a:pPr marL="457200" lvl="1" indent="0">
              <a:buNone/>
            </a:pPr>
            <a:endParaRPr lang="en-US" dirty="0">
              <a:solidFill>
                <a:schemeClr val="accent6"/>
              </a:solidFill>
            </a:endParaRPr>
          </a:p>
          <a:p>
            <a:pPr lvl="1"/>
            <a:endParaRPr lang="en-US" dirty="0">
              <a:solidFill>
                <a:schemeClr val="accent6"/>
              </a:solidFill>
            </a:endParaRPr>
          </a:p>
        </p:txBody>
      </p:sp>
      <p:sp>
        <p:nvSpPr>
          <p:cNvPr id="4" name="Date Placeholder 3"/>
          <p:cNvSpPr>
            <a:spLocks noGrp="1"/>
          </p:cNvSpPr>
          <p:nvPr>
            <p:ph type="dt" sz="half" idx="2"/>
          </p:nvPr>
        </p:nvSpPr>
        <p:spPr/>
        <p:txBody>
          <a:bodyPr/>
          <a:lstStyle/>
          <a:p>
            <a:pPr>
              <a:defRPr/>
            </a:pPr>
            <a:r>
              <a:rPr lang="en-US"/>
              <a:t>10 May 2018</a:t>
            </a:r>
            <a:endParaRPr lang="en-US" dirty="0"/>
          </a:p>
        </p:txBody>
      </p:sp>
      <p:sp>
        <p:nvSpPr>
          <p:cNvPr id="5" name="Footer Placeholder 4"/>
          <p:cNvSpPr>
            <a:spLocks noGrp="1"/>
          </p:cNvSpPr>
          <p:nvPr>
            <p:ph type="ftr" sz="quarter" idx="3"/>
          </p:nvPr>
        </p:nvSpPr>
        <p:spPr/>
        <p:txBody>
          <a:bodyPr/>
          <a:lstStyle/>
          <a:p>
            <a:pPr>
              <a:defRPr/>
            </a:pPr>
            <a:r>
              <a:rPr lang="en-US"/>
              <a:t>J. Ozelis | Cavity and Cryomodule Testing Strategy </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Tree>
    <p:extLst>
      <p:ext uri="{BB962C8B-B14F-4D97-AF65-F5344CB8AC3E}">
        <p14:creationId xmlns:p14="http://schemas.microsoft.com/office/powerpoint/2010/main" val="2051244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CM-Specific Sub-Systems – HB650</a:t>
            </a:r>
          </a:p>
        </p:txBody>
      </p:sp>
      <p:sp>
        <p:nvSpPr>
          <p:cNvPr id="3" name="Content Placeholder 2"/>
          <p:cNvSpPr>
            <a:spLocks noGrp="1"/>
          </p:cNvSpPr>
          <p:nvPr>
            <p:ph idx="1"/>
          </p:nvPr>
        </p:nvSpPr>
        <p:spPr>
          <a:xfrm>
            <a:off x="228600" y="1043046"/>
            <a:ext cx="8672513" cy="5210797"/>
          </a:xfrm>
        </p:spPr>
        <p:txBody>
          <a:bodyPr>
            <a:normAutofit fontScale="92500" lnSpcReduction="10000"/>
          </a:bodyPr>
          <a:lstStyle/>
          <a:p>
            <a:r>
              <a:rPr lang="en-US" dirty="0"/>
              <a:t>STC test program:</a:t>
            </a:r>
          </a:p>
          <a:p>
            <a:pPr lvl="1"/>
            <a:r>
              <a:rPr lang="en-US" dirty="0"/>
              <a:t>HB650 CM#1 </a:t>
            </a:r>
            <a:r>
              <a:rPr lang="el-GR" dirty="0"/>
              <a:t>β</a:t>
            </a:r>
            <a:r>
              <a:rPr lang="en-US" dirty="0"/>
              <a:t>=0.90 cavities (4) tested in STC with prototype and pre-production couplers/tuners</a:t>
            </a:r>
          </a:p>
          <a:p>
            <a:pPr lvl="2"/>
            <a:r>
              <a:rPr lang="en-US" dirty="0"/>
              <a:t>Design verification testing – 8 weeks cold testing cavities 1,2; 5 weeks cold testing cavities 3, 4 </a:t>
            </a:r>
          </a:p>
          <a:p>
            <a:pPr lvl="3"/>
            <a:r>
              <a:rPr lang="en-US" dirty="0"/>
              <a:t>This allows multiple (fast) cooldowns (if needed), coupler thermal studies, extended resonance control studies</a:t>
            </a:r>
          </a:p>
          <a:p>
            <a:pPr lvl="1"/>
            <a:r>
              <a:rPr lang="en-US" dirty="0"/>
              <a:t>HB650 prototype </a:t>
            </a:r>
            <a:r>
              <a:rPr lang="el-GR" dirty="0"/>
              <a:t>β</a:t>
            </a:r>
            <a:r>
              <a:rPr lang="en-US" dirty="0"/>
              <a:t>=0.92 cavities (2) with pre-production couplers/tuners </a:t>
            </a:r>
          </a:p>
          <a:p>
            <a:pPr lvl="2"/>
            <a:r>
              <a:rPr lang="en-US" dirty="0"/>
              <a:t>Design verification testing – 8 weeks cold testing </a:t>
            </a:r>
          </a:p>
          <a:p>
            <a:pPr lvl="3"/>
            <a:r>
              <a:rPr lang="en-US" dirty="0"/>
              <a:t>This allows multiple (fast) cooldowns (if needed), coupler thermal studies, extended  resonance control studies</a:t>
            </a:r>
          </a:p>
          <a:p>
            <a:pPr lvl="1"/>
            <a:r>
              <a:rPr lang="en-US" dirty="0"/>
              <a:t>Potential for HB650 production dressed cavities and prod tuner/coupler testing </a:t>
            </a:r>
          </a:p>
          <a:p>
            <a:pPr lvl="2"/>
            <a:r>
              <a:rPr lang="en-US" dirty="0"/>
              <a:t>Qualification/partner (UK/DAE) production testing – up to 4 weeks cold testing</a:t>
            </a:r>
          </a:p>
          <a:p>
            <a:r>
              <a:rPr lang="en-US" dirty="0"/>
              <a:t>A total of 8 STC test cycles for ~50 “cold weeks”, for HB650</a:t>
            </a:r>
          </a:p>
          <a:p>
            <a:pPr lvl="2"/>
            <a:endParaRPr lang="en-US" dirty="0"/>
          </a:p>
          <a:p>
            <a:pPr marL="1371600" lvl="3" indent="0">
              <a:buNone/>
            </a:pPr>
            <a:endParaRPr lang="en-US" dirty="0"/>
          </a:p>
          <a:p>
            <a:pPr lvl="2"/>
            <a:endParaRPr lang="en-US" dirty="0"/>
          </a:p>
          <a:p>
            <a:endParaRPr lang="en-US" dirty="0"/>
          </a:p>
          <a:p>
            <a:pPr lvl="1"/>
            <a:endParaRPr lang="en-US" dirty="0"/>
          </a:p>
        </p:txBody>
      </p:sp>
      <p:sp>
        <p:nvSpPr>
          <p:cNvPr id="4" name="Date Placeholder 3"/>
          <p:cNvSpPr>
            <a:spLocks noGrp="1"/>
          </p:cNvSpPr>
          <p:nvPr>
            <p:ph type="dt" sz="half" idx="2"/>
          </p:nvPr>
        </p:nvSpPr>
        <p:spPr/>
        <p:txBody>
          <a:bodyPr/>
          <a:lstStyle/>
          <a:p>
            <a:pPr>
              <a:defRPr/>
            </a:pPr>
            <a:r>
              <a:rPr lang="en-US"/>
              <a:t>10 May 2018</a:t>
            </a:r>
            <a:endParaRPr lang="en-US" dirty="0"/>
          </a:p>
        </p:txBody>
      </p:sp>
      <p:sp>
        <p:nvSpPr>
          <p:cNvPr id="5" name="Footer Placeholder 4"/>
          <p:cNvSpPr>
            <a:spLocks noGrp="1"/>
          </p:cNvSpPr>
          <p:nvPr>
            <p:ph type="ftr" sz="quarter" idx="3"/>
          </p:nvPr>
        </p:nvSpPr>
        <p:spPr/>
        <p:txBody>
          <a:bodyPr/>
          <a:lstStyle/>
          <a:p>
            <a:pPr>
              <a:defRPr/>
            </a:pPr>
            <a:r>
              <a:rPr lang="en-US"/>
              <a:t>J. Ozelis | Cavity and Cryomodule Testing Strategy </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20</a:t>
            </a:fld>
            <a:endParaRPr lang="en-US" dirty="0"/>
          </a:p>
        </p:txBody>
      </p:sp>
    </p:spTree>
    <p:extLst>
      <p:ext uri="{BB962C8B-B14F-4D97-AF65-F5344CB8AC3E}">
        <p14:creationId xmlns:p14="http://schemas.microsoft.com/office/powerpoint/2010/main" val="2565625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CM Risks – SSR1/SSR2/LB650/HB650</a:t>
            </a:r>
          </a:p>
        </p:txBody>
      </p:sp>
      <p:sp>
        <p:nvSpPr>
          <p:cNvPr id="3" name="Content Placeholder 2"/>
          <p:cNvSpPr>
            <a:spLocks noGrp="1"/>
          </p:cNvSpPr>
          <p:nvPr>
            <p:ph idx="1"/>
          </p:nvPr>
        </p:nvSpPr>
        <p:spPr>
          <a:xfrm>
            <a:off x="228600" y="1043046"/>
            <a:ext cx="8672513" cy="5210797"/>
          </a:xfrm>
        </p:spPr>
        <p:txBody>
          <a:bodyPr>
            <a:normAutofit fontScale="92500"/>
          </a:bodyPr>
          <a:lstStyle/>
          <a:p>
            <a:r>
              <a:rPr lang="en-US" dirty="0">
                <a:solidFill>
                  <a:schemeClr val="accent6"/>
                </a:solidFill>
              </a:rPr>
              <a:t>In addition to the challenges related to cryomodule components, there remain the overall cryomodule performance risks (specifically from the Project’s Risk Register):</a:t>
            </a:r>
          </a:p>
          <a:p>
            <a:pPr lvl="1"/>
            <a:r>
              <a:rPr lang="en-US" dirty="0">
                <a:solidFill>
                  <a:schemeClr val="accent6"/>
                </a:solidFill>
              </a:rPr>
              <a:t>Pulsed and CW cryomodule operating modes may lead to cryogenic or mechanical instabilities</a:t>
            </a:r>
          </a:p>
          <a:p>
            <a:pPr lvl="2"/>
            <a:r>
              <a:rPr lang="en-US" dirty="0">
                <a:solidFill>
                  <a:schemeClr val="accent6"/>
                </a:solidFill>
              </a:rPr>
              <a:t>Potentially increases difficulty of resonance control due to enhanced microphonics form higher heat load in CW mode</a:t>
            </a:r>
          </a:p>
          <a:p>
            <a:pPr lvl="1"/>
            <a:r>
              <a:rPr lang="en-US" dirty="0">
                <a:solidFill>
                  <a:schemeClr val="accent6"/>
                </a:solidFill>
              </a:rPr>
              <a:t>CM(1) Performance at PIP2IT/CMTS may not meet technical requirements</a:t>
            </a:r>
          </a:p>
          <a:p>
            <a:pPr lvl="2"/>
            <a:r>
              <a:rPr lang="en-US" dirty="0">
                <a:solidFill>
                  <a:schemeClr val="accent6"/>
                </a:solidFill>
              </a:rPr>
              <a:t>CM might not achieve performance necessary to operate in the Linac</a:t>
            </a:r>
          </a:p>
          <a:p>
            <a:pPr lvl="1"/>
            <a:r>
              <a:rPr lang="en-US" dirty="0">
                <a:solidFill>
                  <a:schemeClr val="accent6"/>
                </a:solidFill>
              </a:rPr>
              <a:t>Q</a:t>
            </a:r>
            <a:r>
              <a:rPr lang="en-US" baseline="-25000" dirty="0">
                <a:solidFill>
                  <a:schemeClr val="accent6"/>
                </a:solidFill>
              </a:rPr>
              <a:t>0</a:t>
            </a:r>
            <a:r>
              <a:rPr lang="en-US" dirty="0">
                <a:solidFill>
                  <a:schemeClr val="accent6"/>
                </a:solidFill>
              </a:rPr>
              <a:t> performance of installed cavities</a:t>
            </a:r>
          </a:p>
          <a:p>
            <a:pPr lvl="2"/>
            <a:r>
              <a:rPr lang="en-US" dirty="0">
                <a:solidFill>
                  <a:schemeClr val="accent6"/>
                </a:solidFill>
              </a:rPr>
              <a:t>Increased CM heat load, especially in CW operating mode </a:t>
            </a:r>
          </a:p>
          <a:p>
            <a:pPr lvl="1"/>
            <a:r>
              <a:rPr lang="en-US" dirty="0">
                <a:solidFill>
                  <a:schemeClr val="accent6"/>
                </a:solidFill>
              </a:rPr>
              <a:t>Resonance control : microphonics</a:t>
            </a:r>
          </a:p>
          <a:p>
            <a:pPr lvl="2"/>
            <a:r>
              <a:rPr lang="en-US" dirty="0">
                <a:solidFill>
                  <a:schemeClr val="accent6"/>
                </a:solidFill>
              </a:rPr>
              <a:t>Small bandwidths lead to greater difficulty in compensating de-tuning due to microphonics</a:t>
            </a:r>
            <a:endParaRPr lang="en-US" dirty="0"/>
          </a:p>
          <a:p>
            <a:pPr lvl="1"/>
            <a:endParaRPr lang="en-US" dirty="0"/>
          </a:p>
        </p:txBody>
      </p:sp>
      <p:sp>
        <p:nvSpPr>
          <p:cNvPr id="4" name="Date Placeholder 3"/>
          <p:cNvSpPr>
            <a:spLocks noGrp="1"/>
          </p:cNvSpPr>
          <p:nvPr>
            <p:ph type="dt" sz="half" idx="2"/>
          </p:nvPr>
        </p:nvSpPr>
        <p:spPr/>
        <p:txBody>
          <a:bodyPr/>
          <a:lstStyle/>
          <a:p>
            <a:pPr>
              <a:defRPr/>
            </a:pPr>
            <a:r>
              <a:rPr lang="en-US"/>
              <a:t>10 May 2018</a:t>
            </a:r>
            <a:endParaRPr lang="en-US" dirty="0"/>
          </a:p>
        </p:txBody>
      </p:sp>
      <p:sp>
        <p:nvSpPr>
          <p:cNvPr id="5" name="Footer Placeholder 4"/>
          <p:cNvSpPr>
            <a:spLocks noGrp="1"/>
          </p:cNvSpPr>
          <p:nvPr>
            <p:ph type="ftr" sz="quarter" idx="3"/>
          </p:nvPr>
        </p:nvSpPr>
        <p:spPr/>
        <p:txBody>
          <a:bodyPr/>
          <a:lstStyle/>
          <a:p>
            <a:pPr>
              <a:defRPr/>
            </a:pPr>
            <a:r>
              <a:rPr lang="en-US"/>
              <a:t>J. Ozelis | Cavity and Cryomodule Testing Strategy </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21</a:t>
            </a:fld>
            <a:endParaRPr lang="en-US" dirty="0"/>
          </a:p>
        </p:txBody>
      </p:sp>
    </p:spTree>
    <p:extLst>
      <p:ext uri="{BB962C8B-B14F-4D97-AF65-F5344CB8AC3E}">
        <p14:creationId xmlns:p14="http://schemas.microsoft.com/office/powerpoint/2010/main" val="16693360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Performance Parameters – SSR1/SSR2 CMs</a:t>
            </a:r>
          </a:p>
        </p:txBody>
      </p:sp>
      <p:sp>
        <p:nvSpPr>
          <p:cNvPr id="3" name="Content Placeholder 2"/>
          <p:cNvSpPr>
            <a:spLocks noGrp="1"/>
          </p:cNvSpPr>
          <p:nvPr>
            <p:ph idx="1"/>
          </p:nvPr>
        </p:nvSpPr>
        <p:spPr>
          <a:xfrm>
            <a:off x="228600" y="1043046"/>
            <a:ext cx="8672513" cy="5210797"/>
          </a:xfrm>
        </p:spPr>
        <p:txBody>
          <a:bodyPr>
            <a:normAutofit/>
          </a:bodyPr>
          <a:lstStyle/>
          <a:p>
            <a:pPr marL="1371600" lvl="3" indent="0">
              <a:buNone/>
            </a:pPr>
            <a:endParaRPr lang="en-US" dirty="0"/>
          </a:p>
          <a:p>
            <a:pPr lvl="2"/>
            <a:endParaRPr lang="en-US" dirty="0"/>
          </a:p>
          <a:p>
            <a:endParaRPr lang="en-US" dirty="0"/>
          </a:p>
          <a:p>
            <a:pPr lvl="1"/>
            <a:endParaRPr lang="en-US" dirty="0"/>
          </a:p>
        </p:txBody>
      </p:sp>
      <p:sp>
        <p:nvSpPr>
          <p:cNvPr id="4" name="Date Placeholder 3"/>
          <p:cNvSpPr>
            <a:spLocks noGrp="1"/>
          </p:cNvSpPr>
          <p:nvPr>
            <p:ph type="dt" sz="half" idx="2"/>
          </p:nvPr>
        </p:nvSpPr>
        <p:spPr/>
        <p:txBody>
          <a:bodyPr/>
          <a:lstStyle/>
          <a:p>
            <a:pPr>
              <a:defRPr/>
            </a:pPr>
            <a:r>
              <a:rPr lang="en-US"/>
              <a:t>10 May 2018</a:t>
            </a:r>
            <a:endParaRPr lang="en-US" dirty="0"/>
          </a:p>
        </p:txBody>
      </p:sp>
      <p:sp>
        <p:nvSpPr>
          <p:cNvPr id="5" name="Footer Placeholder 4"/>
          <p:cNvSpPr>
            <a:spLocks noGrp="1"/>
          </p:cNvSpPr>
          <p:nvPr>
            <p:ph type="ftr" sz="quarter" idx="3"/>
          </p:nvPr>
        </p:nvSpPr>
        <p:spPr/>
        <p:txBody>
          <a:bodyPr/>
          <a:lstStyle/>
          <a:p>
            <a:pPr>
              <a:defRPr/>
            </a:pPr>
            <a:r>
              <a:rPr lang="en-US"/>
              <a:t>J. Ozelis | Cavity and Cryomodule Testing Strategy </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22</a:t>
            </a:fld>
            <a:endParaRPr lang="en-US" dirty="0"/>
          </a:p>
        </p:txBody>
      </p:sp>
      <p:sp>
        <p:nvSpPr>
          <p:cNvPr id="10" name="TextBox 9">
            <a:extLst>
              <a:ext uri="{FF2B5EF4-FFF2-40B4-BE49-F238E27FC236}">
                <a16:creationId xmlns:a16="http://schemas.microsoft.com/office/drawing/2014/main" id="{0D79C694-EDF4-449C-9B7C-6478BFD3DB90}"/>
              </a:ext>
            </a:extLst>
          </p:cNvPr>
          <p:cNvSpPr txBox="1"/>
          <p:nvPr/>
        </p:nvSpPr>
        <p:spPr>
          <a:xfrm>
            <a:off x="1725644" y="919421"/>
            <a:ext cx="5678424" cy="400110"/>
          </a:xfrm>
          <a:prstGeom prst="rect">
            <a:avLst/>
          </a:prstGeom>
          <a:noFill/>
        </p:spPr>
        <p:txBody>
          <a:bodyPr wrap="square" rtlCol="0">
            <a:spAutoFit/>
          </a:bodyPr>
          <a:lstStyle/>
          <a:p>
            <a:r>
              <a:rPr lang="en-US" sz="2000" b="1" dirty="0">
                <a:latin typeface="Helvetica" panose="020B0604020202020204" pitchFamily="34" charset="0"/>
                <a:cs typeface="Helvetica" panose="020B0604020202020204" pitchFamily="34" charset="0"/>
              </a:rPr>
              <a:t>SSR1                                                 SSR2</a:t>
            </a:r>
          </a:p>
        </p:txBody>
      </p:sp>
      <p:pic>
        <p:nvPicPr>
          <p:cNvPr id="11" name="Picture 10">
            <a:extLst>
              <a:ext uri="{FF2B5EF4-FFF2-40B4-BE49-F238E27FC236}">
                <a16:creationId xmlns:a16="http://schemas.microsoft.com/office/drawing/2014/main" id="{53F066B3-B80B-4EC0-A562-89AD3D927C1F}"/>
              </a:ext>
            </a:extLst>
          </p:cNvPr>
          <p:cNvPicPr>
            <a:picLocks noChangeAspect="1"/>
          </p:cNvPicPr>
          <p:nvPr/>
        </p:nvPicPr>
        <p:blipFill>
          <a:blip r:embed="rId2"/>
          <a:stretch>
            <a:fillRect/>
          </a:stretch>
        </p:blipFill>
        <p:spPr>
          <a:xfrm>
            <a:off x="222250" y="1319531"/>
            <a:ext cx="4590288" cy="4884783"/>
          </a:xfrm>
          <a:prstGeom prst="rect">
            <a:avLst/>
          </a:prstGeom>
        </p:spPr>
      </p:pic>
      <p:pic>
        <p:nvPicPr>
          <p:cNvPr id="14" name="Picture 13">
            <a:extLst>
              <a:ext uri="{FF2B5EF4-FFF2-40B4-BE49-F238E27FC236}">
                <a16:creationId xmlns:a16="http://schemas.microsoft.com/office/drawing/2014/main" id="{64F7E2E1-5C77-47F6-93F7-68DE9F42272B}"/>
              </a:ext>
            </a:extLst>
          </p:cNvPr>
          <p:cNvPicPr>
            <a:picLocks noChangeAspect="1"/>
          </p:cNvPicPr>
          <p:nvPr/>
        </p:nvPicPr>
        <p:blipFill rotWithShape="1">
          <a:blip r:embed="rId3"/>
          <a:srcRect t="-1" b="410"/>
          <a:stretch/>
        </p:blipFill>
        <p:spPr>
          <a:xfrm>
            <a:off x="4812538" y="1313182"/>
            <a:ext cx="4291758" cy="4884783"/>
          </a:xfrm>
          <a:prstGeom prst="rect">
            <a:avLst/>
          </a:prstGeom>
        </p:spPr>
      </p:pic>
    </p:spTree>
    <p:extLst>
      <p:ext uri="{BB962C8B-B14F-4D97-AF65-F5344CB8AC3E}">
        <p14:creationId xmlns:p14="http://schemas.microsoft.com/office/powerpoint/2010/main" val="30377304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Performance Parameters – LB650/HB650 CMs</a:t>
            </a:r>
          </a:p>
        </p:txBody>
      </p:sp>
      <p:sp>
        <p:nvSpPr>
          <p:cNvPr id="3" name="Content Placeholder 2"/>
          <p:cNvSpPr>
            <a:spLocks noGrp="1"/>
          </p:cNvSpPr>
          <p:nvPr>
            <p:ph idx="1"/>
          </p:nvPr>
        </p:nvSpPr>
        <p:spPr>
          <a:xfrm>
            <a:off x="228600" y="1043046"/>
            <a:ext cx="8672513" cy="5210797"/>
          </a:xfrm>
        </p:spPr>
        <p:txBody>
          <a:bodyPr>
            <a:normAutofit/>
          </a:bodyPr>
          <a:lstStyle/>
          <a:p>
            <a:pPr marL="1371600" lvl="3" indent="0">
              <a:buNone/>
            </a:pPr>
            <a:endParaRPr lang="en-US" dirty="0"/>
          </a:p>
          <a:p>
            <a:pPr lvl="2"/>
            <a:endParaRPr lang="en-US" dirty="0"/>
          </a:p>
          <a:p>
            <a:endParaRPr lang="en-US" dirty="0"/>
          </a:p>
          <a:p>
            <a:pPr lvl="1"/>
            <a:endParaRPr lang="en-US" dirty="0"/>
          </a:p>
        </p:txBody>
      </p:sp>
      <p:sp>
        <p:nvSpPr>
          <p:cNvPr id="4" name="Date Placeholder 3"/>
          <p:cNvSpPr>
            <a:spLocks noGrp="1"/>
          </p:cNvSpPr>
          <p:nvPr>
            <p:ph type="dt" sz="half" idx="2"/>
          </p:nvPr>
        </p:nvSpPr>
        <p:spPr/>
        <p:txBody>
          <a:bodyPr/>
          <a:lstStyle/>
          <a:p>
            <a:pPr>
              <a:defRPr/>
            </a:pPr>
            <a:r>
              <a:rPr lang="en-US"/>
              <a:t>10 May 2018</a:t>
            </a:r>
            <a:endParaRPr lang="en-US" dirty="0"/>
          </a:p>
        </p:txBody>
      </p:sp>
      <p:sp>
        <p:nvSpPr>
          <p:cNvPr id="5" name="Footer Placeholder 4"/>
          <p:cNvSpPr>
            <a:spLocks noGrp="1"/>
          </p:cNvSpPr>
          <p:nvPr>
            <p:ph type="ftr" sz="quarter" idx="3"/>
          </p:nvPr>
        </p:nvSpPr>
        <p:spPr/>
        <p:txBody>
          <a:bodyPr/>
          <a:lstStyle/>
          <a:p>
            <a:pPr>
              <a:defRPr/>
            </a:pPr>
            <a:r>
              <a:rPr lang="en-US"/>
              <a:t>J. Ozelis | Cavity and Cryomodule Testing Strategy </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23</a:t>
            </a:fld>
            <a:endParaRPr lang="en-US" dirty="0"/>
          </a:p>
        </p:txBody>
      </p:sp>
      <p:sp>
        <p:nvSpPr>
          <p:cNvPr id="10" name="TextBox 9">
            <a:extLst>
              <a:ext uri="{FF2B5EF4-FFF2-40B4-BE49-F238E27FC236}">
                <a16:creationId xmlns:a16="http://schemas.microsoft.com/office/drawing/2014/main" id="{0D79C694-EDF4-449C-9B7C-6478BFD3DB90}"/>
              </a:ext>
            </a:extLst>
          </p:cNvPr>
          <p:cNvSpPr txBox="1"/>
          <p:nvPr/>
        </p:nvSpPr>
        <p:spPr>
          <a:xfrm>
            <a:off x="1725644" y="919421"/>
            <a:ext cx="5678424" cy="400110"/>
          </a:xfrm>
          <a:prstGeom prst="rect">
            <a:avLst/>
          </a:prstGeom>
          <a:noFill/>
        </p:spPr>
        <p:txBody>
          <a:bodyPr wrap="square" rtlCol="0">
            <a:spAutoFit/>
          </a:bodyPr>
          <a:lstStyle/>
          <a:p>
            <a:r>
              <a:rPr lang="en-US" sz="2000" b="1" dirty="0">
                <a:latin typeface="Helvetica" panose="020B0604020202020204" pitchFamily="34" charset="0"/>
                <a:cs typeface="Helvetica" panose="020B0604020202020204" pitchFamily="34" charset="0"/>
              </a:rPr>
              <a:t>LB650                                                  HB650</a:t>
            </a:r>
          </a:p>
        </p:txBody>
      </p:sp>
      <p:graphicFrame>
        <p:nvGraphicFramePr>
          <p:cNvPr id="12" name="Table 11">
            <a:extLst>
              <a:ext uri="{FF2B5EF4-FFF2-40B4-BE49-F238E27FC236}">
                <a16:creationId xmlns:a16="http://schemas.microsoft.com/office/drawing/2014/main" id="{CDD78011-70E7-4530-B210-DE5F6F28A450}"/>
              </a:ext>
            </a:extLst>
          </p:cNvPr>
          <p:cNvGraphicFramePr>
            <a:graphicFrameLocks noGrp="1"/>
          </p:cNvGraphicFramePr>
          <p:nvPr>
            <p:extLst>
              <p:ext uri="{D42A27DB-BD31-4B8C-83A1-F6EECF244321}">
                <p14:modId xmlns:p14="http://schemas.microsoft.com/office/powerpoint/2010/main" val="686898514"/>
              </p:ext>
            </p:extLst>
          </p:nvPr>
        </p:nvGraphicFramePr>
        <p:xfrm>
          <a:off x="242887" y="1636776"/>
          <a:ext cx="4329113" cy="3831339"/>
        </p:xfrm>
        <a:graphic>
          <a:graphicData uri="http://schemas.openxmlformats.org/drawingml/2006/table">
            <a:tbl>
              <a:tblPr/>
              <a:tblGrid>
                <a:gridCol w="3780835">
                  <a:extLst>
                    <a:ext uri="{9D8B030D-6E8A-4147-A177-3AD203B41FA5}">
                      <a16:colId xmlns:a16="http://schemas.microsoft.com/office/drawing/2014/main" val="20000"/>
                    </a:ext>
                  </a:extLst>
                </a:gridCol>
                <a:gridCol w="548278">
                  <a:extLst>
                    <a:ext uri="{9D8B030D-6E8A-4147-A177-3AD203B41FA5}">
                      <a16:colId xmlns:a16="http://schemas.microsoft.com/office/drawing/2014/main" val="20001"/>
                    </a:ext>
                  </a:extLst>
                </a:gridCol>
              </a:tblGrid>
              <a:tr h="249896">
                <a:tc>
                  <a:txBody>
                    <a:bodyPr/>
                    <a:lstStyle/>
                    <a:p>
                      <a:pPr algn="l" fontAlgn="b"/>
                      <a:r>
                        <a:rPr lang="en-US" sz="1400" b="1" i="0" u="none" strike="noStrike" dirty="0" err="1">
                          <a:solidFill>
                            <a:srgbClr val="000000"/>
                          </a:solidFill>
                          <a:effectLst/>
                          <a:latin typeface="Calibri" panose="020F0502020204030204" pitchFamily="34" charset="0"/>
                        </a:rPr>
                        <a:t>Cryomodules</a:t>
                      </a:r>
                      <a:r>
                        <a:rPr lang="en-US" sz="1400" b="1"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a:solidFill>
                            <a:srgbClr val="000000"/>
                          </a:solidFill>
                          <a:effectLst/>
                          <a:latin typeface="Calibri" panose="020F0502020204030204" pitchFamily="34" charset="0"/>
                        </a:rPr>
                        <a:t>LB650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99916">
                <a:tc>
                  <a:txBody>
                    <a:bodyPr/>
                    <a:lstStyle/>
                    <a:p>
                      <a:pPr algn="l" fontAlgn="b"/>
                      <a:r>
                        <a:rPr lang="en-US" sz="1100" b="0" i="0" u="none" strike="noStrike">
                          <a:solidFill>
                            <a:srgbClr val="000000"/>
                          </a:solidFill>
                          <a:effectLst/>
                          <a:latin typeface="Calibri" panose="020F0502020204030204" pitchFamily="34" charset="0"/>
                        </a:rPr>
                        <a:t>Beam pipe aperture, mm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118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9916">
                <a:tc>
                  <a:txBody>
                    <a:bodyPr/>
                    <a:lstStyle/>
                    <a:p>
                      <a:pPr algn="l" fontAlgn="b"/>
                      <a:r>
                        <a:rPr lang="en-US" sz="1100" b="0" i="0" u="none" strike="noStrike">
                          <a:solidFill>
                            <a:srgbClr val="000000"/>
                          </a:solidFill>
                          <a:effectLst/>
                          <a:latin typeface="Calibri" panose="020F0502020204030204" pitchFamily="34" charset="0"/>
                        </a:rPr>
                        <a:t>Overall length (flange-to-flange), 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5.25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99916">
                <a:tc>
                  <a:txBody>
                    <a:bodyPr/>
                    <a:lstStyle/>
                    <a:p>
                      <a:pPr algn="l" fontAlgn="b"/>
                      <a:r>
                        <a:rPr lang="en-US" sz="1100" b="0" i="0" u="none" strike="noStrike">
                          <a:solidFill>
                            <a:srgbClr val="000000"/>
                          </a:solidFill>
                          <a:effectLst/>
                          <a:latin typeface="Calibri" panose="020F0502020204030204" pitchFamily="34" charset="0"/>
                        </a:rPr>
                        <a:t>Overall width, 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99916">
                <a:tc>
                  <a:txBody>
                    <a:bodyPr/>
                    <a:lstStyle/>
                    <a:p>
                      <a:pPr algn="l" fontAlgn="b"/>
                      <a:r>
                        <a:rPr lang="en-US" sz="1100" b="0" i="0" u="none" strike="noStrike">
                          <a:solidFill>
                            <a:srgbClr val="000000"/>
                          </a:solidFill>
                          <a:effectLst/>
                          <a:latin typeface="Calibri" panose="020F0502020204030204" pitchFamily="34" charset="0"/>
                        </a:rPr>
                        <a:t>Beamline height from the floor, 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99916">
                <a:tc>
                  <a:txBody>
                    <a:bodyPr/>
                    <a:lstStyle/>
                    <a:p>
                      <a:pPr algn="l" fontAlgn="b"/>
                      <a:r>
                        <a:rPr lang="en-US" sz="1100" b="0" i="0" u="none" strike="noStrike">
                          <a:solidFill>
                            <a:srgbClr val="000000"/>
                          </a:solidFill>
                          <a:effectLst/>
                          <a:latin typeface="Calibri" panose="020F0502020204030204" pitchFamily="34" charset="0"/>
                        </a:rPr>
                        <a:t>Cryomodule height (from floor), 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99916">
                <a:tc>
                  <a:txBody>
                    <a:bodyPr/>
                    <a:lstStyle/>
                    <a:p>
                      <a:pPr algn="l" fontAlgn="b"/>
                      <a:r>
                        <a:rPr lang="en-US" sz="1100" b="0" i="0" u="none" strike="noStrike">
                          <a:solidFill>
                            <a:srgbClr val="000000"/>
                          </a:solidFill>
                          <a:effectLst/>
                          <a:latin typeface="Calibri" panose="020F0502020204030204" pitchFamily="34" charset="0"/>
                        </a:rPr>
                        <a:t>Ceiling height in the tunnel, 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99916">
                <a:tc>
                  <a:txBody>
                    <a:bodyPr/>
                    <a:lstStyle/>
                    <a:p>
                      <a:pPr algn="l" fontAlgn="b"/>
                      <a:r>
                        <a:rPr lang="en-US" sz="1100" b="0" i="0" u="none" strike="noStrike">
                          <a:solidFill>
                            <a:srgbClr val="000000"/>
                          </a:solidFill>
                          <a:effectLst/>
                          <a:latin typeface="Calibri" panose="020F0502020204030204" pitchFamily="34" charset="0"/>
                        </a:rPr>
                        <a:t>Maximum allowed heat load to 35-50 K, 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199916">
                <a:tc>
                  <a:txBody>
                    <a:bodyPr/>
                    <a:lstStyle/>
                    <a:p>
                      <a:pPr algn="l" fontAlgn="b"/>
                      <a:r>
                        <a:rPr lang="en-US" sz="1100" b="0" i="0" u="none" strike="noStrike">
                          <a:solidFill>
                            <a:srgbClr val="000000"/>
                          </a:solidFill>
                          <a:effectLst/>
                          <a:latin typeface="Calibri" panose="020F0502020204030204" pitchFamily="34" charset="0"/>
                        </a:rPr>
                        <a:t>Maximum allowed heat load to 5 K, 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199916">
                <a:tc>
                  <a:txBody>
                    <a:bodyPr/>
                    <a:lstStyle/>
                    <a:p>
                      <a:pPr algn="l" fontAlgn="b"/>
                      <a:r>
                        <a:rPr lang="en-US" sz="1100" b="0" i="0" u="none" strike="noStrike">
                          <a:solidFill>
                            <a:srgbClr val="000000"/>
                          </a:solidFill>
                          <a:effectLst/>
                          <a:latin typeface="Calibri" panose="020F0502020204030204" pitchFamily="34" charset="0"/>
                        </a:rPr>
                        <a:t>Maximum allowed heat load to 2 K, 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199916">
                <a:tc>
                  <a:txBody>
                    <a:bodyPr/>
                    <a:lstStyle/>
                    <a:p>
                      <a:pPr algn="l" fontAlgn="b"/>
                      <a:r>
                        <a:rPr lang="en-US" sz="1100" b="0" i="0" u="none" strike="noStrike">
                          <a:solidFill>
                            <a:srgbClr val="000000"/>
                          </a:solidFill>
                          <a:effectLst/>
                          <a:latin typeface="Calibri" panose="020F0502020204030204" pitchFamily="34" charset="0"/>
                        </a:rPr>
                        <a:t>Maximum number of lifetime thermal cycles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199916">
                <a:tc>
                  <a:txBody>
                    <a:bodyPr/>
                    <a:lstStyle/>
                    <a:p>
                      <a:pPr algn="l" fontAlgn="b"/>
                      <a:r>
                        <a:rPr lang="en-US" sz="1100" b="0" i="0" u="none" strike="noStrike">
                          <a:solidFill>
                            <a:srgbClr val="000000"/>
                          </a:solidFill>
                          <a:effectLst/>
                          <a:latin typeface="Calibri" panose="020F0502020204030204" pitchFamily="34" charset="0"/>
                        </a:rPr>
                        <a:t>Environmental contribution to internal field, mG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199916">
                <a:tc>
                  <a:txBody>
                    <a:bodyPr/>
                    <a:lstStyle/>
                    <a:p>
                      <a:pPr algn="l" fontAlgn="b"/>
                      <a:r>
                        <a:rPr lang="en-US" sz="1100" b="0" i="0" u="none" strike="noStrike">
                          <a:solidFill>
                            <a:srgbClr val="000000"/>
                          </a:solidFill>
                          <a:effectLst/>
                          <a:latin typeface="Calibri" panose="020F0502020204030204" pitchFamily="34" charset="0"/>
                        </a:rPr>
                        <a:t>Transverse cavity alignment error, mm RMS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199916">
                <a:tc>
                  <a:txBody>
                    <a:bodyPr/>
                    <a:lstStyle/>
                    <a:p>
                      <a:pPr algn="l" fontAlgn="b"/>
                      <a:r>
                        <a:rPr lang="en-US" sz="1100" b="0" i="0" u="none" strike="noStrike">
                          <a:solidFill>
                            <a:srgbClr val="000000"/>
                          </a:solidFill>
                          <a:effectLst/>
                          <a:latin typeface="Calibri" panose="020F0502020204030204" pitchFamily="34" charset="0"/>
                        </a:rPr>
                        <a:t>Angular cavity alignment error, mrad RMS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199916">
                <a:tc>
                  <a:txBody>
                    <a:bodyPr/>
                    <a:lstStyle/>
                    <a:p>
                      <a:pPr algn="l" fontAlgn="b"/>
                      <a:r>
                        <a:rPr lang="en-US" sz="1100" b="0" i="0" u="none" strike="noStrike">
                          <a:solidFill>
                            <a:srgbClr val="000000"/>
                          </a:solidFill>
                          <a:effectLst/>
                          <a:latin typeface="Calibri" panose="020F0502020204030204" pitchFamily="34" charset="0"/>
                        </a:rPr>
                        <a:t>Cavities per cryomodule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199916">
                <a:tc>
                  <a:txBody>
                    <a:bodyPr/>
                    <a:lstStyle/>
                    <a:p>
                      <a:pPr algn="l" fontAlgn="b"/>
                      <a:r>
                        <a:rPr lang="en-US" sz="1100" b="0" i="0" u="none" strike="noStrike">
                          <a:solidFill>
                            <a:srgbClr val="000000"/>
                          </a:solidFill>
                          <a:effectLst/>
                          <a:latin typeface="Calibri" panose="020F0502020204030204" pitchFamily="34" charset="0"/>
                        </a:rPr>
                        <a:t>Frequency, MHz 325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650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382787">
                <a:tc>
                  <a:txBody>
                    <a:bodyPr/>
                    <a:lstStyle/>
                    <a:p>
                      <a:pPr algn="l" fontAlgn="b"/>
                      <a:r>
                        <a:rPr lang="en-US" sz="1100" b="0" i="0" u="none" strike="noStrike">
                          <a:solidFill>
                            <a:srgbClr val="000000"/>
                          </a:solidFill>
                          <a:effectLst/>
                          <a:latin typeface="Calibri" panose="020F0502020204030204" pitchFamily="34" charset="0"/>
                        </a:rPr>
                        <a:t>Maximum dynamic cavity heat load to 2 K, W (each, including coupler)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199916">
                <a:tc>
                  <a:txBody>
                    <a:bodyPr/>
                    <a:lstStyle/>
                    <a:p>
                      <a:pPr algn="l" fontAlgn="b"/>
                      <a:r>
                        <a:rPr lang="en-US" sz="1100" b="0" i="0" u="none" strike="noStrike" dirty="0">
                          <a:solidFill>
                            <a:srgbClr val="000000"/>
                          </a:solidFill>
                          <a:effectLst/>
                          <a:latin typeface="Calibri" panose="020F0502020204030204" pitchFamily="34" charset="0"/>
                        </a:rPr>
                        <a:t>Coupler power rating (TW, full reflection), kW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bl>
          </a:graphicData>
        </a:graphic>
      </p:graphicFrame>
      <p:graphicFrame>
        <p:nvGraphicFramePr>
          <p:cNvPr id="13" name="Table 12">
            <a:extLst>
              <a:ext uri="{FF2B5EF4-FFF2-40B4-BE49-F238E27FC236}">
                <a16:creationId xmlns:a16="http://schemas.microsoft.com/office/drawing/2014/main" id="{D54F4053-7066-41A3-9E65-1C2092D31B18}"/>
              </a:ext>
            </a:extLst>
          </p:cNvPr>
          <p:cNvGraphicFramePr>
            <a:graphicFrameLocks noGrp="1"/>
          </p:cNvGraphicFramePr>
          <p:nvPr>
            <p:extLst>
              <p:ext uri="{D42A27DB-BD31-4B8C-83A1-F6EECF244321}">
                <p14:modId xmlns:p14="http://schemas.microsoft.com/office/powerpoint/2010/main" val="1858773279"/>
              </p:ext>
            </p:extLst>
          </p:nvPr>
        </p:nvGraphicFramePr>
        <p:xfrm>
          <a:off x="4673354" y="1636775"/>
          <a:ext cx="4343401" cy="3831332"/>
        </p:xfrm>
        <a:graphic>
          <a:graphicData uri="http://schemas.openxmlformats.org/drawingml/2006/table">
            <a:tbl>
              <a:tblPr/>
              <a:tblGrid>
                <a:gridCol w="3793313">
                  <a:extLst>
                    <a:ext uri="{9D8B030D-6E8A-4147-A177-3AD203B41FA5}">
                      <a16:colId xmlns:a16="http://schemas.microsoft.com/office/drawing/2014/main" val="20000"/>
                    </a:ext>
                  </a:extLst>
                </a:gridCol>
                <a:gridCol w="550088">
                  <a:extLst>
                    <a:ext uri="{9D8B030D-6E8A-4147-A177-3AD203B41FA5}">
                      <a16:colId xmlns:a16="http://schemas.microsoft.com/office/drawing/2014/main" val="20001"/>
                    </a:ext>
                  </a:extLst>
                </a:gridCol>
              </a:tblGrid>
              <a:tr h="238271">
                <a:tc>
                  <a:txBody>
                    <a:bodyPr/>
                    <a:lstStyle/>
                    <a:p>
                      <a:pPr algn="l" fontAlgn="b"/>
                      <a:r>
                        <a:rPr lang="en-US" sz="1400" b="1" i="0" u="none" strike="noStrike" dirty="0" err="1">
                          <a:solidFill>
                            <a:srgbClr val="000000"/>
                          </a:solidFill>
                          <a:effectLst/>
                          <a:latin typeface="Calibri" panose="020F0502020204030204" pitchFamily="34" charset="0"/>
                        </a:rPr>
                        <a:t>Cryomodules</a:t>
                      </a:r>
                      <a:r>
                        <a:rPr lang="en-US" sz="1400" b="1"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400" b="1" i="0" u="none" strike="noStrike">
                          <a:solidFill>
                            <a:srgbClr val="000000"/>
                          </a:solidFill>
                          <a:effectLst/>
                          <a:latin typeface="Calibri" panose="020F0502020204030204" pitchFamily="34" charset="0"/>
                        </a:rPr>
                        <a:t>HB650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200938">
                <a:tc>
                  <a:txBody>
                    <a:bodyPr/>
                    <a:lstStyle/>
                    <a:p>
                      <a:pPr algn="l" fontAlgn="b"/>
                      <a:r>
                        <a:rPr lang="en-US" sz="1100" b="0" i="0" u="none" strike="noStrike">
                          <a:solidFill>
                            <a:srgbClr val="000000"/>
                          </a:solidFill>
                          <a:effectLst/>
                          <a:latin typeface="Calibri" panose="020F0502020204030204" pitchFamily="34" charset="0"/>
                        </a:rPr>
                        <a:t>Beam pipe aperture, mm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100" b="0" i="0" u="none" strike="noStrike">
                          <a:solidFill>
                            <a:srgbClr val="000000"/>
                          </a:solidFill>
                          <a:effectLst/>
                          <a:latin typeface="Calibri" panose="020F0502020204030204" pitchFamily="34" charset="0"/>
                        </a:rPr>
                        <a:t>118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200938">
                <a:tc>
                  <a:txBody>
                    <a:bodyPr/>
                    <a:lstStyle/>
                    <a:p>
                      <a:pPr algn="l" fontAlgn="b"/>
                      <a:r>
                        <a:rPr lang="en-US" sz="1100" b="0" i="0" u="none" strike="noStrike">
                          <a:solidFill>
                            <a:srgbClr val="000000"/>
                          </a:solidFill>
                          <a:effectLst/>
                          <a:latin typeface="Calibri" panose="020F0502020204030204" pitchFamily="34" charset="0"/>
                        </a:rPr>
                        <a:t>Overall length (flange-to-flange), 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100" b="0" i="0" u="none" strike="noStrike">
                          <a:solidFill>
                            <a:srgbClr val="000000"/>
                          </a:solidFill>
                          <a:effectLst/>
                          <a:latin typeface="Calibri" panose="020F0502020204030204" pitchFamily="34" charset="0"/>
                        </a:rPr>
                        <a:t>9.56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02"/>
                  </a:ext>
                </a:extLst>
              </a:tr>
              <a:tr h="200938">
                <a:tc>
                  <a:txBody>
                    <a:bodyPr/>
                    <a:lstStyle/>
                    <a:p>
                      <a:pPr algn="l" fontAlgn="b"/>
                      <a:r>
                        <a:rPr lang="en-US" sz="1100" b="0" i="0" u="none" strike="noStrike">
                          <a:solidFill>
                            <a:srgbClr val="000000"/>
                          </a:solidFill>
                          <a:effectLst/>
                          <a:latin typeface="Calibri" panose="020F0502020204030204" pitchFamily="34" charset="0"/>
                        </a:rPr>
                        <a:t>Overall width, 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100" b="0" i="0" u="none" strike="noStrike">
                          <a:solidFill>
                            <a:srgbClr val="000000"/>
                          </a:solidFill>
                          <a:effectLst/>
                          <a:latin typeface="Calibri" panose="020F0502020204030204" pitchFamily="34" charset="0"/>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03"/>
                  </a:ext>
                </a:extLst>
              </a:tr>
              <a:tr h="200938">
                <a:tc>
                  <a:txBody>
                    <a:bodyPr/>
                    <a:lstStyle/>
                    <a:p>
                      <a:pPr algn="l" fontAlgn="b"/>
                      <a:r>
                        <a:rPr lang="en-US" sz="1100" b="0" i="0" u="none" strike="noStrike" dirty="0">
                          <a:solidFill>
                            <a:srgbClr val="000000"/>
                          </a:solidFill>
                          <a:effectLst/>
                          <a:latin typeface="Calibri" panose="020F0502020204030204" pitchFamily="34" charset="0"/>
                        </a:rPr>
                        <a:t>Beamline height from the floor, 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100" b="0" i="0" u="none" strike="noStrike">
                          <a:solidFill>
                            <a:srgbClr val="000000"/>
                          </a:solidFill>
                          <a:effectLst/>
                          <a:latin typeface="Calibri" panose="020F050202020403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04"/>
                  </a:ext>
                </a:extLst>
              </a:tr>
              <a:tr h="200938">
                <a:tc>
                  <a:txBody>
                    <a:bodyPr/>
                    <a:lstStyle/>
                    <a:p>
                      <a:pPr algn="l" fontAlgn="b"/>
                      <a:r>
                        <a:rPr lang="en-US" sz="1100" b="0" i="0" u="none" strike="noStrike">
                          <a:solidFill>
                            <a:srgbClr val="000000"/>
                          </a:solidFill>
                          <a:effectLst/>
                          <a:latin typeface="Calibri" panose="020F0502020204030204" pitchFamily="34" charset="0"/>
                        </a:rPr>
                        <a:t>Cryomodule height (from floor), 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05"/>
                  </a:ext>
                </a:extLst>
              </a:tr>
              <a:tr h="200938">
                <a:tc>
                  <a:txBody>
                    <a:bodyPr/>
                    <a:lstStyle/>
                    <a:p>
                      <a:pPr algn="l" fontAlgn="b"/>
                      <a:r>
                        <a:rPr lang="en-US" sz="1100" b="0" i="0" u="none" strike="noStrike">
                          <a:solidFill>
                            <a:srgbClr val="000000"/>
                          </a:solidFill>
                          <a:effectLst/>
                          <a:latin typeface="Calibri" panose="020F0502020204030204" pitchFamily="34" charset="0"/>
                        </a:rPr>
                        <a:t>Ceiling height in the tunnel, 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100" b="0" i="0" u="none" strike="noStrike">
                          <a:solidFill>
                            <a:srgbClr val="000000"/>
                          </a:solidFill>
                          <a:effectLst/>
                          <a:latin typeface="Calibri" panose="020F0502020204030204" pitchFamily="34" charset="0"/>
                        </a:rPr>
                        <a:t>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06"/>
                  </a:ext>
                </a:extLst>
              </a:tr>
              <a:tr h="200938">
                <a:tc>
                  <a:txBody>
                    <a:bodyPr/>
                    <a:lstStyle/>
                    <a:p>
                      <a:pPr algn="l" fontAlgn="b"/>
                      <a:r>
                        <a:rPr lang="en-US" sz="1100" b="0" i="0" u="none" strike="noStrike" dirty="0">
                          <a:solidFill>
                            <a:srgbClr val="000000"/>
                          </a:solidFill>
                          <a:effectLst/>
                          <a:latin typeface="Calibri" panose="020F0502020204030204" pitchFamily="34" charset="0"/>
                        </a:rPr>
                        <a:t>Maximum allowed heat load to 35-50 K, 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100" b="0" i="0" u="none" strike="noStrike">
                          <a:solidFill>
                            <a:srgbClr val="000000"/>
                          </a:solidFill>
                          <a:effectLst/>
                          <a:latin typeface="Calibri" panose="020F0502020204030204" pitchFamily="34" charset="0"/>
                        </a:rPr>
                        <a:t>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07"/>
                  </a:ext>
                </a:extLst>
              </a:tr>
              <a:tr h="200938">
                <a:tc>
                  <a:txBody>
                    <a:bodyPr/>
                    <a:lstStyle/>
                    <a:p>
                      <a:pPr algn="l" fontAlgn="b"/>
                      <a:r>
                        <a:rPr lang="en-US" sz="1100" b="0" i="0" u="none" strike="noStrike">
                          <a:solidFill>
                            <a:srgbClr val="000000"/>
                          </a:solidFill>
                          <a:effectLst/>
                          <a:latin typeface="Calibri" panose="020F0502020204030204" pitchFamily="34" charset="0"/>
                        </a:rPr>
                        <a:t>Maximum allowed heat load to 5 K, 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100" b="0" i="0" u="none" strike="noStrike">
                          <a:solidFill>
                            <a:srgbClr val="000000"/>
                          </a:solidFill>
                          <a:effectLst/>
                          <a:latin typeface="Calibri" panose="020F0502020204030204" pitchFamily="34" charset="0"/>
                        </a:rPr>
                        <a:t>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08"/>
                  </a:ext>
                </a:extLst>
              </a:tr>
              <a:tr h="200938">
                <a:tc>
                  <a:txBody>
                    <a:bodyPr/>
                    <a:lstStyle/>
                    <a:p>
                      <a:pPr algn="l" fontAlgn="b"/>
                      <a:r>
                        <a:rPr lang="en-US" sz="1100" b="0" i="0" u="none" strike="noStrike">
                          <a:solidFill>
                            <a:srgbClr val="000000"/>
                          </a:solidFill>
                          <a:effectLst/>
                          <a:latin typeface="Calibri" panose="020F0502020204030204" pitchFamily="34" charset="0"/>
                        </a:rPr>
                        <a:t>Maximum allowed heat load to 2 K, 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100" b="0" i="0" u="none" strike="noStrike">
                          <a:solidFill>
                            <a:srgbClr val="000000"/>
                          </a:solidFill>
                          <a:effectLst/>
                          <a:latin typeface="Calibri" panose="020F0502020204030204" pitchFamily="34" charset="0"/>
                        </a:rPr>
                        <a:t>220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09"/>
                  </a:ext>
                </a:extLst>
              </a:tr>
              <a:tr h="200938">
                <a:tc>
                  <a:txBody>
                    <a:bodyPr/>
                    <a:lstStyle/>
                    <a:p>
                      <a:pPr algn="l" fontAlgn="b"/>
                      <a:r>
                        <a:rPr lang="en-US" sz="1100" b="0" i="0" u="none" strike="noStrike">
                          <a:solidFill>
                            <a:srgbClr val="000000"/>
                          </a:solidFill>
                          <a:effectLst/>
                          <a:latin typeface="Calibri" panose="020F0502020204030204" pitchFamily="34" charset="0"/>
                        </a:rPr>
                        <a:t>Maximum number of lifetime thermal cycles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100" b="0" i="0" u="none" strike="noStrike">
                          <a:solidFill>
                            <a:srgbClr val="000000"/>
                          </a:solidFill>
                          <a:effectLst/>
                          <a:latin typeface="Calibri" panose="020F0502020204030204" pitchFamily="34" charset="0"/>
                        </a:rPr>
                        <a:t>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10"/>
                  </a:ext>
                </a:extLst>
              </a:tr>
              <a:tr h="200938">
                <a:tc>
                  <a:txBody>
                    <a:bodyPr/>
                    <a:lstStyle/>
                    <a:p>
                      <a:pPr algn="l" fontAlgn="b"/>
                      <a:r>
                        <a:rPr lang="en-US" sz="1100" b="0" i="0" u="none" strike="noStrike">
                          <a:solidFill>
                            <a:srgbClr val="000000"/>
                          </a:solidFill>
                          <a:effectLst/>
                          <a:latin typeface="Calibri" panose="020F0502020204030204" pitchFamily="34" charset="0"/>
                        </a:rPr>
                        <a:t>Environmental contribution to internal field, mG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100" b="0" i="0" u="none" strike="noStrike">
                          <a:solidFill>
                            <a:srgbClr val="000000"/>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11"/>
                  </a:ext>
                </a:extLst>
              </a:tr>
              <a:tr h="200938">
                <a:tc>
                  <a:txBody>
                    <a:bodyPr/>
                    <a:lstStyle/>
                    <a:p>
                      <a:pPr algn="l" fontAlgn="b"/>
                      <a:r>
                        <a:rPr lang="en-US" sz="1100" b="0" i="0" u="none" strike="noStrike">
                          <a:solidFill>
                            <a:srgbClr val="000000"/>
                          </a:solidFill>
                          <a:effectLst/>
                          <a:latin typeface="Calibri" panose="020F0502020204030204" pitchFamily="34" charset="0"/>
                        </a:rPr>
                        <a:t>Transverse cavity alignment error, mm RMS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100" b="0" i="0" u="none" strike="noStrike">
                          <a:solidFill>
                            <a:srgbClr val="000000"/>
                          </a:solidFill>
                          <a:effectLst/>
                          <a:latin typeface="Calibri" panose="020F0502020204030204" pitchFamily="34" charset="0"/>
                        </a:rPr>
                        <a:t>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12"/>
                  </a:ext>
                </a:extLst>
              </a:tr>
              <a:tr h="200938">
                <a:tc>
                  <a:txBody>
                    <a:bodyPr/>
                    <a:lstStyle/>
                    <a:p>
                      <a:pPr algn="l" fontAlgn="b"/>
                      <a:r>
                        <a:rPr lang="en-US" sz="1100" b="0" i="0" u="none" strike="noStrike">
                          <a:solidFill>
                            <a:srgbClr val="000000"/>
                          </a:solidFill>
                          <a:effectLst/>
                          <a:latin typeface="Calibri" panose="020F0502020204030204" pitchFamily="34" charset="0"/>
                        </a:rPr>
                        <a:t>Angular cavity alignment error, mrad RMS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13"/>
                  </a:ext>
                </a:extLst>
              </a:tr>
              <a:tr h="200938">
                <a:tc>
                  <a:txBody>
                    <a:bodyPr/>
                    <a:lstStyle/>
                    <a:p>
                      <a:pPr algn="l" fontAlgn="b"/>
                      <a:r>
                        <a:rPr lang="en-US" sz="1100" b="0" i="0" u="none" strike="noStrike">
                          <a:solidFill>
                            <a:srgbClr val="000000"/>
                          </a:solidFill>
                          <a:effectLst/>
                          <a:latin typeface="Calibri" panose="020F0502020204030204" pitchFamily="34" charset="0"/>
                        </a:rPr>
                        <a:t>Cavities per cryomodule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100" b="0" i="0" u="none" strike="noStrike">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14"/>
                  </a:ext>
                </a:extLst>
              </a:tr>
              <a:tr h="200938">
                <a:tc>
                  <a:txBody>
                    <a:bodyPr/>
                    <a:lstStyle/>
                    <a:p>
                      <a:pPr algn="l" fontAlgn="b"/>
                      <a:r>
                        <a:rPr lang="en-US" sz="1100" b="0" i="0" u="none" strike="noStrike">
                          <a:solidFill>
                            <a:srgbClr val="000000"/>
                          </a:solidFill>
                          <a:effectLst/>
                          <a:latin typeface="Calibri" panose="020F0502020204030204" pitchFamily="34" charset="0"/>
                        </a:rPr>
                        <a:t>Frequency, MHz 325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100" b="0" i="0" u="none" strike="noStrike">
                          <a:solidFill>
                            <a:srgbClr val="000000"/>
                          </a:solidFill>
                          <a:effectLst/>
                          <a:latin typeface="Calibri" panose="020F0502020204030204" pitchFamily="34" charset="0"/>
                        </a:rPr>
                        <a:t>650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15"/>
                  </a:ext>
                </a:extLst>
              </a:tr>
              <a:tr h="378053">
                <a:tc>
                  <a:txBody>
                    <a:bodyPr/>
                    <a:lstStyle/>
                    <a:p>
                      <a:pPr algn="l" fontAlgn="b"/>
                      <a:r>
                        <a:rPr lang="en-US" sz="1100" b="0" i="0" u="none" strike="noStrike">
                          <a:solidFill>
                            <a:srgbClr val="000000"/>
                          </a:solidFill>
                          <a:effectLst/>
                          <a:latin typeface="Calibri" panose="020F0502020204030204" pitchFamily="34" charset="0"/>
                        </a:rPr>
                        <a:t>Maximum dynamic cavity heat load to 2 K, W (each, including coupler)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100" b="0" i="0" u="none" strike="noStrike">
                          <a:solidFill>
                            <a:srgbClr val="000000"/>
                          </a:solidFill>
                          <a:effectLst/>
                          <a:latin typeface="Calibri" panose="020F0502020204030204" pitchFamily="34" charset="0"/>
                        </a:rPr>
                        <a:t>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16"/>
                  </a:ext>
                </a:extLst>
              </a:tr>
              <a:tr h="200938">
                <a:tc>
                  <a:txBody>
                    <a:bodyPr/>
                    <a:lstStyle/>
                    <a:p>
                      <a:pPr algn="l" fontAlgn="b"/>
                      <a:r>
                        <a:rPr lang="en-US" sz="1100" b="0" i="0" u="none" strike="noStrike">
                          <a:solidFill>
                            <a:srgbClr val="000000"/>
                          </a:solidFill>
                          <a:effectLst/>
                          <a:latin typeface="Calibri" panose="020F0502020204030204" pitchFamily="34" charset="0"/>
                        </a:rPr>
                        <a:t>Coupler power rating (TW, full reflection), kW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100" b="0" i="0" u="none" strike="noStrike" dirty="0">
                          <a:solidFill>
                            <a:srgbClr val="000000"/>
                          </a:solidFill>
                          <a:effectLst/>
                          <a:latin typeface="Calibri" panose="020F0502020204030204" pitchFamily="34" charset="0"/>
                        </a:rPr>
                        <a:t>120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34669394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Addressing General CM Risks</a:t>
            </a:r>
          </a:p>
        </p:txBody>
      </p:sp>
      <p:sp>
        <p:nvSpPr>
          <p:cNvPr id="4" name="Date Placeholder 3"/>
          <p:cNvSpPr>
            <a:spLocks noGrp="1"/>
          </p:cNvSpPr>
          <p:nvPr>
            <p:ph type="dt" sz="half" idx="2"/>
          </p:nvPr>
        </p:nvSpPr>
        <p:spPr/>
        <p:txBody>
          <a:bodyPr/>
          <a:lstStyle/>
          <a:p>
            <a:pPr>
              <a:defRPr/>
            </a:pPr>
            <a:r>
              <a:rPr lang="en-US"/>
              <a:t>10 May 2018</a:t>
            </a:r>
            <a:endParaRPr lang="en-US" dirty="0"/>
          </a:p>
        </p:txBody>
      </p:sp>
      <p:sp>
        <p:nvSpPr>
          <p:cNvPr id="5" name="Footer Placeholder 4"/>
          <p:cNvSpPr>
            <a:spLocks noGrp="1"/>
          </p:cNvSpPr>
          <p:nvPr>
            <p:ph type="ftr" sz="quarter" idx="3"/>
          </p:nvPr>
        </p:nvSpPr>
        <p:spPr/>
        <p:txBody>
          <a:bodyPr/>
          <a:lstStyle/>
          <a:p>
            <a:pPr>
              <a:defRPr/>
            </a:pPr>
            <a:r>
              <a:rPr lang="en-US"/>
              <a:t>J. Ozelis | Cavity and Cryomodule Testing Strategy </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24</a:t>
            </a:fld>
            <a:endParaRPr lang="en-US" dirty="0"/>
          </a:p>
        </p:txBody>
      </p:sp>
      <p:grpSp>
        <p:nvGrpSpPr>
          <p:cNvPr id="7" name="Group 6"/>
          <p:cNvGrpSpPr>
            <a:grpSpLocks noChangeAspect="1"/>
          </p:cNvGrpSpPr>
          <p:nvPr/>
        </p:nvGrpSpPr>
        <p:grpSpPr>
          <a:xfrm>
            <a:off x="608582" y="1737579"/>
            <a:ext cx="8306817" cy="4479977"/>
            <a:chOff x="608583" y="1745284"/>
            <a:chExt cx="8292530" cy="4472272"/>
          </a:xfrm>
        </p:grpSpPr>
        <p:pic>
          <p:nvPicPr>
            <p:cNvPr id="8" name="Content Placeholder 6" descr="PXIE layout pic.png"/>
            <p:cNvPicPr>
              <a:picLocks noChangeAspect="1"/>
            </p:cNvPicPr>
            <p:nvPr/>
          </p:nvPicPr>
          <p:blipFill>
            <a:blip r:embed="rId2" cstate="print">
              <a:extLst>
                <a:ext uri="{28A0092B-C50C-407E-A947-70E740481C1C}">
                  <a14:useLocalDpi xmlns:a14="http://schemas.microsoft.com/office/drawing/2010/main"/>
                </a:ext>
              </a:extLst>
            </a:blip>
            <a:srcRect l="-521" r="-521"/>
            <a:stretch>
              <a:fillRect/>
            </a:stretch>
          </p:blipFill>
          <p:spPr>
            <a:xfrm>
              <a:off x="608583" y="1745284"/>
              <a:ext cx="8131973" cy="4472272"/>
            </a:xfrm>
            <a:prstGeom prst="rect">
              <a:avLst/>
            </a:prstGeom>
          </p:spPr>
        </p:pic>
        <p:sp>
          <p:nvSpPr>
            <p:cNvPr id="9" name="TextBox 8"/>
            <p:cNvSpPr txBox="1"/>
            <p:nvPr/>
          </p:nvSpPr>
          <p:spPr>
            <a:xfrm>
              <a:off x="1073402" y="3232246"/>
              <a:ext cx="914400" cy="738664"/>
            </a:xfrm>
            <a:prstGeom prst="rect">
              <a:avLst/>
            </a:prstGeom>
            <a:noFill/>
          </p:spPr>
          <p:txBody>
            <a:bodyPr wrap="square" rtlCol="0">
              <a:spAutoFit/>
            </a:bodyPr>
            <a:lstStyle/>
            <a:p>
              <a:r>
                <a:rPr lang="en-US" sz="1400" dirty="0">
                  <a:solidFill>
                    <a:srgbClr val="FF0000"/>
                  </a:solidFill>
                </a:rPr>
                <a:t>CMTS1</a:t>
              </a:r>
            </a:p>
            <a:p>
              <a:r>
                <a:rPr lang="en-US" sz="1400" dirty="0">
                  <a:solidFill>
                    <a:srgbClr val="FF0000"/>
                  </a:solidFill>
                </a:rPr>
                <a:t>650MHz Test Cave</a:t>
              </a:r>
            </a:p>
          </p:txBody>
        </p:sp>
        <p:cxnSp>
          <p:nvCxnSpPr>
            <p:cNvPr id="10" name="Straight Arrow Connector 9"/>
            <p:cNvCxnSpPr/>
            <p:nvPr/>
          </p:nvCxnSpPr>
          <p:spPr>
            <a:xfrm>
              <a:off x="1446784" y="3963292"/>
              <a:ext cx="1044168" cy="895682"/>
            </a:xfrm>
            <a:prstGeom prst="straightConnector1">
              <a:avLst/>
            </a:prstGeom>
            <a:ln w="12700" cmpd="sng">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11" name="TextBox 10"/>
            <p:cNvSpPr txBox="1"/>
            <p:nvPr/>
          </p:nvSpPr>
          <p:spPr>
            <a:xfrm>
              <a:off x="5257094" y="3643963"/>
              <a:ext cx="1402588" cy="523220"/>
            </a:xfrm>
            <a:prstGeom prst="rect">
              <a:avLst/>
            </a:prstGeom>
            <a:noFill/>
          </p:spPr>
          <p:txBody>
            <a:bodyPr wrap="square" rtlCol="0">
              <a:spAutoFit/>
            </a:bodyPr>
            <a:lstStyle/>
            <a:p>
              <a:r>
                <a:rPr lang="en-US" sz="1400" dirty="0">
                  <a:solidFill>
                    <a:srgbClr val="3366FF"/>
                  </a:solidFill>
                </a:rPr>
                <a:t>PIP2IT 325MHz Test Cave</a:t>
              </a:r>
            </a:p>
          </p:txBody>
        </p:sp>
        <p:sp>
          <p:nvSpPr>
            <p:cNvPr id="12" name="TextBox 11"/>
            <p:cNvSpPr txBox="1"/>
            <p:nvPr/>
          </p:nvSpPr>
          <p:spPr>
            <a:xfrm>
              <a:off x="7758113" y="3972896"/>
              <a:ext cx="1143000" cy="523220"/>
            </a:xfrm>
            <a:prstGeom prst="rect">
              <a:avLst/>
            </a:prstGeom>
            <a:noFill/>
          </p:spPr>
          <p:txBody>
            <a:bodyPr wrap="square" rtlCol="0">
              <a:spAutoFit/>
            </a:bodyPr>
            <a:lstStyle/>
            <a:p>
              <a:r>
                <a:rPr lang="en-US" sz="1400" dirty="0">
                  <a:solidFill>
                    <a:srgbClr val="008000"/>
                  </a:solidFill>
                </a:rPr>
                <a:t>Cryogenic Plant</a:t>
              </a:r>
            </a:p>
          </p:txBody>
        </p:sp>
        <p:cxnSp>
          <p:nvCxnSpPr>
            <p:cNvPr id="13" name="Straight Arrow Connector 12"/>
            <p:cNvCxnSpPr/>
            <p:nvPr/>
          </p:nvCxnSpPr>
          <p:spPr>
            <a:xfrm flipH="1">
              <a:off x="7009384" y="4440712"/>
              <a:ext cx="991616" cy="875462"/>
            </a:xfrm>
            <a:prstGeom prst="straightConnector1">
              <a:avLst/>
            </a:prstGeom>
            <a:ln w="12700" cmpd="sng">
              <a:solidFill>
                <a:srgbClr val="008000"/>
              </a:solidFill>
              <a:tailEnd type="arrow"/>
            </a:ln>
          </p:spPr>
          <p:style>
            <a:lnRef idx="2">
              <a:schemeClr val="accent2"/>
            </a:lnRef>
            <a:fillRef idx="0">
              <a:schemeClr val="accent2"/>
            </a:fillRef>
            <a:effectRef idx="1">
              <a:schemeClr val="accent2"/>
            </a:effectRef>
            <a:fontRef idx="minor">
              <a:schemeClr val="tx1"/>
            </a:fontRef>
          </p:style>
        </p:cxnSp>
        <p:cxnSp>
          <p:nvCxnSpPr>
            <p:cNvPr id="14" name="Straight Arrow Connector 13"/>
            <p:cNvCxnSpPr>
              <a:stCxn id="11" idx="1"/>
            </p:cNvCxnSpPr>
            <p:nvPr/>
          </p:nvCxnSpPr>
          <p:spPr>
            <a:xfrm flipH="1">
              <a:off x="3132520" y="3905573"/>
              <a:ext cx="2124575" cy="1598604"/>
            </a:xfrm>
            <a:prstGeom prst="straightConnector1">
              <a:avLst/>
            </a:prstGeom>
            <a:ln w="12700" cmpd="sng">
              <a:solidFill>
                <a:srgbClr val="3366FF"/>
              </a:solidFill>
              <a:tailEnd type="arrow"/>
            </a:ln>
          </p:spPr>
          <p:style>
            <a:lnRef idx="2">
              <a:schemeClr val="accent2"/>
            </a:lnRef>
            <a:fillRef idx="0">
              <a:schemeClr val="accent2"/>
            </a:fillRef>
            <a:effectRef idx="1">
              <a:schemeClr val="accent2"/>
            </a:effectRef>
            <a:fontRef idx="minor">
              <a:schemeClr val="tx1"/>
            </a:fontRef>
          </p:style>
        </p:cxnSp>
        <p:sp>
          <p:nvSpPr>
            <p:cNvPr id="15" name="Rectangle 14"/>
            <p:cNvSpPr/>
            <p:nvPr/>
          </p:nvSpPr>
          <p:spPr>
            <a:xfrm>
              <a:off x="1446784" y="4630374"/>
              <a:ext cx="2667000" cy="685800"/>
            </a:xfrm>
            <a:prstGeom prst="rect">
              <a:avLst/>
            </a:prstGeom>
            <a:solidFill>
              <a:srgbClr val="FF0000">
                <a:alpha val="22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Oval 15"/>
            <p:cNvSpPr/>
            <p:nvPr/>
          </p:nvSpPr>
          <p:spPr>
            <a:xfrm>
              <a:off x="5942584" y="4858974"/>
              <a:ext cx="1066800" cy="1219200"/>
            </a:xfrm>
            <a:prstGeom prst="ellipse">
              <a:avLst/>
            </a:prstGeom>
            <a:solidFill>
              <a:srgbClr val="008000">
                <a:alpha val="17000"/>
              </a:srgbClr>
            </a:solidFill>
            <a:ln w="28575"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7" name="Straight Connector 16"/>
            <p:cNvCxnSpPr/>
            <p:nvPr/>
          </p:nvCxnSpPr>
          <p:spPr>
            <a:xfrm flipV="1">
              <a:off x="4023360" y="5163774"/>
              <a:ext cx="1995424" cy="1232"/>
            </a:xfrm>
            <a:prstGeom prst="line">
              <a:avLst/>
            </a:prstGeom>
            <a:ln w="57150" cmpd="sng">
              <a:solidFill>
                <a:srgbClr val="008000"/>
              </a:solidFill>
            </a:ln>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1399210" y="5306420"/>
              <a:ext cx="4394278" cy="644550"/>
            </a:xfrm>
            <a:prstGeom prst="rect">
              <a:avLst/>
            </a:prstGeom>
            <a:solidFill>
              <a:srgbClr val="3366FF">
                <a:alpha val="20000"/>
              </a:srgbClr>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FF"/>
                </a:solidFill>
              </a:endParaRPr>
            </a:p>
          </p:txBody>
        </p:sp>
      </p:grpSp>
      <p:sp>
        <p:nvSpPr>
          <p:cNvPr id="19" name="Rectangle 18"/>
          <p:cNvSpPr/>
          <p:nvPr/>
        </p:nvSpPr>
        <p:spPr>
          <a:xfrm>
            <a:off x="905435" y="1773439"/>
            <a:ext cx="7763436" cy="143227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6786282" y="2427432"/>
            <a:ext cx="1882589" cy="143227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rot="20689704">
            <a:off x="5209021" y="3121584"/>
            <a:ext cx="1799948" cy="38731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2" name="Picture 21" descr="Z:\GAFOE\13-0170-05D CMTF.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t="27829" b="21701"/>
          <a:stretch/>
        </p:blipFill>
        <p:spPr bwMode="auto">
          <a:xfrm>
            <a:off x="5931874" y="2726622"/>
            <a:ext cx="2682165" cy="900208"/>
          </a:xfrm>
          <a:prstGeom prst="rect">
            <a:avLst/>
          </a:prstGeom>
          <a:noFill/>
          <a:extLst>
            <a:ext uri="{909E8E84-426E-40dd-AFC4-6F175D3DCCD1}">
              <a14:hiddenFill xmlns:a14="http://schemas.microsoft.com/office/drawing/2010/main" xmlns="">
                <a:solidFill>
                  <a:srgbClr val="FFFFFF"/>
                </a:solidFill>
              </a14:hiddenFill>
            </a:ext>
          </a:extLst>
        </p:spPr>
      </p:pic>
      <p:sp>
        <p:nvSpPr>
          <p:cNvPr id="3" name="Content Placeholder 2"/>
          <p:cNvSpPr>
            <a:spLocks noGrp="1"/>
          </p:cNvSpPr>
          <p:nvPr>
            <p:ph idx="1"/>
          </p:nvPr>
        </p:nvSpPr>
        <p:spPr>
          <a:xfrm>
            <a:off x="242887" y="1089126"/>
            <a:ext cx="8672513" cy="5210797"/>
          </a:xfrm>
        </p:spPr>
        <p:txBody>
          <a:bodyPr>
            <a:normAutofit/>
          </a:bodyPr>
          <a:lstStyle/>
          <a:p>
            <a:r>
              <a:rPr lang="en-US" sz="2000" dirty="0">
                <a:solidFill>
                  <a:schemeClr val="accent6"/>
                </a:solidFill>
              </a:rPr>
              <a:t>Comprehensive testing of cryomodules </a:t>
            </a:r>
            <a:r>
              <a:rPr lang="en-US" sz="2000" u="sng" dirty="0">
                <a:solidFill>
                  <a:schemeClr val="accent6"/>
                </a:solidFill>
              </a:rPr>
              <a:t>addresses global CM performance risks</a:t>
            </a:r>
            <a:r>
              <a:rPr lang="en-US" sz="2000" dirty="0">
                <a:solidFill>
                  <a:schemeClr val="accent6"/>
                </a:solidFill>
              </a:rPr>
              <a:t> documented in the Risk Register, and also provides design </a:t>
            </a:r>
            <a:r>
              <a:rPr lang="en-US" sz="2000" u="sng" dirty="0">
                <a:solidFill>
                  <a:schemeClr val="accent6"/>
                </a:solidFill>
              </a:rPr>
              <a:t>verification of CM support, thermal, and cryogenic structures</a:t>
            </a:r>
            <a:r>
              <a:rPr lang="en-US" sz="2000" dirty="0">
                <a:solidFill>
                  <a:schemeClr val="accent6"/>
                </a:solidFill>
              </a:rPr>
              <a:t>, that can not be otherwise evaluated.</a:t>
            </a:r>
          </a:p>
          <a:p>
            <a:r>
              <a:rPr lang="en-US" sz="2000" dirty="0">
                <a:solidFill>
                  <a:schemeClr val="accent6"/>
                </a:solidFill>
              </a:rPr>
              <a:t>HB650/LB650/SSR1/SSR2 CM#1s are extensively tested in the CMTS or PIP2IT facilities.</a:t>
            </a:r>
          </a:p>
          <a:p>
            <a:pPr marL="457200" lvl="1" indent="0">
              <a:buNone/>
            </a:pPr>
            <a:endParaRPr lang="en-US" dirty="0"/>
          </a:p>
          <a:p>
            <a:pPr lvl="1"/>
            <a:endParaRPr lang="en-US" dirty="0"/>
          </a:p>
        </p:txBody>
      </p:sp>
    </p:spTree>
    <p:extLst>
      <p:ext uri="{BB962C8B-B14F-4D97-AF65-F5344CB8AC3E}">
        <p14:creationId xmlns:p14="http://schemas.microsoft.com/office/powerpoint/2010/main" val="20643910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Addressing General CM Risks</a:t>
            </a:r>
          </a:p>
        </p:txBody>
      </p:sp>
      <p:sp>
        <p:nvSpPr>
          <p:cNvPr id="3" name="Content Placeholder 2"/>
          <p:cNvSpPr>
            <a:spLocks noGrp="1"/>
          </p:cNvSpPr>
          <p:nvPr>
            <p:ph idx="1"/>
          </p:nvPr>
        </p:nvSpPr>
        <p:spPr>
          <a:xfrm>
            <a:off x="242887" y="1015974"/>
            <a:ext cx="8672513" cy="5210797"/>
          </a:xfrm>
        </p:spPr>
        <p:txBody>
          <a:bodyPr>
            <a:normAutofit fontScale="92500" lnSpcReduction="10000"/>
          </a:bodyPr>
          <a:lstStyle/>
          <a:p>
            <a:r>
              <a:rPr lang="en-US" dirty="0">
                <a:solidFill>
                  <a:schemeClr val="accent6"/>
                </a:solidFill>
              </a:rPr>
              <a:t>HB650/LB650/SSR1/SSR2 CM#1s are extensively tested in the CMTS or PIP2IT facilities.</a:t>
            </a:r>
          </a:p>
          <a:p>
            <a:pPr lvl="1"/>
            <a:r>
              <a:rPr lang="en-US" dirty="0">
                <a:solidFill>
                  <a:schemeClr val="accent6"/>
                </a:solidFill>
              </a:rPr>
              <a:t>A test plan using lessons-learned from LCLS-II </a:t>
            </a:r>
            <a:r>
              <a:rPr lang="en-US" dirty="0" err="1">
                <a:solidFill>
                  <a:schemeClr val="accent6"/>
                </a:solidFill>
              </a:rPr>
              <a:t>pCM</a:t>
            </a:r>
            <a:r>
              <a:rPr lang="en-US" dirty="0">
                <a:solidFill>
                  <a:schemeClr val="accent6"/>
                </a:solidFill>
              </a:rPr>
              <a:t> testing will be developed for CM#1s</a:t>
            </a:r>
          </a:p>
          <a:p>
            <a:pPr lvl="2"/>
            <a:r>
              <a:rPr lang="en-US" dirty="0"/>
              <a:t>Two months (60 calendar days) of cold testing is planned for each 1</a:t>
            </a:r>
            <a:r>
              <a:rPr lang="en-US" baseline="30000" dirty="0"/>
              <a:t>st</a:t>
            </a:r>
            <a:r>
              <a:rPr lang="en-US" dirty="0"/>
              <a:t> CM type.</a:t>
            </a:r>
          </a:p>
          <a:p>
            <a:pPr lvl="3"/>
            <a:r>
              <a:rPr lang="en-US" dirty="0"/>
              <a:t>Additional time for installation, checkout, preparation, and cooldown are also included, based on experience with LCLS-II </a:t>
            </a:r>
            <a:r>
              <a:rPr lang="en-US" dirty="0" err="1"/>
              <a:t>pCM</a:t>
            </a:r>
            <a:endParaRPr lang="en-US" dirty="0"/>
          </a:p>
          <a:p>
            <a:pPr lvl="3"/>
            <a:r>
              <a:rPr lang="en-US" dirty="0"/>
              <a:t>Multiple cooldown cycles (“fast cooldowns”, where appropriate)</a:t>
            </a:r>
          </a:p>
          <a:p>
            <a:pPr lvl="3"/>
            <a:r>
              <a:rPr lang="en-US" dirty="0"/>
              <a:t>Extensive diagnostics</a:t>
            </a:r>
          </a:p>
          <a:p>
            <a:pPr lvl="3"/>
            <a:r>
              <a:rPr lang="en-US" dirty="0"/>
              <a:t>Performance feedback to inform Final Design efforts, precursor to FDR/PRR</a:t>
            </a:r>
          </a:p>
          <a:p>
            <a:r>
              <a:rPr lang="en-US" dirty="0"/>
              <a:t>Production cryomodules (SSR12 #2, SSR2 #2-7, HB650 CM#2-4, LB650 CM#2-11) are also fully tested in CMTS.</a:t>
            </a:r>
          </a:p>
          <a:p>
            <a:pPr lvl="1"/>
            <a:r>
              <a:rPr lang="en-US" dirty="0"/>
              <a:t>Test durations from 16-8 days (decreasing with later production)</a:t>
            </a:r>
          </a:p>
          <a:p>
            <a:pPr lvl="1"/>
            <a:r>
              <a:rPr lang="en-US" dirty="0"/>
              <a:t>Potential testing of LB CMs at partner lab – would be invaluable in quantifying shipping effects, but adds delays </a:t>
            </a:r>
          </a:p>
          <a:p>
            <a:pPr marL="457200" lvl="1" indent="0">
              <a:buNone/>
            </a:pPr>
            <a:endParaRPr lang="en-US" dirty="0"/>
          </a:p>
          <a:p>
            <a:pPr lvl="1"/>
            <a:endParaRPr lang="en-US" dirty="0"/>
          </a:p>
        </p:txBody>
      </p:sp>
      <p:sp>
        <p:nvSpPr>
          <p:cNvPr id="4" name="Date Placeholder 3"/>
          <p:cNvSpPr>
            <a:spLocks noGrp="1"/>
          </p:cNvSpPr>
          <p:nvPr>
            <p:ph type="dt" sz="half" idx="2"/>
          </p:nvPr>
        </p:nvSpPr>
        <p:spPr/>
        <p:txBody>
          <a:bodyPr/>
          <a:lstStyle/>
          <a:p>
            <a:pPr>
              <a:defRPr/>
            </a:pPr>
            <a:r>
              <a:rPr lang="en-US"/>
              <a:t>10 May 2018</a:t>
            </a:r>
            <a:endParaRPr lang="en-US" dirty="0"/>
          </a:p>
        </p:txBody>
      </p:sp>
      <p:sp>
        <p:nvSpPr>
          <p:cNvPr id="5" name="Footer Placeholder 4"/>
          <p:cNvSpPr>
            <a:spLocks noGrp="1"/>
          </p:cNvSpPr>
          <p:nvPr>
            <p:ph type="ftr" sz="quarter" idx="3"/>
          </p:nvPr>
        </p:nvSpPr>
        <p:spPr/>
        <p:txBody>
          <a:bodyPr/>
          <a:lstStyle/>
          <a:p>
            <a:pPr>
              <a:defRPr/>
            </a:pPr>
            <a:r>
              <a:rPr lang="en-US"/>
              <a:t>J. Ozelis | Cavity and Cryomodule Testing Strategy </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25</a:t>
            </a:fld>
            <a:endParaRPr lang="en-US" dirty="0"/>
          </a:p>
        </p:txBody>
      </p:sp>
    </p:spTree>
    <p:extLst>
      <p:ext uri="{BB962C8B-B14F-4D97-AF65-F5344CB8AC3E}">
        <p14:creationId xmlns:p14="http://schemas.microsoft.com/office/powerpoint/2010/main" val="38789502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CM Testing Schedule – HB650 #1</a:t>
            </a:r>
          </a:p>
        </p:txBody>
      </p:sp>
      <p:sp>
        <p:nvSpPr>
          <p:cNvPr id="3" name="Content Placeholder 2"/>
          <p:cNvSpPr>
            <a:spLocks noGrp="1"/>
          </p:cNvSpPr>
          <p:nvPr>
            <p:ph idx="1"/>
          </p:nvPr>
        </p:nvSpPr>
        <p:spPr>
          <a:xfrm>
            <a:off x="242887" y="1089126"/>
            <a:ext cx="8672513" cy="5210797"/>
          </a:xfrm>
        </p:spPr>
        <p:txBody>
          <a:bodyPr>
            <a:normAutofit lnSpcReduction="10000"/>
          </a:bodyPr>
          <a:lstStyle/>
          <a:p>
            <a:r>
              <a:rPr lang="en-US" dirty="0">
                <a:solidFill>
                  <a:schemeClr val="accent6"/>
                </a:solidFill>
              </a:rPr>
              <a:t>Current P6 schedule shows CM #1 completion by August 2022. CMTS must be ready then</a:t>
            </a:r>
          </a:p>
          <a:p>
            <a:r>
              <a:rPr lang="en-US" dirty="0">
                <a:solidFill>
                  <a:schemeClr val="accent6"/>
                </a:solidFill>
              </a:rPr>
              <a:t>LCLS-II (non-HE) finishes 3.9GHz CM testing by August 2019</a:t>
            </a:r>
          </a:p>
          <a:p>
            <a:pPr lvl="1"/>
            <a:r>
              <a:rPr lang="en-US" dirty="0">
                <a:solidFill>
                  <a:schemeClr val="accent6"/>
                </a:solidFill>
              </a:rPr>
              <a:t>2 months to begin CMTS reconfiguration (Oct 2019)</a:t>
            </a:r>
          </a:p>
          <a:p>
            <a:pPr lvl="1"/>
            <a:r>
              <a:rPr lang="en-US" dirty="0">
                <a:solidFill>
                  <a:schemeClr val="accent6"/>
                </a:solidFill>
              </a:rPr>
              <a:t>6 months to reconfigure CMTS</a:t>
            </a:r>
          </a:p>
          <a:p>
            <a:pPr lvl="1"/>
            <a:r>
              <a:rPr lang="en-US" dirty="0">
                <a:solidFill>
                  <a:schemeClr val="accent6"/>
                </a:solidFill>
              </a:rPr>
              <a:t>CMTS available for 650MHz CM testing April 2020</a:t>
            </a:r>
          </a:p>
          <a:p>
            <a:r>
              <a:rPr lang="en-US" dirty="0">
                <a:solidFill>
                  <a:schemeClr val="accent6"/>
                </a:solidFill>
              </a:rPr>
              <a:t>If FNAL performs LCLS-II HE CM fabrication, ~ 12mo delay, CMTS available April 2021</a:t>
            </a:r>
          </a:p>
          <a:p>
            <a:r>
              <a:rPr lang="en-US" dirty="0">
                <a:solidFill>
                  <a:schemeClr val="accent6"/>
                </a:solidFill>
              </a:rPr>
              <a:t>Around 1 year of float between CMTS availability and CM#1 completion, in “worst case” (LCLS-II HE project)</a:t>
            </a:r>
          </a:p>
          <a:p>
            <a:pPr lvl="1"/>
            <a:r>
              <a:rPr lang="en-US" dirty="0">
                <a:solidFill>
                  <a:schemeClr val="accent6"/>
                </a:solidFill>
              </a:rPr>
              <a:t>Can accelerate completion of HB650 CM#1 by 1 year</a:t>
            </a:r>
          </a:p>
          <a:p>
            <a:pPr lvl="1"/>
            <a:endParaRPr lang="en-US" dirty="0">
              <a:solidFill>
                <a:schemeClr val="accent6"/>
              </a:solidFill>
            </a:endParaRPr>
          </a:p>
          <a:p>
            <a:pPr marL="914400" lvl="2" indent="0">
              <a:buNone/>
            </a:pPr>
            <a:r>
              <a:rPr lang="en-US" dirty="0">
                <a:solidFill>
                  <a:schemeClr val="accent6"/>
                </a:solidFill>
              </a:rPr>
              <a:t>(the bigger issue may be RF amplifier(s) availability – RRCAT deliverable)</a:t>
            </a:r>
          </a:p>
          <a:p>
            <a:endParaRPr lang="en-US" dirty="0"/>
          </a:p>
          <a:p>
            <a:pPr marL="457200" lvl="1" indent="0">
              <a:buNone/>
            </a:pPr>
            <a:endParaRPr lang="en-US" dirty="0"/>
          </a:p>
          <a:p>
            <a:pPr lvl="1"/>
            <a:endParaRPr lang="en-US" dirty="0"/>
          </a:p>
        </p:txBody>
      </p:sp>
      <p:sp>
        <p:nvSpPr>
          <p:cNvPr id="4" name="Date Placeholder 3"/>
          <p:cNvSpPr>
            <a:spLocks noGrp="1"/>
          </p:cNvSpPr>
          <p:nvPr>
            <p:ph type="dt" sz="half" idx="2"/>
          </p:nvPr>
        </p:nvSpPr>
        <p:spPr/>
        <p:txBody>
          <a:bodyPr/>
          <a:lstStyle/>
          <a:p>
            <a:pPr>
              <a:defRPr/>
            </a:pPr>
            <a:r>
              <a:rPr lang="en-US"/>
              <a:t>10 May 2018</a:t>
            </a:r>
            <a:endParaRPr lang="en-US" dirty="0"/>
          </a:p>
        </p:txBody>
      </p:sp>
      <p:sp>
        <p:nvSpPr>
          <p:cNvPr id="5" name="Footer Placeholder 4"/>
          <p:cNvSpPr>
            <a:spLocks noGrp="1"/>
          </p:cNvSpPr>
          <p:nvPr>
            <p:ph type="ftr" sz="quarter" idx="3"/>
          </p:nvPr>
        </p:nvSpPr>
        <p:spPr/>
        <p:txBody>
          <a:bodyPr/>
          <a:lstStyle/>
          <a:p>
            <a:pPr>
              <a:defRPr/>
            </a:pPr>
            <a:r>
              <a:rPr lang="en-US"/>
              <a:t>J. Ozelis | Cavity and Cryomodule Testing Strategy </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26</a:t>
            </a:fld>
            <a:endParaRPr lang="en-US" dirty="0"/>
          </a:p>
        </p:txBody>
      </p:sp>
    </p:spTree>
    <p:extLst>
      <p:ext uri="{BB962C8B-B14F-4D97-AF65-F5344CB8AC3E}">
        <p14:creationId xmlns:p14="http://schemas.microsoft.com/office/powerpoint/2010/main" val="29776224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CM Testing Schedule – HWR/SSR1 #1</a:t>
            </a:r>
          </a:p>
        </p:txBody>
      </p:sp>
      <p:sp>
        <p:nvSpPr>
          <p:cNvPr id="3" name="Content Placeholder 2"/>
          <p:cNvSpPr>
            <a:spLocks noGrp="1"/>
          </p:cNvSpPr>
          <p:nvPr>
            <p:ph idx="1"/>
          </p:nvPr>
        </p:nvSpPr>
        <p:spPr>
          <a:xfrm>
            <a:off x="242887" y="1089126"/>
            <a:ext cx="8672513" cy="5210797"/>
          </a:xfrm>
        </p:spPr>
        <p:txBody>
          <a:bodyPr>
            <a:normAutofit/>
          </a:bodyPr>
          <a:lstStyle/>
          <a:p>
            <a:r>
              <a:rPr lang="en-US" dirty="0">
                <a:solidFill>
                  <a:schemeClr val="accent6"/>
                </a:solidFill>
              </a:rPr>
              <a:t>ANL schedule shows delivery of HWR CM at end of April 2019</a:t>
            </a:r>
          </a:p>
          <a:p>
            <a:pPr lvl="1"/>
            <a:r>
              <a:rPr lang="en-US" dirty="0">
                <a:solidFill>
                  <a:schemeClr val="accent6"/>
                </a:solidFill>
              </a:rPr>
              <a:t>(Potential opportunity to compress this by a few months)</a:t>
            </a:r>
          </a:p>
          <a:p>
            <a:pPr lvl="1"/>
            <a:r>
              <a:rPr lang="en-US" dirty="0">
                <a:solidFill>
                  <a:schemeClr val="accent6"/>
                </a:solidFill>
              </a:rPr>
              <a:t>PIP2IT ready for HWR by January 2019</a:t>
            </a:r>
          </a:p>
          <a:p>
            <a:r>
              <a:rPr lang="en-US" dirty="0"/>
              <a:t>SSR1 CM1 completion in late FY19 (summer 2019)</a:t>
            </a:r>
          </a:p>
          <a:p>
            <a:pPr lvl="1"/>
            <a:r>
              <a:rPr lang="en-US" dirty="0"/>
              <a:t>This aligns with availability of PIP2IT and completion of 1st round of HWR CM testing</a:t>
            </a:r>
          </a:p>
          <a:p>
            <a:pPr lvl="1"/>
            <a:endParaRPr lang="en-US" dirty="0"/>
          </a:p>
          <a:p>
            <a:r>
              <a:rPr lang="en-US" dirty="0"/>
              <a:t>PIP2IT remains available for testing of SSR1 #2 and SSR2s in the following years</a:t>
            </a:r>
          </a:p>
          <a:p>
            <a:pPr marL="0" indent="0">
              <a:buNone/>
            </a:pPr>
            <a:endParaRPr lang="en-US" dirty="0"/>
          </a:p>
          <a:p>
            <a:pPr marL="1371600" lvl="3" indent="0">
              <a:buNone/>
            </a:pPr>
            <a:r>
              <a:rPr lang="en-US" sz="2000" dirty="0"/>
              <a:t>(again RF amplifiers (8 @ 325MHz) are needed by summer 2019 – BARC deliverable)</a:t>
            </a:r>
          </a:p>
          <a:p>
            <a:pPr marL="457200" lvl="1" indent="0">
              <a:buNone/>
            </a:pPr>
            <a:endParaRPr lang="en-US" dirty="0"/>
          </a:p>
          <a:p>
            <a:pPr lvl="1"/>
            <a:endParaRPr lang="en-US" dirty="0"/>
          </a:p>
        </p:txBody>
      </p:sp>
      <p:sp>
        <p:nvSpPr>
          <p:cNvPr id="4" name="Date Placeholder 3"/>
          <p:cNvSpPr>
            <a:spLocks noGrp="1"/>
          </p:cNvSpPr>
          <p:nvPr>
            <p:ph type="dt" sz="half" idx="2"/>
          </p:nvPr>
        </p:nvSpPr>
        <p:spPr/>
        <p:txBody>
          <a:bodyPr/>
          <a:lstStyle/>
          <a:p>
            <a:pPr>
              <a:defRPr/>
            </a:pPr>
            <a:r>
              <a:rPr lang="en-US"/>
              <a:t>10 May 2018</a:t>
            </a:r>
            <a:endParaRPr lang="en-US" dirty="0"/>
          </a:p>
        </p:txBody>
      </p:sp>
      <p:sp>
        <p:nvSpPr>
          <p:cNvPr id="5" name="Footer Placeholder 4"/>
          <p:cNvSpPr>
            <a:spLocks noGrp="1"/>
          </p:cNvSpPr>
          <p:nvPr>
            <p:ph type="ftr" sz="quarter" idx="3"/>
          </p:nvPr>
        </p:nvSpPr>
        <p:spPr/>
        <p:txBody>
          <a:bodyPr/>
          <a:lstStyle/>
          <a:p>
            <a:pPr>
              <a:defRPr/>
            </a:pPr>
            <a:r>
              <a:rPr lang="en-US"/>
              <a:t>J. Ozelis | Cavity and Cryomodule Testing Strategy </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27</a:t>
            </a:fld>
            <a:endParaRPr lang="en-US" dirty="0"/>
          </a:p>
        </p:txBody>
      </p:sp>
    </p:spTree>
    <p:extLst>
      <p:ext uri="{BB962C8B-B14F-4D97-AF65-F5344CB8AC3E}">
        <p14:creationId xmlns:p14="http://schemas.microsoft.com/office/powerpoint/2010/main" val="3744910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 SRF Component/System Testing Matrix</a:t>
            </a:r>
          </a:p>
        </p:txBody>
      </p:sp>
      <p:sp>
        <p:nvSpPr>
          <p:cNvPr id="3" name="Content Placeholder 2"/>
          <p:cNvSpPr>
            <a:spLocks noGrp="1"/>
          </p:cNvSpPr>
          <p:nvPr>
            <p:ph idx="1"/>
          </p:nvPr>
        </p:nvSpPr>
        <p:spPr>
          <a:xfrm>
            <a:off x="96862" y="5508129"/>
            <a:ext cx="8672513" cy="874122"/>
          </a:xfrm>
        </p:spPr>
        <p:txBody>
          <a:bodyPr>
            <a:normAutofit fontScale="92500" lnSpcReduction="10000"/>
          </a:bodyPr>
          <a:lstStyle/>
          <a:p>
            <a:pPr marL="457200" lvl="1" indent="0">
              <a:buNone/>
            </a:pPr>
            <a:r>
              <a:rPr lang="en-US" dirty="0"/>
              <a:t>All components, systems, subs-systems are tested in various configurations/facilities, representing simpler </a:t>
            </a:r>
            <a:r>
              <a:rPr lang="en-US" dirty="0">
                <a:sym typeface="Wingdings" panose="05000000000000000000" pitchFamily="2" charset="2"/>
              </a:rPr>
              <a:t> more complex (realistic)  environments.</a:t>
            </a:r>
            <a:endParaRPr lang="en-US" dirty="0"/>
          </a:p>
        </p:txBody>
      </p:sp>
      <p:sp>
        <p:nvSpPr>
          <p:cNvPr id="4" name="Date Placeholder 3"/>
          <p:cNvSpPr>
            <a:spLocks noGrp="1"/>
          </p:cNvSpPr>
          <p:nvPr>
            <p:ph type="dt" sz="half" idx="2"/>
          </p:nvPr>
        </p:nvSpPr>
        <p:spPr/>
        <p:txBody>
          <a:bodyPr/>
          <a:lstStyle/>
          <a:p>
            <a:pPr>
              <a:defRPr/>
            </a:pPr>
            <a:r>
              <a:rPr lang="en-US"/>
              <a:t>10 May 2018</a:t>
            </a:r>
            <a:endParaRPr lang="en-US" dirty="0"/>
          </a:p>
        </p:txBody>
      </p:sp>
      <p:sp>
        <p:nvSpPr>
          <p:cNvPr id="5" name="Footer Placeholder 4"/>
          <p:cNvSpPr>
            <a:spLocks noGrp="1"/>
          </p:cNvSpPr>
          <p:nvPr>
            <p:ph type="ftr" sz="quarter" idx="3"/>
          </p:nvPr>
        </p:nvSpPr>
        <p:spPr/>
        <p:txBody>
          <a:bodyPr/>
          <a:lstStyle/>
          <a:p>
            <a:pPr>
              <a:defRPr/>
            </a:pPr>
            <a:r>
              <a:rPr lang="en-US"/>
              <a:t>J. Ozelis | Cavity and Cryomodule Testing Strategy </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28</a:t>
            </a:fld>
            <a:endParaRPr lang="en-US" dirty="0"/>
          </a:p>
        </p:txBody>
      </p:sp>
      <p:graphicFrame>
        <p:nvGraphicFramePr>
          <p:cNvPr id="8" name="Object 7">
            <a:extLst>
              <a:ext uri="{FF2B5EF4-FFF2-40B4-BE49-F238E27FC236}">
                <a16:creationId xmlns:a16="http://schemas.microsoft.com/office/drawing/2014/main" id="{8303FA22-38C1-465F-84D9-1BC5B0ADC4F6}"/>
              </a:ext>
            </a:extLst>
          </p:cNvPr>
          <p:cNvGraphicFramePr>
            <a:graphicFrameLocks noChangeAspect="1"/>
          </p:cNvGraphicFramePr>
          <p:nvPr>
            <p:extLst>
              <p:ext uri="{D42A27DB-BD31-4B8C-83A1-F6EECF244321}">
                <p14:modId xmlns:p14="http://schemas.microsoft.com/office/powerpoint/2010/main" val="3878653350"/>
              </p:ext>
            </p:extLst>
          </p:nvPr>
        </p:nvGraphicFramePr>
        <p:xfrm>
          <a:off x="1754778" y="1029273"/>
          <a:ext cx="4975225" cy="4365625"/>
        </p:xfrm>
        <a:graphic>
          <a:graphicData uri="http://schemas.openxmlformats.org/presentationml/2006/ole">
            <mc:AlternateContent xmlns:mc="http://schemas.openxmlformats.org/markup-compatibility/2006">
              <mc:Choice xmlns:v="urn:schemas-microsoft-com:vml" Requires="v">
                <p:oleObj spid="_x0000_s2066" name="Worksheet" r:id="rId3" imgW="4975849" imgH="4366206" progId="Excel.Sheet.12">
                  <p:embed/>
                </p:oleObj>
              </mc:Choice>
              <mc:Fallback>
                <p:oleObj name="Worksheet" r:id="rId3" imgW="4975849" imgH="4366206" progId="Excel.Sheet.12">
                  <p:embed/>
                  <p:pic>
                    <p:nvPicPr>
                      <p:cNvPr id="0" name=""/>
                      <p:cNvPicPr/>
                      <p:nvPr/>
                    </p:nvPicPr>
                    <p:blipFill>
                      <a:blip r:embed="rId4"/>
                      <a:stretch>
                        <a:fillRect/>
                      </a:stretch>
                    </p:blipFill>
                    <p:spPr>
                      <a:xfrm>
                        <a:off x="1754778" y="1029273"/>
                        <a:ext cx="4975225" cy="4365625"/>
                      </a:xfrm>
                      <a:prstGeom prst="rect">
                        <a:avLst/>
                      </a:prstGeom>
                    </p:spPr>
                  </p:pic>
                </p:oleObj>
              </mc:Fallback>
            </mc:AlternateContent>
          </a:graphicData>
        </a:graphic>
      </p:graphicFrame>
    </p:spTree>
    <p:extLst>
      <p:ext uri="{BB962C8B-B14F-4D97-AF65-F5344CB8AC3E}">
        <p14:creationId xmlns:p14="http://schemas.microsoft.com/office/powerpoint/2010/main" val="14878125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222250" y="894198"/>
            <a:ext cx="8672513" cy="5241426"/>
          </a:xfrm>
        </p:spPr>
        <p:txBody>
          <a:bodyPr>
            <a:normAutofit fontScale="77500" lnSpcReduction="20000"/>
          </a:bodyPr>
          <a:lstStyle/>
          <a:p>
            <a:r>
              <a:rPr lang="en-US" dirty="0"/>
              <a:t>A comprehensive “Test Program” has been formulated in order to </a:t>
            </a:r>
          </a:p>
          <a:p>
            <a:pPr lvl="2"/>
            <a:r>
              <a:rPr lang="en-US" u="sng" dirty="0"/>
              <a:t>evaluate prototype designs</a:t>
            </a:r>
          </a:p>
          <a:p>
            <a:pPr lvl="3"/>
            <a:r>
              <a:rPr lang="en-US" dirty="0"/>
              <a:t>provide feedback to production design </a:t>
            </a:r>
          </a:p>
          <a:p>
            <a:pPr lvl="2"/>
            <a:r>
              <a:rPr lang="en-US" u="sng" dirty="0"/>
              <a:t>qualify production components</a:t>
            </a:r>
          </a:p>
          <a:p>
            <a:pPr lvl="3"/>
            <a:r>
              <a:rPr lang="en-US" dirty="0"/>
              <a:t>provide feedback to vendors</a:t>
            </a:r>
          </a:p>
          <a:p>
            <a:pPr lvl="2"/>
            <a:r>
              <a:rPr lang="en-US" u="sng" dirty="0"/>
              <a:t>validate sub-system performance</a:t>
            </a:r>
          </a:p>
          <a:p>
            <a:pPr lvl="3"/>
            <a:r>
              <a:rPr lang="en-US" dirty="0"/>
              <a:t>provide feedback to design and assembly teams </a:t>
            </a:r>
          </a:p>
          <a:p>
            <a:pPr lvl="2"/>
            <a:r>
              <a:rPr lang="en-US" u="sng" dirty="0"/>
              <a:t>qualify overall cryomodule design/performance</a:t>
            </a:r>
          </a:p>
          <a:p>
            <a:pPr lvl="3"/>
            <a:r>
              <a:rPr lang="en-US" dirty="0"/>
              <a:t>provide feedback to assembly and commissioning teams</a:t>
            </a:r>
          </a:p>
          <a:p>
            <a:pPr marL="0" indent="0">
              <a:buNone/>
            </a:pPr>
            <a:endParaRPr lang="en-US" dirty="0"/>
          </a:p>
          <a:p>
            <a:r>
              <a:rPr lang="en-US" sz="2700" dirty="0"/>
              <a:t>The overarching goal is to complete prototype testing before Final Design Reviews (FDRs) and Procurement Readiness Reviews (PRRs) are held for production components (allow for design optimization/improvement)</a:t>
            </a:r>
          </a:p>
          <a:p>
            <a:r>
              <a:rPr lang="en-US" sz="2700" dirty="0"/>
              <a:t>These activities ultimately are intended to retire the risks associated with cryomodule performance in the Linac.</a:t>
            </a:r>
          </a:p>
          <a:p>
            <a:r>
              <a:rPr lang="en-US" sz="2700" dirty="0"/>
              <a:t>It is our intent that this testing program be agile – testing can be added, test plans can be modified/lengthened, depending upon results. </a:t>
            </a:r>
            <a:r>
              <a:rPr lang="en-US" sz="2100" i="1" dirty="0"/>
              <a:t>(Significant cost/schedule impacts will need to be understood and accommodated of course, via BCRs)</a:t>
            </a:r>
          </a:p>
          <a:p>
            <a:pPr marL="0" indent="0">
              <a:buNone/>
            </a:pPr>
            <a:endParaRPr lang="en-US" dirty="0"/>
          </a:p>
        </p:txBody>
      </p:sp>
      <p:sp>
        <p:nvSpPr>
          <p:cNvPr id="4" name="Date Placeholder 3"/>
          <p:cNvSpPr>
            <a:spLocks noGrp="1"/>
          </p:cNvSpPr>
          <p:nvPr>
            <p:ph type="dt" sz="half" idx="2"/>
          </p:nvPr>
        </p:nvSpPr>
        <p:spPr/>
        <p:txBody>
          <a:bodyPr/>
          <a:lstStyle/>
          <a:p>
            <a:pPr>
              <a:defRPr/>
            </a:pPr>
            <a:r>
              <a:rPr lang="en-US"/>
              <a:t>10 May 2018</a:t>
            </a:r>
            <a:endParaRPr lang="en-US" dirty="0"/>
          </a:p>
        </p:txBody>
      </p:sp>
      <p:sp>
        <p:nvSpPr>
          <p:cNvPr id="5" name="Footer Placeholder 4"/>
          <p:cNvSpPr>
            <a:spLocks noGrp="1"/>
          </p:cNvSpPr>
          <p:nvPr>
            <p:ph type="ftr" sz="quarter" idx="3"/>
          </p:nvPr>
        </p:nvSpPr>
        <p:spPr/>
        <p:txBody>
          <a:bodyPr/>
          <a:lstStyle/>
          <a:p>
            <a:pPr>
              <a:defRPr/>
            </a:pPr>
            <a:r>
              <a:rPr lang="en-US"/>
              <a:t>J. Ozelis | Cavity and Cryomodule Testing Strategy </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29</a:t>
            </a:fld>
            <a:endParaRPr lang="en-US" dirty="0"/>
          </a:p>
        </p:txBody>
      </p:sp>
    </p:spTree>
    <p:extLst>
      <p:ext uri="{BB962C8B-B14F-4D97-AF65-F5344CB8AC3E}">
        <p14:creationId xmlns:p14="http://schemas.microsoft.com/office/powerpoint/2010/main" val="2079406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SRF Test Program Goals</a:t>
            </a:r>
          </a:p>
        </p:txBody>
      </p:sp>
      <p:sp>
        <p:nvSpPr>
          <p:cNvPr id="3" name="Content Placeholder 2"/>
          <p:cNvSpPr>
            <a:spLocks noGrp="1"/>
          </p:cNvSpPr>
          <p:nvPr>
            <p:ph idx="1"/>
          </p:nvPr>
        </p:nvSpPr>
        <p:spPr/>
        <p:txBody>
          <a:bodyPr>
            <a:normAutofit fontScale="92500"/>
          </a:bodyPr>
          <a:lstStyle/>
          <a:p>
            <a:r>
              <a:rPr lang="en-US" dirty="0">
                <a:solidFill>
                  <a:schemeClr val="accent6"/>
                </a:solidFill>
              </a:rPr>
              <a:t>Within the WBSs for the 4 CM types are numerous activities associated with </a:t>
            </a:r>
            <a:r>
              <a:rPr lang="en-US" u="sng" dirty="0">
                <a:solidFill>
                  <a:schemeClr val="accent6"/>
                </a:solidFill>
              </a:rPr>
              <a:t>design verification</a:t>
            </a:r>
            <a:r>
              <a:rPr lang="en-US" dirty="0">
                <a:solidFill>
                  <a:schemeClr val="accent6"/>
                </a:solidFill>
              </a:rPr>
              <a:t> of components and sub-systems, and </a:t>
            </a:r>
            <a:r>
              <a:rPr lang="en-US" u="sng" dirty="0">
                <a:solidFill>
                  <a:schemeClr val="accent6"/>
                </a:solidFill>
              </a:rPr>
              <a:t>qualification</a:t>
            </a:r>
            <a:r>
              <a:rPr lang="en-US" dirty="0">
                <a:solidFill>
                  <a:schemeClr val="accent6"/>
                </a:solidFill>
              </a:rPr>
              <a:t> of production </a:t>
            </a:r>
            <a:r>
              <a:rPr lang="en-US" u="sng" dirty="0">
                <a:solidFill>
                  <a:schemeClr val="accent6"/>
                </a:solidFill>
              </a:rPr>
              <a:t>components</a:t>
            </a:r>
            <a:r>
              <a:rPr lang="en-US" dirty="0">
                <a:solidFill>
                  <a:schemeClr val="accent6"/>
                </a:solidFill>
              </a:rPr>
              <a:t>.</a:t>
            </a:r>
          </a:p>
          <a:p>
            <a:pPr lvl="1"/>
            <a:r>
              <a:rPr lang="en-US" dirty="0">
                <a:solidFill>
                  <a:schemeClr val="accent6"/>
                </a:solidFill>
              </a:rPr>
              <a:t>These activities are integrated into our overall project planning</a:t>
            </a:r>
          </a:p>
          <a:p>
            <a:pPr lvl="1"/>
            <a:r>
              <a:rPr lang="en-US" dirty="0">
                <a:solidFill>
                  <a:schemeClr val="accent6"/>
                </a:solidFill>
              </a:rPr>
              <a:t>Except for production qualification, they typically precede final design activities and production procurements.</a:t>
            </a:r>
          </a:p>
          <a:p>
            <a:r>
              <a:rPr lang="en-US" dirty="0"/>
              <a:t>Each WBS also includes comprehensive testing of “1</a:t>
            </a:r>
            <a:r>
              <a:rPr lang="en-US" baseline="30000" dirty="0"/>
              <a:t>st</a:t>
            </a:r>
            <a:r>
              <a:rPr lang="en-US" dirty="0"/>
              <a:t> CMs” for all CM types, followed by production testing of all cryomodules.</a:t>
            </a:r>
          </a:p>
          <a:p>
            <a:pPr lvl="1"/>
            <a:r>
              <a:rPr lang="en-US" dirty="0"/>
              <a:t>These activities are also </a:t>
            </a:r>
            <a:r>
              <a:rPr lang="en-US" dirty="0">
                <a:solidFill>
                  <a:schemeClr val="accent6"/>
                </a:solidFill>
              </a:rPr>
              <a:t>integrated into our overall project planning</a:t>
            </a:r>
            <a:endParaRPr lang="en-US" dirty="0"/>
          </a:p>
          <a:p>
            <a:pPr lvl="1"/>
            <a:r>
              <a:rPr lang="en-US" dirty="0"/>
              <a:t>This is the final activity that addresses “global” CM performance risks</a:t>
            </a:r>
          </a:p>
          <a:p>
            <a:pPr lvl="1"/>
            <a:r>
              <a:rPr lang="en-US" dirty="0"/>
              <a:t>Cryomodules are not “released” for installation in the Linac without this qualification stage</a:t>
            </a:r>
          </a:p>
          <a:p>
            <a:r>
              <a:rPr lang="en-US" dirty="0"/>
              <a:t>The Test Program addresses performance risks from the </a:t>
            </a:r>
            <a:r>
              <a:rPr lang="en-US" u="sng" dirty="0"/>
              <a:t>component</a:t>
            </a:r>
            <a:r>
              <a:rPr lang="en-US" dirty="0"/>
              <a:t> to </a:t>
            </a:r>
            <a:r>
              <a:rPr lang="en-US" u="sng" dirty="0"/>
              <a:t>sub-system</a:t>
            </a:r>
            <a:r>
              <a:rPr lang="en-US" dirty="0"/>
              <a:t> to final </a:t>
            </a:r>
            <a:r>
              <a:rPr lang="en-US" u="sng" dirty="0"/>
              <a:t>integrated CM</a:t>
            </a:r>
            <a:r>
              <a:rPr lang="en-US" dirty="0"/>
              <a:t> level.</a:t>
            </a:r>
          </a:p>
        </p:txBody>
      </p:sp>
      <p:sp>
        <p:nvSpPr>
          <p:cNvPr id="4" name="Date Placeholder 3"/>
          <p:cNvSpPr>
            <a:spLocks noGrp="1"/>
          </p:cNvSpPr>
          <p:nvPr>
            <p:ph type="dt" sz="half" idx="2"/>
          </p:nvPr>
        </p:nvSpPr>
        <p:spPr/>
        <p:txBody>
          <a:bodyPr/>
          <a:lstStyle/>
          <a:p>
            <a:pPr>
              <a:defRPr/>
            </a:pPr>
            <a:r>
              <a:rPr lang="en-US"/>
              <a:t>10 May 2018</a:t>
            </a:r>
            <a:endParaRPr lang="en-US" dirty="0"/>
          </a:p>
        </p:txBody>
      </p:sp>
      <p:sp>
        <p:nvSpPr>
          <p:cNvPr id="5" name="Footer Placeholder 4"/>
          <p:cNvSpPr>
            <a:spLocks noGrp="1"/>
          </p:cNvSpPr>
          <p:nvPr>
            <p:ph type="ftr" sz="quarter" idx="3"/>
          </p:nvPr>
        </p:nvSpPr>
        <p:spPr/>
        <p:txBody>
          <a:bodyPr/>
          <a:lstStyle/>
          <a:p>
            <a:pPr>
              <a:defRPr/>
            </a:pPr>
            <a:r>
              <a:rPr lang="en-US"/>
              <a:t>J. Ozelis | Cavity and Cryomodule Testing Strategy </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Tree>
    <p:extLst>
      <p:ext uri="{BB962C8B-B14F-4D97-AF65-F5344CB8AC3E}">
        <p14:creationId xmlns:p14="http://schemas.microsoft.com/office/powerpoint/2010/main" val="3501000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75994"/>
            <a:ext cx="8686800" cy="427877"/>
          </a:xfrm>
        </p:spPr>
        <p:txBody>
          <a:bodyPr/>
          <a:lstStyle/>
          <a:p>
            <a:r>
              <a:rPr lang="en-US" dirty="0"/>
              <a:t>Testing Hierarchy – from the simple to the complex</a:t>
            </a:r>
          </a:p>
        </p:txBody>
      </p:sp>
      <p:sp>
        <p:nvSpPr>
          <p:cNvPr id="4" name="Date Placeholder 3"/>
          <p:cNvSpPr>
            <a:spLocks noGrp="1"/>
          </p:cNvSpPr>
          <p:nvPr>
            <p:ph type="dt" sz="half" idx="2"/>
          </p:nvPr>
        </p:nvSpPr>
        <p:spPr/>
        <p:txBody>
          <a:bodyPr/>
          <a:lstStyle/>
          <a:p>
            <a:pPr>
              <a:defRPr/>
            </a:pPr>
            <a:r>
              <a:rPr lang="en-US"/>
              <a:t>10 May 2018</a:t>
            </a:r>
            <a:endParaRPr lang="en-US" dirty="0"/>
          </a:p>
        </p:txBody>
      </p:sp>
      <p:sp>
        <p:nvSpPr>
          <p:cNvPr id="5" name="Footer Placeholder 4"/>
          <p:cNvSpPr>
            <a:spLocks noGrp="1"/>
          </p:cNvSpPr>
          <p:nvPr>
            <p:ph type="ftr" sz="quarter" idx="3"/>
          </p:nvPr>
        </p:nvSpPr>
        <p:spPr/>
        <p:txBody>
          <a:bodyPr/>
          <a:lstStyle/>
          <a:p>
            <a:pPr>
              <a:defRPr/>
            </a:pPr>
            <a:r>
              <a:rPr lang="en-US"/>
              <a:t>J. Ozelis | Cavity and Cryomodule Testing Strategy </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
        <p:nvSpPr>
          <p:cNvPr id="71" name="TextBox 70"/>
          <p:cNvSpPr txBox="1"/>
          <p:nvPr/>
        </p:nvSpPr>
        <p:spPr>
          <a:xfrm>
            <a:off x="2145698" y="5945357"/>
            <a:ext cx="858611" cy="276999"/>
          </a:xfrm>
          <a:prstGeom prst="rect">
            <a:avLst/>
          </a:prstGeom>
          <a:noFill/>
        </p:spPr>
        <p:txBody>
          <a:bodyPr wrap="square" rtlCol="0">
            <a:spAutoFit/>
          </a:bodyPr>
          <a:lstStyle/>
          <a:p>
            <a:r>
              <a:rPr lang="en-US" sz="1200" dirty="0">
                <a:solidFill>
                  <a:schemeClr val="accent6"/>
                </a:solidFill>
                <a:latin typeface="Helvetica" panose="020B0604020202020204" pitchFamily="34" charset="0"/>
                <a:cs typeface="Helvetica" panose="020B0604020202020204" pitchFamily="34" charset="0"/>
              </a:rPr>
              <a:t>etc.</a:t>
            </a:r>
          </a:p>
        </p:txBody>
      </p:sp>
      <p:sp>
        <p:nvSpPr>
          <p:cNvPr id="75" name="TextBox 74"/>
          <p:cNvSpPr txBox="1"/>
          <p:nvPr/>
        </p:nvSpPr>
        <p:spPr>
          <a:xfrm>
            <a:off x="6145369" y="4686002"/>
            <a:ext cx="2756647" cy="1542157"/>
          </a:xfrm>
          <a:prstGeom prst="rect">
            <a:avLst/>
          </a:prstGeom>
          <a:noFill/>
        </p:spPr>
        <p:txBody>
          <a:bodyPr wrap="square" rtlCol="0">
            <a:normAutofit fontScale="85000" lnSpcReduction="20000"/>
          </a:bodyPr>
          <a:lstStyle/>
          <a:p>
            <a:pPr lvl="0">
              <a:spcBef>
                <a:spcPct val="20000"/>
              </a:spcBef>
            </a:pPr>
            <a:r>
              <a:rPr lang="en-US" sz="2200" dirty="0">
                <a:solidFill>
                  <a:srgbClr val="404040"/>
                </a:solidFill>
                <a:latin typeface="Helvetica"/>
              </a:rPr>
              <a:t>The Test Program addresses performance risks from the component to sub-system to final integrated CM level.</a:t>
            </a:r>
          </a:p>
          <a:p>
            <a:endParaRPr lang="en-US" dirty="0"/>
          </a:p>
        </p:txBody>
      </p:sp>
      <p:grpSp>
        <p:nvGrpSpPr>
          <p:cNvPr id="7" name="Group 6"/>
          <p:cNvGrpSpPr/>
          <p:nvPr/>
        </p:nvGrpSpPr>
        <p:grpSpPr>
          <a:xfrm>
            <a:off x="228600" y="930238"/>
            <a:ext cx="8386481" cy="5097853"/>
            <a:chOff x="228600" y="930238"/>
            <a:chExt cx="8386481" cy="5097853"/>
          </a:xfrm>
        </p:grpSpPr>
        <p:sp>
          <p:nvSpPr>
            <p:cNvPr id="3" name="Rectangle: Rounded Corners 2"/>
            <p:cNvSpPr/>
            <p:nvPr/>
          </p:nvSpPr>
          <p:spPr>
            <a:xfrm>
              <a:off x="321843" y="1412338"/>
              <a:ext cx="1113630" cy="467389"/>
            </a:xfrm>
            <a:prstGeom prst="round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Rounded Corners 12"/>
            <p:cNvSpPr/>
            <p:nvPr/>
          </p:nvSpPr>
          <p:spPr>
            <a:xfrm>
              <a:off x="3977543" y="3116604"/>
              <a:ext cx="1682125" cy="953078"/>
            </a:xfrm>
            <a:prstGeom prst="roundRect">
              <a:avLst/>
            </a:prstGeom>
            <a:solidFill>
              <a:schemeClr val="accent4">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Rounded Corners 15"/>
            <p:cNvSpPr/>
            <p:nvPr/>
          </p:nvSpPr>
          <p:spPr>
            <a:xfrm>
              <a:off x="6432306" y="2865887"/>
              <a:ext cx="2182775" cy="1392349"/>
            </a:xfrm>
            <a:prstGeom prst="roundRect">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Rounded Corners 16"/>
            <p:cNvSpPr/>
            <p:nvPr/>
          </p:nvSpPr>
          <p:spPr>
            <a:xfrm>
              <a:off x="3977542" y="1465475"/>
              <a:ext cx="1682125" cy="953078"/>
            </a:xfrm>
            <a:prstGeom prst="roundRect">
              <a:avLst/>
            </a:prstGeom>
            <a:solidFill>
              <a:schemeClr val="accent4">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Rounded Corners 17"/>
            <p:cNvSpPr/>
            <p:nvPr/>
          </p:nvSpPr>
          <p:spPr>
            <a:xfrm>
              <a:off x="3977543" y="4767733"/>
              <a:ext cx="1682125" cy="953078"/>
            </a:xfrm>
            <a:prstGeom prst="roundRect">
              <a:avLst/>
            </a:prstGeom>
            <a:solidFill>
              <a:schemeClr val="accent4">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Rounded Corners 18"/>
            <p:cNvSpPr/>
            <p:nvPr/>
          </p:nvSpPr>
          <p:spPr>
            <a:xfrm>
              <a:off x="976717" y="1970504"/>
              <a:ext cx="1113630" cy="467389"/>
            </a:xfrm>
            <a:prstGeom prst="round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Rounded Corners 19"/>
            <p:cNvSpPr/>
            <p:nvPr/>
          </p:nvSpPr>
          <p:spPr>
            <a:xfrm>
              <a:off x="1625852" y="2543107"/>
              <a:ext cx="1113630" cy="467389"/>
            </a:xfrm>
            <a:prstGeom prst="round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Rounded Corners 20"/>
            <p:cNvSpPr/>
            <p:nvPr/>
          </p:nvSpPr>
          <p:spPr>
            <a:xfrm>
              <a:off x="321843" y="3110712"/>
              <a:ext cx="1113630" cy="467389"/>
            </a:xfrm>
            <a:prstGeom prst="round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Rounded Corners 21"/>
            <p:cNvSpPr/>
            <p:nvPr/>
          </p:nvSpPr>
          <p:spPr>
            <a:xfrm>
              <a:off x="1017501" y="3685809"/>
              <a:ext cx="1113630" cy="467389"/>
            </a:xfrm>
            <a:prstGeom prst="round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Rounded Corners 22"/>
            <p:cNvSpPr/>
            <p:nvPr/>
          </p:nvSpPr>
          <p:spPr>
            <a:xfrm>
              <a:off x="1732428" y="4285599"/>
              <a:ext cx="1113630" cy="467389"/>
            </a:xfrm>
            <a:prstGeom prst="round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Rounded Corners 23"/>
            <p:cNvSpPr/>
            <p:nvPr/>
          </p:nvSpPr>
          <p:spPr>
            <a:xfrm>
              <a:off x="228600" y="4898117"/>
              <a:ext cx="1113630" cy="467389"/>
            </a:xfrm>
            <a:prstGeom prst="round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Rounded Corners 24"/>
            <p:cNvSpPr/>
            <p:nvPr/>
          </p:nvSpPr>
          <p:spPr>
            <a:xfrm>
              <a:off x="970995" y="5560702"/>
              <a:ext cx="1113630" cy="467389"/>
            </a:xfrm>
            <a:prstGeom prst="round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636588" y="930238"/>
              <a:ext cx="1699659" cy="338554"/>
            </a:xfrm>
            <a:prstGeom prst="rect">
              <a:avLst/>
            </a:prstGeom>
            <a:noFill/>
            <a:ln w="12700">
              <a:solidFill>
                <a:schemeClr val="accent6"/>
              </a:solidFill>
            </a:ln>
          </p:spPr>
          <p:txBody>
            <a:bodyPr wrap="square" rtlCol="0">
              <a:spAutoFit/>
            </a:bodyPr>
            <a:lstStyle/>
            <a:p>
              <a:pPr algn="ctr"/>
              <a:r>
                <a:rPr lang="en-US" sz="1600" dirty="0">
                  <a:solidFill>
                    <a:schemeClr val="accent6"/>
                  </a:solidFill>
                  <a:latin typeface="Helvetica" panose="020B0604020202020204" pitchFamily="34" charset="0"/>
                  <a:cs typeface="Helvetica" panose="020B0604020202020204" pitchFamily="34" charset="0"/>
                </a:rPr>
                <a:t>Components </a:t>
              </a:r>
            </a:p>
          </p:txBody>
        </p:sp>
        <p:sp>
          <p:nvSpPr>
            <p:cNvPr id="27" name="TextBox 26"/>
            <p:cNvSpPr txBox="1"/>
            <p:nvPr/>
          </p:nvSpPr>
          <p:spPr>
            <a:xfrm>
              <a:off x="4114505" y="937949"/>
              <a:ext cx="1489029" cy="338554"/>
            </a:xfrm>
            <a:prstGeom prst="rect">
              <a:avLst/>
            </a:prstGeom>
            <a:noFill/>
            <a:ln w="12700">
              <a:solidFill>
                <a:schemeClr val="tx1"/>
              </a:solidFill>
            </a:ln>
          </p:spPr>
          <p:txBody>
            <a:bodyPr wrap="square" rtlCol="0">
              <a:spAutoFit/>
            </a:bodyPr>
            <a:lstStyle/>
            <a:p>
              <a:pPr algn="ctr"/>
              <a:r>
                <a:rPr lang="en-US" sz="1600" dirty="0">
                  <a:solidFill>
                    <a:schemeClr val="accent6"/>
                  </a:solidFill>
                  <a:latin typeface="Helvetica" panose="020B0604020202020204" pitchFamily="34" charset="0"/>
                  <a:cs typeface="Helvetica" panose="020B0604020202020204" pitchFamily="34" charset="0"/>
                </a:rPr>
                <a:t>Sub-Systems</a:t>
              </a:r>
            </a:p>
          </p:txBody>
        </p:sp>
        <p:sp>
          <p:nvSpPr>
            <p:cNvPr id="28" name="TextBox 27"/>
            <p:cNvSpPr txBox="1"/>
            <p:nvPr/>
          </p:nvSpPr>
          <p:spPr>
            <a:xfrm>
              <a:off x="6714565" y="932708"/>
              <a:ext cx="1900516" cy="338554"/>
            </a:xfrm>
            <a:prstGeom prst="rect">
              <a:avLst/>
            </a:prstGeom>
            <a:noFill/>
            <a:ln w="12700">
              <a:solidFill>
                <a:schemeClr val="tx1"/>
              </a:solidFill>
            </a:ln>
          </p:spPr>
          <p:txBody>
            <a:bodyPr wrap="square" rtlCol="0">
              <a:spAutoFit/>
            </a:bodyPr>
            <a:lstStyle/>
            <a:p>
              <a:r>
                <a:rPr lang="en-US" sz="1600" dirty="0">
                  <a:solidFill>
                    <a:schemeClr val="accent6"/>
                  </a:solidFill>
                  <a:latin typeface="Helvetica" panose="020B0604020202020204" pitchFamily="34" charset="0"/>
                  <a:cs typeface="Helvetica" panose="020B0604020202020204" pitchFamily="34" charset="0"/>
                </a:rPr>
                <a:t>Integrated System</a:t>
              </a:r>
            </a:p>
          </p:txBody>
        </p:sp>
        <p:cxnSp>
          <p:nvCxnSpPr>
            <p:cNvPr id="30" name="Straight Arrow Connector 29"/>
            <p:cNvCxnSpPr>
              <a:stCxn id="3" idx="3"/>
              <a:endCxn id="17" idx="1"/>
            </p:cNvCxnSpPr>
            <p:nvPr/>
          </p:nvCxnSpPr>
          <p:spPr>
            <a:xfrm>
              <a:off x="1435473" y="1646033"/>
              <a:ext cx="2542069" cy="295981"/>
            </a:xfrm>
            <a:prstGeom prst="straightConnector1">
              <a:avLst/>
            </a:prstGeom>
            <a:ln w="19050">
              <a:solidFill>
                <a:schemeClr val="accent6"/>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19" idx="3"/>
              <a:endCxn id="17" idx="1"/>
            </p:cNvCxnSpPr>
            <p:nvPr/>
          </p:nvCxnSpPr>
          <p:spPr>
            <a:xfrm flipV="1">
              <a:off x="2090347" y="1942014"/>
              <a:ext cx="1887195" cy="262185"/>
            </a:xfrm>
            <a:prstGeom prst="straightConnector1">
              <a:avLst/>
            </a:prstGeom>
            <a:ln w="19050">
              <a:solidFill>
                <a:schemeClr val="accent6"/>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20" idx="3"/>
              <a:endCxn id="17" idx="1"/>
            </p:cNvCxnSpPr>
            <p:nvPr/>
          </p:nvCxnSpPr>
          <p:spPr>
            <a:xfrm flipV="1">
              <a:off x="2739482" y="1942014"/>
              <a:ext cx="1238060" cy="834788"/>
            </a:xfrm>
            <a:prstGeom prst="straightConnector1">
              <a:avLst/>
            </a:prstGeom>
            <a:ln w="19050">
              <a:solidFill>
                <a:schemeClr val="accent6"/>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25" idx="3"/>
              <a:endCxn id="18" idx="1"/>
            </p:cNvCxnSpPr>
            <p:nvPr/>
          </p:nvCxnSpPr>
          <p:spPr>
            <a:xfrm flipV="1">
              <a:off x="2084625" y="5244272"/>
              <a:ext cx="1892918" cy="550125"/>
            </a:xfrm>
            <a:prstGeom prst="straightConnector1">
              <a:avLst/>
            </a:prstGeom>
            <a:ln w="19050">
              <a:solidFill>
                <a:schemeClr val="accent6"/>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endCxn id="18" idx="1"/>
            </p:cNvCxnSpPr>
            <p:nvPr/>
          </p:nvCxnSpPr>
          <p:spPr>
            <a:xfrm>
              <a:off x="1342230" y="5145974"/>
              <a:ext cx="2635313" cy="98298"/>
            </a:xfrm>
            <a:prstGeom prst="straightConnector1">
              <a:avLst/>
            </a:prstGeom>
            <a:ln w="19050">
              <a:solidFill>
                <a:schemeClr val="accent6"/>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23" idx="3"/>
              <a:endCxn id="13" idx="1"/>
            </p:cNvCxnSpPr>
            <p:nvPr/>
          </p:nvCxnSpPr>
          <p:spPr>
            <a:xfrm flipV="1">
              <a:off x="2846058" y="3593143"/>
              <a:ext cx="1131485" cy="926151"/>
            </a:xfrm>
            <a:prstGeom prst="straightConnector1">
              <a:avLst/>
            </a:prstGeom>
            <a:ln w="19050">
              <a:solidFill>
                <a:schemeClr val="accent6"/>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22" idx="3"/>
              <a:endCxn id="13" idx="1"/>
            </p:cNvCxnSpPr>
            <p:nvPr/>
          </p:nvCxnSpPr>
          <p:spPr>
            <a:xfrm flipV="1">
              <a:off x="2131131" y="3593143"/>
              <a:ext cx="1846412" cy="326361"/>
            </a:xfrm>
            <a:prstGeom prst="straightConnector1">
              <a:avLst/>
            </a:prstGeom>
            <a:ln w="19050">
              <a:solidFill>
                <a:schemeClr val="accent6"/>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21" idx="3"/>
              <a:endCxn id="13" idx="1"/>
            </p:cNvCxnSpPr>
            <p:nvPr/>
          </p:nvCxnSpPr>
          <p:spPr>
            <a:xfrm>
              <a:off x="1435473" y="3344407"/>
              <a:ext cx="2542070" cy="248736"/>
            </a:xfrm>
            <a:prstGeom prst="straightConnector1">
              <a:avLst/>
            </a:prstGeom>
            <a:ln w="19050">
              <a:solidFill>
                <a:schemeClr val="accent6"/>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a:endCxn id="16" idx="1"/>
            </p:cNvCxnSpPr>
            <p:nvPr/>
          </p:nvCxnSpPr>
          <p:spPr>
            <a:xfrm>
              <a:off x="5659667" y="1942015"/>
              <a:ext cx="772639" cy="1620047"/>
            </a:xfrm>
            <a:prstGeom prst="straightConnector1">
              <a:avLst/>
            </a:prstGeom>
            <a:ln w="19050">
              <a:solidFill>
                <a:schemeClr val="accent6"/>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a:stCxn id="18" idx="3"/>
              <a:endCxn id="16" idx="1"/>
            </p:cNvCxnSpPr>
            <p:nvPr/>
          </p:nvCxnSpPr>
          <p:spPr>
            <a:xfrm flipV="1">
              <a:off x="5659668" y="3562062"/>
              <a:ext cx="772638" cy="1682210"/>
            </a:xfrm>
            <a:prstGeom prst="straightConnector1">
              <a:avLst/>
            </a:prstGeom>
            <a:ln w="19050">
              <a:solidFill>
                <a:schemeClr val="accent6"/>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a:endCxn id="16" idx="1"/>
            </p:cNvCxnSpPr>
            <p:nvPr/>
          </p:nvCxnSpPr>
          <p:spPr>
            <a:xfrm flipV="1">
              <a:off x="5659668" y="3562062"/>
              <a:ext cx="772638" cy="31080"/>
            </a:xfrm>
            <a:prstGeom prst="straightConnector1">
              <a:avLst/>
            </a:prstGeom>
            <a:ln w="19050">
              <a:solidFill>
                <a:schemeClr val="accent6"/>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516703" y="5006175"/>
              <a:ext cx="858611" cy="276999"/>
            </a:xfrm>
            <a:prstGeom prst="rect">
              <a:avLst/>
            </a:prstGeom>
            <a:noFill/>
          </p:spPr>
          <p:txBody>
            <a:bodyPr wrap="square" rtlCol="0">
              <a:spAutoFit/>
            </a:bodyPr>
            <a:lstStyle/>
            <a:p>
              <a:r>
                <a:rPr lang="en-US" sz="1200" dirty="0">
                  <a:solidFill>
                    <a:schemeClr val="accent6"/>
                  </a:solidFill>
                  <a:latin typeface="Helvetica" panose="020B0604020202020204" pitchFamily="34" charset="0"/>
                  <a:cs typeface="Helvetica" panose="020B0604020202020204" pitchFamily="34" charset="0"/>
                </a:rPr>
                <a:t>Cavity</a:t>
              </a:r>
            </a:p>
          </p:txBody>
        </p:sp>
        <p:sp>
          <p:nvSpPr>
            <p:cNvPr id="61" name="TextBox 60"/>
            <p:cNvSpPr txBox="1"/>
            <p:nvPr/>
          </p:nvSpPr>
          <p:spPr>
            <a:xfrm>
              <a:off x="576861" y="3196591"/>
              <a:ext cx="858611" cy="276999"/>
            </a:xfrm>
            <a:prstGeom prst="rect">
              <a:avLst/>
            </a:prstGeom>
            <a:noFill/>
          </p:spPr>
          <p:txBody>
            <a:bodyPr wrap="square" rtlCol="0">
              <a:spAutoFit/>
            </a:bodyPr>
            <a:lstStyle/>
            <a:p>
              <a:r>
                <a:rPr lang="en-US" sz="1200" dirty="0">
                  <a:solidFill>
                    <a:schemeClr val="accent6"/>
                  </a:solidFill>
                  <a:latin typeface="Helvetica" panose="020B0604020202020204" pitchFamily="34" charset="0"/>
                  <a:cs typeface="Helvetica" panose="020B0604020202020204" pitchFamily="34" charset="0"/>
                </a:rPr>
                <a:t>Cavity</a:t>
              </a:r>
            </a:p>
          </p:txBody>
        </p:sp>
        <p:sp>
          <p:nvSpPr>
            <p:cNvPr id="62" name="TextBox 61"/>
            <p:cNvSpPr txBox="1"/>
            <p:nvPr/>
          </p:nvSpPr>
          <p:spPr>
            <a:xfrm>
              <a:off x="562414" y="1501335"/>
              <a:ext cx="858611" cy="276999"/>
            </a:xfrm>
            <a:prstGeom prst="rect">
              <a:avLst/>
            </a:prstGeom>
            <a:noFill/>
          </p:spPr>
          <p:txBody>
            <a:bodyPr wrap="square" rtlCol="0">
              <a:spAutoFit/>
            </a:bodyPr>
            <a:lstStyle/>
            <a:p>
              <a:r>
                <a:rPr lang="en-US" sz="1200" dirty="0">
                  <a:solidFill>
                    <a:schemeClr val="accent6"/>
                  </a:solidFill>
                  <a:latin typeface="Helvetica" panose="020B0604020202020204" pitchFamily="34" charset="0"/>
                  <a:cs typeface="Helvetica" panose="020B0604020202020204" pitchFamily="34" charset="0"/>
                </a:rPr>
                <a:t>Cavity</a:t>
              </a:r>
            </a:p>
          </p:txBody>
        </p:sp>
        <p:sp>
          <p:nvSpPr>
            <p:cNvPr id="64" name="TextBox 63"/>
            <p:cNvSpPr txBox="1"/>
            <p:nvPr/>
          </p:nvSpPr>
          <p:spPr>
            <a:xfrm>
              <a:off x="1163207" y="2068198"/>
              <a:ext cx="858611" cy="276999"/>
            </a:xfrm>
            <a:prstGeom prst="rect">
              <a:avLst/>
            </a:prstGeom>
            <a:noFill/>
          </p:spPr>
          <p:txBody>
            <a:bodyPr wrap="square" rtlCol="0">
              <a:spAutoFit/>
            </a:bodyPr>
            <a:lstStyle/>
            <a:p>
              <a:r>
                <a:rPr lang="en-US" sz="1200" dirty="0">
                  <a:solidFill>
                    <a:schemeClr val="accent6"/>
                  </a:solidFill>
                  <a:latin typeface="Helvetica" panose="020B0604020202020204" pitchFamily="34" charset="0"/>
                  <a:cs typeface="Helvetica" panose="020B0604020202020204" pitchFamily="34" charset="0"/>
                </a:rPr>
                <a:t>Coupler</a:t>
              </a:r>
            </a:p>
          </p:txBody>
        </p:sp>
        <p:sp>
          <p:nvSpPr>
            <p:cNvPr id="65" name="TextBox 64"/>
            <p:cNvSpPr txBox="1"/>
            <p:nvPr/>
          </p:nvSpPr>
          <p:spPr>
            <a:xfrm>
              <a:off x="1272519" y="3781004"/>
              <a:ext cx="858611" cy="276999"/>
            </a:xfrm>
            <a:prstGeom prst="rect">
              <a:avLst/>
            </a:prstGeom>
            <a:noFill/>
          </p:spPr>
          <p:txBody>
            <a:bodyPr wrap="square" rtlCol="0">
              <a:spAutoFit/>
            </a:bodyPr>
            <a:lstStyle/>
            <a:p>
              <a:r>
                <a:rPr lang="en-US" sz="1200" dirty="0">
                  <a:solidFill>
                    <a:schemeClr val="accent6"/>
                  </a:solidFill>
                  <a:latin typeface="Helvetica" panose="020B0604020202020204" pitchFamily="34" charset="0"/>
                  <a:cs typeface="Helvetica" panose="020B0604020202020204" pitchFamily="34" charset="0"/>
                </a:rPr>
                <a:t>Coupler</a:t>
              </a:r>
            </a:p>
          </p:txBody>
        </p:sp>
        <p:sp>
          <p:nvSpPr>
            <p:cNvPr id="66" name="TextBox 65"/>
            <p:cNvSpPr txBox="1"/>
            <p:nvPr/>
          </p:nvSpPr>
          <p:spPr>
            <a:xfrm>
              <a:off x="1196546" y="5661415"/>
              <a:ext cx="858611" cy="276999"/>
            </a:xfrm>
            <a:prstGeom prst="rect">
              <a:avLst/>
            </a:prstGeom>
            <a:noFill/>
          </p:spPr>
          <p:txBody>
            <a:bodyPr wrap="square" rtlCol="0">
              <a:spAutoFit/>
            </a:bodyPr>
            <a:lstStyle/>
            <a:p>
              <a:r>
                <a:rPr lang="en-US" sz="1200" dirty="0">
                  <a:solidFill>
                    <a:schemeClr val="accent6"/>
                  </a:solidFill>
                  <a:latin typeface="Helvetica" panose="020B0604020202020204" pitchFamily="34" charset="0"/>
                  <a:cs typeface="Helvetica" panose="020B0604020202020204" pitchFamily="34" charset="0"/>
                </a:rPr>
                <a:t>Coupler</a:t>
              </a:r>
            </a:p>
          </p:txBody>
        </p:sp>
        <p:sp>
          <p:nvSpPr>
            <p:cNvPr id="67" name="TextBox 66"/>
            <p:cNvSpPr txBox="1"/>
            <p:nvPr/>
          </p:nvSpPr>
          <p:spPr>
            <a:xfrm>
              <a:off x="1876508" y="2649936"/>
              <a:ext cx="612318" cy="276999"/>
            </a:xfrm>
            <a:prstGeom prst="rect">
              <a:avLst/>
            </a:prstGeom>
            <a:noFill/>
          </p:spPr>
          <p:txBody>
            <a:bodyPr wrap="square" rtlCol="0">
              <a:spAutoFit/>
            </a:bodyPr>
            <a:lstStyle/>
            <a:p>
              <a:r>
                <a:rPr lang="en-US" sz="1200" dirty="0">
                  <a:solidFill>
                    <a:schemeClr val="accent6"/>
                  </a:solidFill>
                  <a:latin typeface="Helvetica" panose="020B0604020202020204" pitchFamily="34" charset="0"/>
                  <a:cs typeface="Helvetica" panose="020B0604020202020204" pitchFamily="34" charset="0"/>
                </a:rPr>
                <a:t>Tuner</a:t>
              </a:r>
            </a:p>
          </p:txBody>
        </p:sp>
        <p:sp>
          <p:nvSpPr>
            <p:cNvPr id="69" name="TextBox 68"/>
            <p:cNvSpPr txBox="1"/>
            <p:nvPr/>
          </p:nvSpPr>
          <p:spPr>
            <a:xfrm>
              <a:off x="2028908" y="4372586"/>
              <a:ext cx="612318" cy="276999"/>
            </a:xfrm>
            <a:prstGeom prst="rect">
              <a:avLst/>
            </a:prstGeom>
            <a:noFill/>
          </p:spPr>
          <p:txBody>
            <a:bodyPr wrap="square" rtlCol="0">
              <a:spAutoFit/>
            </a:bodyPr>
            <a:lstStyle/>
            <a:p>
              <a:r>
                <a:rPr lang="en-US" sz="1200" dirty="0">
                  <a:solidFill>
                    <a:schemeClr val="accent6"/>
                  </a:solidFill>
                  <a:latin typeface="Helvetica" panose="020B0604020202020204" pitchFamily="34" charset="0"/>
                  <a:cs typeface="Helvetica" panose="020B0604020202020204" pitchFamily="34" charset="0"/>
                </a:rPr>
                <a:t>Tuner</a:t>
              </a:r>
            </a:p>
          </p:txBody>
        </p:sp>
        <p:sp>
          <p:nvSpPr>
            <p:cNvPr id="70" name="TextBox 69"/>
            <p:cNvSpPr txBox="1"/>
            <p:nvPr/>
          </p:nvSpPr>
          <p:spPr>
            <a:xfrm>
              <a:off x="4312015" y="1650150"/>
              <a:ext cx="1013178" cy="523220"/>
            </a:xfrm>
            <a:prstGeom prst="rect">
              <a:avLst/>
            </a:prstGeom>
            <a:noFill/>
          </p:spPr>
          <p:txBody>
            <a:bodyPr wrap="square" rtlCol="0">
              <a:spAutoFit/>
            </a:bodyPr>
            <a:lstStyle/>
            <a:p>
              <a:pPr algn="ctr"/>
              <a:r>
                <a:rPr lang="en-US" sz="1400" dirty="0">
                  <a:solidFill>
                    <a:schemeClr val="accent6"/>
                  </a:solidFill>
                  <a:latin typeface="Helvetica" panose="020B0604020202020204" pitchFamily="34" charset="0"/>
                  <a:cs typeface="Helvetica" panose="020B0604020202020204" pitchFamily="34" charset="0"/>
                </a:rPr>
                <a:t>Dressed Cavity</a:t>
              </a:r>
            </a:p>
          </p:txBody>
        </p:sp>
        <p:sp>
          <p:nvSpPr>
            <p:cNvPr id="72" name="TextBox 71"/>
            <p:cNvSpPr txBox="1"/>
            <p:nvPr/>
          </p:nvSpPr>
          <p:spPr>
            <a:xfrm>
              <a:off x="4352431" y="3300452"/>
              <a:ext cx="1013178" cy="523220"/>
            </a:xfrm>
            <a:prstGeom prst="rect">
              <a:avLst/>
            </a:prstGeom>
            <a:noFill/>
          </p:spPr>
          <p:txBody>
            <a:bodyPr wrap="square" rtlCol="0">
              <a:spAutoFit/>
            </a:bodyPr>
            <a:lstStyle/>
            <a:p>
              <a:pPr algn="ctr"/>
              <a:r>
                <a:rPr lang="en-US" sz="1400" dirty="0">
                  <a:solidFill>
                    <a:schemeClr val="accent6"/>
                  </a:solidFill>
                  <a:latin typeface="Helvetica" panose="020B0604020202020204" pitchFamily="34" charset="0"/>
                  <a:cs typeface="Helvetica" panose="020B0604020202020204" pitchFamily="34" charset="0"/>
                </a:rPr>
                <a:t>Dressed Cavity</a:t>
              </a:r>
            </a:p>
          </p:txBody>
        </p:sp>
        <p:sp>
          <p:nvSpPr>
            <p:cNvPr id="73" name="TextBox 72"/>
            <p:cNvSpPr txBox="1"/>
            <p:nvPr/>
          </p:nvSpPr>
          <p:spPr>
            <a:xfrm>
              <a:off x="4307607" y="4961350"/>
              <a:ext cx="1013178" cy="523220"/>
            </a:xfrm>
            <a:prstGeom prst="rect">
              <a:avLst/>
            </a:prstGeom>
            <a:noFill/>
          </p:spPr>
          <p:txBody>
            <a:bodyPr wrap="square" rtlCol="0">
              <a:spAutoFit/>
            </a:bodyPr>
            <a:lstStyle/>
            <a:p>
              <a:pPr algn="ctr"/>
              <a:r>
                <a:rPr lang="en-US" sz="1400" dirty="0">
                  <a:solidFill>
                    <a:schemeClr val="accent6"/>
                  </a:solidFill>
                  <a:latin typeface="Helvetica" panose="020B0604020202020204" pitchFamily="34" charset="0"/>
                  <a:cs typeface="Helvetica" panose="020B0604020202020204" pitchFamily="34" charset="0"/>
                </a:rPr>
                <a:t>Dressed Cavity</a:t>
              </a:r>
            </a:p>
          </p:txBody>
        </p:sp>
        <p:sp>
          <p:nvSpPr>
            <p:cNvPr id="74" name="TextBox 73"/>
            <p:cNvSpPr txBox="1"/>
            <p:nvPr/>
          </p:nvSpPr>
          <p:spPr>
            <a:xfrm>
              <a:off x="6968613" y="3365966"/>
              <a:ext cx="1317181" cy="338554"/>
            </a:xfrm>
            <a:prstGeom prst="rect">
              <a:avLst/>
            </a:prstGeom>
            <a:noFill/>
          </p:spPr>
          <p:txBody>
            <a:bodyPr wrap="square" rtlCol="0">
              <a:spAutoFit/>
            </a:bodyPr>
            <a:lstStyle/>
            <a:p>
              <a:r>
                <a:rPr lang="en-US" sz="1600" dirty="0">
                  <a:solidFill>
                    <a:schemeClr val="accent6"/>
                  </a:solidFill>
                  <a:latin typeface="Helvetica" panose="020B0604020202020204" pitchFamily="34" charset="0"/>
                  <a:cs typeface="Helvetica" panose="020B0604020202020204" pitchFamily="34" charset="0"/>
                </a:rPr>
                <a:t>Cryomodule</a:t>
              </a:r>
            </a:p>
          </p:txBody>
        </p:sp>
        <p:cxnSp>
          <p:nvCxnSpPr>
            <p:cNvPr id="76" name="Straight Arrow Connector 75"/>
            <p:cNvCxnSpPr>
              <a:endCxn id="27" idx="1"/>
            </p:cNvCxnSpPr>
            <p:nvPr/>
          </p:nvCxnSpPr>
          <p:spPr>
            <a:xfrm>
              <a:off x="2332598" y="1087867"/>
              <a:ext cx="1781907" cy="19359"/>
            </a:xfrm>
            <a:prstGeom prst="straightConnector1">
              <a:avLst/>
            </a:prstGeom>
            <a:ln w="19050">
              <a:solidFill>
                <a:schemeClr val="accent6"/>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a:endCxn id="28" idx="1"/>
            </p:cNvCxnSpPr>
            <p:nvPr/>
          </p:nvCxnSpPr>
          <p:spPr>
            <a:xfrm>
              <a:off x="5603534" y="1087867"/>
              <a:ext cx="1111031" cy="14118"/>
            </a:xfrm>
            <a:prstGeom prst="straightConnector1">
              <a:avLst/>
            </a:prstGeom>
            <a:ln w="19050">
              <a:solidFill>
                <a:schemeClr val="accent6"/>
              </a:solidFill>
              <a:tailEnd type="stealth" w="lg" len="lg"/>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106611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CM-Specific Components – SSR1/SSR2</a:t>
            </a:r>
          </a:p>
        </p:txBody>
      </p:sp>
      <p:sp>
        <p:nvSpPr>
          <p:cNvPr id="3" name="Content Placeholder 2"/>
          <p:cNvSpPr>
            <a:spLocks noGrp="1"/>
          </p:cNvSpPr>
          <p:nvPr>
            <p:ph idx="1"/>
          </p:nvPr>
        </p:nvSpPr>
        <p:spPr>
          <a:xfrm>
            <a:off x="228600" y="1043046"/>
            <a:ext cx="8672513" cy="5210797"/>
          </a:xfrm>
        </p:spPr>
        <p:txBody>
          <a:bodyPr>
            <a:normAutofit lnSpcReduction="10000"/>
          </a:bodyPr>
          <a:lstStyle/>
          <a:p>
            <a:r>
              <a:rPr lang="en-US" dirty="0"/>
              <a:t>Cavities</a:t>
            </a:r>
          </a:p>
          <a:p>
            <a:pPr lvl="1"/>
            <a:r>
              <a:rPr lang="en-US" dirty="0"/>
              <a:t>SSR1 bare &amp; jacketed/dressed cavity design already verified (VTS/STC), but minor design upgrade underway for CM#2</a:t>
            </a:r>
          </a:p>
          <a:p>
            <a:pPr lvl="1"/>
            <a:r>
              <a:rPr lang="en-US" dirty="0"/>
              <a:t>SSR2 cavity is a new design, will require complete testing/verification of bare and jacketed cavities in the VTS (and then STC)</a:t>
            </a:r>
          </a:p>
          <a:p>
            <a:pPr lvl="1"/>
            <a:r>
              <a:rPr lang="en-US" dirty="0"/>
              <a:t>MP and FE are of concern for all SSR1/SSR2 cavities</a:t>
            </a:r>
          </a:p>
          <a:p>
            <a:r>
              <a:rPr lang="en-US" dirty="0"/>
              <a:t>Couplers</a:t>
            </a:r>
          </a:p>
          <a:p>
            <a:pPr lvl="1"/>
            <a:r>
              <a:rPr lang="en-US" dirty="0"/>
              <a:t>Prototype and pre-Production couplers tested in RT test stand and in STC w/ cavity</a:t>
            </a:r>
          </a:p>
          <a:p>
            <a:pPr lvl="2"/>
            <a:r>
              <a:rPr lang="en-US" dirty="0"/>
              <a:t>Design meets performance goals for SSR1</a:t>
            </a:r>
          </a:p>
          <a:p>
            <a:pPr lvl="1"/>
            <a:r>
              <a:rPr lang="en-US" dirty="0"/>
              <a:t>Still need to test production couplers</a:t>
            </a:r>
          </a:p>
          <a:p>
            <a:pPr lvl="2"/>
            <a:r>
              <a:rPr lang="en-US" dirty="0"/>
              <a:t>Verify vendor manufacturing processes, reliability</a:t>
            </a:r>
          </a:p>
          <a:p>
            <a:pPr lvl="2"/>
            <a:r>
              <a:rPr lang="en-US" dirty="0"/>
              <a:t>Verify meets performance requirements for SSR2</a:t>
            </a:r>
          </a:p>
          <a:p>
            <a:pPr lvl="1"/>
            <a:endParaRPr lang="en-US" dirty="0"/>
          </a:p>
        </p:txBody>
      </p:sp>
      <p:sp>
        <p:nvSpPr>
          <p:cNvPr id="4" name="Date Placeholder 3"/>
          <p:cNvSpPr>
            <a:spLocks noGrp="1"/>
          </p:cNvSpPr>
          <p:nvPr>
            <p:ph type="dt" sz="half" idx="2"/>
          </p:nvPr>
        </p:nvSpPr>
        <p:spPr/>
        <p:txBody>
          <a:bodyPr/>
          <a:lstStyle/>
          <a:p>
            <a:pPr>
              <a:defRPr/>
            </a:pPr>
            <a:r>
              <a:rPr lang="en-US"/>
              <a:t>10 May 2018</a:t>
            </a:r>
            <a:endParaRPr lang="en-US" dirty="0"/>
          </a:p>
        </p:txBody>
      </p:sp>
      <p:sp>
        <p:nvSpPr>
          <p:cNvPr id="5" name="Footer Placeholder 4"/>
          <p:cNvSpPr>
            <a:spLocks noGrp="1"/>
          </p:cNvSpPr>
          <p:nvPr>
            <p:ph type="ftr" sz="quarter" idx="3"/>
          </p:nvPr>
        </p:nvSpPr>
        <p:spPr/>
        <p:txBody>
          <a:bodyPr/>
          <a:lstStyle/>
          <a:p>
            <a:pPr>
              <a:defRPr/>
            </a:pPr>
            <a:r>
              <a:rPr lang="en-US"/>
              <a:t>J. Ozelis | Cavity and Cryomodule Testing Strategy </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spTree>
    <p:extLst>
      <p:ext uri="{BB962C8B-B14F-4D97-AF65-F5344CB8AC3E}">
        <p14:creationId xmlns:p14="http://schemas.microsoft.com/office/powerpoint/2010/main" val="3668133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CM-Specific Components – SSR1/SSR2</a:t>
            </a:r>
          </a:p>
        </p:txBody>
      </p:sp>
      <p:sp>
        <p:nvSpPr>
          <p:cNvPr id="3" name="Content Placeholder 2"/>
          <p:cNvSpPr>
            <a:spLocks noGrp="1"/>
          </p:cNvSpPr>
          <p:nvPr>
            <p:ph idx="1"/>
          </p:nvPr>
        </p:nvSpPr>
        <p:spPr>
          <a:xfrm>
            <a:off x="228600" y="1043046"/>
            <a:ext cx="8672513" cy="5210797"/>
          </a:xfrm>
        </p:spPr>
        <p:txBody>
          <a:bodyPr>
            <a:normAutofit/>
          </a:bodyPr>
          <a:lstStyle/>
          <a:p>
            <a:r>
              <a:rPr lang="en-US" dirty="0"/>
              <a:t>Tuner/Resonance control</a:t>
            </a:r>
          </a:p>
          <a:p>
            <a:pPr lvl="1"/>
            <a:r>
              <a:rPr lang="en-US" dirty="0"/>
              <a:t>Prototype and production tuner design bench tested and tested on dressed SSR1 cavity in STC.</a:t>
            </a:r>
          </a:p>
          <a:p>
            <a:pPr lvl="2"/>
            <a:r>
              <a:rPr lang="en-US" dirty="0"/>
              <a:t>Prototype used for extended resonance control studies</a:t>
            </a:r>
          </a:p>
          <a:p>
            <a:pPr lvl="2"/>
            <a:r>
              <a:rPr lang="en-US" dirty="0"/>
              <a:t>Production tuner now being used in STC testing for additional further resonance control studies on SSR1 cavities.</a:t>
            </a:r>
          </a:p>
          <a:p>
            <a:pPr lvl="1"/>
            <a:r>
              <a:rPr lang="en-US" dirty="0"/>
              <a:t>Resonance (microphonics) control pushes state-of-the-art</a:t>
            </a:r>
          </a:p>
          <a:p>
            <a:r>
              <a:rPr lang="en-US" dirty="0"/>
              <a:t>Focusing Elements (solenoids)</a:t>
            </a:r>
          </a:p>
          <a:p>
            <a:pPr lvl="1"/>
            <a:r>
              <a:rPr lang="en-US" dirty="0"/>
              <a:t>Prototype solenoids for SSR1 #1 tested in SC Magnet Test Facility (IB1)</a:t>
            </a:r>
          </a:p>
          <a:p>
            <a:pPr lvl="2"/>
            <a:r>
              <a:rPr lang="en-US" dirty="0"/>
              <a:t>LHe bath</a:t>
            </a:r>
          </a:p>
          <a:p>
            <a:pPr lvl="1"/>
            <a:r>
              <a:rPr lang="en-US" dirty="0"/>
              <a:t>Current leads need to be tested (current capacity, heat load)</a:t>
            </a:r>
          </a:p>
          <a:p>
            <a:pPr lvl="2"/>
            <a:r>
              <a:rPr lang="en-US" dirty="0"/>
              <a:t>Using HWR CM style leads (ANL experience)</a:t>
            </a:r>
          </a:p>
          <a:p>
            <a:pPr lvl="3"/>
            <a:r>
              <a:rPr lang="en-US" dirty="0"/>
              <a:t>Established technology</a:t>
            </a:r>
          </a:p>
          <a:p>
            <a:pPr marL="1371600" lvl="3" indent="0">
              <a:buNone/>
            </a:pPr>
            <a:endParaRPr lang="en-US" dirty="0"/>
          </a:p>
          <a:p>
            <a:pPr lvl="2"/>
            <a:endParaRPr lang="en-US" dirty="0"/>
          </a:p>
          <a:p>
            <a:endParaRPr lang="en-US" dirty="0"/>
          </a:p>
          <a:p>
            <a:pPr lvl="1"/>
            <a:endParaRPr lang="en-US" dirty="0"/>
          </a:p>
        </p:txBody>
      </p:sp>
      <p:sp>
        <p:nvSpPr>
          <p:cNvPr id="4" name="Date Placeholder 3"/>
          <p:cNvSpPr>
            <a:spLocks noGrp="1"/>
          </p:cNvSpPr>
          <p:nvPr>
            <p:ph type="dt" sz="half" idx="2"/>
          </p:nvPr>
        </p:nvSpPr>
        <p:spPr/>
        <p:txBody>
          <a:bodyPr/>
          <a:lstStyle/>
          <a:p>
            <a:pPr>
              <a:defRPr/>
            </a:pPr>
            <a:r>
              <a:rPr lang="en-US"/>
              <a:t>10 May 2018</a:t>
            </a:r>
            <a:endParaRPr lang="en-US" dirty="0"/>
          </a:p>
        </p:txBody>
      </p:sp>
      <p:sp>
        <p:nvSpPr>
          <p:cNvPr id="5" name="Footer Placeholder 4"/>
          <p:cNvSpPr>
            <a:spLocks noGrp="1"/>
          </p:cNvSpPr>
          <p:nvPr>
            <p:ph type="ftr" sz="quarter" idx="3"/>
          </p:nvPr>
        </p:nvSpPr>
        <p:spPr/>
        <p:txBody>
          <a:bodyPr/>
          <a:lstStyle/>
          <a:p>
            <a:pPr>
              <a:defRPr/>
            </a:pPr>
            <a:r>
              <a:rPr lang="en-US"/>
              <a:t>J. Ozelis | Cavity and Cryomodule Testing Strategy </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spTree>
    <p:extLst>
      <p:ext uri="{BB962C8B-B14F-4D97-AF65-F5344CB8AC3E}">
        <p14:creationId xmlns:p14="http://schemas.microsoft.com/office/powerpoint/2010/main" val="401788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Performance Parameters – SSR1/SSR2 Components</a:t>
            </a:r>
          </a:p>
        </p:txBody>
      </p:sp>
      <p:sp>
        <p:nvSpPr>
          <p:cNvPr id="3" name="Content Placeholder 2"/>
          <p:cNvSpPr>
            <a:spLocks noGrp="1"/>
          </p:cNvSpPr>
          <p:nvPr>
            <p:ph idx="1"/>
          </p:nvPr>
        </p:nvSpPr>
        <p:spPr>
          <a:xfrm>
            <a:off x="228600" y="1043046"/>
            <a:ext cx="8672513" cy="5210797"/>
          </a:xfrm>
        </p:spPr>
        <p:txBody>
          <a:bodyPr>
            <a:normAutofit/>
          </a:bodyPr>
          <a:lstStyle/>
          <a:p>
            <a:pPr marL="1371600" lvl="3" indent="0">
              <a:buNone/>
            </a:pPr>
            <a:endParaRPr lang="en-US" dirty="0"/>
          </a:p>
          <a:p>
            <a:pPr lvl="2"/>
            <a:endParaRPr lang="en-US" dirty="0"/>
          </a:p>
          <a:p>
            <a:endParaRPr lang="en-US" dirty="0"/>
          </a:p>
          <a:p>
            <a:pPr lvl="1"/>
            <a:endParaRPr lang="en-US" dirty="0"/>
          </a:p>
        </p:txBody>
      </p:sp>
      <p:sp>
        <p:nvSpPr>
          <p:cNvPr id="4" name="Date Placeholder 3"/>
          <p:cNvSpPr>
            <a:spLocks noGrp="1"/>
          </p:cNvSpPr>
          <p:nvPr>
            <p:ph type="dt" sz="half" idx="2"/>
          </p:nvPr>
        </p:nvSpPr>
        <p:spPr/>
        <p:txBody>
          <a:bodyPr/>
          <a:lstStyle/>
          <a:p>
            <a:pPr>
              <a:defRPr/>
            </a:pPr>
            <a:r>
              <a:rPr lang="en-US"/>
              <a:t>10 May 2018</a:t>
            </a:r>
            <a:endParaRPr lang="en-US" dirty="0"/>
          </a:p>
        </p:txBody>
      </p:sp>
      <p:sp>
        <p:nvSpPr>
          <p:cNvPr id="5" name="Footer Placeholder 4"/>
          <p:cNvSpPr>
            <a:spLocks noGrp="1"/>
          </p:cNvSpPr>
          <p:nvPr>
            <p:ph type="ftr" sz="quarter" idx="3"/>
          </p:nvPr>
        </p:nvSpPr>
        <p:spPr/>
        <p:txBody>
          <a:bodyPr/>
          <a:lstStyle/>
          <a:p>
            <a:pPr>
              <a:defRPr/>
            </a:pPr>
            <a:r>
              <a:rPr lang="en-US"/>
              <a:t>J. Ozelis | Cavity and Cryomodule Testing Strategy </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grpSp>
        <p:nvGrpSpPr>
          <p:cNvPr id="9" name="Group 8">
            <a:extLst>
              <a:ext uri="{FF2B5EF4-FFF2-40B4-BE49-F238E27FC236}">
                <a16:creationId xmlns:a16="http://schemas.microsoft.com/office/drawing/2014/main" id="{A6B77230-035F-4D41-B1C9-BA8980C006DB}"/>
              </a:ext>
            </a:extLst>
          </p:cNvPr>
          <p:cNvGrpSpPr/>
          <p:nvPr/>
        </p:nvGrpSpPr>
        <p:grpSpPr>
          <a:xfrm>
            <a:off x="636588" y="1234440"/>
            <a:ext cx="7441027" cy="5019403"/>
            <a:chOff x="340517" y="1025043"/>
            <a:chExt cx="7794162" cy="5228800"/>
          </a:xfrm>
        </p:grpSpPr>
        <p:pic>
          <p:nvPicPr>
            <p:cNvPr id="7" name="Picture 6">
              <a:extLst>
                <a:ext uri="{FF2B5EF4-FFF2-40B4-BE49-F238E27FC236}">
                  <a16:creationId xmlns:a16="http://schemas.microsoft.com/office/drawing/2014/main" id="{DEEBDA87-C64E-4438-9C9B-93BBFC8D6D63}"/>
                </a:ext>
              </a:extLst>
            </p:cNvPr>
            <p:cNvPicPr>
              <a:picLocks noChangeAspect="1"/>
            </p:cNvPicPr>
            <p:nvPr/>
          </p:nvPicPr>
          <p:blipFill>
            <a:blip r:embed="rId2"/>
            <a:stretch>
              <a:fillRect/>
            </a:stretch>
          </p:blipFill>
          <p:spPr>
            <a:xfrm>
              <a:off x="340517" y="1025043"/>
              <a:ext cx="5566596" cy="5228800"/>
            </a:xfrm>
            <a:prstGeom prst="rect">
              <a:avLst/>
            </a:prstGeom>
          </p:spPr>
        </p:pic>
        <p:pic>
          <p:nvPicPr>
            <p:cNvPr id="8" name="Picture 7">
              <a:extLst>
                <a:ext uri="{FF2B5EF4-FFF2-40B4-BE49-F238E27FC236}">
                  <a16:creationId xmlns:a16="http://schemas.microsoft.com/office/drawing/2014/main" id="{064FCB42-84D8-412E-81C8-0EEF797857DB}"/>
                </a:ext>
              </a:extLst>
            </p:cNvPr>
            <p:cNvPicPr>
              <a:picLocks noChangeAspect="1"/>
            </p:cNvPicPr>
            <p:nvPr/>
          </p:nvPicPr>
          <p:blipFill rotWithShape="1">
            <a:blip r:embed="rId3"/>
            <a:srcRect l="51399"/>
            <a:stretch/>
          </p:blipFill>
          <p:spPr>
            <a:xfrm>
              <a:off x="5422392" y="1025043"/>
              <a:ext cx="2712287" cy="5228800"/>
            </a:xfrm>
            <a:prstGeom prst="rect">
              <a:avLst/>
            </a:prstGeom>
          </p:spPr>
        </p:pic>
      </p:grpSp>
      <p:sp>
        <p:nvSpPr>
          <p:cNvPr id="10" name="TextBox 9">
            <a:extLst>
              <a:ext uri="{FF2B5EF4-FFF2-40B4-BE49-F238E27FC236}">
                <a16:creationId xmlns:a16="http://schemas.microsoft.com/office/drawing/2014/main" id="{0D79C694-EDF4-449C-9B7C-6478BFD3DB90}"/>
              </a:ext>
            </a:extLst>
          </p:cNvPr>
          <p:cNvSpPr txBox="1"/>
          <p:nvPr/>
        </p:nvSpPr>
        <p:spPr>
          <a:xfrm>
            <a:off x="3592816" y="884907"/>
            <a:ext cx="3993987" cy="400110"/>
          </a:xfrm>
          <a:prstGeom prst="rect">
            <a:avLst/>
          </a:prstGeom>
          <a:noFill/>
        </p:spPr>
        <p:txBody>
          <a:bodyPr wrap="square" rtlCol="0">
            <a:spAutoFit/>
          </a:bodyPr>
          <a:lstStyle/>
          <a:p>
            <a:r>
              <a:rPr lang="en-US" sz="2000" b="1" dirty="0">
                <a:latin typeface="Helvetica" panose="020B0604020202020204" pitchFamily="34" charset="0"/>
                <a:cs typeface="Helvetica" panose="020B0604020202020204" pitchFamily="34" charset="0"/>
              </a:rPr>
              <a:t>SSR1                        SSR2</a:t>
            </a:r>
          </a:p>
        </p:txBody>
      </p:sp>
    </p:spTree>
    <p:extLst>
      <p:ext uri="{BB962C8B-B14F-4D97-AF65-F5344CB8AC3E}">
        <p14:creationId xmlns:p14="http://schemas.microsoft.com/office/powerpoint/2010/main" val="3212023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CM-Specific Components – SSR1/SSR2</a:t>
            </a:r>
          </a:p>
        </p:txBody>
      </p:sp>
      <p:sp>
        <p:nvSpPr>
          <p:cNvPr id="3" name="Content Placeholder 2"/>
          <p:cNvSpPr>
            <a:spLocks noGrp="1"/>
          </p:cNvSpPr>
          <p:nvPr>
            <p:ph idx="1"/>
          </p:nvPr>
        </p:nvSpPr>
        <p:spPr>
          <a:xfrm>
            <a:off x="228600" y="1043046"/>
            <a:ext cx="6801485" cy="5210797"/>
          </a:xfrm>
        </p:spPr>
        <p:txBody>
          <a:bodyPr>
            <a:normAutofit fontScale="85000" lnSpcReduction="10000"/>
          </a:bodyPr>
          <a:lstStyle/>
          <a:p>
            <a:r>
              <a:rPr lang="en-US" dirty="0"/>
              <a:t>Bare Cavities</a:t>
            </a:r>
          </a:p>
          <a:p>
            <a:pPr lvl="1"/>
            <a:r>
              <a:rPr lang="en-US" dirty="0"/>
              <a:t>Updated SSR1 cavity design for CM#2 will be tested bare in VTS – qualification for CM#2</a:t>
            </a:r>
          </a:p>
          <a:p>
            <a:pPr lvl="2"/>
            <a:r>
              <a:rPr lang="en-US" dirty="0"/>
              <a:t>All 9 cavities to be tested bare in VTS</a:t>
            </a:r>
          </a:p>
          <a:p>
            <a:pPr lvl="2"/>
            <a:r>
              <a:rPr lang="en-US" dirty="0"/>
              <a:t>All 9 cavities to be tested jacketed (w/He vessels) in VTS</a:t>
            </a:r>
          </a:p>
          <a:p>
            <a:pPr lvl="1"/>
            <a:r>
              <a:rPr lang="en-US" dirty="0"/>
              <a:t>SSR2 cavity new design</a:t>
            </a:r>
          </a:p>
          <a:p>
            <a:pPr lvl="2"/>
            <a:r>
              <a:rPr lang="en-US" dirty="0"/>
              <a:t>2 prototype cavities built for FNAL, 2 prototype cavities built by DAE</a:t>
            </a:r>
          </a:p>
          <a:p>
            <a:pPr lvl="3"/>
            <a:r>
              <a:rPr lang="en-US" dirty="0"/>
              <a:t>All (4) prototypes tested bare at FNAL VTS</a:t>
            </a:r>
          </a:p>
          <a:p>
            <a:pPr lvl="4"/>
            <a:r>
              <a:rPr lang="en-US" dirty="0"/>
              <a:t>3 process/test cycles/cavity for FNAL cavities in schedule</a:t>
            </a:r>
          </a:p>
          <a:p>
            <a:pPr lvl="3"/>
            <a:r>
              <a:rPr lang="en-US" dirty="0"/>
              <a:t>All (4) prototypes tested jacketed at FNAL VTS</a:t>
            </a:r>
          </a:p>
          <a:p>
            <a:pPr lvl="2"/>
            <a:r>
              <a:rPr lang="en-US" dirty="0"/>
              <a:t>4 pre-production cavities built for FNAL</a:t>
            </a:r>
          </a:p>
          <a:p>
            <a:pPr lvl="3"/>
            <a:r>
              <a:rPr lang="en-US" dirty="0"/>
              <a:t>All (4) pre-production cavities tested bare at FNAL VTS</a:t>
            </a:r>
          </a:p>
          <a:p>
            <a:pPr lvl="3"/>
            <a:r>
              <a:rPr lang="en-US" dirty="0"/>
              <a:t>All (4) pre-production cavities tested jacketed at FNAL VTS</a:t>
            </a:r>
          </a:p>
          <a:p>
            <a:pPr lvl="1"/>
            <a:r>
              <a:rPr lang="en-US" dirty="0"/>
              <a:t>SSR2 production cavities</a:t>
            </a:r>
          </a:p>
          <a:p>
            <a:pPr lvl="2"/>
            <a:r>
              <a:rPr lang="en-US" dirty="0"/>
              <a:t>All jacketed production cavities supplied/tested (VTS) by partners prior to shipment to FNAL for integration, re-tested (VTS) at FNAL </a:t>
            </a:r>
          </a:p>
        </p:txBody>
      </p:sp>
      <p:sp>
        <p:nvSpPr>
          <p:cNvPr id="4" name="Date Placeholder 3"/>
          <p:cNvSpPr>
            <a:spLocks noGrp="1"/>
          </p:cNvSpPr>
          <p:nvPr>
            <p:ph type="dt" sz="half" idx="2"/>
          </p:nvPr>
        </p:nvSpPr>
        <p:spPr/>
        <p:txBody>
          <a:bodyPr/>
          <a:lstStyle/>
          <a:p>
            <a:pPr>
              <a:defRPr/>
            </a:pPr>
            <a:r>
              <a:rPr lang="en-US"/>
              <a:t>10 May 2018</a:t>
            </a:r>
            <a:endParaRPr lang="en-US" dirty="0"/>
          </a:p>
        </p:txBody>
      </p:sp>
      <p:sp>
        <p:nvSpPr>
          <p:cNvPr id="5" name="Footer Placeholder 4"/>
          <p:cNvSpPr>
            <a:spLocks noGrp="1"/>
          </p:cNvSpPr>
          <p:nvPr>
            <p:ph type="ftr" sz="quarter" idx="3"/>
          </p:nvPr>
        </p:nvSpPr>
        <p:spPr/>
        <p:txBody>
          <a:bodyPr/>
          <a:lstStyle/>
          <a:p>
            <a:pPr>
              <a:defRPr/>
            </a:pPr>
            <a:r>
              <a:rPr lang="en-US"/>
              <a:t>J. Ozelis | Cavity and Cryomodule Testing Strategy </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sp>
        <p:nvSpPr>
          <p:cNvPr id="7" name="TextBox 6"/>
          <p:cNvSpPr txBox="1"/>
          <p:nvPr/>
        </p:nvSpPr>
        <p:spPr>
          <a:xfrm>
            <a:off x="6822207" y="4948043"/>
            <a:ext cx="2187388" cy="307777"/>
          </a:xfrm>
          <a:prstGeom prst="rect">
            <a:avLst/>
          </a:prstGeom>
          <a:noFill/>
        </p:spPr>
        <p:txBody>
          <a:bodyPr wrap="square" rtlCol="0">
            <a:spAutoFit/>
          </a:bodyPr>
          <a:lstStyle/>
          <a:p>
            <a:r>
              <a:rPr lang="en-US" sz="1400" dirty="0">
                <a:solidFill>
                  <a:schemeClr val="accent6"/>
                </a:solidFill>
                <a:latin typeface="Helvetica" panose="020B0604020202020204" pitchFamily="34" charset="0"/>
                <a:cs typeface="Helvetica" panose="020B0604020202020204" pitchFamily="34" charset="0"/>
              </a:rPr>
              <a:t>SSR1 cavity – VTS test</a:t>
            </a:r>
          </a:p>
        </p:txBody>
      </p:sp>
      <p:pic>
        <p:nvPicPr>
          <p:cNvPr id="8" name="Content Placeholder 5" descr="IMG_0241.jpg"/>
          <p:cNvPicPr/>
          <p:nvPr/>
        </p:nvPicPr>
        <p:blipFill rotWithShape="1">
          <a:blip r:embed="rId2" cstate="screen">
            <a:extLst>
              <a:ext uri="{BEBA8EAE-BF5A-486C-A8C5-ECC9F3942E4B}">
                <a14:imgProps xmlns:a14="http://schemas.microsoft.com/office/drawing/2010/main">
                  <a14:imgLayer r:embed="rId3">
                    <a14:imgEffect>
                      <a14:saturation sat="66000"/>
                    </a14:imgEffect>
                    <a14:imgEffect>
                      <a14:brightnessContrast bright="20000" contrast="20000"/>
                    </a14:imgEffect>
                  </a14:imgLayer>
                </a14:imgProps>
              </a:ext>
              <a:ext uri="{28A0092B-C50C-407E-A947-70E740481C1C}">
                <a14:useLocalDpi xmlns:a14="http://schemas.microsoft.com/office/drawing/2010/main"/>
              </a:ext>
            </a:extLst>
          </a:blip>
          <a:srcRect/>
          <a:stretch/>
        </p:blipFill>
        <p:spPr>
          <a:xfrm>
            <a:off x="6916401" y="1182602"/>
            <a:ext cx="1885315" cy="3770630"/>
          </a:xfrm>
          <a:prstGeom prst="rect">
            <a:avLst/>
          </a:prstGeom>
        </p:spPr>
      </p:pic>
    </p:spTree>
    <p:extLst>
      <p:ext uri="{BB962C8B-B14F-4D97-AF65-F5344CB8AC3E}">
        <p14:creationId xmlns:p14="http://schemas.microsoft.com/office/powerpoint/2010/main" val="4196423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CM-Specific Components – SSR1/SSR2</a:t>
            </a:r>
          </a:p>
        </p:txBody>
      </p:sp>
      <p:sp>
        <p:nvSpPr>
          <p:cNvPr id="3" name="Content Placeholder 2"/>
          <p:cNvSpPr>
            <a:spLocks noGrp="1"/>
          </p:cNvSpPr>
          <p:nvPr>
            <p:ph idx="1"/>
          </p:nvPr>
        </p:nvSpPr>
        <p:spPr>
          <a:xfrm>
            <a:off x="3523129" y="3874775"/>
            <a:ext cx="5139005" cy="2417860"/>
          </a:xfrm>
        </p:spPr>
        <p:txBody>
          <a:bodyPr>
            <a:normAutofit fontScale="92500" lnSpcReduction="20000"/>
          </a:bodyPr>
          <a:lstStyle/>
          <a:p>
            <a:pPr marL="457200" lvl="1" indent="-223838"/>
            <a:r>
              <a:rPr lang="en-US" sz="1700" dirty="0"/>
              <a:t>2 Prototype SSR2 couplers to be procured</a:t>
            </a:r>
          </a:p>
          <a:p>
            <a:pPr marL="690563" lvl="2" indent="-233363"/>
            <a:r>
              <a:rPr lang="en-US" sz="1500" dirty="0"/>
              <a:t>Tested on room-temperature test stand after initial QA/QC</a:t>
            </a:r>
          </a:p>
          <a:p>
            <a:pPr marL="690563" lvl="2" indent="-233363"/>
            <a:r>
              <a:rPr lang="en-US" sz="1500" dirty="0"/>
              <a:t>Tested on (2) prototype cavities in STC</a:t>
            </a:r>
          </a:p>
          <a:p>
            <a:pPr marL="690563" lvl="2" indent="-233363"/>
            <a:r>
              <a:rPr lang="en-US" sz="1500" dirty="0"/>
              <a:t>6 Pre-production couplers (for CM#1) to be procured</a:t>
            </a:r>
          </a:p>
          <a:p>
            <a:pPr marL="1147763" lvl="3" indent="-233363"/>
            <a:r>
              <a:rPr lang="en-US" sz="1300" dirty="0"/>
              <a:t>After tests pf prototypes in STC</a:t>
            </a:r>
          </a:p>
          <a:p>
            <a:pPr marL="690563" lvl="2" indent="-233363"/>
            <a:r>
              <a:rPr lang="en-US" sz="1500" dirty="0"/>
              <a:t>All tested on room-temperature test stand after initial QA/QC</a:t>
            </a:r>
          </a:p>
          <a:p>
            <a:pPr marL="457200" lvl="1" indent="-223838"/>
            <a:r>
              <a:rPr lang="en-US" sz="1700" dirty="0"/>
              <a:t>Testing of  2 pre-production couplers with pre-production dressed cavities (supplied by partners) in STC</a:t>
            </a:r>
          </a:p>
        </p:txBody>
      </p:sp>
      <p:sp>
        <p:nvSpPr>
          <p:cNvPr id="4" name="Date Placeholder 3"/>
          <p:cNvSpPr>
            <a:spLocks noGrp="1"/>
          </p:cNvSpPr>
          <p:nvPr>
            <p:ph type="dt" sz="half" idx="2"/>
          </p:nvPr>
        </p:nvSpPr>
        <p:spPr/>
        <p:txBody>
          <a:bodyPr/>
          <a:lstStyle/>
          <a:p>
            <a:pPr>
              <a:defRPr/>
            </a:pPr>
            <a:r>
              <a:rPr lang="en-US"/>
              <a:t>10 May 2018</a:t>
            </a:r>
            <a:endParaRPr lang="en-US" dirty="0"/>
          </a:p>
        </p:txBody>
      </p:sp>
      <p:sp>
        <p:nvSpPr>
          <p:cNvPr id="5" name="Footer Placeholder 4"/>
          <p:cNvSpPr>
            <a:spLocks noGrp="1"/>
          </p:cNvSpPr>
          <p:nvPr>
            <p:ph type="ftr" sz="quarter" idx="3"/>
          </p:nvPr>
        </p:nvSpPr>
        <p:spPr/>
        <p:txBody>
          <a:bodyPr/>
          <a:lstStyle/>
          <a:p>
            <a:pPr>
              <a:defRPr/>
            </a:pPr>
            <a:r>
              <a:rPr lang="en-US"/>
              <a:t>J. Ozelis | Cavity and Cryomodule Testing Strategy </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sp>
        <p:nvSpPr>
          <p:cNvPr id="9" name="TextBox 8"/>
          <p:cNvSpPr txBox="1"/>
          <p:nvPr/>
        </p:nvSpPr>
        <p:spPr>
          <a:xfrm>
            <a:off x="736826" y="5883471"/>
            <a:ext cx="2406546" cy="307777"/>
          </a:xfrm>
          <a:prstGeom prst="rect">
            <a:avLst/>
          </a:prstGeom>
          <a:noFill/>
        </p:spPr>
        <p:txBody>
          <a:bodyPr wrap="square" rtlCol="0">
            <a:spAutoFit/>
          </a:bodyPr>
          <a:lstStyle/>
          <a:p>
            <a:r>
              <a:rPr lang="en-US" sz="1400" dirty="0">
                <a:solidFill>
                  <a:schemeClr val="accent6"/>
                </a:solidFill>
                <a:latin typeface="Helvetica" panose="020B0604020202020204" pitchFamily="34" charset="0"/>
                <a:cs typeface="Helvetica" panose="020B0604020202020204" pitchFamily="34" charset="0"/>
              </a:rPr>
              <a:t>325MHz Coupler – cold end</a:t>
            </a:r>
            <a:endParaRPr lang="en-US" sz="1200" dirty="0">
              <a:solidFill>
                <a:srgbClr val="FF0000"/>
              </a:solidFill>
              <a:latin typeface="Helvetica" panose="020B0604020202020204" pitchFamily="34" charset="0"/>
              <a:cs typeface="Helvetica" panose="020B0604020202020204" pitchFamily="34" charset="0"/>
            </a:endParaRPr>
          </a:p>
        </p:txBody>
      </p:sp>
      <p:sp>
        <p:nvSpPr>
          <p:cNvPr id="10" name="TextBox 9"/>
          <p:cNvSpPr txBox="1"/>
          <p:nvPr/>
        </p:nvSpPr>
        <p:spPr>
          <a:xfrm>
            <a:off x="125505" y="1011312"/>
            <a:ext cx="7041907" cy="2763823"/>
          </a:xfrm>
          <a:prstGeom prst="rect">
            <a:avLst/>
          </a:prstGeom>
          <a:noFill/>
        </p:spPr>
        <p:txBody>
          <a:bodyPr wrap="square" rtlCol="0">
            <a:normAutofit fontScale="85000" lnSpcReduction="10000"/>
          </a:bodyPr>
          <a:lstStyle/>
          <a:p>
            <a:pPr marL="342900" lvl="0" indent="-342900">
              <a:spcBef>
                <a:spcPct val="20000"/>
              </a:spcBef>
              <a:buFont typeface="Arial" charset="0"/>
              <a:buChar char="•"/>
            </a:pPr>
            <a:r>
              <a:rPr lang="en-US" sz="1900" dirty="0">
                <a:solidFill>
                  <a:srgbClr val="404040"/>
                </a:solidFill>
                <a:latin typeface="Helvetica"/>
              </a:rPr>
              <a:t>Couplers</a:t>
            </a:r>
          </a:p>
          <a:p>
            <a:pPr marL="742950" lvl="1" indent="-285750">
              <a:spcBef>
                <a:spcPct val="20000"/>
              </a:spcBef>
              <a:buFont typeface="Arial" charset="0"/>
              <a:buChar char="–"/>
            </a:pPr>
            <a:r>
              <a:rPr lang="en-US" sz="1700" dirty="0">
                <a:solidFill>
                  <a:srgbClr val="404040"/>
                </a:solidFill>
                <a:latin typeface="Helvetica"/>
                <a:ea typeface="ＭＳ Ｐゴシック" charset="0"/>
              </a:rPr>
              <a:t>Couplers for SSR1 CM#1/CM#2</a:t>
            </a:r>
          </a:p>
          <a:p>
            <a:pPr marL="1143000" lvl="2" indent="-228600">
              <a:spcBef>
                <a:spcPct val="20000"/>
              </a:spcBef>
              <a:buFont typeface="Arial" charset="0"/>
              <a:buChar char="•"/>
            </a:pPr>
            <a:r>
              <a:rPr lang="en-US" sz="1600" dirty="0">
                <a:solidFill>
                  <a:srgbClr val="404040"/>
                </a:solidFill>
                <a:latin typeface="Helvetica"/>
                <a:ea typeface="ＭＳ Ｐゴシック" charset="0"/>
              </a:rPr>
              <a:t>All CM#1 couplers tested on room-temperature test stand after initial QA/QC</a:t>
            </a:r>
          </a:p>
          <a:p>
            <a:pPr marL="1143000" lvl="2" indent="-228600">
              <a:spcBef>
                <a:spcPct val="20000"/>
              </a:spcBef>
              <a:buFont typeface="Arial" charset="0"/>
              <a:buChar char="•"/>
            </a:pPr>
            <a:r>
              <a:rPr lang="en-US" sz="1600" dirty="0">
                <a:solidFill>
                  <a:srgbClr val="404040"/>
                </a:solidFill>
                <a:latin typeface="Helvetica"/>
                <a:ea typeface="ＭＳ Ｐゴシック" charset="0"/>
              </a:rPr>
              <a:t>Testing sub-set for CM#1 on dressed cavities in STC (cavity qualification for SSR1 CM#1) </a:t>
            </a:r>
          </a:p>
          <a:p>
            <a:pPr marL="1600200" lvl="3" indent="-228600">
              <a:spcBef>
                <a:spcPct val="20000"/>
              </a:spcBef>
              <a:buFont typeface="Arial" charset="0"/>
              <a:buChar char="–"/>
            </a:pPr>
            <a:r>
              <a:rPr lang="en-US" sz="1400" dirty="0">
                <a:solidFill>
                  <a:srgbClr val="404040"/>
                </a:solidFill>
                <a:latin typeface="Helvetica"/>
                <a:ea typeface="ＭＳ Ｐゴシック" charset="0"/>
              </a:rPr>
              <a:t>Couplers for CM#2 ordered after these tests (and any design updates)</a:t>
            </a:r>
          </a:p>
          <a:p>
            <a:pPr marL="1143000" lvl="2" indent="-228600">
              <a:spcBef>
                <a:spcPct val="20000"/>
              </a:spcBef>
              <a:buFont typeface="Arial" charset="0"/>
              <a:buChar char="•"/>
            </a:pPr>
            <a:r>
              <a:rPr lang="en-US" sz="1600" dirty="0">
                <a:solidFill>
                  <a:srgbClr val="404040"/>
                </a:solidFill>
                <a:latin typeface="Helvetica"/>
                <a:ea typeface="ＭＳ Ｐゴシック" charset="0"/>
              </a:rPr>
              <a:t>All CM#2 couplers tested on room-temperature test stand after initial QA/QC</a:t>
            </a:r>
          </a:p>
          <a:p>
            <a:pPr marL="1143000" lvl="2" indent="-228600">
              <a:spcBef>
                <a:spcPct val="20000"/>
              </a:spcBef>
              <a:buFont typeface="Arial" charset="0"/>
              <a:buChar char="•"/>
            </a:pPr>
            <a:r>
              <a:rPr lang="en-US" sz="1600" dirty="0">
                <a:solidFill>
                  <a:srgbClr val="404040"/>
                </a:solidFill>
                <a:latin typeface="Helvetica"/>
                <a:ea typeface="ＭＳ Ｐゴシック" charset="0"/>
              </a:rPr>
              <a:t>Testing 2 couplers for CM#2 on dressed cavities in STC</a:t>
            </a:r>
          </a:p>
          <a:p>
            <a:pPr marL="742950" lvl="1" indent="-285750">
              <a:spcBef>
                <a:spcPct val="20000"/>
              </a:spcBef>
              <a:buFont typeface="Arial" charset="0"/>
              <a:buChar char="–"/>
            </a:pPr>
            <a:r>
              <a:rPr lang="en-US" sz="1700" dirty="0">
                <a:solidFill>
                  <a:srgbClr val="404040"/>
                </a:solidFill>
                <a:latin typeface="Helvetica"/>
                <a:ea typeface="ＭＳ Ｐゴシック" charset="0"/>
              </a:rPr>
              <a:t>A set of SSR1 Couplers have been tested on test stand to SSR2 spec (30kW)</a:t>
            </a:r>
          </a:p>
          <a:p>
            <a:pPr marL="1143000" lvl="2" indent="-228600">
              <a:spcBef>
                <a:spcPct val="20000"/>
              </a:spcBef>
              <a:buFont typeface="Arial" charset="0"/>
              <a:buChar char="•"/>
            </a:pPr>
            <a:r>
              <a:rPr lang="en-US" sz="1600" dirty="0">
                <a:solidFill>
                  <a:srgbClr val="404040"/>
                </a:solidFill>
                <a:latin typeface="Helvetica"/>
                <a:ea typeface="ＭＳ Ｐゴシック" charset="0"/>
              </a:rPr>
              <a:t>One tested to failure at 47kW (50% above spec)</a:t>
            </a:r>
            <a:endParaRPr lang="en-US" dirty="0"/>
          </a:p>
        </p:txBody>
      </p:sp>
      <p:sp>
        <p:nvSpPr>
          <p:cNvPr id="11" name="TextBox 10"/>
          <p:cNvSpPr txBox="1"/>
          <p:nvPr/>
        </p:nvSpPr>
        <p:spPr>
          <a:xfrm>
            <a:off x="7269492" y="3533651"/>
            <a:ext cx="1440810" cy="307777"/>
          </a:xfrm>
          <a:prstGeom prst="rect">
            <a:avLst/>
          </a:prstGeom>
          <a:noFill/>
        </p:spPr>
        <p:txBody>
          <a:bodyPr wrap="square" rtlCol="0">
            <a:spAutoFit/>
          </a:bodyPr>
          <a:lstStyle/>
          <a:p>
            <a:r>
              <a:rPr lang="en-US" sz="1400" dirty="0">
                <a:solidFill>
                  <a:schemeClr val="accent6"/>
                </a:solidFill>
                <a:latin typeface="Helvetica" panose="020B0604020202020204" pitchFamily="34" charset="0"/>
                <a:cs typeface="Helvetica" panose="020B0604020202020204" pitchFamily="34" charset="0"/>
              </a:rPr>
              <a:t>RT Test Stand</a:t>
            </a:r>
          </a:p>
        </p:txBody>
      </p:sp>
      <p:pic>
        <p:nvPicPr>
          <p:cNvPr id="12" name="Picture 1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19955" y="3809226"/>
            <a:ext cx="2674960" cy="1972821"/>
          </a:xfrm>
          <a:prstGeom prst="rect">
            <a:avLst/>
          </a:prstGeom>
        </p:spPr>
      </p:pic>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6678906" y="1363911"/>
            <a:ext cx="2621981" cy="1747989"/>
          </a:xfrm>
          <a:prstGeom prst="rect">
            <a:avLst/>
          </a:prstGeom>
        </p:spPr>
      </p:pic>
    </p:spTree>
    <p:extLst>
      <p:ext uri="{BB962C8B-B14F-4D97-AF65-F5344CB8AC3E}">
        <p14:creationId xmlns:p14="http://schemas.microsoft.com/office/powerpoint/2010/main" val="816961333"/>
      </p:ext>
    </p:extLst>
  </p:cSld>
  <p:clrMapOvr>
    <a:masterClrMapping/>
  </p:clrMapOvr>
</p:sld>
</file>

<file path=ppt/theme/theme1.xml><?xml version="1.0" encoding="utf-8"?>
<a:theme xmlns:a="http://schemas.openxmlformats.org/drawingml/2006/main" name="FermilabPartnerships_PPT_090915">
  <a:themeElements>
    <a:clrScheme name="Fermilab">
      <a:dk1>
        <a:srgbClr val="004C97"/>
      </a:dk1>
      <a:lt1>
        <a:srgbClr val="FFFFFF"/>
      </a:lt1>
      <a:dk2>
        <a:srgbClr val="004C97"/>
      </a:dk2>
      <a:lt2>
        <a:srgbClr val="FFFFFF"/>
      </a:lt2>
      <a:accent1>
        <a:srgbClr val="99D6EA"/>
      </a:accent1>
      <a:accent2>
        <a:srgbClr val="DB720C"/>
      </a:accent2>
      <a:accent3>
        <a:srgbClr val="519A24"/>
      </a:accent3>
      <a:accent4>
        <a:srgbClr val="AF272F"/>
      </a:accent4>
      <a:accent5>
        <a:srgbClr val="00B5E2"/>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3D17A152F8CA44A95588D9440E0A03" ma:contentTypeVersion="3" ma:contentTypeDescription="Create a new document." ma:contentTypeScope="" ma:versionID="a2ac3a4fb08969989250a758a5950be2">
  <xsd:schema xmlns:xsd="http://www.w3.org/2001/XMLSchema" xmlns:xs="http://www.w3.org/2001/XMLSchema" xmlns:p="http://schemas.microsoft.com/office/2006/metadata/properties" xmlns:ns1="http://schemas.microsoft.com/sharepoint/v3" targetNamespace="http://schemas.microsoft.com/office/2006/metadata/properties" ma:root="true" ma:fieldsID="bc46782115e7dfa4fabf0fe74a7b686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CB03382-2E78-4944-BB95-D9CE5573A4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CB6ABB5-8F35-4442-A096-1590B930434D}">
  <ds:schemaRefs>
    <ds:schemaRef ds:uri="http://schemas.microsoft.com/sharepoint/v3/contenttype/forms"/>
  </ds:schemaRefs>
</ds:datastoreItem>
</file>

<file path=customXml/itemProps3.xml><?xml version="1.0" encoding="utf-8"?>
<ds:datastoreItem xmlns:ds="http://schemas.openxmlformats.org/officeDocument/2006/customXml" ds:itemID="{9F92619A-EA3F-48C6-8353-0E1D78874E9E}">
  <ds:schemaRefs>
    <ds:schemaRef ds:uri="http://schemas.microsoft.com/office/2006/documentManagement/types"/>
    <ds:schemaRef ds:uri="http://purl.org/dc/terms/"/>
    <ds:schemaRef ds:uri="http://schemas.openxmlformats.org/package/2006/metadata/core-properties"/>
    <ds:schemaRef ds:uri="http://schemas.microsoft.com/sharepoint/v3"/>
    <ds:schemaRef ds:uri="http://schemas.microsoft.com/office/infopath/2007/PartnerControls"/>
    <ds:schemaRef ds:uri="http://purl.org/dc/elements/1.1/"/>
    <ds:schemaRef ds:uri="http://purl.org/dc/dcmitype/"/>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FNAL_Partnership_PowerPoint_4x3_100716</Template>
  <TotalTime>20339</TotalTime>
  <Words>4086</Words>
  <Application>Microsoft Office PowerPoint</Application>
  <PresentationFormat>On-screen Show (4:3)</PresentationFormat>
  <Paragraphs>592</Paragraphs>
  <Slides>29</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8" baseType="lpstr">
      <vt:lpstr>ＭＳ Ｐゴシック</vt:lpstr>
      <vt:lpstr>Arial</vt:lpstr>
      <vt:lpstr>Calibri</vt:lpstr>
      <vt:lpstr>Geneva</vt:lpstr>
      <vt:lpstr>Helvetica</vt:lpstr>
      <vt:lpstr>Symbol</vt:lpstr>
      <vt:lpstr>Wingdings</vt:lpstr>
      <vt:lpstr>FermilabPartnerships_PPT_090915</vt:lpstr>
      <vt:lpstr>Worksheet</vt:lpstr>
      <vt:lpstr>PowerPoint Presentation</vt:lpstr>
      <vt:lpstr>Scope Of CM Design And Development</vt:lpstr>
      <vt:lpstr>SRF Test Program Goals</vt:lpstr>
      <vt:lpstr>Testing Hierarchy – from the simple to the complex</vt:lpstr>
      <vt:lpstr>CM-Specific Components – SSR1/SSR2</vt:lpstr>
      <vt:lpstr>CM-Specific Components – SSR1/SSR2</vt:lpstr>
      <vt:lpstr>Performance Parameters – SSR1/SSR2 Components</vt:lpstr>
      <vt:lpstr>Testing CM-Specific Components – SSR1/SSR2</vt:lpstr>
      <vt:lpstr>Testing CM-Specific Components – SSR1/SSR2</vt:lpstr>
      <vt:lpstr>Testing CM-Specific Components – SSR1/SSR2</vt:lpstr>
      <vt:lpstr>Testing CM-Specific Sub-Systems – SSR1/SSR2</vt:lpstr>
      <vt:lpstr>Testing CM-Specific Sub-Systems – SSR1/SSR2</vt:lpstr>
      <vt:lpstr>CM-Specific Components – HB650  &amp; LB650</vt:lpstr>
      <vt:lpstr>CM-Specific Components – HB650 (LB650)</vt:lpstr>
      <vt:lpstr>Performance Parameters – LB650/HB650 Components</vt:lpstr>
      <vt:lpstr>Testing CM-Specific Components – LB/HB650</vt:lpstr>
      <vt:lpstr>Testing CM-Specific Components – HB650 (LB650)</vt:lpstr>
      <vt:lpstr>Testing CM-Specific Components – HB650 (LB650)</vt:lpstr>
      <vt:lpstr>Testing CM-Specific Sub-Systems – HB650</vt:lpstr>
      <vt:lpstr>Testing CM-Specific Sub-Systems – HB650</vt:lpstr>
      <vt:lpstr>General CM Risks – SSR1/SSR2/LB650/HB650</vt:lpstr>
      <vt:lpstr>Performance Parameters – SSR1/SSR2 CMs</vt:lpstr>
      <vt:lpstr>Performance Parameters – LB650/HB650 CMs</vt:lpstr>
      <vt:lpstr>Addressing General CM Risks</vt:lpstr>
      <vt:lpstr>Addressing General CM Risks</vt:lpstr>
      <vt:lpstr>CM Testing Schedule – HB650 #1</vt:lpstr>
      <vt:lpstr>CM Testing Schedule – HWR/SSR1 #1</vt:lpstr>
      <vt:lpstr>Summary – SRF Component/System Testing Matrix</vt:lpstr>
      <vt:lpstr>Summary</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 L Kaducak</dc:creator>
  <cp:lastModifiedBy>Joe P. Ozelis x4319 08433N</cp:lastModifiedBy>
  <cp:revision>169</cp:revision>
  <cp:lastPrinted>2014-01-20T19:40:21Z</cp:lastPrinted>
  <dcterms:created xsi:type="dcterms:W3CDTF">2017-04-21T15:07:14Z</dcterms:created>
  <dcterms:modified xsi:type="dcterms:W3CDTF">2018-05-10T13:10:16Z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0x010100243D17A152F8CA44A95588D9440E0A03</vt:lpwstr>
  </property>
</Properties>
</file>