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78"/>
  </p:notesMasterIdLst>
  <p:handoutMasterIdLst>
    <p:handoutMasterId r:id="rId79"/>
  </p:handoutMasterIdLst>
  <p:sldIdLst>
    <p:sldId id="294" r:id="rId2"/>
    <p:sldId id="275" r:id="rId3"/>
    <p:sldId id="418" r:id="rId4"/>
    <p:sldId id="419" r:id="rId5"/>
    <p:sldId id="421" r:id="rId6"/>
    <p:sldId id="424" r:id="rId7"/>
    <p:sldId id="423" r:id="rId8"/>
    <p:sldId id="425" r:id="rId9"/>
    <p:sldId id="426" r:id="rId10"/>
    <p:sldId id="402" r:id="rId11"/>
    <p:sldId id="330" r:id="rId12"/>
    <p:sldId id="335" r:id="rId13"/>
    <p:sldId id="427" r:id="rId14"/>
    <p:sldId id="332" r:id="rId15"/>
    <p:sldId id="428" r:id="rId16"/>
    <p:sldId id="334" r:id="rId17"/>
    <p:sldId id="430" r:id="rId18"/>
    <p:sldId id="333" r:id="rId19"/>
    <p:sldId id="416" r:id="rId20"/>
    <p:sldId id="413" r:id="rId21"/>
    <p:sldId id="415" r:id="rId22"/>
    <p:sldId id="414" r:id="rId23"/>
    <p:sldId id="429" r:id="rId24"/>
    <p:sldId id="479" r:id="rId25"/>
    <p:sldId id="480" r:id="rId26"/>
    <p:sldId id="482" r:id="rId27"/>
    <p:sldId id="431" r:id="rId28"/>
    <p:sldId id="432" r:id="rId29"/>
    <p:sldId id="433" r:id="rId30"/>
    <p:sldId id="434" r:id="rId31"/>
    <p:sldId id="435" r:id="rId32"/>
    <p:sldId id="436" r:id="rId33"/>
    <p:sldId id="437" r:id="rId34"/>
    <p:sldId id="438" r:id="rId35"/>
    <p:sldId id="439" r:id="rId36"/>
    <p:sldId id="440" r:id="rId37"/>
    <p:sldId id="441" r:id="rId38"/>
    <p:sldId id="442" r:id="rId39"/>
    <p:sldId id="443" r:id="rId40"/>
    <p:sldId id="444" r:id="rId41"/>
    <p:sldId id="445" r:id="rId42"/>
    <p:sldId id="446" r:id="rId43"/>
    <p:sldId id="447" r:id="rId44"/>
    <p:sldId id="448" r:id="rId45"/>
    <p:sldId id="449" r:id="rId46"/>
    <p:sldId id="450" r:id="rId47"/>
    <p:sldId id="451" r:id="rId48"/>
    <p:sldId id="452" r:id="rId49"/>
    <p:sldId id="453" r:id="rId50"/>
    <p:sldId id="454" r:id="rId51"/>
    <p:sldId id="455" r:id="rId52"/>
    <p:sldId id="456" r:id="rId53"/>
    <p:sldId id="457" r:id="rId54"/>
    <p:sldId id="458" r:id="rId55"/>
    <p:sldId id="459" r:id="rId56"/>
    <p:sldId id="460" r:id="rId57"/>
    <p:sldId id="461" r:id="rId58"/>
    <p:sldId id="462" r:id="rId59"/>
    <p:sldId id="463" r:id="rId60"/>
    <p:sldId id="464" r:id="rId61"/>
    <p:sldId id="465" r:id="rId62"/>
    <p:sldId id="466" r:id="rId63"/>
    <p:sldId id="467" r:id="rId64"/>
    <p:sldId id="468" r:id="rId65"/>
    <p:sldId id="469" r:id="rId66"/>
    <p:sldId id="470" r:id="rId67"/>
    <p:sldId id="471" r:id="rId68"/>
    <p:sldId id="472" r:id="rId69"/>
    <p:sldId id="473" r:id="rId70"/>
    <p:sldId id="474" r:id="rId71"/>
    <p:sldId id="475" r:id="rId72"/>
    <p:sldId id="476" r:id="rId73"/>
    <p:sldId id="477" r:id="rId74"/>
    <p:sldId id="478" r:id="rId75"/>
    <p:sldId id="483" r:id="rId76"/>
    <p:sldId id="481" r:id="rId7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0504E"/>
    <a:srgbClr val="4E4E4E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83" autoAdjust="0"/>
    <p:restoredTop sz="94790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570" y="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dfiler\users\gonin\B09_Update_2016_LFD_DFDP\LFD_DFDP_HB650_09_31_Marc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1"/>
          <c:order val="0"/>
          <c:tx>
            <c:v>0.9 Thickness 4 mm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Pt>
            <c:idx val="7"/>
            <c:marker>
              <c:symbol val="square"/>
              <c:size val="6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601-46E2-A320-2BEDEF59DD44}"/>
              </c:ext>
            </c:extLst>
          </c:dPt>
          <c:xVal>
            <c:numRef>
              <c:f>'LFD DF_DP'!$C$6:$C$16</c:f>
              <c:numCache>
                <c:formatCode>General</c:formatCode>
                <c:ptCount val="11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100</c:v>
                </c:pt>
                <c:pt idx="8">
                  <c:v>150</c:v>
                </c:pt>
                <c:pt idx="9">
                  <c:v>200</c:v>
                </c:pt>
                <c:pt idx="10">
                  <c:v>1000</c:v>
                </c:pt>
              </c:numCache>
            </c:numRef>
          </c:xVal>
          <c:yVal>
            <c:numRef>
              <c:f>'LFD DF_DP'!$D$6:$D$13</c:f>
              <c:numCache>
                <c:formatCode>General</c:formatCode>
                <c:ptCount val="8"/>
                <c:pt idx="0">
                  <c:v>57</c:v>
                </c:pt>
                <c:pt idx="1">
                  <c:v>43.1</c:v>
                </c:pt>
                <c:pt idx="2">
                  <c:v>33.9</c:v>
                </c:pt>
                <c:pt idx="3">
                  <c:v>23.6</c:v>
                </c:pt>
                <c:pt idx="4">
                  <c:v>14</c:v>
                </c:pt>
                <c:pt idx="5">
                  <c:v>9.4</c:v>
                </c:pt>
                <c:pt idx="6">
                  <c:v>6.8</c:v>
                </c:pt>
                <c:pt idx="7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601-46E2-A320-2BEDEF59DD44}"/>
            </c:ext>
          </c:extLst>
        </c:ser>
        <c:ser>
          <c:idx val="0"/>
          <c:order val="1"/>
          <c:tx>
            <c:v>0.9 Thickness 3.75 mm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'LFD DF_DP'!$C$6:$C$13</c:f>
              <c:numCache>
                <c:formatCode>General</c:formatCode>
                <c:ptCount val="8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100</c:v>
                </c:pt>
              </c:numCache>
            </c:numRef>
          </c:xVal>
          <c:yVal>
            <c:numRef>
              <c:f>'LFD DF_DP'!$E$6:$E$13</c:f>
              <c:numCache>
                <c:formatCode>General</c:formatCode>
                <c:ptCount val="8"/>
                <c:pt idx="0" formatCode="0.000">
                  <c:v>60</c:v>
                </c:pt>
                <c:pt idx="1">
                  <c:v>43.7</c:v>
                </c:pt>
                <c:pt idx="2">
                  <c:v>34</c:v>
                </c:pt>
                <c:pt idx="3">
                  <c:v>22.9</c:v>
                </c:pt>
                <c:pt idx="4">
                  <c:v>12.8</c:v>
                </c:pt>
                <c:pt idx="5">
                  <c:v>8.1</c:v>
                </c:pt>
                <c:pt idx="6">
                  <c:v>5.4</c:v>
                </c:pt>
                <c:pt idx="7">
                  <c:v>3.6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601-46E2-A320-2BEDEF59DD44}"/>
            </c:ext>
          </c:extLst>
        </c:ser>
        <c:ser>
          <c:idx val="2"/>
          <c:order val="2"/>
          <c:tx>
            <c:v>0.92 Thickness 4 mm</c:v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xVal>
            <c:numRef>
              <c:f>'LFD DF_DP'!$B$18:$B$25</c:f>
              <c:numCache>
                <c:formatCode>General</c:formatCode>
                <c:ptCount val="8"/>
                <c:pt idx="0">
                  <c:v>0</c:v>
                </c:pt>
                <c:pt idx="1">
                  <c:v>2.5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100</c:v>
                </c:pt>
              </c:numCache>
            </c:numRef>
          </c:xVal>
          <c:yVal>
            <c:numRef>
              <c:f>'LFD DF_DP'!$C$18:$C$25</c:f>
              <c:numCache>
                <c:formatCode>General</c:formatCode>
                <c:ptCount val="8"/>
                <c:pt idx="0">
                  <c:v>13.29</c:v>
                </c:pt>
                <c:pt idx="1">
                  <c:v>12.36</c:v>
                </c:pt>
                <c:pt idx="2">
                  <c:v>11.57</c:v>
                </c:pt>
                <c:pt idx="3">
                  <c:v>11.28</c:v>
                </c:pt>
                <c:pt idx="4">
                  <c:v>11.1</c:v>
                </c:pt>
                <c:pt idx="5">
                  <c:v>11</c:v>
                </c:pt>
                <c:pt idx="6">
                  <c:v>10.99</c:v>
                </c:pt>
                <c:pt idx="7">
                  <c:v>10.98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601-46E2-A320-2BEDEF59DD44}"/>
            </c:ext>
          </c:extLst>
        </c:ser>
        <c:ser>
          <c:idx val="3"/>
          <c:order val="3"/>
          <c:tx>
            <c:v>0.92 Thickness 3.75 mm</c:v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x"/>
            <c:size val="6"/>
            <c:spPr>
              <a:noFill/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'LFD DF_DP'!$B$18:$B$25</c:f>
              <c:numCache>
                <c:formatCode>General</c:formatCode>
                <c:ptCount val="8"/>
                <c:pt idx="0">
                  <c:v>0</c:v>
                </c:pt>
                <c:pt idx="1">
                  <c:v>2.5</c:v>
                </c:pt>
                <c:pt idx="2">
                  <c:v>10</c:v>
                </c:pt>
                <c:pt idx="3">
                  <c:v>20</c:v>
                </c:pt>
                <c:pt idx="4">
                  <c:v>40</c:v>
                </c:pt>
                <c:pt idx="5">
                  <c:v>60</c:v>
                </c:pt>
                <c:pt idx="6">
                  <c:v>80</c:v>
                </c:pt>
                <c:pt idx="7">
                  <c:v>100</c:v>
                </c:pt>
              </c:numCache>
            </c:numRef>
          </c:xVal>
          <c:yVal>
            <c:numRef>
              <c:f>'LFD DF_DP'!$D$18:$D$25</c:f>
              <c:numCache>
                <c:formatCode>General</c:formatCode>
                <c:ptCount val="8"/>
                <c:pt idx="0">
                  <c:v>14.75</c:v>
                </c:pt>
                <c:pt idx="1">
                  <c:v>14.05</c:v>
                </c:pt>
                <c:pt idx="2">
                  <c:v>12.76</c:v>
                </c:pt>
                <c:pt idx="3">
                  <c:v>12.35</c:v>
                </c:pt>
                <c:pt idx="4">
                  <c:v>12.11</c:v>
                </c:pt>
                <c:pt idx="5">
                  <c:v>12.05</c:v>
                </c:pt>
                <c:pt idx="6">
                  <c:v>12.03</c:v>
                </c:pt>
                <c:pt idx="7">
                  <c:v>12.015000000000001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601-46E2-A320-2BEDEF59DD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5262048"/>
        <c:axId val="465262440"/>
      </c:scatterChart>
      <c:valAx>
        <c:axId val="465262048"/>
        <c:scaling>
          <c:orientation val="minMax"/>
          <c:max val="1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none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cap="none" baseline="0" dirty="0"/>
                  <a:t>Tuner stiffness (</a:t>
                </a:r>
                <a:r>
                  <a:rPr lang="en-US" cap="none" baseline="0" dirty="0" err="1"/>
                  <a:t>kN</a:t>
                </a:r>
                <a:r>
                  <a:rPr lang="en-US" cap="none" baseline="0" dirty="0"/>
                  <a:t>/mm)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none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6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262440"/>
        <c:crosses val="autoZero"/>
        <c:crossBetween val="midCat"/>
        <c:majorUnit val="20"/>
      </c:valAx>
      <c:valAx>
        <c:axId val="465262440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6">
                  <a:lumMod val="50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1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none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cap="none" baseline="0" dirty="0" err="1"/>
                  <a:t>df</a:t>
                </a:r>
                <a:r>
                  <a:rPr lang="en-US" cap="none" baseline="0" dirty="0"/>
                  <a:t>/</a:t>
                </a:r>
                <a:r>
                  <a:rPr lang="en-US" cap="none" baseline="0" dirty="0" err="1"/>
                  <a:t>dp</a:t>
                </a:r>
                <a:endParaRPr lang="en-US" cap="none" baseline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none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accent6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262048"/>
        <c:crossesAt val="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953653248801093"/>
          <c:y val="5.5651845835234873E-2"/>
          <c:w val="0.30463467511989034"/>
          <c:h val="0.73176695043009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66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53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495482"/>
            <a:ext cx="134223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26-28 March 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9295" y="6495482"/>
            <a:ext cx="4988118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4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796231"/>
            <a:ext cx="8499231" cy="1390219"/>
          </a:xfrm>
        </p:spPr>
        <p:txBody>
          <a:bodyPr/>
          <a:lstStyle/>
          <a:p>
            <a:r>
              <a:rPr lang="en-US" dirty="0"/>
              <a:t>PIP II Mini-Retreat</a:t>
            </a:r>
          </a:p>
          <a:p>
            <a:r>
              <a:rPr lang="en-US" dirty="0"/>
              <a:t>Vincent Roger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</p:spPr>
        <p:txBody>
          <a:bodyPr>
            <a:noAutofit/>
          </a:bodyPr>
          <a:lstStyle/>
          <a:p>
            <a:r>
              <a:rPr lang="en-US" sz="2700" dirty="0"/>
              <a:t>Cavities &amp; Cryomodules - Design Strategy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2250" y="1083245"/>
            <a:ext cx="8515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SSR1 &amp; HB650 cryomodules share the same design strategy, and our plan is to use it for SSR2 &amp; LB650 cryomodules as well. 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Strong-back at room temperature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Same support post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Same cryogenic side port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Similar Piping and Instrumentation Diagram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6AFE5A-EEC0-4C54-99E7-33B90AFFF4D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54" y="2947958"/>
            <a:ext cx="3021704" cy="19676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3A0A9F-146D-417C-BB53-289F81E19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575"/>
          <a:stretch/>
        </p:blipFill>
        <p:spPr>
          <a:xfrm rot="161561">
            <a:off x="3496480" y="2175739"/>
            <a:ext cx="5475933" cy="28804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2322D8-8E23-4947-839A-89984D80BBC9}"/>
              </a:ext>
            </a:extLst>
          </p:cNvPr>
          <p:cNvSpPr txBox="1"/>
          <p:nvPr/>
        </p:nvSpPr>
        <p:spPr>
          <a:xfrm>
            <a:off x="23539" y="4946464"/>
            <a:ext cx="3214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SSR1 Cryomodule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F50FFB-F1BD-4289-8744-13D2387E6CA8}"/>
              </a:ext>
            </a:extLst>
          </p:cNvPr>
          <p:cNvSpPr txBox="1"/>
          <p:nvPr/>
        </p:nvSpPr>
        <p:spPr>
          <a:xfrm>
            <a:off x="3771055" y="4946464"/>
            <a:ext cx="516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HB650 Cryomodule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5059FD-F1D3-43DB-A166-03AFAE2D8D60}"/>
              </a:ext>
            </a:extLst>
          </p:cNvPr>
          <p:cNvSpPr/>
          <p:nvPr/>
        </p:nvSpPr>
        <p:spPr>
          <a:xfrm>
            <a:off x="2846439" y="54887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just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Minimize the design cost</a:t>
            </a:r>
          </a:p>
          <a:p>
            <a:pPr lvl="1" algn="just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Use of similar tooling and procedures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3D8FD21-F3C8-4184-AA65-4D957EE801CF}"/>
              </a:ext>
            </a:extLst>
          </p:cNvPr>
          <p:cNvSpPr/>
          <p:nvPr/>
        </p:nvSpPr>
        <p:spPr>
          <a:xfrm>
            <a:off x="2348720" y="5580101"/>
            <a:ext cx="870155" cy="463619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BDDF7BB5-C498-488B-B7C2-3C9A461697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253D78EC-CC77-4963-A364-8555B5A721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8594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45473" y="1522249"/>
            <a:ext cx="8515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SSR1, SSR2, LB650 &amp; HB650 cryomodules are based on a strong-back at room temperature. Calculations have been done in order to warrant that the strong-back will be still warm after the cool down of the cryomodule.</a:t>
            </a:r>
          </a:p>
        </p:txBody>
      </p:sp>
      <p:sp>
        <p:nvSpPr>
          <p:cNvPr id="12" name="Title 9"/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3.1 Strong-back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22" t="29732" r="28715" b="1626"/>
          <a:stretch/>
        </p:blipFill>
        <p:spPr>
          <a:xfrm>
            <a:off x="5024589" y="2944348"/>
            <a:ext cx="2681444" cy="2514869"/>
          </a:xfrm>
          <a:prstGeom prst="rect">
            <a:avLst/>
          </a:prstGeom>
        </p:spPr>
      </p:pic>
      <p:sp>
        <p:nvSpPr>
          <p:cNvPr id="18" name="Title 9">
            <a:extLst>
              <a:ext uri="{FF2B5EF4-FFF2-40B4-BE49-F238E27FC236}">
                <a16:creationId xmlns:a16="http://schemas.microsoft.com/office/drawing/2014/main" id="{FAD4FA74-18E5-4801-BA9F-A4720E8D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8A506E-DB97-4672-8D4E-E8A9EEBECC72}"/>
              </a:ext>
            </a:extLst>
          </p:cNvPr>
          <p:cNvSpPr txBox="1"/>
          <p:nvPr/>
        </p:nvSpPr>
        <p:spPr>
          <a:xfrm>
            <a:off x="4613467" y="5459217"/>
            <a:ext cx="3503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HB650 Cryomodule</a:t>
            </a: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 equilibrium : 287 K</a:t>
            </a:r>
            <a:endParaRPr lang="en-US" sz="6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ED0003725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FCA51-6A73-46C0-B899-268F9ABA3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45" t="12856" r="34454" b="6907"/>
          <a:stretch/>
        </p:blipFill>
        <p:spPr>
          <a:xfrm>
            <a:off x="1149839" y="3155935"/>
            <a:ext cx="1955982" cy="22812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96C5D23-9633-4844-8DE4-3931D0C18415}"/>
              </a:ext>
            </a:extLst>
          </p:cNvPr>
          <p:cNvSpPr txBox="1"/>
          <p:nvPr/>
        </p:nvSpPr>
        <p:spPr>
          <a:xfrm>
            <a:off x="375986" y="5437191"/>
            <a:ext cx="3503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SSR1 Cryomodule</a:t>
            </a:r>
          </a:p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 equilibrium : 286 K</a:t>
            </a:r>
            <a:endParaRPr lang="en-US" sz="6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ED0005286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Date Placeholder 5">
            <a:extLst>
              <a:ext uri="{FF2B5EF4-FFF2-40B4-BE49-F238E27FC236}">
                <a16:creationId xmlns:a16="http://schemas.microsoft.com/office/drawing/2014/main" id="{9E657A63-0847-4272-BF84-98DCDA376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6AE3D7E2-E832-49C0-B78B-40AFC8BC1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715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2250" y="1635695"/>
            <a:ext cx="85153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Vacuum vessel : 1.5 m high compared to the beam axis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Thermal shield at 35-50 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5 K line used as thermal intercept &amp; to cool down the cavities &amp; solenoids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5 Bayonets, 2 cryogenic valves &amp; an heat exchanger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Cavities, tuners &amp; couplers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 magnetic shield</a:t>
            </a:r>
          </a:p>
          <a:p>
            <a:pPr lvl="2" algn="just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Around each cavity for the LB650 and HB650 cryomodules</a:t>
            </a:r>
          </a:p>
          <a:p>
            <a:pPr lvl="2" algn="just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On the inner surface of the vacuum vessel for SRR1 and SSR2 cryomodules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826C62-A865-4A3E-BE99-F1E313D955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3698" y="4101147"/>
            <a:ext cx="5103902" cy="2164689"/>
          </a:xfrm>
          <a:prstGeom prst="rect">
            <a:avLst/>
          </a:prstGeom>
        </p:spPr>
      </p:pic>
      <p:sp>
        <p:nvSpPr>
          <p:cNvPr id="17" name="Title 9">
            <a:extLst>
              <a:ext uri="{FF2B5EF4-FFF2-40B4-BE49-F238E27FC236}">
                <a16:creationId xmlns:a16="http://schemas.microsoft.com/office/drawing/2014/main" id="{3CCCA832-E6DE-4E8B-B847-B6932315E48B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3.2 Layout</a:t>
            </a:r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FC5A548D-1810-4535-9B20-C2A1EBC1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27B889-CCBC-4113-B5C0-E9C303E347C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4401983"/>
            <a:ext cx="3327512" cy="1983042"/>
          </a:xfrm>
          <a:prstGeom prst="rect">
            <a:avLst/>
          </a:prstGeom>
        </p:spPr>
      </p:pic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79442D97-99AC-4091-BEF8-391DEAACE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93932645-5E55-4940-9C67-9F3DE84436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434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B377A025-1E3C-4B22-9047-E99CA6C8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D8E3C-591A-4506-BAE7-2102396959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378" y="1654233"/>
            <a:ext cx="6336788" cy="3938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CF20F9-8D83-400B-A9DD-6187E6E141D9}"/>
              </a:ext>
            </a:extLst>
          </p:cNvPr>
          <p:cNvSpPr txBox="1"/>
          <p:nvPr/>
        </p:nvSpPr>
        <p:spPr>
          <a:xfrm>
            <a:off x="5995391" y="3853928"/>
            <a:ext cx="3503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Piping and Instrumentation Diagram</a:t>
            </a:r>
          </a:p>
          <a:p>
            <a:pPr algn="ctr"/>
            <a:endParaRPr lang="en-US" sz="6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F10082628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C97930-9533-4EA7-B983-F42918C35D3F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3.2 Layout of the cryomodule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ADBEC9-B30E-4F12-9610-DC4C980906D8}"/>
              </a:ext>
            </a:extLst>
          </p:cNvPr>
          <p:cNvSpPr/>
          <p:nvPr/>
        </p:nvSpPr>
        <p:spPr>
          <a:xfrm>
            <a:off x="1250133" y="5622594"/>
            <a:ext cx="3654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accent6">
                    <a:lumMod val="50000"/>
                  </a:schemeClr>
                </a:solidFill>
              </a:rPr>
              <a:t>SSR1 Cryomodule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615BA88C-EBF2-4BD0-9B06-CC83152A4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ED9FF87-B028-44FC-A284-15EE8C367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1187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EBE8D3-ADFA-4CB4-9406-2BCF042D658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637" y="1501917"/>
            <a:ext cx="5447680" cy="4349402"/>
          </a:xfrm>
          <a:prstGeom prst="rect">
            <a:avLst/>
          </a:prstGeom>
        </p:spPr>
      </p:pic>
      <p:sp>
        <p:nvSpPr>
          <p:cNvPr id="13" name="Title 9">
            <a:extLst>
              <a:ext uri="{FF2B5EF4-FFF2-40B4-BE49-F238E27FC236}">
                <a16:creationId xmlns:a16="http://schemas.microsoft.com/office/drawing/2014/main" id="{E81610D5-9B20-4B50-BA0D-321D240AA463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3.2 Layout of the cryomodule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B377A025-1E3C-4B22-9047-E99CA6C8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5CF6F2-51C6-4989-A7BE-D821160D081A}"/>
              </a:ext>
            </a:extLst>
          </p:cNvPr>
          <p:cNvSpPr txBox="1"/>
          <p:nvPr/>
        </p:nvSpPr>
        <p:spPr>
          <a:xfrm>
            <a:off x="5995391" y="3853928"/>
            <a:ext cx="35036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Piping and Instrumentation Diagram</a:t>
            </a:r>
          </a:p>
          <a:p>
            <a:pPr algn="ctr"/>
            <a:endParaRPr lang="en-US" sz="6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F10101087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C974B8-845A-47AA-A3ED-7FF95FD03626}"/>
              </a:ext>
            </a:extLst>
          </p:cNvPr>
          <p:cNvSpPr/>
          <p:nvPr/>
        </p:nvSpPr>
        <p:spPr>
          <a:xfrm>
            <a:off x="1615893" y="5856296"/>
            <a:ext cx="3654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accent6">
                    <a:lumMod val="50000"/>
                  </a:schemeClr>
                </a:solidFill>
              </a:rPr>
              <a:t>HB650 Cryomodule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50A88184-9210-4F76-AF5C-4CB5ABF480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24034807-5455-4A14-B064-521D27793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887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FC2BE6-E4D4-4968-A356-A46F0FDA60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36" r="25520"/>
          <a:stretch/>
        </p:blipFill>
        <p:spPr>
          <a:xfrm>
            <a:off x="2767405" y="1455820"/>
            <a:ext cx="3634197" cy="46234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3" name="Text Box 11"/>
          <p:cNvSpPr txBox="1"/>
          <p:nvPr/>
        </p:nvSpPr>
        <p:spPr>
          <a:xfrm>
            <a:off x="3796" y="1669727"/>
            <a:ext cx="3406775" cy="557904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G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2phase He pipe &amp; Relief line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anose="02020603050405020304" pitchFamily="18" charset="0"/>
              </a:rPr>
              <a:t>MAWP: 2.05 bar warm, 4.1 bar cold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Text Box 7437"/>
          <p:cNvSpPr txBox="1"/>
          <p:nvPr/>
        </p:nvSpPr>
        <p:spPr>
          <a:xfrm>
            <a:off x="6640318" y="4043542"/>
            <a:ext cx="2688908" cy="632214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A - 2 K supply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ea typeface="Times New Roman" panose="02020603050405020304" pitchFamily="18" charset="0"/>
              </a:rPr>
              <a:t>MAWP: 20 bar</a:t>
            </a:r>
            <a:endParaRPr lang="en-US" sz="16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Text Box 6"/>
          <p:cNvSpPr txBox="1"/>
          <p:nvPr/>
        </p:nvSpPr>
        <p:spPr>
          <a:xfrm>
            <a:off x="71610" y="4935002"/>
            <a:ext cx="2681170" cy="596944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C &amp; D - 5 K line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ea typeface="Times New Roman" panose="02020603050405020304" pitchFamily="18" charset="0"/>
              </a:rPr>
              <a:t>MAWP: 20 bar</a:t>
            </a:r>
            <a:endParaRPr lang="en-US" sz="16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7" name="Text Box 8"/>
          <p:cNvSpPr txBox="1"/>
          <p:nvPr/>
        </p:nvSpPr>
        <p:spPr>
          <a:xfrm>
            <a:off x="145846" y="3225711"/>
            <a:ext cx="2532698" cy="634366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E &amp; F - 35-50 K line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ea typeface="Times New Roman" panose="02020603050405020304" pitchFamily="18" charset="0"/>
              </a:rPr>
              <a:t>MAWP: 20 bar</a:t>
            </a:r>
            <a:endParaRPr lang="en-US" sz="16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8" name="Text Box 9"/>
          <p:cNvSpPr txBox="1"/>
          <p:nvPr/>
        </p:nvSpPr>
        <p:spPr>
          <a:xfrm>
            <a:off x="5802505" y="1802941"/>
            <a:ext cx="3404553" cy="544208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B - Pumping line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anose="02020603050405020304" pitchFamily="18" charset="0"/>
              </a:rPr>
              <a:t>MAWP: 2.05 bar warm, 4.1 bar cold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9" name="Text Box 10"/>
          <p:cNvSpPr txBox="1"/>
          <p:nvPr/>
        </p:nvSpPr>
        <p:spPr>
          <a:xfrm>
            <a:off x="6884727" y="4942521"/>
            <a:ext cx="2255997" cy="936549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H - Cool down /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warm up line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ea typeface="Times New Roman" panose="02020603050405020304" pitchFamily="18" charset="0"/>
              </a:rPr>
              <a:t>MAWP: 20 bar</a:t>
            </a:r>
            <a:endParaRPr lang="en-US" sz="16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H="1" flipV="1">
            <a:off x="5037513" y="4836375"/>
            <a:ext cx="1847214" cy="43908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H="1" flipV="1">
            <a:off x="5203767" y="4230641"/>
            <a:ext cx="1797110" cy="12607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3301057" y="1921629"/>
            <a:ext cx="1172656" cy="162126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2407376" y="4555375"/>
            <a:ext cx="1492359" cy="65419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2407376" y="3535945"/>
            <a:ext cx="1175409" cy="101943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 flipH="1">
            <a:off x="4855625" y="2075045"/>
            <a:ext cx="1032371" cy="1578821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3269085" y="1886100"/>
            <a:ext cx="1347824" cy="68348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" name="Title 9">
            <a:extLst>
              <a:ext uri="{FF2B5EF4-FFF2-40B4-BE49-F238E27FC236}">
                <a16:creationId xmlns:a16="http://schemas.microsoft.com/office/drawing/2014/main" id="{8A805325-FC5D-463C-AF9F-EEEB7AD74008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3.3 Cryogenic lines</a:t>
            </a:r>
          </a:p>
        </p:txBody>
      </p:sp>
      <p:sp>
        <p:nvSpPr>
          <p:cNvPr id="36" name="Title 9">
            <a:extLst>
              <a:ext uri="{FF2B5EF4-FFF2-40B4-BE49-F238E27FC236}">
                <a16:creationId xmlns:a16="http://schemas.microsoft.com/office/drawing/2014/main" id="{6BF2D7CB-0134-4655-A3D6-8108563A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251C71E-5CD4-4B19-9CAF-3F182BB58D08}"/>
              </a:ext>
            </a:extLst>
          </p:cNvPr>
          <p:cNvSpPr/>
          <p:nvPr/>
        </p:nvSpPr>
        <p:spPr>
          <a:xfrm>
            <a:off x="2646671" y="5956890"/>
            <a:ext cx="3654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accent6">
                    <a:lumMod val="50000"/>
                  </a:schemeClr>
                </a:solidFill>
              </a:rPr>
              <a:t>SSR1 Cryomodule</a:t>
            </a:r>
          </a:p>
        </p:txBody>
      </p:sp>
      <p:sp>
        <p:nvSpPr>
          <p:cNvPr id="32" name="Date Placeholder 5">
            <a:extLst>
              <a:ext uri="{FF2B5EF4-FFF2-40B4-BE49-F238E27FC236}">
                <a16:creationId xmlns:a16="http://schemas.microsoft.com/office/drawing/2014/main" id="{0DAB4E40-C139-4882-9B4B-A0DA672D3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76011394-2701-4F3E-B052-DCAAF882B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284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FF53D9-6350-45D6-826E-C883321BF62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466" y="1594139"/>
            <a:ext cx="7351943" cy="446073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3" name="Text Box 11"/>
          <p:cNvSpPr txBox="1"/>
          <p:nvPr/>
        </p:nvSpPr>
        <p:spPr>
          <a:xfrm>
            <a:off x="3796" y="1669727"/>
            <a:ext cx="3406775" cy="557904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G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2phase He pipe &amp; Relief line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anose="02020603050405020304" pitchFamily="18" charset="0"/>
              </a:rPr>
              <a:t>MAWP: 2.05 bar warm, 4.1 bar cold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Text Box 7437"/>
          <p:cNvSpPr txBox="1"/>
          <p:nvPr/>
        </p:nvSpPr>
        <p:spPr>
          <a:xfrm>
            <a:off x="6640318" y="4043542"/>
            <a:ext cx="2688908" cy="632214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A - 2 K supply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ea typeface="Times New Roman" panose="02020603050405020304" pitchFamily="18" charset="0"/>
              </a:rPr>
              <a:t>MAWP: 20 bar</a:t>
            </a:r>
            <a:endParaRPr lang="en-US" sz="16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Text Box 6"/>
          <p:cNvSpPr txBox="1"/>
          <p:nvPr/>
        </p:nvSpPr>
        <p:spPr>
          <a:xfrm>
            <a:off x="71610" y="4935002"/>
            <a:ext cx="2681170" cy="596944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C &amp; D - 5 K line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ea typeface="Times New Roman" panose="02020603050405020304" pitchFamily="18" charset="0"/>
              </a:rPr>
              <a:t>MAWP: 20 bar</a:t>
            </a:r>
            <a:endParaRPr lang="en-US" sz="16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7" name="Text Box 8"/>
          <p:cNvSpPr txBox="1"/>
          <p:nvPr/>
        </p:nvSpPr>
        <p:spPr>
          <a:xfrm>
            <a:off x="145846" y="3225711"/>
            <a:ext cx="2532698" cy="634366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E &amp; F - 35-50 K line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ea typeface="Times New Roman" panose="02020603050405020304" pitchFamily="18" charset="0"/>
              </a:rPr>
              <a:t>MAWP: 20 bar</a:t>
            </a:r>
            <a:endParaRPr lang="en-US" sz="16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8" name="Text Box 9"/>
          <p:cNvSpPr txBox="1"/>
          <p:nvPr/>
        </p:nvSpPr>
        <p:spPr>
          <a:xfrm>
            <a:off x="5802505" y="1802941"/>
            <a:ext cx="3404553" cy="544208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B - Pumping line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ea typeface="Times New Roman" panose="02020603050405020304" pitchFamily="18" charset="0"/>
              </a:rPr>
              <a:t>MAWP: 2.05 bar warm, 4.1 bar cold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9" name="Text Box 10"/>
          <p:cNvSpPr txBox="1"/>
          <p:nvPr/>
        </p:nvSpPr>
        <p:spPr>
          <a:xfrm>
            <a:off x="6884727" y="4942521"/>
            <a:ext cx="2255997" cy="936549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Pipe H - Cool down /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warm up line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C00000"/>
                </a:solidFill>
                <a:ea typeface="Times New Roman" panose="02020603050405020304" pitchFamily="18" charset="0"/>
              </a:rPr>
              <a:t>MAWP: 20 bar</a:t>
            </a:r>
            <a:endParaRPr lang="en-US" sz="1600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>
            <a:cxnSpLocks/>
          </p:cNvCxnSpPr>
          <p:nvPr/>
        </p:nvCxnSpPr>
        <p:spPr>
          <a:xfrm flipH="1" flipV="1">
            <a:off x="4935407" y="4762417"/>
            <a:ext cx="1949320" cy="513046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H="1" flipV="1">
            <a:off x="5262132" y="4232767"/>
            <a:ext cx="1738745" cy="12394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>
            <a:off x="3301057" y="1921629"/>
            <a:ext cx="1503699" cy="181134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V="1">
            <a:off x="2407376" y="4675756"/>
            <a:ext cx="1399853" cy="533811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2407376" y="3535945"/>
            <a:ext cx="1133846" cy="107145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 flipH="1">
            <a:off x="4935407" y="2075045"/>
            <a:ext cx="952589" cy="2206466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3269085" y="1886100"/>
            <a:ext cx="1139235" cy="707065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" name="Title 9">
            <a:extLst>
              <a:ext uri="{FF2B5EF4-FFF2-40B4-BE49-F238E27FC236}">
                <a16:creationId xmlns:a16="http://schemas.microsoft.com/office/drawing/2014/main" id="{8A805325-FC5D-463C-AF9F-EEEB7AD74008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3.3 Cryogenic lines</a:t>
            </a:r>
          </a:p>
        </p:txBody>
      </p:sp>
      <p:sp>
        <p:nvSpPr>
          <p:cNvPr id="36" name="Title 9">
            <a:extLst>
              <a:ext uri="{FF2B5EF4-FFF2-40B4-BE49-F238E27FC236}">
                <a16:creationId xmlns:a16="http://schemas.microsoft.com/office/drawing/2014/main" id="{6BF2D7CB-0134-4655-A3D6-8108563A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89DD04-7F53-49BD-8921-CC50BD2CE3F3}"/>
              </a:ext>
            </a:extLst>
          </p:cNvPr>
          <p:cNvSpPr/>
          <p:nvPr/>
        </p:nvSpPr>
        <p:spPr>
          <a:xfrm>
            <a:off x="2646671" y="5956890"/>
            <a:ext cx="3654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solidFill>
                  <a:schemeClr val="accent6">
                    <a:lumMod val="50000"/>
                  </a:schemeClr>
                </a:solidFill>
              </a:rPr>
              <a:t>HB650 Cryomodule</a:t>
            </a:r>
          </a:p>
        </p:txBody>
      </p:sp>
      <p:sp>
        <p:nvSpPr>
          <p:cNvPr id="45" name="Date Placeholder 5">
            <a:extLst>
              <a:ext uri="{FF2B5EF4-FFF2-40B4-BE49-F238E27FC236}">
                <a16:creationId xmlns:a16="http://schemas.microsoft.com/office/drawing/2014/main" id="{F1D463D4-4274-4AD2-8FCC-74AE1E428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46" name="Footer Placeholder 3">
            <a:extLst>
              <a:ext uri="{FF2B5EF4-FFF2-40B4-BE49-F238E27FC236}">
                <a16:creationId xmlns:a16="http://schemas.microsoft.com/office/drawing/2014/main" id="{0900489B-42D1-4C31-ADBD-B049E5F51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803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22250" y="1635571"/>
            <a:ext cx="8799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Calculations have been done in order to demonstrate that all the pipes of the cryomodule have been designed per venting requirements.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9201C3-BB0A-4199-B6C9-C99A62FE18A8}"/>
              </a:ext>
            </a:extLst>
          </p:cNvPr>
          <p:cNvSpPr/>
          <p:nvPr/>
        </p:nvSpPr>
        <p:spPr>
          <a:xfrm>
            <a:off x="228600" y="5170326"/>
            <a:ext cx="8793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two-phase helium pipe has been oversized in order to increase the gas volume and therefore the pressure stability.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74A8F87-EE24-4D07-8430-5EBE2F49E6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090260"/>
              </p:ext>
            </p:extLst>
          </p:nvPr>
        </p:nvGraphicFramePr>
        <p:xfrm>
          <a:off x="1058354" y="2382098"/>
          <a:ext cx="7206615" cy="180665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33917">
                  <a:extLst>
                    <a:ext uri="{9D8B030D-6E8A-4147-A177-3AD203B41FA5}">
                      <a16:colId xmlns:a16="http://schemas.microsoft.com/office/drawing/2014/main" val="2711680714"/>
                    </a:ext>
                  </a:extLst>
                </a:gridCol>
                <a:gridCol w="1241519">
                  <a:extLst>
                    <a:ext uri="{9D8B030D-6E8A-4147-A177-3AD203B41FA5}">
                      <a16:colId xmlns:a16="http://schemas.microsoft.com/office/drawing/2014/main" val="455622979"/>
                    </a:ext>
                  </a:extLst>
                </a:gridCol>
                <a:gridCol w="1372204">
                  <a:extLst>
                    <a:ext uri="{9D8B030D-6E8A-4147-A177-3AD203B41FA5}">
                      <a16:colId xmlns:a16="http://schemas.microsoft.com/office/drawing/2014/main" val="159819837"/>
                    </a:ext>
                  </a:extLst>
                </a:gridCol>
                <a:gridCol w="1502891">
                  <a:extLst>
                    <a:ext uri="{9D8B030D-6E8A-4147-A177-3AD203B41FA5}">
                      <a16:colId xmlns:a16="http://schemas.microsoft.com/office/drawing/2014/main" val="1292462893"/>
                    </a:ext>
                  </a:extLst>
                </a:gridCol>
                <a:gridCol w="1656084">
                  <a:extLst>
                    <a:ext uri="{9D8B030D-6E8A-4147-A177-3AD203B41FA5}">
                      <a16:colId xmlns:a16="http://schemas.microsoft.com/office/drawing/2014/main" val="137160332"/>
                    </a:ext>
                  </a:extLst>
                </a:gridCol>
              </a:tblGrid>
              <a:tr h="8520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Needed diameter for the chimney of the solenoid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Needed diameter for the chimney of the dressed cavity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Needed diameter for the 2-phase helium pipe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Needed diameter for the relief line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3488332"/>
                  </a:ext>
                </a:extLst>
              </a:tr>
              <a:tr h="3818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Loss of insulating vacuum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6.9 mm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</a:rPr>
                        <a:t>31.5 mm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92.0 mm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92.5 mm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5319976"/>
                  </a:ext>
                </a:extLst>
              </a:tr>
              <a:tr h="3818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Cavity vacuum loss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</a:rPr>
                        <a:t>2.3 mm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</a:rPr>
                        <a:t>32.3 mm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91.6 mm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91.6 mm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1409463"/>
                  </a:ext>
                </a:extLst>
              </a:tr>
              <a:tr h="1909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Magnet quench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</a:rPr>
                        <a:t>26.8 mm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</a:rPr>
                        <a:t>-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</a:rPr>
                        <a:t>53. 5 mm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</a:rPr>
                        <a:t>53. 5 mm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3349205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3094829-7E3E-45A5-8132-38BEBF323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677713"/>
              </p:ext>
            </p:extLst>
          </p:nvPr>
        </p:nvGraphicFramePr>
        <p:xfrm>
          <a:off x="1058354" y="2382098"/>
          <a:ext cx="7206615" cy="238577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433917">
                  <a:extLst>
                    <a:ext uri="{9D8B030D-6E8A-4147-A177-3AD203B41FA5}">
                      <a16:colId xmlns:a16="http://schemas.microsoft.com/office/drawing/2014/main" val="2711680714"/>
                    </a:ext>
                  </a:extLst>
                </a:gridCol>
                <a:gridCol w="1241519">
                  <a:extLst>
                    <a:ext uri="{9D8B030D-6E8A-4147-A177-3AD203B41FA5}">
                      <a16:colId xmlns:a16="http://schemas.microsoft.com/office/drawing/2014/main" val="455622979"/>
                    </a:ext>
                  </a:extLst>
                </a:gridCol>
                <a:gridCol w="1372204">
                  <a:extLst>
                    <a:ext uri="{9D8B030D-6E8A-4147-A177-3AD203B41FA5}">
                      <a16:colId xmlns:a16="http://schemas.microsoft.com/office/drawing/2014/main" val="159819837"/>
                    </a:ext>
                  </a:extLst>
                </a:gridCol>
                <a:gridCol w="1502891">
                  <a:extLst>
                    <a:ext uri="{9D8B030D-6E8A-4147-A177-3AD203B41FA5}">
                      <a16:colId xmlns:a16="http://schemas.microsoft.com/office/drawing/2014/main" val="1292462893"/>
                    </a:ext>
                  </a:extLst>
                </a:gridCol>
                <a:gridCol w="1656084">
                  <a:extLst>
                    <a:ext uri="{9D8B030D-6E8A-4147-A177-3AD203B41FA5}">
                      <a16:colId xmlns:a16="http://schemas.microsoft.com/office/drawing/2014/main" val="137160332"/>
                    </a:ext>
                  </a:extLst>
                </a:gridCol>
              </a:tblGrid>
              <a:tr h="8520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Needed diameter for the chimney of the solenoid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Needed diameter for the chimney of the dressed cavity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Needed diameter for the 2-phase helium pipe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Needed diameter for the relief line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73488332"/>
                  </a:ext>
                </a:extLst>
              </a:tr>
              <a:tr h="3818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Loss of insulating vacuum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6.9 mm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31.5 mm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92.0 mm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92.5 mm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15319976"/>
                  </a:ext>
                </a:extLst>
              </a:tr>
              <a:tr h="3818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</a:rPr>
                        <a:t>Cavity vacuum loss</a:t>
                      </a: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2.3 mm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32.3 mm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91.6 mm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91.6 mm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81409463"/>
                  </a:ext>
                </a:extLst>
              </a:tr>
              <a:tr h="1909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n-lt"/>
                        </a:rPr>
                        <a:t>Magnet quench</a:t>
                      </a:r>
                      <a:endParaRPr lang="en-US" sz="14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26.8 mm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53. 5 mm</a:t>
                      </a:r>
                      <a:endParaRPr lang="en-US" sz="140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  <a:latin typeface="+mn-lt"/>
                        </a:rPr>
                        <a:t>53. 5 mm</a:t>
                      </a: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3349205"/>
                  </a:ext>
                </a:extLst>
              </a:tr>
              <a:tr h="1909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40404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05"/>
                  </a:ext>
                </a:extLst>
              </a:tr>
              <a:tr h="1909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Considered</a:t>
                      </a:r>
                      <a:r>
                        <a:rPr lang="en-US" sz="12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diameter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35 mm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57 mm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146.8 mm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40404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108.2 mm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02828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13A2930-5C2D-4627-A234-6521F665AC8E}"/>
              </a:ext>
            </a:extLst>
          </p:cNvPr>
          <p:cNvSpPr/>
          <p:nvPr/>
        </p:nvSpPr>
        <p:spPr>
          <a:xfrm>
            <a:off x="2581390" y="4746514"/>
            <a:ext cx="4102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SSR1 Cryomodule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2DC9960B-1A09-46C5-9467-46EABCCD1855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3.4 Pipe sizing</a:t>
            </a: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0004A984-A219-403E-AEA2-77BFBEDD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EE63A416-CCC4-4667-B5DD-AE75FBB5A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FD67456C-B727-47E4-A334-943D0550E4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606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6F2BB-1745-458A-BC90-00C17D3F6F44}"/>
              </a:ext>
            </a:extLst>
          </p:cNvPr>
          <p:cNvSpPr/>
          <p:nvPr/>
        </p:nvSpPr>
        <p:spPr>
          <a:xfrm>
            <a:off x="518528" y="2292096"/>
            <a:ext cx="2024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SSR1 Cryomodule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D576E-6846-4C99-AEFA-2CE6C4205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406" y="1574166"/>
            <a:ext cx="5775994" cy="2266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C7997C-8334-4278-B2D9-5AB852808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406" y="4073235"/>
            <a:ext cx="5810088" cy="19852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9B79D0-191F-464D-A2F8-A50A69B0BA75}"/>
              </a:ext>
            </a:extLst>
          </p:cNvPr>
          <p:cNvSpPr/>
          <p:nvPr/>
        </p:nvSpPr>
        <p:spPr>
          <a:xfrm>
            <a:off x="518527" y="4757121"/>
            <a:ext cx="2024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HB650 Cryomodule</a:t>
            </a: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E9919CB5-6307-4863-9B96-6229BC2DEA34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3.5 Estimation of the heat loads</a:t>
            </a:r>
          </a:p>
        </p:txBody>
      </p:sp>
      <p:sp>
        <p:nvSpPr>
          <p:cNvPr id="21" name="Title 9">
            <a:extLst>
              <a:ext uri="{FF2B5EF4-FFF2-40B4-BE49-F238E27FC236}">
                <a16:creationId xmlns:a16="http://schemas.microsoft.com/office/drawing/2014/main" id="{8849EBC1-C908-44A5-A377-15866B703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22" name="Date Placeholder 5">
            <a:extLst>
              <a:ext uri="{FF2B5EF4-FFF2-40B4-BE49-F238E27FC236}">
                <a16:creationId xmlns:a16="http://schemas.microsoft.com/office/drawing/2014/main" id="{430446D5-3BDB-4E55-8A74-51641A91E8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5E50A2DE-4E80-40DF-8CA1-D48655CB4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6895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030006-CBC9-4D91-8994-042BEE70C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126" b="25926"/>
          <a:stretch/>
        </p:blipFill>
        <p:spPr>
          <a:xfrm>
            <a:off x="0" y="3865418"/>
            <a:ext cx="9144000" cy="22776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CBB984-3A11-44D7-B502-F4523ADCE145}"/>
              </a:ext>
            </a:extLst>
          </p:cNvPr>
          <p:cNvSpPr txBox="1"/>
          <p:nvPr/>
        </p:nvSpPr>
        <p:spPr>
          <a:xfrm>
            <a:off x="126387" y="1796219"/>
            <a:ext cx="89069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Workstation 1:	Assembly of the cavity string in the clean room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Workstation 2:	Lifting of the string assembly</a:t>
            </a:r>
          </a:p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				Welding of the cool-down / warm up line</a:t>
            </a:r>
          </a:p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				Moving down the string assembly on the strong-back assembly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Workstation 3:	Assembly of the cold-mass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Workstation 4:	Insertion of the cold-mass in the vacuum vessel</a:t>
            </a:r>
          </a:p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				Completion of the cryomodule</a:t>
            </a:r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FA81C483-5609-4C7C-89C5-1D39E73314AF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3.6 Main workstations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28449D0E-4420-43D0-97EF-7E36AE67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8D750064-29F9-452C-864A-1037F355A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383BE44-51BB-4275-8DEA-ED48C8B50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5863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4390" y="823119"/>
            <a:ext cx="7753849" cy="547792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Cavity - Design strategy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CW operation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Pulsed operation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PIP II cavities</a:t>
            </a:r>
          </a:p>
          <a:p>
            <a:pPr marL="457200" indent="-457200">
              <a:buFont typeface="+mj-lt"/>
              <a:buAutoNum type="arabicPeriod"/>
            </a:pP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Cryomodule - Design strategy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Strong-back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Layout of the cryomodule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Cryogenic lines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</a:rPr>
              <a:t>LCLS II experience</a:t>
            </a:r>
          </a:p>
          <a:p>
            <a:pPr marL="800100" lvl="2" indent="0">
              <a:buNone/>
            </a:pP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Assembly process of SSR1 Cryomodule</a:t>
            </a:r>
          </a:p>
          <a:p>
            <a:pPr marL="457200" indent="-457200">
              <a:buFont typeface="+mj-lt"/>
              <a:buAutoNum type="arabicPeriod"/>
            </a:pPr>
            <a:endParaRPr lang="en-US" sz="7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D7C0886-16B3-4C8F-90AE-D34A15E14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16686F-FCB4-4DEB-A04B-FE117B1D8CE0}"/>
              </a:ext>
            </a:extLst>
          </p:cNvPr>
          <p:cNvSpPr/>
          <p:nvPr/>
        </p:nvSpPr>
        <p:spPr>
          <a:xfrm>
            <a:off x="5261454" y="3847589"/>
            <a:ext cx="4572000" cy="1236236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indent="-342900">
              <a:spcBef>
                <a:spcPts val="528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Heat loads</a:t>
            </a:r>
          </a:p>
          <a:p>
            <a:pPr lvl="2" indent="-342900">
              <a:spcBef>
                <a:spcPts val="528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Workstations</a:t>
            </a:r>
          </a:p>
          <a:p>
            <a:pPr lvl="2" indent="-342900">
              <a:spcBef>
                <a:spcPts val="528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Alignment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95D7A6-37A5-4B0C-A138-7B945E903B36}"/>
              </a:ext>
            </a:extLst>
          </p:cNvPr>
          <p:cNvSpPr txBox="1"/>
          <p:nvPr/>
        </p:nvSpPr>
        <p:spPr>
          <a:xfrm>
            <a:off x="126387" y="1496961"/>
            <a:ext cx="890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1.	Cavities will be measured in order to record their geometrical, electric and magnetic axis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wrt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	fiducials placed on their top.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74C386-454C-4A07-9D52-7B93787CDC5A}"/>
              </a:ext>
            </a:extLst>
          </p:cNvPr>
          <p:cNvSpPr txBox="1"/>
          <p:nvPr/>
        </p:nvSpPr>
        <p:spPr>
          <a:xfrm>
            <a:off x="126387" y="2143292"/>
            <a:ext cx="890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2.	During the assembly of the beam line, inclinometers will be placed on each cavity to get a rough 	alignment and avoid stress on the bellows.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788B2B-151F-4D0B-94E4-244BE3A2E64A}"/>
              </a:ext>
            </a:extLst>
          </p:cNvPr>
          <p:cNvSpPr txBox="1"/>
          <p:nvPr/>
        </p:nvSpPr>
        <p:spPr>
          <a:xfrm>
            <a:off x="118500" y="2816567"/>
            <a:ext cx="890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	The key of the strong-back strategy is to support the strong-back in the same way on the insertion 	tooling and inside the vacuum vessel. Laser 	tracker will be used.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D7DE2AA-71D8-4736-96E6-E9FDBB582B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1" t="20786" r="3273" b="22842"/>
          <a:stretch/>
        </p:blipFill>
        <p:spPr>
          <a:xfrm>
            <a:off x="228600" y="3439935"/>
            <a:ext cx="8915400" cy="2827792"/>
          </a:xfrm>
          <a:prstGeom prst="rect">
            <a:avLst/>
          </a:prstGeom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E74AD0C6-8199-4251-8074-97099B6B2049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3.7 Alignment strategy</a:t>
            </a:r>
          </a:p>
        </p:txBody>
      </p:sp>
      <p:sp>
        <p:nvSpPr>
          <p:cNvPr id="18" name="Title 9">
            <a:extLst>
              <a:ext uri="{FF2B5EF4-FFF2-40B4-BE49-F238E27FC236}">
                <a16:creationId xmlns:a16="http://schemas.microsoft.com/office/drawing/2014/main" id="{404B4CE3-ECF4-4EB7-A68E-8CF036DD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1E1C18A3-F92D-4B07-A417-ED188D4A6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371D5A5-E70E-41B0-8E22-504CA5EEB2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52978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7B5BAC-4A9C-4987-B585-9DC08534F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526EA-0F3E-4E13-8E89-3E8942F3D88B}"/>
              </a:ext>
            </a:extLst>
          </p:cNvPr>
          <p:cNvSpPr txBox="1"/>
          <p:nvPr/>
        </p:nvSpPr>
        <p:spPr>
          <a:xfrm>
            <a:off x="126387" y="1496961"/>
            <a:ext cx="890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1.	Cavities will be measured in order to record their geometrical, electric and magnetic axis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wrt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	fiducials placed on their top.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F3EC1-6E2A-4B32-9A0C-4AEFEE986D23}"/>
              </a:ext>
            </a:extLst>
          </p:cNvPr>
          <p:cNvSpPr txBox="1"/>
          <p:nvPr/>
        </p:nvSpPr>
        <p:spPr>
          <a:xfrm>
            <a:off x="126387" y="2143292"/>
            <a:ext cx="890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2.	During the assembly of the beam line, inclinometers will be placed on each cavity to get a rough 	alignment and avoid stress on the bellows.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931165-CC24-45A4-AE43-8265CD49A5D8}"/>
              </a:ext>
            </a:extLst>
          </p:cNvPr>
          <p:cNvSpPr txBox="1"/>
          <p:nvPr/>
        </p:nvSpPr>
        <p:spPr>
          <a:xfrm>
            <a:off x="111125" y="3461530"/>
            <a:ext cx="890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3.	Once the beam line moved down on the strong-back, a rough alignment of the cavities will be done 	taking into account the shift due to the thermal contraction during the cool-down. Final alignment 	will be done after welding the two-phase helium pipe.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128DD2-CBF1-497A-99B1-9FBE46694D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25" y="4598936"/>
            <a:ext cx="4156375" cy="1367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358B6B-AF68-4016-B90F-8A9184B7E0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38502" y="4538748"/>
            <a:ext cx="4164676" cy="1423994"/>
          </a:xfrm>
          <a:prstGeom prst="rect">
            <a:avLst/>
          </a:prstGeom>
        </p:spPr>
      </p:pic>
      <p:sp>
        <p:nvSpPr>
          <p:cNvPr id="15" name="Title 9">
            <a:extLst>
              <a:ext uri="{FF2B5EF4-FFF2-40B4-BE49-F238E27FC236}">
                <a16:creationId xmlns:a16="http://schemas.microsoft.com/office/drawing/2014/main" id="{B79EFF43-4115-4D36-B04D-0837B9F7A878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3.7 Alignment strategy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1E5475B4-7F4B-4045-8E48-3C9FAB2F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401755A8-88DE-465D-AECE-5854A7C23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9445DA7-F5CA-4837-8348-88D7D7575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77271-14F3-4B83-9122-5C49FD50BB3E}"/>
              </a:ext>
            </a:extLst>
          </p:cNvPr>
          <p:cNvSpPr txBox="1"/>
          <p:nvPr/>
        </p:nvSpPr>
        <p:spPr>
          <a:xfrm>
            <a:off x="118500" y="2816567"/>
            <a:ext cx="890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FF0000"/>
                </a:solidFill>
              </a:rPr>
              <a:t>	The key of the strong-back strategy is to support the strong-back in the same way on the insertion 	tooling and inside the vacuum vessel. Laser 	tracker will be used.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11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7B5BAC-4A9C-4987-B585-9DC08534F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89EF9-AD9A-4AC9-8A60-7D1048A53698}"/>
              </a:ext>
            </a:extLst>
          </p:cNvPr>
          <p:cNvSpPr txBox="1"/>
          <p:nvPr/>
        </p:nvSpPr>
        <p:spPr>
          <a:xfrm>
            <a:off x="126387" y="1473221"/>
            <a:ext cx="8906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4.	The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coldmass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will be inserted in the vacuum vessel slightly using rollers. Then the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</a:rPr>
              <a:t>coldmass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will be 	screwed to the vacuum vessel support posts. Finally the alignment will be transferred to the vacuum 	vessel. (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The insertion tooling is still under-designed).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D600EE-E128-4F51-B589-30610C230D5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6526" y="3365730"/>
            <a:ext cx="7308874" cy="29519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8B1608-F229-4593-B42B-259373E69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01"/>
          <a:stretch/>
        </p:blipFill>
        <p:spPr>
          <a:xfrm>
            <a:off x="329665" y="2582295"/>
            <a:ext cx="2907447" cy="1799625"/>
          </a:xfrm>
          <a:prstGeom prst="rect">
            <a:avLst/>
          </a:prstGeom>
        </p:spPr>
      </p:pic>
      <p:sp>
        <p:nvSpPr>
          <p:cNvPr id="15" name="Title 9">
            <a:extLst>
              <a:ext uri="{FF2B5EF4-FFF2-40B4-BE49-F238E27FC236}">
                <a16:creationId xmlns:a16="http://schemas.microsoft.com/office/drawing/2014/main" id="{EFC36BFA-DF7A-46D2-80C2-53D0B58DD914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3.7 Alignment strategy</a:t>
            </a: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42817A8F-ED99-47C4-BD4E-2A2F14D9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2F8C68B6-F68F-4266-A72C-DE16D28C9D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9F4CFFBC-0E71-4888-8FD9-FA8C731E0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9712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7B5BAC-4A9C-4987-B585-9DC08534F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89EF9-AD9A-4AC9-8A60-7D1048A53698}"/>
              </a:ext>
            </a:extLst>
          </p:cNvPr>
          <p:cNvSpPr txBox="1"/>
          <p:nvPr/>
        </p:nvSpPr>
        <p:spPr>
          <a:xfrm>
            <a:off x="126387" y="1473221"/>
            <a:ext cx="8906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Note that the way to align spoke and elliptical cavities will be different.</a:t>
            </a:r>
            <a:endParaRPr lang="en-US" sz="16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EFC36BFA-DF7A-46D2-80C2-53D0B58DD914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3.7 Alignment strategy</a:t>
            </a: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42817A8F-ED99-47C4-BD4E-2A2F14D9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9BC302-8010-4A6E-91A4-DD8F30D43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73" y="2281529"/>
            <a:ext cx="3170127" cy="3416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E64E72-36A9-4EA2-8510-B3E61EE22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794" y="2281529"/>
            <a:ext cx="4971011" cy="3345947"/>
          </a:xfrm>
          <a:prstGeom prst="rect">
            <a:avLst/>
          </a:prstGeom>
        </p:spPr>
      </p:pic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5AA63565-BD20-4779-A03A-FF864359D2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FC8E1ED-16A3-46B7-A8EA-863E9652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7827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913">
            <a:extLst>
              <a:ext uri="{FF2B5EF4-FFF2-40B4-BE49-F238E27FC236}">
                <a16:creationId xmlns:a16="http://schemas.microsoft.com/office/drawing/2014/main" id="{19A61D7F-3F04-4248-8456-99DCB876EE07}"/>
              </a:ext>
            </a:extLst>
          </p:cNvPr>
          <p:cNvSpPr txBox="1"/>
          <p:nvPr/>
        </p:nvSpPr>
        <p:spPr>
          <a:xfrm>
            <a:off x="-64213" y="2288213"/>
            <a:ext cx="2290761" cy="599950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Helium inlet at 2 K</a:t>
            </a:r>
            <a:endParaRPr lang="en-US" sz="1600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7B5BAC-4A9C-4987-B585-9DC08534F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EFC36BFA-DF7A-46D2-80C2-53D0B58DD914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3.8 LCLS II  Experience</a:t>
            </a: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42817A8F-ED99-47C4-BD4E-2A2F14D9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BC6895-1988-4710-8AF6-2AB7A9AAEC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4268" y="2269476"/>
            <a:ext cx="2771144" cy="19421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DE5C0F-E45C-47AE-908C-F066B5307A7C}"/>
              </a:ext>
            </a:extLst>
          </p:cNvPr>
          <p:cNvSpPr/>
          <p:nvPr/>
        </p:nvSpPr>
        <p:spPr>
          <a:xfrm>
            <a:off x="172085" y="1480941"/>
            <a:ext cx="8799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design have been done in order to mitigate the thermal acoustic oscillations, helium bath instability, and structural vibrations.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79A6D5-E1E2-414F-8405-B0D88F77C62C}"/>
              </a:ext>
            </a:extLst>
          </p:cNvPr>
          <p:cNvCxnSpPr>
            <a:cxnSpLocks/>
          </p:cNvCxnSpPr>
          <p:nvPr/>
        </p:nvCxnSpPr>
        <p:spPr>
          <a:xfrm>
            <a:off x="1886990" y="2489920"/>
            <a:ext cx="339558" cy="391563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Text Box 7913">
            <a:extLst>
              <a:ext uri="{FF2B5EF4-FFF2-40B4-BE49-F238E27FC236}">
                <a16:creationId xmlns:a16="http://schemas.microsoft.com/office/drawing/2014/main" id="{E1514AA5-9F46-41BE-9A78-F0D6FCD15F61}"/>
              </a:ext>
            </a:extLst>
          </p:cNvPr>
          <p:cNvSpPr txBox="1"/>
          <p:nvPr/>
        </p:nvSpPr>
        <p:spPr>
          <a:xfrm>
            <a:off x="262801" y="2630871"/>
            <a:ext cx="1533185" cy="599950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Interface with the JT valve</a:t>
            </a:r>
            <a:endParaRPr lang="en-US" sz="1600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CFDD2-1BEE-4E00-95DD-669C0E787577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029394" y="3230821"/>
            <a:ext cx="487916" cy="56602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id="{7B3C7AB8-4EE6-4BEC-BC3D-AFE217EA6B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1" y="4147865"/>
            <a:ext cx="2157608" cy="2098897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7633ADC7-5E49-47E5-A695-D8B79EC289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47084" y="4650736"/>
            <a:ext cx="2282674" cy="1093154"/>
          </a:xfrm>
          <a:prstGeom prst="rect">
            <a:avLst/>
          </a:prstGeom>
        </p:spPr>
      </p:pic>
      <p:sp>
        <p:nvSpPr>
          <p:cNvPr id="23" name="Text Box 7913">
            <a:extLst>
              <a:ext uri="{FF2B5EF4-FFF2-40B4-BE49-F238E27FC236}">
                <a16:creationId xmlns:a16="http://schemas.microsoft.com/office/drawing/2014/main" id="{FFD63C44-90E3-474D-87D1-AD53A80E368C}"/>
              </a:ext>
            </a:extLst>
          </p:cNvPr>
          <p:cNvSpPr txBox="1"/>
          <p:nvPr/>
        </p:nvSpPr>
        <p:spPr>
          <a:xfrm>
            <a:off x="5203618" y="2279717"/>
            <a:ext cx="3167298" cy="1278129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SSR1 cryomodule is composed of more than 100 thermal straps,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Similar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procedures will be used (torque, Loctite, washers, indium)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6586149-912D-4DDB-A99E-D536C6578D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454" r="13455" b="9195"/>
          <a:stretch/>
        </p:blipFill>
        <p:spPr>
          <a:xfrm>
            <a:off x="5157972" y="3557846"/>
            <a:ext cx="3258589" cy="2380067"/>
          </a:xfrm>
          <a:prstGeom prst="rect">
            <a:avLst/>
          </a:prstGeom>
        </p:spPr>
      </p:pic>
      <p:sp>
        <p:nvSpPr>
          <p:cNvPr id="30" name="Date Placeholder 5">
            <a:extLst>
              <a:ext uri="{FF2B5EF4-FFF2-40B4-BE49-F238E27FC236}">
                <a16:creationId xmlns:a16="http://schemas.microsoft.com/office/drawing/2014/main" id="{78C89885-55EC-40E0-8490-218D799EC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2D6D3485-ADBB-4D74-A475-F7957EE9B3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70523-5679-4363-ADF5-3F49FE4F7355}"/>
              </a:ext>
            </a:extLst>
          </p:cNvPr>
          <p:cNvSpPr txBox="1"/>
          <p:nvPr/>
        </p:nvSpPr>
        <p:spPr>
          <a:xfrm>
            <a:off x="1988820" y="5936080"/>
            <a:ext cx="2583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By courtesy of S. Cheban</a:t>
            </a:r>
          </a:p>
        </p:txBody>
      </p:sp>
    </p:spTree>
    <p:extLst>
      <p:ext uri="{BB962C8B-B14F-4D97-AF65-F5344CB8AC3E}">
        <p14:creationId xmlns:p14="http://schemas.microsoft.com/office/powerpoint/2010/main" val="187384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7B5BAC-4A9C-4987-B585-9DC08534F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EFC36BFA-DF7A-46D2-80C2-53D0B58DD914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3.8 LCLS II  Experience</a:t>
            </a: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42817A8F-ED99-47C4-BD4E-2A2F14D9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0C7F48-354E-4A3E-BD15-A94367C985E4}"/>
              </a:ext>
            </a:extLst>
          </p:cNvPr>
          <p:cNvSpPr/>
          <p:nvPr/>
        </p:nvSpPr>
        <p:spPr>
          <a:xfrm>
            <a:off x="172085" y="1494918"/>
            <a:ext cx="5032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cryogenic valves have been set up in the same way as LCLS II cryomodule:</a:t>
            </a:r>
          </a:p>
          <a:p>
            <a:pPr algn="just"/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1473D33-5C26-4912-A185-4A164FC6341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4011" y="943681"/>
            <a:ext cx="2625328" cy="24133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E80D95-041F-4112-8A4F-4721C7C37C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rcRect l="1666" r="1"/>
          <a:stretch/>
        </p:blipFill>
        <p:spPr>
          <a:xfrm>
            <a:off x="5944010" y="3716573"/>
            <a:ext cx="2625329" cy="24280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D1EBFD-1D9C-424D-B7AC-99808F721D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7607" y="2489159"/>
            <a:ext cx="1606857" cy="3139884"/>
          </a:xfrm>
          <a:prstGeom prst="rect">
            <a:avLst/>
          </a:prstGeom>
        </p:spPr>
      </p:pic>
      <p:sp>
        <p:nvSpPr>
          <p:cNvPr id="26" name="Arrow: Up 25">
            <a:extLst>
              <a:ext uri="{FF2B5EF4-FFF2-40B4-BE49-F238E27FC236}">
                <a16:creationId xmlns:a16="http://schemas.microsoft.com/office/drawing/2014/main" id="{B2F436D1-5669-47D2-9874-998D00A367F7}"/>
              </a:ext>
            </a:extLst>
          </p:cNvPr>
          <p:cNvSpPr/>
          <p:nvPr/>
        </p:nvSpPr>
        <p:spPr>
          <a:xfrm>
            <a:off x="2636590" y="5540696"/>
            <a:ext cx="282102" cy="397177"/>
          </a:xfrm>
          <a:prstGeom prst="up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5D485DC7-9B5F-4399-9298-58B107934A24}"/>
              </a:ext>
            </a:extLst>
          </p:cNvPr>
          <p:cNvSpPr/>
          <p:nvPr/>
        </p:nvSpPr>
        <p:spPr>
          <a:xfrm rot="16200000">
            <a:off x="1769369" y="4753977"/>
            <a:ext cx="282102" cy="397177"/>
          </a:xfrm>
          <a:prstGeom prst="up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Text Box 7913">
            <a:extLst>
              <a:ext uri="{FF2B5EF4-FFF2-40B4-BE49-F238E27FC236}">
                <a16:creationId xmlns:a16="http://schemas.microsoft.com/office/drawing/2014/main" id="{87996680-6456-4857-8BA0-7AE71D5CBCB4}"/>
              </a:ext>
            </a:extLst>
          </p:cNvPr>
          <p:cNvSpPr txBox="1"/>
          <p:nvPr/>
        </p:nvSpPr>
        <p:spPr>
          <a:xfrm>
            <a:off x="104804" y="4793642"/>
            <a:ext cx="2290761" cy="599950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Outlet</a:t>
            </a:r>
            <a:endParaRPr lang="en-US" sz="1600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0" name="Text Box 7913">
            <a:extLst>
              <a:ext uri="{FF2B5EF4-FFF2-40B4-BE49-F238E27FC236}">
                <a16:creationId xmlns:a16="http://schemas.microsoft.com/office/drawing/2014/main" id="{E35B3922-C0E9-4431-93A2-9D1828ED155F}"/>
              </a:ext>
            </a:extLst>
          </p:cNvPr>
          <p:cNvSpPr txBox="1"/>
          <p:nvPr/>
        </p:nvSpPr>
        <p:spPr>
          <a:xfrm>
            <a:off x="-57359" y="2600092"/>
            <a:ext cx="2290761" cy="599950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Thermal intercepts</a:t>
            </a:r>
            <a:endParaRPr lang="en-US" sz="1600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358F375-B653-4C89-BCAF-D5DE16221C55}"/>
              </a:ext>
            </a:extLst>
          </p:cNvPr>
          <p:cNvCxnSpPr>
            <a:cxnSpLocks/>
          </p:cNvCxnSpPr>
          <p:nvPr/>
        </p:nvCxnSpPr>
        <p:spPr>
          <a:xfrm flipV="1">
            <a:off x="2053603" y="2632473"/>
            <a:ext cx="515687" cy="145713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9314178-1454-4E33-959D-157535513334}"/>
              </a:ext>
            </a:extLst>
          </p:cNvPr>
          <p:cNvCxnSpPr>
            <a:cxnSpLocks/>
          </p:cNvCxnSpPr>
          <p:nvPr/>
        </p:nvCxnSpPr>
        <p:spPr>
          <a:xfrm>
            <a:off x="2063293" y="2762801"/>
            <a:ext cx="229641" cy="95347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3" name="Text Box 7913">
            <a:extLst>
              <a:ext uri="{FF2B5EF4-FFF2-40B4-BE49-F238E27FC236}">
                <a16:creationId xmlns:a16="http://schemas.microsoft.com/office/drawing/2014/main" id="{6CC4827E-F6EE-432D-838C-1EA5DFACB87E}"/>
              </a:ext>
            </a:extLst>
          </p:cNvPr>
          <p:cNvSpPr txBox="1"/>
          <p:nvPr/>
        </p:nvSpPr>
        <p:spPr>
          <a:xfrm>
            <a:off x="3615597" y="2736056"/>
            <a:ext cx="1986640" cy="599950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Helium guard with VCR fitting</a:t>
            </a:r>
            <a:endParaRPr lang="en-US" sz="1600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9116572-86D1-405E-BFD6-3BD531C0166D}"/>
              </a:ext>
            </a:extLst>
          </p:cNvPr>
          <p:cNvCxnSpPr>
            <a:cxnSpLocks/>
          </p:cNvCxnSpPr>
          <p:nvPr/>
        </p:nvCxnSpPr>
        <p:spPr>
          <a:xfrm flipV="1">
            <a:off x="5450477" y="1574908"/>
            <a:ext cx="2264301" cy="1300949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Text Box 7913">
            <a:extLst>
              <a:ext uri="{FF2B5EF4-FFF2-40B4-BE49-F238E27FC236}">
                <a16:creationId xmlns:a16="http://schemas.microsoft.com/office/drawing/2014/main" id="{F63278C2-6890-4786-A7FC-FCAA2DF7F7FC}"/>
              </a:ext>
            </a:extLst>
          </p:cNvPr>
          <p:cNvSpPr txBox="1"/>
          <p:nvPr/>
        </p:nvSpPr>
        <p:spPr>
          <a:xfrm>
            <a:off x="1632259" y="5930121"/>
            <a:ext cx="2290761" cy="599950"/>
          </a:xfrm>
          <a:prstGeom prst="rect">
            <a:avLst/>
          </a:prstGeom>
          <a:solidFill>
            <a:schemeClr val="lt1">
              <a:alpha val="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Inlet</a:t>
            </a:r>
            <a:endParaRPr lang="en-US" sz="1600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6" name="Date Placeholder 5">
            <a:extLst>
              <a:ext uri="{FF2B5EF4-FFF2-40B4-BE49-F238E27FC236}">
                <a16:creationId xmlns:a16="http://schemas.microsoft.com/office/drawing/2014/main" id="{E640BF00-973E-4C0B-A086-B352AFB17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A9F7D6CC-C2B6-4AA8-8AF5-E297B8B2B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0475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7B5BAC-4A9C-4987-B585-9DC08534F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EFC36BFA-DF7A-46D2-80C2-53D0B58DD914}"/>
              </a:ext>
            </a:extLst>
          </p:cNvPr>
          <p:cNvSpPr txBox="1">
            <a:spLocks/>
          </p:cNvSpPr>
          <p:nvPr/>
        </p:nvSpPr>
        <p:spPr>
          <a:xfrm>
            <a:off x="796637" y="912959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3.9 Design status</a:t>
            </a:r>
          </a:p>
        </p:txBody>
      </p:sp>
      <p:sp>
        <p:nvSpPr>
          <p:cNvPr id="17" name="Title 9">
            <a:extLst>
              <a:ext uri="{FF2B5EF4-FFF2-40B4-BE49-F238E27FC236}">
                <a16:creationId xmlns:a16="http://schemas.microsoft.com/office/drawing/2014/main" id="{42817A8F-ED99-47C4-BD4E-2A2F14D9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3. Cryomodule - Design strategy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0C7F48-354E-4A3E-BD15-A94367C985E4}"/>
              </a:ext>
            </a:extLst>
          </p:cNvPr>
          <p:cNvSpPr/>
          <p:nvPr/>
        </p:nvSpPr>
        <p:spPr>
          <a:xfrm>
            <a:off x="222250" y="1651998"/>
            <a:ext cx="5032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SSR1 Cryomodule</a:t>
            </a:r>
          </a:p>
          <a:p>
            <a:pPr algn="just"/>
            <a:endParaRPr 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Date Placeholder 5">
            <a:extLst>
              <a:ext uri="{FF2B5EF4-FFF2-40B4-BE49-F238E27FC236}">
                <a16:creationId xmlns:a16="http://schemas.microsoft.com/office/drawing/2014/main" id="{E640BF00-973E-4C0B-A086-B352AFB17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A9F7D6CC-C2B6-4AA8-8AF5-E297B8B2BF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2E344C-74C3-4D18-ADF6-70E0EA28906C}"/>
              </a:ext>
            </a:extLst>
          </p:cNvPr>
          <p:cNvSpPr/>
          <p:nvPr/>
        </p:nvSpPr>
        <p:spPr>
          <a:xfrm>
            <a:off x="354769" y="2175641"/>
            <a:ext cx="415121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Current leads: to be finalized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Insertion tooling: to be finalized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Vacuum vessel: calculations and engineering note need to be updated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Magnetic shield: Design and calculations need to be finalized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Assembly process: A complete procedure need to be done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Alignment strategy: A complete procedure need to be written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12C381-BF02-4B8E-A9B3-E4EC4E1B2BDE}"/>
              </a:ext>
            </a:extLst>
          </p:cNvPr>
          <p:cNvSpPr/>
          <p:nvPr/>
        </p:nvSpPr>
        <p:spPr>
          <a:xfrm>
            <a:off x="4590601" y="1651998"/>
            <a:ext cx="5032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HB650 Cryomodule</a:t>
            </a:r>
          </a:p>
          <a:p>
            <a:pPr algn="just"/>
            <a:endParaRPr lang="en-US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236896-1FB9-4F4B-A28F-5714A17ED9DB}"/>
              </a:ext>
            </a:extLst>
          </p:cNvPr>
          <p:cNvSpPr/>
          <p:nvPr/>
        </p:nvSpPr>
        <p:spPr>
          <a:xfrm>
            <a:off x="4784160" y="2179019"/>
            <a:ext cx="42768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Coldmass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design in progress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Insertion tooling to be done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Vacuum vessel: design, calculations and engineering note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Alignment strategy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796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C4A97-579E-4B2B-AC49-0103C7CEC4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B6E937FC-3E40-4388-ACB0-1660E6F5E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CE69BBCA-9222-4192-9117-95EC87CAE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9CED358-8AF3-43E0-BEF4-A37476840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24550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84B1A6-43D2-4A78-8121-E431C36136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B544E0B3-BD22-4ED7-BACF-C2B92E33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A4BC6F6F-B15E-40E5-B53F-CBFBEC800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23E9A76-954F-4CDE-BD92-35F03F80B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8327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3B083-A82B-4AB5-9AFD-B8BFB2FADEF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10D19E-96DA-4002-BE94-13C7955CBCEB}"/>
              </a:ext>
            </a:extLst>
          </p:cNvPr>
          <p:cNvSpPr/>
          <p:nvPr/>
        </p:nvSpPr>
        <p:spPr>
          <a:xfrm>
            <a:off x="172085" y="1027702"/>
            <a:ext cx="8799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 company will deliver the lower part of the thermal shield in a single piece.</a:t>
            </a:r>
          </a:p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 leak test and a pressure test will be done during the manufacturing.</a:t>
            </a:r>
          </a:p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Design pressure: 20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barg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E689F084-5013-4722-8964-3ED9BE30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0F019892-9BD8-4EB8-BF55-A82FFC2A7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50EFB22-8FA6-4D3F-B769-BD43632CA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432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Introduction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2250" y="1083245"/>
            <a:ext cx="8515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The Functional Requirements Specifications have been defined for each cavity,  cryomodule and coupler. These elements have been designed for CW and pulsed operations.</a:t>
            </a: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9278D0-07EB-4AB7-A181-CABF949EC2A4}"/>
              </a:ext>
            </a:extLst>
          </p:cNvPr>
          <p:cNvSpPr txBox="1"/>
          <p:nvPr/>
        </p:nvSpPr>
        <p:spPr>
          <a:xfrm>
            <a:off x="228600" y="2193734"/>
            <a:ext cx="3959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Cavity requirements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C54806-7336-43CB-82D8-E7809287B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97" y="2501897"/>
            <a:ext cx="4380697" cy="13848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AB12D1-001D-4568-B22F-38EBFFA447C2}"/>
              </a:ext>
            </a:extLst>
          </p:cNvPr>
          <p:cNvSpPr txBox="1"/>
          <p:nvPr/>
        </p:nvSpPr>
        <p:spPr>
          <a:xfrm>
            <a:off x="4860450" y="2148595"/>
            <a:ext cx="3959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Cryomodule requirements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9DC01F-ED3D-4A07-B00D-2E57B92AD982}"/>
              </a:ext>
            </a:extLst>
          </p:cNvPr>
          <p:cNvSpPr txBox="1"/>
          <p:nvPr/>
        </p:nvSpPr>
        <p:spPr>
          <a:xfrm>
            <a:off x="4779360" y="3887001"/>
            <a:ext cx="4121319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dirty="0">
                <a:solidFill>
                  <a:schemeClr val="accent6">
                    <a:lumMod val="50000"/>
                  </a:schemeClr>
                </a:solidFill>
              </a:rPr>
              <a:t>Max variation of pressure in the 2-phase helium pipe: 0.1 mbar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EEAB5D-2395-4700-9D48-1D10E8294232}"/>
              </a:ext>
            </a:extLst>
          </p:cNvPr>
          <p:cNvSpPr txBox="1"/>
          <p:nvPr/>
        </p:nvSpPr>
        <p:spPr>
          <a:xfrm>
            <a:off x="946103" y="4164000"/>
            <a:ext cx="3959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50000"/>
                  </a:schemeClr>
                </a:solidFill>
              </a:rPr>
              <a:t>Coupler requirements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FE99AA-F3A8-415B-B147-ADA068B2C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450" y="2501897"/>
            <a:ext cx="3868443" cy="14009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271626-7C43-4586-9AAE-6049B8ADE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219" y="4472101"/>
            <a:ext cx="7136013" cy="13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25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6AFBA6-4CD1-4EB2-B333-857A2F0B77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9A6B3F7D-CCCF-4DAE-864C-4A9CAA613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353DD238-F0FE-4136-82AD-A7D9EA5DD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7167B41-0072-42DB-8B5A-D7808ED1F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48561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B126F-3648-4C0B-B0E4-52F95C31E1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1DE4E10-0911-4917-A0C6-FE4D542BD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BE463378-CD7F-4C0B-8858-F9F53E1991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6099739-FAEB-4FDE-A382-E483FD12E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9110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E4DE3B-ABE4-47A9-BD96-C119C83C8B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87F157-C738-445A-9025-553416D4F5FC}"/>
              </a:ext>
            </a:extLst>
          </p:cNvPr>
          <p:cNvSpPr/>
          <p:nvPr/>
        </p:nvSpPr>
        <p:spPr>
          <a:xfrm>
            <a:off x="172085" y="1027702"/>
            <a:ext cx="87998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thermal straps will be set up on the lower thermal shield using Indium. 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650FCCD1-7144-467F-A063-EFDD93C63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B9E511CF-387B-4A6B-B7D8-F9678B4ED0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583032-B448-454A-B9FF-8DE9351AE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158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3C7B2-072B-40E2-B8F5-E0B9D921CE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EEAB250C-BED4-40D2-94E4-419AB5A23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6EAAD7C-D1DF-4F98-8BBA-86B283F3B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E1276742-A4CD-40C7-BCDF-F5400BEC5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2557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00B6D-595C-4B1C-A49C-6D1A5FFEFC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5048" b="19922"/>
          <a:stretch/>
        </p:blipFill>
        <p:spPr>
          <a:xfrm>
            <a:off x="0" y="3125587"/>
            <a:ext cx="9144000" cy="3034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768FF6-A7C8-4505-8C49-E3974EF33B85}"/>
              </a:ext>
            </a:extLst>
          </p:cNvPr>
          <p:cNvSpPr/>
          <p:nvPr/>
        </p:nvSpPr>
        <p:spPr>
          <a:xfrm>
            <a:off x="172085" y="1027702"/>
            <a:ext cx="87998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 company will deliver the cool down line in a single piece.</a:t>
            </a:r>
          </a:p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 leak test and a pressure test will be done during the manufacturing.</a:t>
            </a:r>
          </a:p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Design pressure of the cool down line: 20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barg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cool down line will be welded to the cavities at Fermilab.</a:t>
            </a:r>
          </a:p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Design pressure of the weld making the connection with the dressed cavities: 2.05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barg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at warm, 4.1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barg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at cold  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03D350AD-87E1-4E27-98AA-A14D414F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91F67146-451F-4DAC-ACFA-E2520A20E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5FA6853-7627-41F8-A8C3-3BB56BCBC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5929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8D778-488A-4655-99E9-2450A2F65C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52144365-D987-4436-8893-9BB4B212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F70D9C11-CB24-4A10-9852-3DE1782B69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315C951-A3CB-48A9-AC54-C8FFEE114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24444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36402F-11B6-4B64-A52D-551573D27CA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2DC7C9-0E22-46DF-949A-E201B029D746}"/>
              </a:ext>
            </a:extLst>
          </p:cNvPr>
          <p:cNvSpPr/>
          <p:nvPr/>
        </p:nvSpPr>
        <p:spPr>
          <a:xfrm>
            <a:off x="172085" y="1027702"/>
            <a:ext cx="8799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Rough alignment of the cavities and solenoids with regards to the strong-back taking into account the shift due to the thermal contraction during the cool-down.</a:t>
            </a:r>
          </a:p>
          <a:p>
            <a:pPr algn="just"/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RF measurements.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5D9BFC96-3D1E-455A-8E4E-5D3A920F7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0AF16336-42E0-44C6-B765-385F30752F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123F07A-C7B3-4A30-A93B-0BD580319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63352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2C25B-1046-4312-9F67-4AD79BE427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3C73189-69EE-4595-A1CF-7E13846FD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03B44B5-1862-418C-A8AA-A1681179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65638BA-F36E-49D3-8444-34CE0AB9A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28755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B0E9E-9403-4883-9257-70856B7298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917F10BA-7ED6-4540-99EF-B11F13D7B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CF683EBC-3D92-40E1-8207-55EA187B99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255F05F-D42F-4A05-8D07-177C31E28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0967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16BC8-3CFC-49CA-BAA0-425302B9A7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6F43F9E4-442D-4624-92CF-EEAA00B3F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752DA49F-ABA9-4D8E-8166-4DD0F6EAD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E6DEDF5-B942-49E3-AE9C-6974CAE4EB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005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Introduction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C93B7D1-A22D-4C44-BF1A-B600C5C77D83}"/>
              </a:ext>
            </a:extLst>
          </p:cNvPr>
          <p:cNvSpPr txBox="1">
            <a:spLocks/>
          </p:cNvSpPr>
          <p:nvPr/>
        </p:nvSpPr>
        <p:spPr>
          <a:xfrm>
            <a:off x="228600" y="4248160"/>
            <a:ext cx="8672513" cy="190902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Critical elements for CW operation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Coupler design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Thermal intercept design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Heat loads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Sensitivity to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LHe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pressure fluctuations</a:t>
            </a:r>
          </a:p>
          <a:p>
            <a:pPr marL="457200" lvl="1" indent="0">
              <a:buFont typeface="Arial" charset="0"/>
              <a:buNone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C50683-7782-45E7-A9E7-AB3ACC12F632}"/>
              </a:ext>
            </a:extLst>
          </p:cNvPr>
          <p:cNvGrpSpPr/>
          <p:nvPr/>
        </p:nvGrpSpPr>
        <p:grpSpPr>
          <a:xfrm>
            <a:off x="939806" y="1287209"/>
            <a:ext cx="7335742" cy="2657121"/>
            <a:chOff x="939806" y="3257411"/>
            <a:chExt cx="7335742" cy="265712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DE7B26E-2ABD-4A89-8C9F-995226A41FB6}"/>
                </a:ext>
              </a:extLst>
            </p:cNvPr>
            <p:cNvGrpSpPr/>
            <p:nvPr/>
          </p:nvGrpSpPr>
          <p:grpSpPr>
            <a:xfrm>
              <a:off x="939806" y="3257411"/>
              <a:ext cx="7335742" cy="2657121"/>
              <a:chOff x="4204043" y="3408671"/>
              <a:chExt cx="6520302" cy="2225293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39ED6C5-D763-4328-BD69-BE9BBA8FF27E}"/>
                  </a:ext>
                </a:extLst>
              </p:cNvPr>
              <p:cNvGrpSpPr/>
              <p:nvPr/>
            </p:nvGrpSpPr>
            <p:grpSpPr>
              <a:xfrm>
                <a:off x="6105833" y="3581747"/>
                <a:ext cx="2352303" cy="2052217"/>
                <a:chOff x="6393491" y="4030316"/>
                <a:chExt cx="2352303" cy="2052217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53653146-5DCB-4991-88FF-4F1E291DB154}"/>
                    </a:ext>
                  </a:extLst>
                </p:cNvPr>
                <p:cNvSpPr/>
                <p:nvPr/>
              </p:nvSpPr>
              <p:spPr>
                <a:xfrm>
                  <a:off x="6628157" y="4030316"/>
                  <a:ext cx="2117637" cy="2052217"/>
                </a:xfrm>
                <a:prstGeom prst="ellipse">
                  <a:avLst/>
                </a:prstGeom>
                <a:noFill/>
                <a:ln w="31750"/>
                <a:effectLst/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99108128-FE16-4E75-B4EC-82E8E7912B1A}"/>
                    </a:ext>
                  </a:extLst>
                </p:cNvPr>
                <p:cNvSpPr/>
                <p:nvPr/>
              </p:nvSpPr>
              <p:spPr>
                <a:xfrm>
                  <a:off x="6821122" y="4208233"/>
                  <a:ext cx="1731706" cy="1696381"/>
                </a:xfrm>
                <a:prstGeom prst="ellipse">
                  <a:avLst/>
                </a:prstGeom>
                <a:noFill/>
                <a:ln w="4762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4856DB82-A7AF-42B1-82AB-6D25999D1D5E}"/>
                    </a:ext>
                  </a:extLst>
                </p:cNvPr>
                <p:cNvSpPr/>
                <p:nvPr/>
              </p:nvSpPr>
              <p:spPr>
                <a:xfrm>
                  <a:off x="7295284" y="4682595"/>
                  <a:ext cx="783381" cy="747656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D9628670-7127-48EB-A81E-DBC6A75D1357}"/>
                    </a:ext>
                  </a:extLst>
                </p:cNvPr>
                <p:cNvSpPr/>
                <p:nvPr/>
              </p:nvSpPr>
              <p:spPr>
                <a:xfrm>
                  <a:off x="7526401" y="4289893"/>
                  <a:ext cx="321145" cy="317963"/>
                </a:xfrm>
                <a:prstGeom prst="ellipse">
                  <a:avLst/>
                </a:prstGeom>
                <a:gradFill flip="none" rotWithShape="1">
                  <a:gsLst>
                    <a:gs pos="33000">
                      <a:schemeClr val="tx2">
                        <a:lumMod val="60000"/>
                        <a:lumOff val="40000"/>
                      </a:schemeClr>
                    </a:gs>
                    <a:gs pos="98230">
                      <a:schemeClr val="accent1">
                        <a:lumMod val="20000"/>
                        <a:lumOff val="80000"/>
                      </a:schemeClr>
                    </a:gs>
                    <a:gs pos="57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6EF6F560-5174-4AB2-B3A1-CB5F8B423CB0}"/>
                    </a:ext>
                  </a:extLst>
                </p:cNvPr>
                <p:cNvSpPr/>
                <p:nvPr/>
              </p:nvSpPr>
              <p:spPr>
                <a:xfrm>
                  <a:off x="7624428" y="4556296"/>
                  <a:ext cx="125089" cy="35103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AFE6C4BB-889B-4751-82F3-B938FE383FF3}"/>
                    </a:ext>
                  </a:extLst>
                </p:cNvPr>
                <p:cNvSpPr/>
                <p:nvPr/>
              </p:nvSpPr>
              <p:spPr>
                <a:xfrm>
                  <a:off x="7407914" y="4796000"/>
                  <a:ext cx="558116" cy="512238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D1609EA8-7CE6-4DBC-81CA-560AF2E1191F}"/>
                    </a:ext>
                  </a:extLst>
                </p:cNvPr>
                <p:cNvSpPr/>
                <p:nvPr/>
              </p:nvSpPr>
              <p:spPr>
                <a:xfrm rot="14210029">
                  <a:off x="6845204" y="5381152"/>
                  <a:ext cx="309783" cy="27267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E8AA196D-58F7-4585-A2F0-A0B078C1885D}"/>
                    </a:ext>
                  </a:extLst>
                </p:cNvPr>
                <p:cNvSpPr/>
                <p:nvPr/>
              </p:nvSpPr>
              <p:spPr>
                <a:xfrm>
                  <a:off x="7009862" y="5018428"/>
                  <a:ext cx="157551" cy="14910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066D8B66-9248-4A90-B691-E33EB05B46D8}"/>
                    </a:ext>
                  </a:extLst>
                </p:cNvPr>
                <p:cNvSpPr/>
                <p:nvPr/>
              </p:nvSpPr>
              <p:spPr>
                <a:xfrm rot="14210029">
                  <a:off x="7054069" y="4852389"/>
                  <a:ext cx="167847" cy="1138505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0EC42A2-A590-4EA4-9719-ED63FC36227F}"/>
                    </a:ext>
                  </a:extLst>
                </p:cNvPr>
                <p:cNvSpPr/>
                <p:nvPr/>
              </p:nvSpPr>
              <p:spPr>
                <a:xfrm rot="14210029">
                  <a:off x="6418883" y="5593672"/>
                  <a:ext cx="323350" cy="374134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B0A8AF-C5ED-41B4-BB79-B9AB97743CF8}"/>
                  </a:ext>
                </a:extLst>
              </p:cNvPr>
              <p:cNvSpPr txBox="1"/>
              <p:nvPr/>
            </p:nvSpPr>
            <p:spPr>
              <a:xfrm>
                <a:off x="4271101" y="3516792"/>
                <a:ext cx="15727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Vacuum vessel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03E10E50-5E57-4C15-9A00-DADDA23AF1F4}"/>
                  </a:ext>
                </a:extLst>
              </p:cNvPr>
              <p:cNvSpPr txBox="1"/>
              <p:nvPr/>
            </p:nvSpPr>
            <p:spPr>
              <a:xfrm>
                <a:off x="9039770" y="4059638"/>
                <a:ext cx="15264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Thermal shield</a:t>
                </a:r>
              </a:p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35-50K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8AE6B67-1A4B-4B03-92B9-7FF48C640869}"/>
                  </a:ext>
                </a:extLst>
              </p:cNvPr>
              <p:cNvSpPr txBox="1"/>
              <p:nvPr/>
            </p:nvSpPr>
            <p:spPr>
              <a:xfrm>
                <a:off x="8954833" y="3408671"/>
                <a:ext cx="17695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2-Phase He pipe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A9CA5EE-F465-4921-A7CC-38776FDE586B}"/>
                  </a:ext>
                </a:extLst>
              </p:cNvPr>
              <p:cNvSpPr txBox="1"/>
              <p:nvPr/>
            </p:nvSpPr>
            <p:spPr>
              <a:xfrm>
                <a:off x="4512317" y="5216245"/>
                <a:ext cx="12831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Coupler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EFE74FB-0357-4A6E-AFCB-59355C478696}"/>
                  </a:ext>
                </a:extLst>
              </p:cNvPr>
              <p:cNvSpPr txBox="1"/>
              <p:nvPr/>
            </p:nvSpPr>
            <p:spPr>
              <a:xfrm>
                <a:off x="4492429" y="4704683"/>
                <a:ext cx="128311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5 K Line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7250CA3-C9CB-4BB7-A926-014BD15060E6}"/>
                  </a:ext>
                </a:extLst>
              </p:cNvPr>
              <p:cNvSpPr txBox="1"/>
              <p:nvPr/>
            </p:nvSpPr>
            <p:spPr>
              <a:xfrm>
                <a:off x="4204043" y="4230212"/>
                <a:ext cx="15684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Dressed cavity</a:t>
                </a: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B482E31D-164C-4388-A5FD-3276B3445CF0}"/>
                  </a:ext>
                </a:extLst>
              </p:cNvPr>
              <p:cNvCxnSpPr>
                <a:cxnSpLocks/>
                <a:stCxn id="40" idx="3"/>
                <a:endCxn id="54" idx="1"/>
              </p:cNvCxnSpPr>
              <p:nvPr/>
            </p:nvCxnSpPr>
            <p:spPr>
              <a:xfrm>
                <a:off x="5843802" y="3686069"/>
                <a:ext cx="806818" cy="196218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4E494723-2574-43D4-A021-8E21683421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72761" y="3593992"/>
                <a:ext cx="1582072" cy="38423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4F10A96-D77F-48D7-A67B-DD4337F2BAD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32992" y="4347431"/>
                <a:ext cx="721841" cy="1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7657E307-3F50-4543-B002-A9BFD1FC4D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5062" y="4404589"/>
                <a:ext cx="1349878" cy="19262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DAED0E6-3DAA-4FC6-B6C7-AF279804BEE7}"/>
                  </a:ext>
                </a:extLst>
              </p:cNvPr>
              <p:cNvCxnSpPr>
                <a:cxnSpLocks/>
                <a:endCxn id="61" idx="2"/>
              </p:cNvCxnSpPr>
              <p:nvPr/>
            </p:nvCxnSpPr>
            <p:spPr>
              <a:xfrm flipV="1">
                <a:off x="5574762" y="4644413"/>
                <a:ext cx="1147442" cy="188355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57551D01-5E52-4D99-944F-E162FE06D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1105" y="5376867"/>
                <a:ext cx="692402" cy="0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04CC082-58C1-4BCF-84BA-911D3FFC2D6B}"/>
                  </a:ext>
                </a:extLst>
              </p:cNvPr>
              <p:cNvSpPr/>
              <p:nvPr/>
            </p:nvSpPr>
            <p:spPr>
              <a:xfrm rot="14210029">
                <a:off x="6657217" y="4982456"/>
                <a:ext cx="268331" cy="45719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4762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9A6DC36-BB11-4437-A200-482080BD32A7}"/>
                  </a:ext>
                </a:extLst>
              </p:cNvPr>
              <p:cNvSpPr/>
              <p:nvPr/>
            </p:nvSpPr>
            <p:spPr>
              <a:xfrm rot="14210029">
                <a:off x="6857676" y="4857591"/>
                <a:ext cx="268331" cy="4571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C0138DA-948F-4A1E-8DDE-175B9C256CC3}"/>
                </a:ext>
              </a:extLst>
            </p:cNvPr>
            <p:cNvSpPr/>
            <p:nvPr/>
          </p:nvSpPr>
          <p:spPr>
            <a:xfrm rot="10800000">
              <a:off x="3788240" y="5348113"/>
              <a:ext cx="1529884" cy="2714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0FEF911-4DFD-42E6-A49B-D5F274294A85}"/>
                </a:ext>
              </a:extLst>
            </p:cNvPr>
            <p:cNvSpPr/>
            <p:nvPr/>
          </p:nvSpPr>
          <p:spPr>
            <a:xfrm>
              <a:off x="4354031" y="5109384"/>
              <a:ext cx="361308" cy="772571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CC7380-7131-4277-B67C-CF60F05A2C27}"/>
                </a:ext>
              </a:extLst>
            </p:cNvPr>
            <p:cNvSpPr/>
            <p:nvPr/>
          </p:nvSpPr>
          <p:spPr>
            <a:xfrm rot="10800000">
              <a:off x="4271460" y="5627607"/>
              <a:ext cx="521866" cy="7447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93F429F-186F-4874-9DEE-30B63A6E31D9}"/>
                </a:ext>
              </a:extLst>
            </p:cNvPr>
            <p:cNvSpPr/>
            <p:nvPr/>
          </p:nvSpPr>
          <p:spPr>
            <a:xfrm rot="10800000">
              <a:off x="4273158" y="5227953"/>
              <a:ext cx="520168" cy="47194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lowchart: Delay 25">
              <a:extLst>
                <a:ext uri="{FF2B5EF4-FFF2-40B4-BE49-F238E27FC236}">
                  <a16:creationId xmlns:a16="http://schemas.microsoft.com/office/drawing/2014/main" id="{64565EB0-4A28-47DE-B554-4EC6ED686979}"/>
                </a:ext>
              </a:extLst>
            </p:cNvPr>
            <p:cNvSpPr/>
            <p:nvPr/>
          </p:nvSpPr>
          <p:spPr>
            <a:xfrm rot="5400000">
              <a:off x="4385879" y="5282286"/>
              <a:ext cx="293024" cy="938893"/>
            </a:xfrm>
            <a:prstGeom prst="flowChartDelay">
              <a:avLst/>
            </a:prstGeom>
            <a:gradFill>
              <a:gsLst>
                <a:gs pos="0">
                  <a:schemeClr val="accent6">
                    <a:tint val="100000"/>
                    <a:shade val="100000"/>
                    <a:satMod val="13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1C65A13-A122-4421-A7CF-B9B7612BFC34}"/>
                </a:ext>
              </a:extLst>
            </p:cNvPr>
            <p:cNvSpPr/>
            <p:nvPr/>
          </p:nvSpPr>
          <p:spPr>
            <a:xfrm rot="10800000">
              <a:off x="4280600" y="5422970"/>
              <a:ext cx="512725" cy="4906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9CAED1-153D-4EAE-BEE6-7B48AFDDCAE9}"/>
                </a:ext>
              </a:extLst>
            </p:cNvPr>
            <p:cNvSpPr/>
            <p:nvPr/>
          </p:nvSpPr>
          <p:spPr>
            <a:xfrm rot="10800000">
              <a:off x="3886644" y="5422967"/>
              <a:ext cx="309941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34272CD-DE30-4566-9C54-AA2E6B269F9F}"/>
                </a:ext>
              </a:extLst>
            </p:cNvPr>
            <p:cNvSpPr/>
            <p:nvPr/>
          </p:nvSpPr>
          <p:spPr>
            <a:xfrm rot="10800000">
              <a:off x="4864375" y="5422918"/>
              <a:ext cx="333893" cy="4793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53E570E-E820-495F-9AF5-51F29F3C411A}"/>
                </a:ext>
              </a:extLst>
            </p:cNvPr>
            <p:cNvSpPr/>
            <p:nvPr/>
          </p:nvSpPr>
          <p:spPr>
            <a:xfrm>
              <a:off x="3490584" y="4825620"/>
              <a:ext cx="179780" cy="1901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DB13B58-A5C2-498E-9D99-858B0F8165BD}"/>
                </a:ext>
              </a:extLst>
            </p:cNvPr>
            <p:cNvSpPr/>
            <p:nvPr/>
          </p:nvSpPr>
          <p:spPr>
            <a:xfrm rot="7911108">
              <a:off x="5143489" y="5356853"/>
              <a:ext cx="203759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1B6FE1F-E548-4059-B096-49AE6716903B}"/>
                </a:ext>
              </a:extLst>
            </p:cNvPr>
            <p:cNvSpPr/>
            <p:nvPr/>
          </p:nvSpPr>
          <p:spPr>
            <a:xfrm rot="13379476">
              <a:off x="3806381" y="5391540"/>
              <a:ext cx="117008" cy="457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D9BF235-A93C-4DBA-88BD-C71FACA7F357}"/>
                </a:ext>
              </a:extLst>
            </p:cNvPr>
            <p:cNvSpPr/>
            <p:nvPr/>
          </p:nvSpPr>
          <p:spPr>
            <a:xfrm>
              <a:off x="5391394" y="4825620"/>
              <a:ext cx="179780" cy="1901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6061682-81AC-4DCC-B29F-B173094E3420}"/>
                </a:ext>
              </a:extLst>
            </p:cNvPr>
            <p:cNvSpPr/>
            <p:nvPr/>
          </p:nvSpPr>
          <p:spPr>
            <a:xfrm>
              <a:off x="5153116" y="4643933"/>
              <a:ext cx="177255" cy="178043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FEEF0E-9D9A-4146-87C5-BED572F61D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5850" y="5700737"/>
              <a:ext cx="1268888" cy="0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A7276BC-F2D1-48A8-8859-001959EA2593}"/>
                </a:ext>
              </a:extLst>
            </p:cNvPr>
            <p:cNvSpPr txBox="1"/>
            <p:nvPr/>
          </p:nvSpPr>
          <p:spPr>
            <a:xfrm>
              <a:off x="6222863" y="5513951"/>
              <a:ext cx="1990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Strong-back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EEAB08F-0159-48CC-AED6-80D1E9EE9231}"/>
                </a:ext>
              </a:extLst>
            </p:cNvPr>
            <p:cNvSpPr txBox="1"/>
            <p:nvPr/>
          </p:nvSpPr>
          <p:spPr>
            <a:xfrm>
              <a:off x="6256238" y="5181348"/>
              <a:ext cx="1990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Support post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923E90C-6121-43BE-B495-3928A220B8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95232" y="5350626"/>
              <a:ext cx="1789506" cy="7159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Footer Placeholder 3">
            <a:extLst>
              <a:ext uri="{FF2B5EF4-FFF2-40B4-BE49-F238E27FC236}">
                <a16:creationId xmlns:a16="http://schemas.microsoft.com/office/drawing/2014/main" id="{046E19A7-5005-4A59-8957-6BE4BEF96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03091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02847C-6225-44C4-95CE-21537CF0DA3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CB3956-AC01-4026-9F23-A14D2900E66A}"/>
              </a:ext>
            </a:extLst>
          </p:cNvPr>
          <p:cNvSpPr/>
          <p:nvPr/>
        </p:nvSpPr>
        <p:spPr>
          <a:xfrm>
            <a:off x="172085" y="1027702"/>
            <a:ext cx="87998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5 K lines and 2K lines will be leak-tested by the manufacturer.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B3F6371E-3EA4-4236-B4AC-1D7B35B07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C46DC89F-83FB-405A-8FC8-872B2CB86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097F8E5C-4FDD-4F53-8421-1ACD8213F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307752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B4168D-797B-4263-82BE-B79E175847E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CCDA236E-A9FC-4907-9C4B-0F243FF4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BB4CCD85-9110-4B44-99D1-A1CA61F29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F5FCF98-E695-418D-8111-6D9291EF68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5350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8E893-470C-4A16-B86F-541BAE214F8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85DB07F0-A95D-4882-B8C3-9066CDA71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94DA57DC-F5D1-4071-9904-08011DAB61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C3E021A-4A6A-4DE5-B81C-1B726990A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15204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99D8C-B14A-41FD-85F8-023426EC2D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8C60E5FF-5099-4BAB-9747-D4FC75B7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D5FEB8C9-7F0E-43A6-A5B0-B63716E220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E16452C-6EAB-46BC-961D-5BE18F6B0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04771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988FB-F641-4FF6-A938-3D99A1CB7F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EAFD51D3-C035-4BED-AFFB-346043806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4CF13904-4356-4C62-B69E-BF13EFFD0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1A8CB81-6593-4413-A5D3-164B89B2B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902603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7EFF6-5F79-4F13-9224-08A9BB5848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01EE070A-56DD-49C1-9CCB-74FA1B7CA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3036A075-9C08-40AA-A03F-362907571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0B960D34-989C-41C3-B49F-BB339DCBB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7577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B63FF-F4CB-4E20-A92D-ACCB6ECF7D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994FE4-5CDF-4828-B0DA-B825C485287F}"/>
              </a:ext>
            </a:extLst>
          </p:cNvPr>
          <p:cNvSpPr/>
          <p:nvPr/>
        </p:nvSpPr>
        <p:spPr>
          <a:xfrm>
            <a:off x="172085" y="1027702"/>
            <a:ext cx="879983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Final alignment of the cavities and solenoids with regards to the strong-back taking into account the shift due to the thermal contraction during the cool-down.</a:t>
            </a:r>
          </a:p>
          <a:p>
            <a:pPr algn="just"/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RF measurements.</a:t>
            </a:r>
          </a:p>
          <a:p>
            <a:pPr algn="just"/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3729770E-A5E6-40DD-A98E-BAAAD797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24904F99-FF7A-4309-B4D0-8C878ACD7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536B574-0CB3-49DB-87F0-B4EA8C658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1000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8756B-CFB5-4257-893F-6682FE5B0D8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FD43A49C-EAB6-4D06-B82A-ADF9F8D2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EF78E987-0749-41B4-8913-40195C718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B04609F-B235-4B95-B8B8-FA5C05F91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350078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521AA-7B1B-4962-B259-84CD8E8FD3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045E125F-D60C-4874-9EC4-009D74A6A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D072C25C-0478-4A25-A486-3C9C1DC4B8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9110C4C-0CB7-4BA0-8BB8-730CC16AA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7341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DF818-FB65-4F35-969F-CAD1E2B4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EC2010-26A2-4D2A-BD10-0E7D90BE01AE}"/>
              </a:ext>
            </a:extLst>
          </p:cNvPr>
          <p:cNvSpPr/>
          <p:nvPr/>
        </p:nvSpPr>
        <p:spPr>
          <a:xfrm>
            <a:off x="172085" y="1027702"/>
            <a:ext cx="8799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Alignment of the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coldmass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with regards to the vacuum vessel taking into account the shift due to the thermal contraction during the cool-down.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C97774B2-F388-4CB2-AF0C-76874884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76A16878-4F7E-4E97-8130-185EF3261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B1D6212D-74EF-49D4-9794-AFDAC6537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9404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C61A3-0506-5543-870F-E17D525B8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B855E1-01A1-48DC-9A4A-0A7B1D7D2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effectLst/>
        </p:spPr>
        <p:txBody>
          <a:bodyPr/>
          <a:lstStyle/>
          <a:p>
            <a:pPr marL="0" indent="0" algn="just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Cavities have been designed and optimized to operate at high Q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by minimizing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df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dp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This design strategy is essential to reduce as much as possible the cost of the project.</a:t>
            </a:r>
          </a:p>
          <a:p>
            <a:pPr lvl="1"/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706E2F-C12A-468E-B828-E142F0A721C5}"/>
              </a:ext>
            </a:extLst>
          </p:cNvPr>
          <p:cNvCxnSpPr/>
          <p:nvPr/>
        </p:nvCxnSpPr>
        <p:spPr>
          <a:xfrm flipV="1">
            <a:off x="1370121" y="2998133"/>
            <a:ext cx="0" cy="26289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360D99-74AC-43F7-A10C-E6A02A9D810E}"/>
              </a:ext>
            </a:extLst>
          </p:cNvPr>
          <p:cNvCxnSpPr>
            <a:cxnSpLocks/>
          </p:cNvCxnSpPr>
          <p:nvPr/>
        </p:nvCxnSpPr>
        <p:spPr>
          <a:xfrm>
            <a:off x="1370121" y="5646083"/>
            <a:ext cx="3773830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FE19781-494F-452C-9051-6791EDE40900}"/>
              </a:ext>
            </a:extLst>
          </p:cNvPr>
          <p:cNvSpPr/>
          <p:nvPr/>
        </p:nvSpPr>
        <p:spPr>
          <a:xfrm>
            <a:off x="2100713" y="2639105"/>
            <a:ext cx="2180636" cy="2845054"/>
          </a:xfrm>
          <a:custGeom>
            <a:avLst/>
            <a:gdLst>
              <a:gd name="connsiteX0" fmla="*/ 0 w 2295525"/>
              <a:gd name="connsiteY0" fmla="*/ 2390781 h 2409831"/>
              <a:gd name="connsiteX1" fmla="*/ 1104900 w 2295525"/>
              <a:gd name="connsiteY1" fmla="*/ 6 h 2409831"/>
              <a:gd name="connsiteX2" fmla="*/ 2295525 w 2295525"/>
              <a:gd name="connsiteY2" fmla="*/ 2409831 h 240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5525" h="2409831">
                <a:moveTo>
                  <a:pt x="0" y="2390781"/>
                </a:moveTo>
                <a:cubicBezTo>
                  <a:pt x="361156" y="1193806"/>
                  <a:pt x="722313" y="-3169"/>
                  <a:pt x="1104900" y="6"/>
                </a:cubicBezTo>
                <a:cubicBezTo>
                  <a:pt x="1487487" y="3181"/>
                  <a:pt x="2063750" y="1998668"/>
                  <a:pt x="2295525" y="2409831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DB9A19F-3F68-47D4-83DE-F81B4B8A093F}"/>
              </a:ext>
            </a:extLst>
          </p:cNvPr>
          <p:cNvSpPr/>
          <p:nvPr/>
        </p:nvSpPr>
        <p:spPr>
          <a:xfrm>
            <a:off x="2757938" y="3369609"/>
            <a:ext cx="1752600" cy="2114550"/>
          </a:xfrm>
          <a:custGeom>
            <a:avLst/>
            <a:gdLst>
              <a:gd name="connsiteX0" fmla="*/ 0 w 2295525"/>
              <a:gd name="connsiteY0" fmla="*/ 2390781 h 2409831"/>
              <a:gd name="connsiteX1" fmla="*/ 1104900 w 2295525"/>
              <a:gd name="connsiteY1" fmla="*/ 6 h 2409831"/>
              <a:gd name="connsiteX2" fmla="*/ 2295525 w 2295525"/>
              <a:gd name="connsiteY2" fmla="*/ 2409831 h 240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5525" h="2409831">
                <a:moveTo>
                  <a:pt x="0" y="2390781"/>
                </a:moveTo>
                <a:cubicBezTo>
                  <a:pt x="361156" y="1193806"/>
                  <a:pt x="722313" y="-3169"/>
                  <a:pt x="1104900" y="6"/>
                </a:cubicBezTo>
                <a:cubicBezTo>
                  <a:pt x="1487487" y="3181"/>
                  <a:pt x="2063750" y="1998668"/>
                  <a:pt x="2295525" y="2409831"/>
                </a:cubicBezTo>
              </a:path>
            </a:pathLst>
          </a:custGeom>
          <a:noFill/>
          <a:ln w="19050">
            <a:solidFill>
              <a:schemeClr val="tx1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801B48-565E-40D4-942B-43CA0FA7AC9B}"/>
              </a:ext>
            </a:extLst>
          </p:cNvPr>
          <p:cNvSpPr txBox="1"/>
          <p:nvPr/>
        </p:nvSpPr>
        <p:spPr>
          <a:xfrm>
            <a:off x="4372426" y="5667330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Frequency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23EA912-62C6-4737-918C-CC57FD44EC84}"/>
              </a:ext>
            </a:extLst>
          </p:cNvPr>
          <p:cNvCxnSpPr>
            <a:cxnSpLocks/>
          </p:cNvCxnSpPr>
          <p:nvPr/>
        </p:nvCxnSpPr>
        <p:spPr>
          <a:xfrm flipV="1">
            <a:off x="3591376" y="2486025"/>
            <a:ext cx="0" cy="315053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B7CD72C-6D1C-4361-AE8C-706FE427A601}"/>
              </a:ext>
            </a:extLst>
          </p:cNvPr>
          <p:cNvSpPr txBox="1"/>
          <p:nvPr/>
        </p:nvSpPr>
        <p:spPr>
          <a:xfrm>
            <a:off x="2810326" y="5656806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US" sz="1400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1ED736F-4697-414D-B7B1-B6E2C52AA208}"/>
              </a:ext>
            </a:extLst>
          </p:cNvPr>
          <p:cNvSpPr/>
          <p:nvPr/>
        </p:nvSpPr>
        <p:spPr>
          <a:xfrm>
            <a:off x="2300738" y="3379134"/>
            <a:ext cx="1752600" cy="2114550"/>
          </a:xfrm>
          <a:custGeom>
            <a:avLst/>
            <a:gdLst>
              <a:gd name="connsiteX0" fmla="*/ 0 w 2295525"/>
              <a:gd name="connsiteY0" fmla="*/ 2390781 h 2409831"/>
              <a:gd name="connsiteX1" fmla="*/ 1104900 w 2295525"/>
              <a:gd name="connsiteY1" fmla="*/ 6 h 2409831"/>
              <a:gd name="connsiteX2" fmla="*/ 2295525 w 2295525"/>
              <a:gd name="connsiteY2" fmla="*/ 2409831 h 2409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5525" h="2409831">
                <a:moveTo>
                  <a:pt x="0" y="2390781"/>
                </a:moveTo>
                <a:cubicBezTo>
                  <a:pt x="361156" y="1193806"/>
                  <a:pt x="722313" y="-3169"/>
                  <a:pt x="1104900" y="6"/>
                </a:cubicBezTo>
                <a:cubicBezTo>
                  <a:pt x="1487487" y="3181"/>
                  <a:pt x="2063750" y="1998668"/>
                  <a:pt x="2295525" y="2409831"/>
                </a:cubicBezTo>
              </a:path>
            </a:pathLst>
          </a:cu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D45175-E172-4A77-8BD9-B66AE196070C}"/>
              </a:ext>
            </a:extLst>
          </p:cNvPr>
          <p:cNvSpPr txBox="1"/>
          <p:nvPr/>
        </p:nvSpPr>
        <p:spPr>
          <a:xfrm>
            <a:off x="-201955" y="2865440"/>
            <a:ext cx="156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Accelerator gradient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4B1453-7A9E-43EE-B76A-BEBF8AD57D92}"/>
              </a:ext>
            </a:extLst>
          </p:cNvPr>
          <p:cNvCxnSpPr>
            <a:cxnSpLocks/>
          </p:cNvCxnSpPr>
          <p:nvPr/>
        </p:nvCxnSpPr>
        <p:spPr>
          <a:xfrm flipH="1">
            <a:off x="1162502" y="3369609"/>
            <a:ext cx="2958853" cy="1905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4698B86-6BDD-4539-A367-FF7653D44E81}"/>
              </a:ext>
            </a:extLst>
          </p:cNvPr>
          <p:cNvSpPr txBox="1">
            <a:spLocks/>
          </p:cNvSpPr>
          <p:nvPr/>
        </p:nvSpPr>
        <p:spPr>
          <a:xfrm>
            <a:off x="4807418" y="3075295"/>
            <a:ext cx="4067501" cy="212311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best is to have a passive compensation by having a parallel approach in performing RF and mechanical analyses.</a:t>
            </a:r>
          </a:p>
          <a:p>
            <a:pPr marL="0" indent="0" algn="just">
              <a:buFont typeface="Arial" charset="0"/>
              <a:buNone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just">
              <a:buFont typeface="Arial" charset="0"/>
              <a:buNone/>
            </a:pP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</a:rPr>
              <a:t>PIP II requirements: &lt; 25 Hz/mbar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71847C-41C2-4842-BE77-A72BB307618B}"/>
              </a:ext>
            </a:extLst>
          </p:cNvPr>
          <p:cNvCxnSpPr>
            <a:cxnSpLocks/>
          </p:cNvCxnSpPr>
          <p:nvPr/>
        </p:nvCxnSpPr>
        <p:spPr>
          <a:xfrm flipV="1">
            <a:off x="3124651" y="2486025"/>
            <a:ext cx="0" cy="317178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25FE09D-551D-47CA-8798-8362709B026E}"/>
              </a:ext>
            </a:extLst>
          </p:cNvPr>
          <p:cNvCxnSpPr>
            <a:cxnSpLocks/>
          </p:cNvCxnSpPr>
          <p:nvPr/>
        </p:nvCxnSpPr>
        <p:spPr>
          <a:xfrm flipH="1">
            <a:off x="3591376" y="3369614"/>
            <a:ext cx="10137" cy="721619"/>
          </a:xfrm>
          <a:prstGeom prst="straightConnector1">
            <a:avLst/>
          </a:prstGeom>
          <a:ln w="47625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itle 9">
            <a:extLst>
              <a:ext uri="{FF2B5EF4-FFF2-40B4-BE49-F238E27FC236}">
                <a16:creationId xmlns:a16="http://schemas.microsoft.com/office/drawing/2014/main" id="{7D271FCF-F9B0-40DA-9081-B5606AAA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2. Cavity - Design strategy</a:t>
            </a:r>
          </a:p>
        </p:txBody>
      </p:sp>
      <p:sp>
        <p:nvSpPr>
          <p:cNvPr id="26" name="Date Placeholder 5">
            <a:extLst>
              <a:ext uri="{FF2B5EF4-FFF2-40B4-BE49-F238E27FC236}">
                <a16:creationId xmlns:a16="http://schemas.microsoft.com/office/drawing/2014/main" id="{83CDE54F-694D-4EA6-9342-7A848F56D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2CC58428-4EE6-4DD3-BB38-B83C5AB22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293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D1B7A-4161-493F-8EDF-506E5D6FEC4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DC4717A0-1C6F-4FB0-AB1E-6C757157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8408DC51-B8CE-46F0-AF05-9CB165345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8EE56DC-C82F-46A8-BACE-183E36B50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1977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A21DA-1B38-4D67-BF08-4E0E76B60D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228CF7-D90E-44AE-9730-C55A73482A7B}"/>
              </a:ext>
            </a:extLst>
          </p:cNvPr>
          <p:cNvSpPr/>
          <p:nvPr/>
        </p:nvSpPr>
        <p:spPr>
          <a:xfrm>
            <a:off x="228600" y="1227966"/>
            <a:ext cx="2505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RF measurements.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7FAF3F56-7F00-4DE9-BDFA-06F2D77B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E1CE724C-CC27-4635-A8D3-D0043690E6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3833FCB-3EDA-4EDB-B90B-EC8BF838BF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15938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441E5-2F56-40FA-885E-80129400C5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A417345C-6C46-465A-8889-493AD5C9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B06D7FCA-610F-40D0-BD6B-B81DEBFA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4582076-F67C-476A-BF6B-3C5DB2E49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6630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A5085-B46B-45F6-985C-5FA318B951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03B6322E-C363-4CCE-9656-D334757E9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8F3DF5E9-67EF-422A-B658-89098A08B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C1EBD37-5012-4227-B23F-8DC4757C21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948732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136ED3-6181-4E53-BE0C-209A895196D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7C8AC6C0-8D0C-4416-8B92-68247424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1E8BDC15-A378-4DF5-8AD4-45DE86696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8BA85B1-C59F-4918-AB75-BC3DB7F06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7006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E64C7-6183-4AB1-B27A-7328E34F8F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5C910A3D-4DCF-480F-B940-9474B1206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AB3E8B30-1E8E-48E7-B40A-9BF6D7C16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489A1E6-DA7C-40BF-A531-5DF3565E0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955320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FCA65-FCA2-41FA-B5CE-C19CCB9E217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4B083713-7E94-42BB-8339-4DDBB409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47568546-D257-4CB1-8468-95CA72A14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2C9274F-4D50-4758-A18C-5F8B989F0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05914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34B4F-8C36-4756-B7DF-8780BEE65C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116FDC-0A63-4058-93DF-9279DEFE1AAC}"/>
              </a:ext>
            </a:extLst>
          </p:cNvPr>
          <p:cNvSpPr/>
          <p:nvPr/>
        </p:nvSpPr>
        <p:spPr>
          <a:xfrm>
            <a:off x="172085" y="1027702"/>
            <a:ext cx="87998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 pressure test of the 35-50 K line will be performed at 22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barg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3543D3CD-6E14-49A6-9EB3-909D2A0FC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794F54D1-CCA4-497F-BE7D-DABCC0271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9E56749C-B561-4EAA-976F-8D3549C55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97720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B7B72-953B-4772-8C10-07D0B3A72C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9BA1050-860F-4105-84F1-440FC512D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0A08C1A-7C53-41A4-9757-31E340E86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37F6B20-D84C-48A7-8B05-5D30BB869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04362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5CF11-2352-4C40-A138-A22A680E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438891B6-95C7-4B9E-BD65-5591102A4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EB7D21E8-50ED-42C7-AD05-49C50D58D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CFC2AC0-FD75-4AB7-9CA8-27B96AD62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3587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86EFB-E033-412E-AD98-B5A6EA80A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23FEE88-4B90-4A0E-838E-68D6E4B21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17" y="1153902"/>
            <a:ext cx="5997270" cy="992488"/>
          </a:xfrm>
          <a:effectLst/>
        </p:spPr>
        <p:txBody>
          <a:bodyPr/>
          <a:lstStyle/>
          <a:p>
            <a:pPr marL="0" indent="0" algn="just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 CW operation, the Q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is also an important parameter to decrease the heat-loads.</a:t>
            </a:r>
          </a:p>
          <a:p>
            <a:pPr marL="0" indent="0" algn="just">
              <a:buNone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070D95-E1D8-442E-AD46-F515EDE1A9C4}"/>
              </a:ext>
            </a:extLst>
          </p:cNvPr>
          <p:cNvSpPr/>
          <p:nvPr/>
        </p:nvSpPr>
        <p:spPr>
          <a:xfrm>
            <a:off x="228600" y="2012278"/>
            <a:ext cx="86931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residual magnetic field has an effect on the surface resistance which is connected to the Q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</a:rPr>
              <a:t>0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. We are gathering statistics to evaluate this correlation.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015167-A1C7-458D-B4FB-F93C5999E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555" y="679629"/>
            <a:ext cx="1562995" cy="1214198"/>
          </a:xfrm>
          <a:prstGeom prst="rect">
            <a:avLst/>
          </a:prstGeom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id="{D2D86EDE-A36D-4262-B5EA-EBA4BF35543A}"/>
              </a:ext>
            </a:extLst>
          </p:cNvPr>
          <p:cNvSpPr txBox="1"/>
          <p:nvPr/>
        </p:nvSpPr>
        <p:spPr>
          <a:xfrm>
            <a:off x="621042" y="3240496"/>
            <a:ext cx="3540319" cy="876372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Each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LB650 and HB650 cavities will have their own cold magnetic shield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Requirements : 10 </a:t>
            </a:r>
            <a:r>
              <a:rPr lang="en-US" sz="1600" i="1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mG</a:t>
            </a:r>
            <a:endParaRPr lang="en-US" sz="1600" i="1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41E9FD-D573-4EEF-99A4-2AC9730F7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25" y="4116867"/>
            <a:ext cx="1690786" cy="19580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75661B-1EDF-4C02-BFF4-3B30C52334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041" y="4114642"/>
            <a:ext cx="1646719" cy="195563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A66C24-1ECE-4DA5-B591-39A132B36FF3}"/>
              </a:ext>
            </a:extLst>
          </p:cNvPr>
          <p:cNvCxnSpPr/>
          <p:nvPr/>
        </p:nvCxnSpPr>
        <p:spPr>
          <a:xfrm flipV="1">
            <a:off x="4802588" y="3713259"/>
            <a:ext cx="0" cy="241719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9">
            <a:extLst>
              <a:ext uri="{FF2B5EF4-FFF2-40B4-BE49-F238E27FC236}">
                <a16:creationId xmlns:a16="http://schemas.microsoft.com/office/drawing/2014/main" id="{F81976FF-495D-4BB4-8448-9084E2EB3FC4}"/>
              </a:ext>
            </a:extLst>
          </p:cNvPr>
          <p:cNvSpPr txBox="1"/>
          <p:nvPr/>
        </p:nvSpPr>
        <p:spPr>
          <a:xfrm>
            <a:off x="4978401" y="3240495"/>
            <a:ext cx="3839597" cy="108501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Spoke cavities are less sensitive to residual magnetic field.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A 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warm magnetic shield will be used on the inner surface of the vacuum vessel</a:t>
            </a:r>
            <a:endParaRPr lang="en-US" sz="1600" i="1" dirty="0"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79F87F-14B7-4D83-89D9-EA79ED7B0C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73" t="444" r="3566" b="17503"/>
          <a:stretch/>
        </p:blipFill>
        <p:spPr>
          <a:xfrm>
            <a:off x="5589767" y="4522141"/>
            <a:ext cx="2814762" cy="151887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3A2FAD8-A778-4374-A7D1-C4A7E874033B}"/>
              </a:ext>
            </a:extLst>
          </p:cNvPr>
          <p:cNvSpPr txBox="1"/>
          <p:nvPr/>
        </p:nvSpPr>
        <p:spPr>
          <a:xfrm>
            <a:off x="695945" y="6041014"/>
            <a:ext cx="3338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By courtesy of S.K. Chandrasekaran </a:t>
            </a:r>
          </a:p>
        </p:txBody>
      </p:sp>
      <p:sp>
        <p:nvSpPr>
          <p:cNvPr id="20" name="Title 9">
            <a:extLst>
              <a:ext uri="{FF2B5EF4-FFF2-40B4-BE49-F238E27FC236}">
                <a16:creationId xmlns:a16="http://schemas.microsoft.com/office/drawing/2014/main" id="{18235009-C1EB-42D3-9C23-D7E56EE77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2. Cavity - Design strategy</a:t>
            </a:r>
          </a:p>
        </p:txBody>
      </p:sp>
      <p:sp>
        <p:nvSpPr>
          <p:cNvPr id="23" name="Date Placeholder 5">
            <a:extLst>
              <a:ext uri="{FF2B5EF4-FFF2-40B4-BE49-F238E27FC236}">
                <a16:creationId xmlns:a16="http://schemas.microsoft.com/office/drawing/2014/main" id="{D0FA9F95-BE75-420D-B27F-BE7A6C49FC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FD44904E-0E9C-4AE0-B5B6-A9B072C32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25408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C32456-EB00-448C-8F31-7853BC306AB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0A2325-24AF-4943-BBD5-6B5F2C52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2346002E-6DC8-4970-80CE-47B7B4270A18}"/>
              </a:ext>
            </a:extLst>
          </p:cNvPr>
          <p:cNvSpPr txBox="1">
            <a:spLocks/>
          </p:cNvSpPr>
          <p:nvPr/>
        </p:nvSpPr>
        <p:spPr>
          <a:xfrm>
            <a:off x="381000" y="4041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4. Assembly process - SSR1 cryomodule</a:t>
            </a:r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9017BDB4-168A-4864-A00F-A3AFDA440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7AEE9C48-BC55-4ABD-84C5-78187FE5A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32298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36AD8-A504-4670-B315-116192BA8D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2111BC4-EF1A-4746-BDEF-70CCA439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FB559B6C-E0D3-4A04-9F66-8812AE78B594}"/>
              </a:ext>
            </a:extLst>
          </p:cNvPr>
          <p:cNvSpPr txBox="1">
            <a:spLocks/>
          </p:cNvSpPr>
          <p:nvPr/>
        </p:nvSpPr>
        <p:spPr>
          <a:xfrm>
            <a:off x="381000" y="4041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4. Assembly process - SSR1 cryomodule</a:t>
            </a:r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A82D0D65-D216-4E5D-9C3C-0EFB1148C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2465D98-D851-4823-8F7E-3EDEA95E89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3196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790472-7F63-4905-97F8-03F9A5071DC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B49055-45C6-47E1-88E7-AA57BF5BD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18A441AE-F973-4DC5-BE78-47A817389D98}"/>
              </a:ext>
            </a:extLst>
          </p:cNvPr>
          <p:cNvSpPr txBox="1">
            <a:spLocks/>
          </p:cNvSpPr>
          <p:nvPr/>
        </p:nvSpPr>
        <p:spPr>
          <a:xfrm>
            <a:off x="381000" y="4041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4. Assembly process - SSR1 cryomodule</a:t>
            </a:r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CFE21FB7-AFA0-4A88-960C-ED1FFA905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A5767B2F-2CE3-470C-BE32-9E96FA943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64770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C5D582-78A7-4AF8-BF05-0587BA0EE5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80499"/>
            <a:ext cx="9144000" cy="55136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371961-7D1E-4451-A216-F24E3D150973}"/>
              </a:ext>
            </a:extLst>
          </p:cNvPr>
          <p:cNvSpPr/>
          <p:nvPr/>
        </p:nvSpPr>
        <p:spPr>
          <a:xfrm>
            <a:off x="172085" y="1027702"/>
            <a:ext cx="3867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 pressure test of the 5 K line will be performed at 22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barg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cryogenic valves will be closed.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A328C6-6653-4F35-9122-40E60A62CA45}"/>
              </a:ext>
            </a:extLst>
          </p:cNvPr>
          <p:cNvSpPr/>
          <p:nvPr/>
        </p:nvSpPr>
        <p:spPr>
          <a:xfrm>
            <a:off x="4903859" y="4918818"/>
            <a:ext cx="3867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Radiographic tests will be needed on two welds between the CD valve and cool down line.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89BA4BE-F364-4E29-B008-116EDAF5242C}"/>
              </a:ext>
            </a:extLst>
          </p:cNvPr>
          <p:cNvCxnSpPr>
            <a:cxnSpLocks/>
          </p:cNvCxnSpPr>
          <p:nvPr/>
        </p:nvCxnSpPr>
        <p:spPr>
          <a:xfrm flipH="1" flipV="1">
            <a:off x="5707626" y="3900949"/>
            <a:ext cx="759542" cy="1010495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9">
            <a:extLst>
              <a:ext uri="{FF2B5EF4-FFF2-40B4-BE49-F238E27FC236}">
                <a16:creationId xmlns:a16="http://schemas.microsoft.com/office/drawing/2014/main" id="{C75E2ACE-8F7C-4EDE-956F-F943F69E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057FA858-B70D-4CEA-945C-D6AC96C96A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E9F93C4-782B-4390-9209-89A837971A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47396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D45C6-065F-46D4-A69B-6F1BE7B874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F2C1E122-1F1B-42D8-8999-AB466D95E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8919FAA0-F45A-48C1-97B8-3F997EB43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0CA020C-B4D4-469D-B10A-5561E79E8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2594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81F7A4-A680-4207-9681-2F197D6B53A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1CA9D3-40DD-4DAF-89E8-C051585B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79F1471D-DA47-4374-8D5F-FE2BBD1B349B}"/>
              </a:ext>
            </a:extLst>
          </p:cNvPr>
          <p:cNvSpPr txBox="1">
            <a:spLocks/>
          </p:cNvSpPr>
          <p:nvPr/>
        </p:nvSpPr>
        <p:spPr>
          <a:xfrm>
            <a:off x="381000" y="4041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4. Assembly process - SSR1 cryomodule</a:t>
            </a:r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D42CA503-372B-4C06-85DF-05F90C882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CE5A5D2-D39C-4CC5-B58B-E8F027E1A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41245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063D0-634F-45EA-B302-8E50D297E10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E99BDA47-0E3F-41F7-9448-60AD0F62A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FDAE4F95-5E80-41E6-AEEE-84D3DBA91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81E7644-B7AF-4476-82EC-649978B1D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168342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84851-AA67-4496-97D7-C2FEB407C42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CD6E7D57-5702-4007-AA97-81333F46E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99635813-33B2-408C-9633-51D87299E2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88DFCAB-01DD-4C78-A540-9822D1ABF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1870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068E9-3AD8-4DCE-9E70-623965FAAB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BC99C825-F8DC-4EEF-9BA8-C90D49809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B5F04351-7270-4B98-B5A7-951F5EC03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DB2E9C-43B4-40D5-957F-3253CEDF5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5129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25BD-5007-4802-AE35-C51C4D35007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DBD263E6-55E0-40B2-AB5A-CF159938E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EB6C82B4-1847-4F63-A8AF-706A7A143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E30712E0-CDB9-4732-A8A1-7A19D40E5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441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C61A3-0506-5543-870F-E17D525B8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728092-D25F-4660-B47A-BC8A56BEA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915" y="2353137"/>
            <a:ext cx="2444035" cy="1643101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59DA20BF-69D7-471E-90FB-6B83FB97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2. Cavity - Design strategy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10CAD1-569B-40C2-8C99-7BF21841F075}"/>
              </a:ext>
            </a:extLst>
          </p:cNvPr>
          <p:cNvSpPr/>
          <p:nvPr/>
        </p:nvSpPr>
        <p:spPr>
          <a:xfrm>
            <a:off x="228600" y="1034986"/>
            <a:ext cx="8799830" cy="1047953"/>
          </a:xfrm>
          <a:prstGeom prst="rect">
            <a:avLst/>
          </a:prstGeom>
        </p:spPr>
        <p:txBody>
          <a:bodyPr lIns="0" tIns="0" rIns="0" bIns="0"/>
          <a:lstStyle/>
          <a:p>
            <a:pPr algn="just">
              <a:spcBef>
                <a:spcPct val="200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In pulsed operation, the main driving parameter for cavity design is the Lorentz Force Detuning coefficient. All PIP-II cavities meet the requirements, and this case we rely on the active tuning 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40E615-F8F7-4843-B286-2F0A9D404DA6}"/>
              </a:ext>
            </a:extLst>
          </p:cNvPr>
          <p:cNvSpPr/>
          <p:nvPr/>
        </p:nvSpPr>
        <p:spPr>
          <a:xfrm>
            <a:off x="228600" y="4255050"/>
            <a:ext cx="8799830" cy="1909776"/>
          </a:xfrm>
          <a:prstGeom prst="rect">
            <a:avLst/>
          </a:prstGeom>
        </p:spPr>
        <p:txBody>
          <a:bodyPr lIns="0" tIns="0" rIns="0" bIns="0"/>
          <a:lstStyle/>
          <a:p>
            <a:pPr algn="just">
              <a:spcBef>
                <a:spcPct val="200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Since active compensation can be used with the tuner to lower the Lorentz Force Detuning coefficient, the design strategy has been first to mitigate the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Helvetica"/>
              </a:rPr>
              <a:t>df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/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Helvetica"/>
              </a:rPr>
              <a:t>dp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 and then to optimize the design in order to decrease the Lorentz Force Detuning coefficient and to mitigate microphonic.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6CB14912-2961-465A-BDB5-3A4A85226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46D3111F-6A6C-4269-A93A-ECB98EE7A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815856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DE0B0E-2D32-479B-842C-07E877A288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DF81D0-4BC2-416D-876B-643F088FF9E5}"/>
              </a:ext>
            </a:extLst>
          </p:cNvPr>
          <p:cNvSpPr/>
          <p:nvPr/>
        </p:nvSpPr>
        <p:spPr>
          <a:xfrm>
            <a:off x="172085" y="1027702"/>
            <a:ext cx="36434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 leak test of the two phase helium pipe volume will be done.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F7D1014C-82FF-4E2C-BAAC-F94E21748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A177BFCF-B722-4269-ABB3-6D399AC6C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B7F6078A-E0D0-418D-9B7F-39C3430CE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78262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42BF26-34C2-4EAE-8FFD-351BC130A68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F751738F-BE40-42EF-ACFC-B7B6E69E9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DCECF36A-AE5E-41E8-ABF3-1AAA572FB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787BC7B2-B545-421B-911B-E529071F2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88080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C6FD6B-B815-4711-AD3A-C24D07FF94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72186"/>
            <a:ext cx="9144000" cy="5513628"/>
          </a:xfrm>
          <a:prstGeom prst="rect">
            <a:avLst/>
          </a:prstGeom>
        </p:spPr>
      </p:pic>
      <p:sp>
        <p:nvSpPr>
          <p:cNvPr id="11" name="Title 9">
            <a:extLst>
              <a:ext uri="{FF2B5EF4-FFF2-40B4-BE49-F238E27FC236}">
                <a16:creationId xmlns:a16="http://schemas.microsoft.com/office/drawing/2014/main" id="{209AB2A7-07BC-4C86-BA60-E88BA58C1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3C70053C-DF28-4ADD-990A-05750C2D4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9633C55D-83F3-48E7-AED6-05D07E1DA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084163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ECCD3E7C-3211-423F-B188-170BB33EE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7A6BE654-8F47-49B2-9ABD-92A48F08A7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5DAC620-2B69-45C1-8BD9-536FF5634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C30B24-937B-4965-A871-71569E679C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5964"/>
            <a:ext cx="9144000" cy="588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697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9D6BF1B-B80E-4EFE-B025-376C17AD69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85964"/>
            <a:ext cx="9144000" cy="588607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BCECC2-1A1F-4782-A5A6-7DDA1D35CF66}"/>
              </a:ext>
            </a:extLst>
          </p:cNvPr>
          <p:cNvSpPr/>
          <p:nvPr/>
        </p:nvSpPr>
        <p:spPr>
          <a:xfrm>
            <a:off x="172085" y="786634"/>
            <a:ext cx="3677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The connection between the support of the beam pipe end and the strong-back will be removed thanks to an opening in the vacuum vessel.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278924-3FDE-41DF-AFC1-F27DDBD1DB5B}"/>
              </a:ext>
            </a:extLst>
          </p:cNvPr>
          <p:cNvSpPr/>
          <p:nvPr/>
        </p:nvSpPr>
        <p:spPr>
          <a:xfrm>
            <a:off x="3186260" y="4956666"/>
            <a:ext cx="58986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The vacuum vessel will be under vacuum while a pressure test of the two phase helium pipe volume will be done at 1.27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barg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. The cryogenic pipes and cavities will see a pressure of 2.27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barg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. RF measurements will be done.</a:t>
            </a:r>
          </a:p>
          <a:p>
            <a:pPr algn="just"/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D2177AF-772D-4402-BC72-D112797011B8}"/>
              </a:ext>
            </a:extLst>
          </p:cNvPr>
          <p:cNvCxnSpPr>
            <a:cxnSpLocks/>
          </p:cNvCxnSpPr>
          <p:nvPr/>
        </p:nvCxnSpPr>
        <p:spPr>
          <a:xfrm>
            <a:off x="636588" y="1986963"/>
            <a:ext cx="690767" cy="2969704"/>
          </a:xfrm>
          <a:prstGeom prst="straightConnector1">
            <a:avLst/>
          </a:prstGeom>
          <a:ln w="41275">
            <a:solidFill>
              <a:schemeClr val="accent6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9">
            <a:extLst>
              <a:ext uri="{FF2B5EF4-FFF2-40B4-BE49-F238E27FC236}">
                <a16:creationId xmlns:a16="http://schemas.microsoft.com/office/drawing/2014/main" id="{257C0928-18FB-411E-9000-B9EDDED44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B24AE0A1-C8AD-4EC1-8C26-5DCC21103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4CF5C31-4A07-431A-859D-0EED1E619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83472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257C0928-18FB-411E-9000-B9EDDED44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4. Assembly process - SSR1 cryomodule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B24AE0A1-C8AD-4EC1-8C26-5DCC21103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4CF5C31-4A07-431A-859D-0EED1E619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51BDD9-EB4A-4291-BE48-426A60E11978}"/>
              </a:ext>
            </a:extLst>
          </p:cNvPr>
          <p:cNvSpPr/>
          <p:nvPr/>
        </p:nvSpPr>
        <p:spPr>
          <a:xfrm>
            <a:off x="172085" y="786634"/>
            <a:ext cx="8664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After completion, the cryomodule will be transported to the test station at PIP2IT, and then in PIP-II tunnel. The transport being done at Fermilab, the risk is limited.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EBB553-EE4C-415E-B16B-2A51628513C6}"/>
              </a:ext>
            </a:extLst>
          </p:cNvPr>
          <p:cNvSpPr/>
          <p:nvPr/>
        </p:nvSpPr>
        <p:spPr>
          <a:xfrm>
            <a:off x="1173345" y="5310362"/>
            <a:ext cx="6821585" cy="12947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D03E8C-BC1B-4BD1-ABE9-6D68C4994729}"/>
              </a:ext>
            </a:extLst>
          </p:cNvPr>
          <p:cNvSpPr/>
          <p:nvPr/>
        </p:nvSpPr>
        <p:spPr>
          <a:xfrm>
            <a:off x="251928" y="5541796"/>
            <a:ext cx="8664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So far, no calculations or analysis has been done concerning the transport of PIP II cryomodule.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C9BAE1-4BCD-4979-823B-80733842E0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0928" y="1481485"/>
            <a:ext cx="5526731" cy="359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1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14" name="Title 9">
            <a:extLst>
              <a:ext uri="{FF2B5EF4-FFF2-40B4-BE49-F238E27FC236}">
                <a16:creationId xmlns:a16="http://schemas.microsoft.com/office/drawing/2014/main" id="{257C0928-18FB-411E-9000-B9EDDED44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5. Conclusion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B24AE0A1-C8AD-4EC1-8C26-5DCC21103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4CF5C31-4A07-431A-859D-0EED1E619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07AAB9-AF85-4B2E-9A3A-1809869DAF2E}"/>
              </a:ext>
            </a:extLst>
          </p:cNvPr>
          <p:cNvSpPr/>
          <p:nvPr/>
        </p:nvSpPr>
        <p:spPr>
          <a:xfrm>
            <a:off x="228600" y="1407218"/>
            <a:ext cx="8799830" cy="3876879"/>
          </a:xfrm>
          <a:prstGeom prst="rect">
            <a:avLst/>
          </a:prstGeom>
        </p:spPr>
        <p:txBody>
          <a:bodyPr lIns="0" tIns="0" rIns="0" bIns="0"/>
          <a:lstStyle/>
          <a:p>
            <a:pPr algn="just">
              <a:spcBef>
                <a:spcPct val="200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This first SSR1 cryomodule will validate our design strategy and also the cryogenic design. </a:t>
            </a:r>
            <a:r>
              <a:rPr lang="en-US" b="1" dirty="0">
                <a:solidFill>
                  <a:srgbClr val="FF0000"/>
                </a:solidFill>
                <a:latin typeface="Helvetica"/>
              </a:rPr>
              <a:t>This cryomodule is unique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, the strong-back, the alignment process, the current leads, and of the course the cavities with the couplers and tuners.</a:t>
            </a:r>
          </a:p>
          <a:p>
            <a:pPr algn="just">
              <a:spcBef>
                <a:spcPct val="20000"/>
              </a:spcBef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  <a:p>
            <a:pPr algn="just">
              <a:spcBef>
                <a:spcPct val="200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Many analysis have been done and need to be confirmed by manufacturing and by testing this 1</a:t>
            </a:r>
            <a:r>
              <a:rPr lang="en-US" baseline="30000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st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 cryomodule.</a:t>
            </a:r>
          </a:p>
          <a:p>
            <a:pPr algn="just">
              <a:spcBef>
                <a:spcPct val="20000"/>
              </a:spcBef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  <a:p>
            <a:pPr algn="just">
              <a:spcBef>
                <a:spcPct val="200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Then, we could think about improvements, and production. </a:t>
            </a:r>
          </a:p>
          <a:p>
            <a:pPr algn="just">
              <a:spcBef>
                <a:spcPct val="20000"/>
              </a:spcBef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  <a:p>
            <a:pPr algn="just">
              <a:spcBef>
                <a:spcPct val="20000"/>
              </a:spcBef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  <a:p>
            <a:pPr algn="just">
              <a:spcBef>
                <a:spcPct val="20000"/>
              </a:spcBef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  <a:p>
            <a:pPr algn="just">
              <a:spcBef>
                <a:spcPct val="20000"/>
              </a:spcBef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  <a:p>
            <a:pPr algn="just">
              <a:spcBef>
                <a:spcPct val="20000"/>
              </a:spcBef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  <a:p>
            <a:pPr algn="just">
              <a:spcBef>
                <a:spcPct val="20000"/>
              </a:spcBef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  <a:p>
            <a:pPr algn="just">
              <a:spcBef>
                <a:spcPct val="200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by supporting the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Helvetica"/>
              </a:rPr>
              <a:t>coldmass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 thanks to a strong-back at room temperature.  </a:t>
            </a:r>
          </a:p>
          <a:p>
            <a:pPr algn="just">
              <a:spcBef>
                <a:spcPct val="20000"/>
              </a:spcBef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  <a:p>
            <a:pPr algn="just">
              <a:spcBef>
                <a:spcPct val="20000"/>
              </a:spcBef>
            </a:pPr>
            <a:endParaRPr lang="en-US" dirty="0">
              <a:solidFill>
                <a:schemeClr val="accent6">
                  <a:lumMod val="50000"/>
                </a:schemeClr>
              </a:solidFill>
              <a:latin typeface="Helvetica"/>
            </a:endParaRPr>
          </a:p>
          <a:p>
            <a:pPr algn="just">
              <a:spcBef>
                <a:spcPct val="20000"/>
              </a:spcBef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and also the cryogenic design: heat loads, vibrations, </a:t>
            </a:r>
          </a:p>
        </p:txBody>
      </p:sp>
    </p:spTree>
    <p:extLst>
      <p:ext uri="{BB962C8B-B14F-4D97-AF65-F5344CB8AC3E}">
        <p14:creationId xmlns:p14="http://schemas.microsoft.com/office/powerpoint/2010/main" val="49716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C61A3-0506-5543-870F-E17D525B8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4698B86-6BDD-4539-A367-FF7653D44E81}"/>
              </a:ext>
            </a:extLst>
          </p:cNvPr>
          <p:cNvSpPr txBox="1">
            <a:spLocks/>
          </p:cNvSpPr>
          <p:nvPr/>
        </p:nvSpPr>
        <p:spPr>
          <a:xfrm>
            <a:off x="222249" y="1571411"/>
            <a:ext cx="8759825" cy="212311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The jacketed SSR1 cavities were designed to have very low sensitivity to helium pressure fluctuations. We physically coupled the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Nb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cavity and the helium vessel such that we obtain a combination of cavity walls deformations (x1+x2) and (x3+x4) giving a 𝑑𝑓/𝑑𝑝 close to 0.</a:t>
            </a:r>
            <a:endParaRPr lang="en-US" sz="2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FF51B3-4B13-46B7-BEFA-AD2C7AE2D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57154"/>
          </a:xfrm>
        </p:spPr>
        <p:txBody>
          <a:bodyPr/>
          <a:lstStyle/>
          <a:p>
            <a:r>
              <a:rPr lang="en-US" dirty="0"/>
              <a:t>SSR1 Cavities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04189B-CD1D-4C57-B7F9-A4D77D63AB0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500" y="2964584"/>
            <a:ext cx="1792773" cy="20360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B8483D-71AB-48CE-85B4-C1AB520EA92D}"/>
              </a:ext>
            </a:extLst>
          </p:cNvPr>
          <p:cNvSpPr txBox="1"/>
          <p:nvPr/>
        </p:nvSpPr>
        <p:spPr>
          <a:xfrm>
            <a:off x="2149471" y="4378296"/>
            <a:ext cx="6915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measured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df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dp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is very small &lt; 10 Hz/mbar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1D83F16-94BB-40E3-9252-DD86EE5C77F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28055" y="3072429"/>
          <a:ext cx="6756400" cy="1297305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270000">
                  <a:extLst>
                    <a:ext uri="{9D8B030D-6E8A-4147-A177-3AD203B41FA5}">
                      <a16:colId xmlns:a16="http://schemas.microsoft.com/office/drawing/2014/main" val="255473626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4919925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809864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38742233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4742093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659377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0238384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005911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663230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54111668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df</a:t>
                      </a:r>
                      <a:r>
                        <a:rPr lang="en-US" sz="1100" u="none" strike="noStrike" dirty="0">
                          <a:effectLst/>
                        </a:rPr>
                        <a:t>/</a:t>
                      </a:r>
                      <a:r>
                        <a:rPr lang="en-US" sz="1100" u="none" strike="noStrike" dirty="0" err="1">
                          <a:effectLst/>
                        </a:rPr>
                        <a:t>dp</a:t>
                      </a:r>
                      <a:r>
                        <a:rPr lang="en-US" sz="1100" u="none" strike="noStrike" dirty="0">
                          <a:effectLst/>
                        </a:rPr>
                        <a:t> (Hz/mbar)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S106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S107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S108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S109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S110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S111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S112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S113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S114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7837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Bare cavity           (with transition ring)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-564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-561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-553.5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-555.1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-568.8</a:t>
                      </a:r>
                      <a:endParaRPr lang="en-US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-525.8</a:t>
                      </a:r>
                      <a:endParaRPr lang="en-US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-524.6</a:t>
                      </a:r>
                      <a:endParaRPr lang="en-US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-544.7</a:t>
                      </a:r>
                      <a:endParaRPr lang="en-US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-557.2</a:t>
                      </a:r>
                      <a:endParaRPr lang="en-US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625139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With He vessel (without tuner)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-1.2</a:t>
                      </a:r>
                      <a:endParaRPr lang="en-US" sz="1100" b="0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5.4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7.9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2.7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6.3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31602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Fully integrated</a:t>
                      </a:r>
                    </a:p>
                    <a:p>
                      <a:pPr algn="ctr" fontAlgn="b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(estimation)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4 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25165590"/>
                  </a:ext>
                </a:extLst>
              </a:tr>
            </a:tbl>
          </a:graphicData>
        </a:graphic>
      </p:graphicFrame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E1E9203-AB26-4A27-BE00-85B855CA031E}"/>
              </a:ext>
            </a:extLst>
          </p:cNvPr>
          <p:cNvSpPr txBox="1">
            <a:spLocks/>
          </p:cNvSpPr>
          <p:nvPr/>
        </p:nvSpPr>
        <p:spPr>
          <a:xfrm>
            <a:off x="305591" y="5567926"/>
            <a:ext cx="8759825" cy="76689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BARC is in charge of the design of SSR2 cavities. They are following the same design strategy to optimize the design.</a:t>
            </a:r>
          </a:p>
          <a:p>
            <a:pPr marL="0" indent="0" algn="just">
              <a:buNone/>
            </a:pP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89C483D5-D009-426F-9513-ED93026822D6}"/>
              </a:ext>
            </a:extLst>
          </p:cNvPr>
          <p:cNvSpPr txBox="1">
            <a:spLocks/>
          </p:cNvSpPr>
          <p:nvPr/>
        </p:nvSpPr>
        <p:spPr>
          <a:xfrm>
            <a:off x="226218" y="5060532"/>
            <a:ext cx="8672513" cy="55715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SSR2 Cavities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C8FD21-A406-495C-A006-7F65A6EF8155}"/>
              </a:ext>
            </a:extLst>
          </p:cNvPr>
          <p:cNvSpPr txBox="1"/>
          <p:nvPr/>
        </p:nvSpPr>
        <p:spPr>
          <a:xfrm>
            <a:off x="6430643" y="2697969"/>
            <a:ext cx="2583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By courtesy of D. Passarelli</a:t>
            </a:r>
          </a:p>
        </p:txBody>
      </p:sp>
      <p:sp>
        <p:nvSpPr>
          <p:cNvPr id="16" name="Title 9">
            <a:extLst>
              <a:ext uri="{FF2B5EF4-FFF2-40B4-BE49-F238E27FC236}">
                <a16:creationId xmlns:a16="http://schemas.microsoft.com/office/drawing/2014/main" id="{EC31C942-D953-488D-BB61-BE60D101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2. Cavity - Design strategy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802150CB-CA63-4BF3-9B96-BD08BA1C6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D78466C8-582C-47DA-A955-2877E0E09B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6890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0BF053B-89C0-4EF0-8B21-C1F211DEED0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171952" y="1124981"/>
          <a:ext cx="4425294" cy="2427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C61A3-0506-5543-870F-E17D525B8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4698B86-6BDD-4539-A367-FF7653D44E81}"/>
              </a:ext>
            </a:extLst>
          </p:cNvPr>
          <p:cNvSpPr txBox="1">
            <a:spLocks/>
          </p:cNvSpPr>
          <p:nvPr/>
        </p:nvSpPr>
        <p:spPr>
          <a:xfrm>
            <a:off x="222249" y="1571410"/>
            <a:ext cx="3736327" cy="27704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df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dp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is below the requirement. Around 10-15 Hz/mbar for a tuner stiffness of 40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kN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/mm.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FF51B3-4B13-46B7-BEFA-AD2C7AE2D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57154"/>
          </a:xfrm>
        </p:spPr>
        <p:txBody>
          <a:bodyPr/>
          <a:lstStyle/>
          <a:p>
            <a:r>
              <a:rPr lang="en-US" dirty="0"/>
              <a:t>HB650 Cavities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5CB547-ABA5-462D-991F-B47CDC49EE4D}"/>
              </a:ext>
            </a:extLst>
          </p:cNvPr>
          <p:cNvSpPr txBox="1"/>
          <p:nvPr/>
        </p:nvSpPr>
        <p:spPr>
          <a:xfrm>
            <a:off x="5992351" y="1712235"/>
            <a:ext cx="77334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FRS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0183786F-1525-4C5A-BBA9-3CD05DEC6F90}"/>
              </a:ext>
            </a:extLst>
          </p:cNvPr>
          <p:cNvSpPr txBox="1">
            <a:spLocks/>
          </p:cNvSpPr>
          <p:nvPr/>
        </p:nvSpPr>
        <p:spPr>
          <a:xfrm>
            <a:off x="228600" y="3843397"/>
            <a:ext cx="8672513" cy="55715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LB650 Cavities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45BD0F0-B17A-4BCF-B207-41B225E66DCB}"/>
              </a:ext>
            </a:extLst>
          </p:cNvPr>
          <p:cNvSpPr txBox="1">
            <a:spLocks/>
          </p:cNvSpPr>
          <p:nvPr/>
        </p:nvSpPr>
        <p:spPr>
          <a:xfrm>
            <a:off x="228600" y="4264377"/>
            <a:ext cx="4667250" cy="212311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VECC is in charge of the RF and mechanical design of LB650 cavities. The design is not yet finalized, but preliminary calculations shows that the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df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</a:rPr>
              <a:t>dp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will be close to the requirements.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421122-974A-4C39-AC6B-CFF55AC7FA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2115" y="3780857"/>
            <a:ext cx="3162764" cy="23301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9707B0-BF91-40C6-8F37-28D5506B105D}"/>
              </a:ext>
            </a:extLst>
          </p:cNvPr>
          <p:cNvCxnSpPr>
            <a:cxnSpLocks/>
          </p:cNvCxnSpPr>
          <p:nvPr/>
        </p:nvCxnSpPr>
        <p:spPr>
          <a:xfrm>
            <a:off x="4712844" y="2228451"/>
            <a:ext cx="2345087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7170218-5BDF-425F-84B3-7558F71DABFE}"/>
              </a:ext>
            </a:extLst>
          </p:cNvPr>
          <p:cNvSpPr txBox="1"/>
          <p:nvPr/>
        </p:nvSpPr>
        <p:spPr>
          <a:xfrm>
            <a:off x="6314858" y="857077"/>
            <a:ext cx="2583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solidFill>
                  <a:schemeClr val="accent6">
                    <a:lumMod val="50000"/>
                  </a:schemeClr>
                </a:solidFill>
              </a:rPr>
              <a:t>By courtesy of I. </a:t>
            </a:r>
            <a:r>
              <a:rPr lang="en-US" sz="1400" i="1" dirty="0" err="1">
                <a:solidFill>
                  <a:schemeClr val="accent6">
                    <a:lumMod val="50000"/>
                  </a:schemeClr>
                </a:solidFill>
              </a:rPr>
              <a:t>Gonin</a:t>
            </a:r>
            <a:endParaRPr lang="en-US" sz="1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itle 9">
            <a:extLst>
              <a:ext uri="{FF2B5EF4-FFF2-40B4-BE49-F238E27FC236}">
                <a16:creationId xmlns:a16="http://schemas.microsoft.com/office/drawing/2014/main" id="{DAB07C33-49D6-4CC9-A8EE-F6F143AD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2. Cavity - Design strategy</a:t>
            </a:r>
          </a:p>
        </p:txBody>
      </p:sp>
      <p:sp>
        <p:nvSpPr>
          <p:cNvPr id="20" name="Date Placeholder 5">
            <a:extLst>
              <a:ext uri="{FF2B5EF4-FFF2-40B4-BE49-F238E27FC236}">
                <a16:creationId xmlns:a16="http://schemas.microsoft.com/office/drawing/2014/main" id="{A5398A82-7CA1-4B3E-8F5D-E16D7F9A5F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775607" cy="241300"/>
          </a:xfrm>
        </p:spPr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5/10/2018</a:t>
            </a:fld>
            <a:endParaRPr lang="en-US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7AD26E59-244F-46C1-9127-5414CFDBB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V. Roger | Cavities &amp; Cryomodules - Design Strategy</a:t>
            </a:r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4360125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" id="{C56AE792-1073-4367-8F8A-593D7A00575F}" vid="{FCED6878-309D-4AFC-95DB-57DE4ADEE9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Review STC - Vincent</Template>
  <TotalTime>27722</TotalTime>
  <Words>3314</Words>
  <Application>Microsoft Office PowerPoint</Application>
  <PresentationFormat>On-screen Show (4:3)</PresentationFormat>
  <Paragraphs>626</Paragraphs>
  <Slides>76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ＭＳ Ｐゴシック</vt:lpstr>
      <vt:lpstr>Arial</vt:lpstr>
      <vt:lpstr>Calibri</vt:lpstr>
      <vt:lpstr>Geneva</vt:lpstr>
      <vt:lpstr>Helvetica</vt:lpstr>
      <vt:lpstr>Times New Roman</vt:lpstr>
      <vt:lpstr>Wingdings</vt:lpstr>
      <vt:lpstr>Fermilab_PPT_090815</vt:lpstr>
      <vt:lpstr>PowerPoint Presentation</vt:lpstr>
      <vt:lpstr>Layout</vt:lpstr>
      <vt:lpstr>1. Introduction</vt:lpstr>
      <vt:lpstr>1. Introduction</vt:lpstr>
      <vt:lpstr>2. Cavity - Design strategy</vt:lpstr>
      <vt:lpstr>2. Cavity - Design strategy</vt:lpstr>
      <vt:lpstr>2. Cavity - Design strategy</vt:lpstr>
      <vt:lpstr>2. Cavity - Design strategy</vt:lpstr>
      <vt:lpstr>2. Cavity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3. Cryomodule - Design strategy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PowerPoint Presentation</vt:lpstr>
      <vt:lpstr>PowerPoint Presentation</vt:lpstr>
      <vt:lpstr>PowerPoint Presentation</vt:lpstr>
      <vt:lpstr>4. Assembly process - SSR1 cryomodule</vt:lpstr>
      <vt:lpstr>4. Assembly process - SSR1 cryomodule</vt:lpstr>
      <vt:lpstr>PowerPoint Presentation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4. Assembly process - SSR1 cryomodule</vt:lpstr>
      <vt:lpstr>5. Conclusion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Roger</dc:creator>
  <cp:lastModifiedBy>Vincent Roger x 31419N</cp:lastModifiedBy>
  <cp:revision>280</cp:revision>
  <cp:lastPrinted>2014-01-20T19:40:21Z</cp:lastPrinted>
  <dcterms:created xsi:type="dcterms:W3CDTF">2017-02-07T22:21:20Z</dcterms:created>
  <dcterms:modified xsi:type="dcterms:W3CDTF">2018-05-10T13:46:17Z</dcterms:modified>
</cp:coreProperties>
</file>