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3"/>
  </p:notesMasterIdLst>
  <p:handoutMasterIdLst>
    <p:handoutMasterId r:id="rId14"/>
  </p:handoutMasterIdLst>
  <p:sldIdLst>
    <p:sldId id="265" r:id="rId3"/>
    <p:sldId id="275" r:id="rId4"/>
    <p:sldId id="285" r:id="rId5"/>
    <p:sldId id="283" r:id="rId6"/>
    <p:sldId id="271" r:id="rId7"/>
    <p:sldId id="287" r:id="rId8"/>
    <p:sldId id="281" r:id="rId9"/>
    <p:sldId id="284" r:id="rId10"/>
    <p:sldId id="277" r:id="rId11"/>
    <p:sldId id="286" r:id="rId12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CCFF"/>
    <a:srgbClr val="00CCFF"/>
    <a:srgbClr val="00FF00"/>
    <a:srgbClr val="404040"/>
    <a:srgbClr val="E9EAF1"/>
    <a:srgbClr val="003087"/>
    <a:srgbClr val="505050"/>
    <a:srgbClr val="004C97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5/10/2018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5/4/2018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Status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Weekly Status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May 11,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BECBE8-D154-47AB-A88E-998CF5FD7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23" y="901931"/>
            <a:ext cx="6719888" cy="53759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SY120 Effects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584711" y="2252158"/>
            <a:ext cx="1431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Beam in Delivery Ring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82C162-4182-445B-A1A5-14BFD5CB3DC2}"/>
              </a:ext>
            </a:extLst>
          </p:cNvPr>
          <p:cNvSpPr txBox="1"/>
          <p:nvPr/>
        </p:nvSpPr>
        <p:spPr>
          <a:xfrm>
            <a:off x="7610359" y="4508749"/>
            <a:ext cx="12875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Main Injector ramp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2E752A-11D1-467D-A3B0-D8EC1DDFC3B7}"/>
              </a:ext>
            </a:extLst>
          </p:cNvPr>
          <p:cNvSpPr txBox="1"/>
          <p:nvPr/>
        </p:nvSpPr>
        <p:spPr>
          <a:xfrm>
            <a:off x="2525741" y="3499446"/>
            <a:ext cx="5341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SY120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1769B78-E758-4B80-AF75-8FA9BE364FEF}"/>
              </a:ext>
            </a:extLst>
          </p:cNvPr>
          <p:cNvSpPr/>
          <p:nvPr/>
        </p:nvSpPr>
        <p:spPr>
          <a:xfrm>
            <a:off x="2867891" y="982661"/>
            <a:ext cx="1984664" cy="14897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7C45A32-0B43-414F-99A2-5C0F9ECAC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32" y="868680"/>
            <a:ext cx="6767101" cy="54136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to g-2 this week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61523-EF94-4507-A343-1693D7CA0A36}"/>
              </a:ext>
            </a:extLst>
          </p:cNvPr>
          <p:cNvSpPr txBox="1"/>
          <p:nvPr/>
        </p:nvSpPr>
        <p:spPr>
          <a:xfrm>
            <a:off x="7698399" y="1374138"/>
            <a:ext cx="13805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from Recycler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92852E-10CA-44FB-A01E-6F4DF18E4F57}"/>
              </a:ext>
            </a:extLst>
          </p:cNvPr>
          <p:cNvSpPr txBox="1"/>
          <p:nvPr/>
        </p:nvSpPr>
        <p:spPr>
          <a:xfrm>
            <a:off x="7868511" y="4596581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g-2 T0 Detector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841067" y="2025548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8B3C4E-3261-482D-82D7-8F834F706D3E}"/>
              </a:ext>
            </a:extLst>
          </p:cNvPr>
          <p:cNvSpPr txBox="1"/>
          <p:nvPr/>
        </p:nvSpPr>
        <p:spPr>
          <a:xfrm>
            <a:off x="7893545" y="3766487"/>
            <a:ext cx="934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Delivery 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7F1F0F-54FA-4662-9532-0E5C20A4B7A9}"/>
              </a:ext>
            </a:extLst>
          </p:cNvPr>
          <p:cNvSpPr txBox="1"/>
          <p:nvPr/>
        </p:nvSpPr>
        <p:spPr>
          <a:xfrm rot="16200000">
            <a:off x="2154707" y="3231464"/>
            <a:ext cx="22894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Run/Slow dump/Trolley </a:t>
            </a:r>
            <a:r>
              <a:rPr lang="en-US" sz="1100" dirty="0" err="1">
                <a:solidFill>
                  <a:schemeClr val="bg1"/>
                </a:solidFill>
              </a:rPr>
              <a:t>Runv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263CFF-16A7-44D0-881A-1E45F8E87205}"/>
              </a:ext>
            </a:extLst>
          </p:cNvPr>
          <p:cNvSpPr txBox="1"/>
          <p:nvPr/>
        </p:nvSpPr>
        <p:spPr>
          <a:xfrm rot="16200000">
            <a:off x="3321235" y="2930086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Kicker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9658F4-200A-4516-8652-FA7CC6D21D82}"/>
              </a:ext>
            </a:extLst>
          </p:cNvPr>
          <p:cNvSpPr txBox="1"/>
          <p:nvPr/>
        </p:nvSpPr>
        <p:spPr>
          <a:xfrm rot="16200000">
            <a:off x="4453128" y="2861216"/>
            <a:ext cx="11737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KRF5/Trolley Run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09E988-03D1-4CCE-8359-97ECF2CFEE24}"/>
              </a:ext>
            </a:extLst>
          </p:cNvPr>
          <p:cNvSpPr txBox="1"/>
          <p:nvPr/>
        </p:nvSpPr>
        <p:spPr>
          <a:xfrm rot="16200000">
            <a:off x="4422718" y="2856450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KRF5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94D291B-821A-4E20-8456-E2E280AC05F1}"/>
              </a:ext>
            </a:extLst>
          </p:cNvPr>
          <p:cNvCxnSpPr/>
          <p:nvPr/>
        </p:nvCxnSpPr>
        <p:spPr>
          <a:xfrm>
            <a:off x="3168606" y="2015925"/>
            <a:ext cx="290945" cy="330412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9B05712-B747-4790-8152-6B5064BA917A}"/>
              </a:ext>
            </a:extLst>
          </p:cNvPr>
          <p:cNvSpPr txBox="1"/>
          <p:nvPr/>
        </p:nvSpPr>
        <p:spPr>
          <a:xfrm>
            <a:off x="3044952" y="1790000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g-2 kicker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0666C6-9B16-4F92-9093-5761A6FFD99B}"/>
              </a:ext>
            </a:extLst>
          </p:cNvPr>
          <p:cNvSpPr txBox="1"/>
          <p:nvPr/>
        </p:nvSpPr>
        <p:spPr>
          <a:xfrm rot="16200000">
            <a:off x="6263597" y="2856451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Run/MI Access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407128-A136-498B-9679-18E64C59F584}"/>
              </a:ext>
            </a:extLst>
          </p:cNvPr>
          <p:cNvSpPr txBox="1"/>
          <p:nvPr/>
        </p:nvSpPr>
        <p:spPr>
          <a:xfrm rot="16200000">
            <a:off x="6276913" y="2904919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g-2 Kicker</a:t>
            </a:r>
          </a:p>
        </p:txBody>
      </p:sp>
    </p:spTree>
    <p:extLst>
      <p:ext uri="{BB962C8B-B14F-4D97-AF65-F5344CB8AC3E}">
        <p14:creationId xmlns:p14="http://schemas.microsoft.com/office/powerpoint/2010/main" val="952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2347-DD8F-4884-AD72-33DE2063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on Target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020AA-C976-4E3B-A714-5CE29936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9848A-E605-481B-A923-C261884D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73569-224F-4503-A0E1-83E2C1F2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BF2DDD-B0E1-47A2-8FEA-D661734C5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9" y="879762"/>
            <a:ext cx="8001002" cy="533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1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E41E-68A9-46A4-9D5C-264DC62E5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Experiment 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31A5-43E9-477B-8DDE-33B1BFA7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241E2-F309-4B2B-A6A7-8A5F3D7E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7A8D-D137-4F74-AC29-0C876D4C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054E1C-0098-405A-9498-4954714D9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26" y="925202"/>
            <a:ext cx="8133847" cy="528894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8EEA2284-46F4-4A04-8FB5-67E5E2F22CC2}"/>
              </a:ext>
            </a:extLst>
          </p:cNvPr>
          <p:cNvSpPr/>
          <p:nvPr/>
        </p:nvSpPr>
        <p:spPr>
          <a:xfrm>
            <a:off x="4322619" y="1776845"/>
            <a:ext cx="924790" cy="58130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7AABEE-99D0-4437-83AC-D57F70B2A82F}"/>
              </a:ext>
            </a:extLst>
          </p:cNvPr>
          <p:cNvSpPr txBox="1"/>
          <p:nvPr/>
        </p:nvSpPr>
        <p:spPr>
          <a:xfrm>
            <a:off x="4126821" y="2505214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Surpassed BNL!</a:t>
            </a:r>
          </a:p>
        </p:txBody>
      </p:sp>
    </p:spTree>
    <p:extLst>
      <p:ext uri="{BB962C8B-B14F-4D97-AF65-F5344CB8AC3E}">
        <p14:creationId xmlns:p14="http://schemas.microsoft.com/office/powerpoint/2010/main" val="43826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5F59-323D-4941-AF78-9A56B486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past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73594-2600-48F4-8AC8-7316E160C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Decent up time and muon delivery this week</a:t>
            </a:r>
          </a:p>
          <a:p>
            <a:r>
              <a:rPr lang="en-US" sz="2200" dirty="0"/>
              <a:t>Gathered data to pinpoint source of poor transmission on cycle(s) after SY120</a:t>
            </a:r>
          </a:p>
          <a:p>
            <a:r>
              <a:rPr lang="en-US" sz="2200" dirty="0"/>
              <a:t>Nuisance EKIK trips on a </a:t>
            </a:r>
            <a:r>
              <a:rPr lang="en-US" sz="2200" dirty="0" err="1"/>
              <a:t>Thyratron</a:t>
            </a:r>
            <a:r>
              <a:rPr lang="en-US" sz="2200" dirty="0"/>
              <a:t> </a:t>
            </a:r>
            <a:r>
              <a:rPr lang="en-US" sz="2200" dirty="0" err="1"/>
              <a:t>prefire</a:t>
            </a:r>
            <a:r>
              <a:rPr lang="en-US" sz="2200" dirty="0"/>
              <a:t> indication</a:t>
            </a:r>
          </a:p>
          <a:p>
            <a:pPr lvl="1"/>
            <a:r>
              <a:rPr lang="en-US" sz="2000" dirty="0"/>
              <a:t>Added to permit loop to make sure it’s noticed</a:t>
            </a:r>
          </a:p>
          <a:p>
            <a:r>
              <a:rPr lang="en-US" sz="2200" dirty="0"/>
              <a:t>I:HVF11 has significant 180 Hz ripple</a:t>
            </a:r>
          </a:p>
          <a:p>
            <a:pPr lvl="1"/>
            <a:r>
              <a:rPr lang="en-US" sz="1800" dirty="0"/>
              <a:t>Appears to be source of varying positions on 8 transfers</a:t>
            </a:r>
          </a:p>
          <a:p>
            <a:r>
              <a:rPr lang="en-US" sz="2200" dirty="0"/>
              <a:t>Noisy dump water flow interlock </a:t>
            </a:r>
            <a:r>
              <a:rPr lang="en-US" sz="2200" dirty="0" err="1"/>
              <a:t>jumpered</a:t>
            </a:r>
            <a:endParaRPr lang="en-US" sz="2200" dirty="0"/>
          </a:p>
          <a:p>
            <a:pPr lvl="1"/>
            <a:r>
              <a:rPr lang="en-US" sz="2000" dirty="0"/>
              <a:t>Redundant pressure and temperature interlocks still active</a:t>
            </a:r>
          </a:p>
          <a:p>
            <a:r>
              <a:rPr lang="en-US" sz="2200" dirty="0"/>
              <a:t>Switched M1 trims from ramped to DC operation</a:t>
            </a:r>
          </a:p>
          <a:p>
            <a:r>
              <a:rPr lang="en-US" sz="2200" dirty="0"/>
              <a:t>Limited upstairs work planned during today’s MI access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70F2-03BD-4536-8E9F-29DEDF0D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1534-DCD0-4AAD-88D1-C5E7CE1F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98D32-A8D6-485B-91F3-5E951E09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7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5F59-323D-4941-AF78-9A56B486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P1 and P2 Lines with SY120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73594-2600-48F4-8AC8-7316E160C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P1 and P2 Lines are shared between g-2 and SY120</a:t>
            </a:r>
          </a:p>
          <a:p>
            <a:pPr lvl="1"/>
            <a:r>
              <a:rPr lang="en-US" sz="1800" dirty="0"/>
              <a:t>Can’t run both concurrently</a:t>
            </a:r>
          </a:p>
          <a:p>
            <a:pPr lvl="1"/>
            <a:r>
              <a:rPr lang="en-US" sz="1800" dirty="0"/>
              <a:t>SY120 operates at 120 GeV, g-2 beam to target is 8 GeV</a:t>
            </a:r>
          </a:p>
          <a:p>
            <a:r>
              <a:rPr lang="en-US" sz="2200" dirty="0"/>
              <a:t>Two “switch” magnets powered for g-2, not powered for SY120</a:t>
            </a:r>
          </a:p>
          <a:p>
            <a:pPr lvl="1"/>
            <a:r>
              <a:rPr lang="en-US" sz="1800" dirty="0"/>
              <a:t>V703 is at the junction of the RR to P1 stub and the P1 Line from MI</a:t>
            </a:r>
          </a:p>
          <a:p>
            <a:pPr lvl="1"/>
            <a:r>
              <a:rPr lang="en-US" sz="1800" dirty="0"/>
              <a:t>F17B3 is at the junction of the P2 Line and M1 to g-2 and P3 to Switchyard</a:t>
            </a:r>
          </a:p>
          <a:p>
            <a:r>
              <a:rPr lang="en-US" sz="2200" dirty="0"/>
              <a:t>The R:V703 and I:F17B3 power supplies can’t ramp up fast enough to allow all possible cycles to be sent to g-2</a:t>
            </a:r>
          </a:p>
          <a:p>
            <a:pPr lvl="1"/>
            <a:r>
              <a:rPr lang="en-US" sz="1800" dirty="0"/>
              <a:t>Three cycles are lost after SY120 cycle</a:t>
            </a:r>
          </a:p>
          <a:p>
            <a:pPr lvl="1"/>
            <a:r>
              <a:rPr lang="en-US" sz="1800" dirty="0"/>
              <a:t>Beginning of SY120 spill can be affected by decaying tail of R:V703 and I:F17B3</a:t>
            </a:r>
          </a:p>
          <a:p>
            <a:r>
              <a:rPr lang="en-US" sz="2200" dirty="0"/>
              <a:t>MI SY120 cycles is 5.5 seconds, </a:t>
            </a:r>
            <a:r>
              <a:rPr lang="en-US" sz="2200" dirty="0" err="1"/>
              <a:t>NuMI</a:t>
            </a:r>
            <a:r>
              <a:rPr lang="en-US" sz="2200" dirty="0"/>
              <a:t>/g-2 cycles 1.4 seconds</a:t>
            </a:r>
          </a:p>
          <a:p>
            <a:pPr lvl="1"/>
            <a:r>
              <a:rPr lang="en-US" sz="1800" dirty="0"/>
              <a:t>Expected to lose 4 cycles when SY120 runs (4/43 = 9.3%) </a:t>
            </a:r>
          </a:p>
          <a:p>
            <a:pPr lvl="1"/>
            <a:r>
              <a:rPr lang="en-US" sz="1800" dirty="0"/>
              <a:t>Currently go from 43 to 36 events in TLG when SY120 runs (7/43 = 16.3%)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70F2-03BD-4536-8E9F-29DEDF0D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1534-DCD0-4AAD-88D1-C5E7CE1F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98D32-A8D6-485B-91F3-5E951E09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55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5C88F0AB-9DB7-456F-A071-A4A785EA0063}"/>
              </a:ext>
            </a:extLst>
          </p:cNvPr>
          <p:cNvGrpSpPr/>
          <p:nvPr/>
        </p:nvGrpSpPr>
        <p:grpSpPr>
          <a:xfrm>
            <a:off x="221226" y="956991"/>
            <a:ext cx="8760542" cy="5143500"/>
            <a:chOff x="1766869" y="1000646"/>
            <a:chExt cx="8706323" cy="50238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66869" y="1000646"/>
              <a:ext cx="8706323" cy="5023817"/>
            </a:xfrm>
            <a:prstGeom prst="rect">
              <a:avLst/>
            </a:prstGeom>
          </p:spPr>
        </p:pic>
        <p:cxnSp>
          <p:nvCxnSpPr>
            <p:cNvPr id="8" name="Straight Connector 7"/>
            <p:cNvCxnSpPr>
              <a:cxnSpLocks noChangeAspect="1"/>
            </p:cNvCxnSpPr>
            <p:nvPr/>
          </p:nvCxnSpPr>
          <p:spPr>
            <a:xfrm>
              <a:off x="2552275" y="2541942"/>
              <a:ext cx="1706216" cy="895076"/>
            </a:xfrm>
            <a:prstGeom prst="line">
              <a:avLst/>
            </a:prstGeom>
            <a:ln w="38100">
              <a:solidFill>
                <a:srgbClr val="A319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821383" y="2041236"/>
              <a:ext cx="978217" cy="3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Recycler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 rot="1698179">
              <a:off x="2668929" y="3018989"/>
              <a:ext cx="1433406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rgbClr val="A319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P1, P2,     M1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413319" y="3152803"/>
              <a:ext cx="574196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M2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21383" y="3995186"/>
              <a:ext cx="574196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 rot="365587">
              <a:off x="5992857" y="3636256"/>
              <a:ext cx="1726948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Delivery Ring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598899" y="4589255"/>
              <a:ext cx="574196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M5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266667" y="4274840"/>
              <a:ext cx="574196" cy="33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5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M4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 rot="2191045">
              <a:off x="3815705" y="3583911"/>
              <a:ext cx="565026" cy="417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AP0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target</a:t>
              </a:r>
            </a:p>
            <a:p>
              <a:pPr algn="ctr">
                <a:lnSpc>
                  <a:spcPct val="80000"/>
                </a:lnSpc>
              </a:pPr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hall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 rot="3075643">
              <a:off x="5615864" y="4163882"/>
              <a:ext cx="516488" cy="229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AP30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 rot="470845">
              <a:off x="6033380" y="3967759"/>
              <a:ext cx="516488" cy="22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AP50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 rot="20167077">
              <a:off x="6413287" y="4205588"/>
              <a:ext cx="516488" cy="22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AP10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 rot="1398703">
              <a:off x="7600769" y="4635799"/>
              <a:ext cx="577402" cy="22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Mu2e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1190793">
              <a:off x="6149101" y="4838456"/>
              <a:ext cx="526106" cy="3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MC-1</a:t>
              </a:r>
            </a:p>
            <a:p>
              <a:r>
                <a:rPr lang="en-US" sz="9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(g-2)</a:t>
              </a: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500283" y="3895417"/>
              <a:ext cx="1660859" cy="707335"/>
              <a:chOff x="3976282" y="3895416"/>
              <a:chExt cx="1660859" cy="707335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3976282" y="3895416"/>
                <a:ext cx="1660859" cy="707335"/>
                <a:chOff x="3976282" y="3895416"/>
                <a:chExt cx="1660859" cy="707335"/>
              </a:xfrm>
            </p:grpSpPr>
            <p:cxnSp>
              <p:nvCxnSpPr>
                <p:cNvPr id="99" name="Straight Connector 98"/>
                <p:cNvCxnSpPr>
                  <a:cxnSpLocks noChangeAspect="1"/>
                </p:cNvCxnSpPr>
                <p:nvPr/>
              </p:nvCxnSpPr>
              <p:spPr>
                <a:xfrm>
                  <a:off x="3976282" y="3895416"/>
                  <a:ext cx="1416028" cy="129249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>
                  <a:cxnSpLocks/>
                  <a:stCxn id="103" idx="0"/>
                </p:cNvCxnSpPr>
                <p:nvPr/>
              </p:nvCxnSpPr>
              <p:spPr>
                <a:xfrm flipV="1">
                  <a:off x="4872152" y="4237285"/>
                  <a:ext cx="744877" cy="319815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>
                  <a:cxnSpLocks noChangeAspect="1"/>
                </p:cNvCxnSpPr>
                <p:nvPr/>
              </p:nvCxnSpPr>
              <p:spPr>
                <a:xfrm>
                  <a:off x="4014241" y="4068857"/>
                  <a:ext cx="375982" cy="458261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Arc 101"/>
                <p:cNvSpPr/>
                <p:nvPr/>
              </p:nvSpPr>
              <p:spPr>
                <a:xfrm rot="507876">
                  <a:off x="5161745" y="4035184"/>
                  <a:ext cx="475396" cy="238082"/>
                </a:xfrm>
                <a:prstGeom prst="arc">
                  <a:avLst>
                    <a:gd name="adj1" fmla="val 14592832"/>
                    <a:gd name="adj2" fmla="val 1480625"/>
                  </a:avLst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3" name="Arc 102"/>
                <p:cNvSpPr/>
                <p:nvPr/>
              </p:nvSpPr>
              <p:spPr>
                <a:xfrm rot="507876">
                  <a:off x="4355215" y="4364669"/>
                  <a:ext cx="537676" cy="238082"/>
                </a:xfrm>
                <a:prstGeom prst="arc">
                  <a:avLst>
                    <a:gd name="adj1" fmla="val 480845"/>
                    <a:gd name="adj2" fmla="val 10344986"/>
                  </a:avLst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98" name="Arc 97"/>
              <p:cNvSpPr/>
              <p:nvPr/>
            </p:nvSpPr>
            <p:spPr>
              <a:xfrm rot="311450" flipH="1">
                <a:off x="3986351" y="3921175"/>
                <a:ext cx="572080" cy="248497"/>
              </a:xfrm>
              <a:prstGeom prst="arc">
                <a:avLst>
                  <a:gd name="adj1" fmla="val 14903913"/>
                  <a:gd name="adj2" fmla="val 1480625"/>
                </a:avLst>
              </a:prstGeom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230472" y="3428189"/>
              <a:ext cx="1492310" cy="899495"/>
              <a:chOff x="2706472" y="3428189"/>
              <a:chExt cx="1492310" cy="899495"/>
            </a:xfrm>
          </p:grpSpPr>
          <p:cxnSp>
            <p:nvCxnSpPr>
              <p:cNvPr id="10" name="Straight Connector 9"/>
              <p:cNvCxnSpPr>
                <a:cxnSpLocks/>
              </p:cNvCxnSpPr>
              <p:nvPr/>
            </p:nvCxnSpPr>
            <p:spPr>
              <a:xfrm>
                <a:off x="2814620" y="3534737"/>
                <a:ext cx="1000629" cy="47187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706472" y="3428189"/>
                <a:ext cx="108148" cy="93408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cxnSpLocks noChangeAspect="1"/>
              </p:cNvCxnSpPr>
              <p:nvPr/>
            </p:nvCxnSpPr>
            <p:spPr>
              <a:xfrm>
                <a:off x="3799225" y="3991269"/>
                <a:ext cx="399557" cy="336415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>
              <a:cxnSpLocks noChangeAspect="1"/>
            </p:cNvCxnSpPr>
            <p:nvPr/>
          </p:nvCxnSpPr>
          <p:spPr>
            <a:xfrm flipH="1" flipV="1">
              <a:off x="4474413" y="3566061"/>
              <a:ext cx="245180" cy="145574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/>
            <p:cNvGrpSpPr/>
            <p:nvPr/>
          </p:nvGrpSpPr>
          <p:grpSpPr>
            <a:xfrm>
              <a:off x="5717809" y="4306958"/>
              <a:ext cx="1873742" cy="780173"/>
              <a:chOff x="4193809" y="4306957"/>
              <a:chExt cx="1873742" cy="780173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4193809" y="4306957"/>
                <a:ext cx="575577" cy="405886"/>
                <a:chOff x="4193809" y="4306957"/>
                <a:chExt cx="575577" cy="405886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193809" y="4306957"/>
                  <a:ext cx="258921" cy="304800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H="1" flipV="1">
                  <a:off x="4452731" y="4614523"/>
                  <a:ext cx="316655" cy="98320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Straight Connector 70"/>
              <p:cNvCxnSpPr>
                <a:cxnSpLocks noChangeAspect="1"/>
              </p:cNvCxnSpPr>
              <p:nvPr/>
            </p:nvCxnSpPr>
            <p:spPr>
              <a:xfrm flipH="1" flipV="1">
                <a:off x="5244591" y="4853264"/>
                <a:ext cx="822960" cy="233866"/>
              </a:xfrm>
              <a:prstGeom prst="line">
                <a:avLst/>
              </a:prstGeom>
              <a:ln w="381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H="1" flipV="1">
                <a:off x="4738255" y="4712843"/>
                <a:ext cx="506336" cy="140420"/>
              </a:xfrm>
              <a:prstGeom prst="line">
                <a:avLst/>
              </a:prstGeom>
              <a:ln w="38100">
                <a:solidFill>
                  <a:schemeClr val="accent2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>
              <a:cxnSpLocks/>
            </p:cNvCxnSpPr>
            <p:nvPr/>
          </p:nvCxnSpPr>
          <p:spPr>
            <a:xfrm flipH="1" flipV="1">
              <a:off x="5895751" y="4538629"/>
              <a:ext cx="366504" cy="227337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 rot="286788">
              <a:off x="1919913" y="1597793"/>
              <a:ext cx="7595795" cy="1508852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39" name="Title 1">
            <a:extLst>
              <a:ext uri="{FF2B5EF4-FFF2-40B4-BE49-F238E27FC236}">
                <a16:creationId xmlns:a16="http://schemas.microsoft.com/office/drawing/2014/main" id="{9C274EC9-155F-42C8-9B48-7BE559E3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</p:spPr>
        <p:txBody>
          <a:bodyPr/>
          <a:lstStyle/>
          <a:p>
            <a:r>
              <a:rPr lang="en-US" dirty="0"/>
              <a:t>Beam Path to Muon and Switchyard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E0CA4F-BB7B-4F68-AA85-54FCF83D3EB9}"/>
              </a:ext>
            </a:extLst>
          </p:cNvPr>
          <p:cNvCxnSpPr>
            <a:cxnSpLocks/>
          </p:cNvCxnSpPr>
          <p:nvPr/>
        </p:nvCxnSpPr>
        <p:spPr>
          <a:xfrm>
            <a:off x="2152255" y="3182221"/>
            <a:ext cx="281383" cy="203917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DD70DD-BDA6-4009-A9DD-E052EDAED3D2}"/>
              </a:ext>
            </a:extLst>
          </p:cNvPr>
          <p:cNvCxnSpPr>
            <a:cxnSpLocks/>
          </p:cNvCxnSpPr>
          <p:nvPr/>
        </p:nvCxnSpPr>
        <p:spPr>
          <a:xfrm>
            <a:off x="2435972" y="3386138"/>
            <a:ext cx="327450" cy="27190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54EA290-1AE2-49EF-A356-7BF68EBB7719}"/>
              </a:ext>
            </a:extLst>
          </p:cNvPr>
          <p:cNvCxnSpPr>
            <a:cxnSpLocks/>
          </p:cNvCxnSpPr>
          <p:nvPr/>
        </p:nvCxnSpPr>
        <p:spPr>
          <a:xfrm>
            <a:off x="2739880" y="3640501"/>
            <a:ext cx="288734" cy="346387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7F70283-9A53-4F97-9A1A-5B3C765917DE}"/>
              </a:ext>
            </a:extLst>
          </p:cNvPr>
          <p:cNvCxnSpPr>
            <a:cxnSpLocks/>
          </p:cNvCxnSpPr>
          <p:nvPr/>
        </p:nvCxnSpPr>
        <p:spPr>
          <a:xfrm>
            <a:off x="3029165" y="3986888"/>
            <a:ext cx="151874" cy="388321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5AAF49-0CD2-4229-BDDD-18DB88D5CEEC}"/>
              </a:ext>
            </a:extLst>
          </p:cNvPr>
          <p:cNvCxnSpPr/>
          <p:nvPr/>
        </p:nvCxnSpPr>
        <p:spPr>
          <a:xfrm>
            <a:off x="3181039" y="4375209"/>
            <a:ext cx="58414" cy="429007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9C5AAC-3DB6-41CA-9D82-2406CFBAFA4F}"/>
              </a:ext>
            </a:extLst>
          </p:cNvPr>
          <p:cNvCxnSpPr>
            <a:cxnSpLocks/>
          </p:cNvCxnSpPr>
          <p:nvPr/>
        </p:nvCxnSpPr>
        <p:spPr>
          <a:xfrm flipH="1">
            <a:off x="3175328" y="4794161"/>
            <a:ext cx="64125" cy="39220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5E01430-3ACD-4FA5-A7C0-D32412E50154}"/>
              </a:ext>
            </a:extLst>
          </p:cNvPr>
          <p:cNvCxnSpPr>
            <a:cxnSpLocks/>
          </p:cNvCxnSpPr>
          <p:nvPr/>
        </p:nvCxnSpPr>
        <p:spPr>
          <a:xfrm flipH="1">
            <a:off x="3068984" y="5174875"/>
            <a:ext cx="112055" cy="3353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64EFE99-9DD7-440D-8EB0-A0C8AB394DA4}"/>
              </a:ext>
            </a:extLst>
          </p:cNvPr>
          <p:cNvCxnSpPr>
            <a:cxnSpLocks/>
          </p:cNvCxnSpPr>
          <p:nvPr/>
        </p:nvCxnSpPr>
        <p:spPr>
          <a:xfrm flipH="1">
            <a:off x="2922749" y="5476875"/>
            <a:ext cx="159508" cy="38100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4A26D32-486A-41DA-8326-CCDE227F59F6}"/>
              </a:ext>
            </a:extLst>
          </p:cNvPr>
          <p:cNvCxnSpPr>
            <a:cxnSpLocks/>
          </p:cNvCxnSpPr>
          <p:nvPr/>
        </p:nvCxnSpPr>
        <p:spPr>
          <a:xfrm flipH="1">
            <a:off x="2763422" y="5857875"/>
            <a:ext cx="159328" cy="24261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19591DAF-B12B-40E9-8797-DA3F5B3C02E6}"/>
              </a:ext>
            </a:extLst>
          </p:cNvPr>
          <p:cNvSpPr txBox="1"/>
          <p:nvPr/>
        </p:nvSpPr>
        <p:spPr>
          <a:xfrm>
            <a:off x="2740704" y="4478324"/>
            <a:ext cx="57777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P3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53C1EC6-1478-48A4-A6D8-434025B3627E}"/>
              </a:ext>
            </a:extLst>
          </p:cNvPr>
          <p:cNvCxnSpPr>
            <a:cxnSpLocks/>
          </p:cNvCxnSpPr>
          <p:nvPr/>
        </p:nvCxnSpPr>
        <p:spPr>
          <a:xfrm flipH="1">
            <a:off x="2157413" y="2790383"/>
            <a:ext cx="542758" cy="27190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DA8DD8CA-BB0F-4071-B4C7-879F6AC04862}"/>
              </a:ext>
            </a:extLst>
          </p:cNvPr>
          <p:cNvSpPr txBox="1"/>
          <p:nvPr/>
        </p:nvSpPr>
        <p:spPr>
          <a:xfrm>
            <a:off x="2669309" y="2555989"/>
            <a:ext cx="81723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F17B3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6E1BB77-ED59-4751-B934-0ACC9DDEE3BD}"/>
              </a:ext>
            </a:extLst>
          </p:cNvPr>
          <p:cNvCxnSpPr>
            <a:cxnSpLocks/>
          </p:cNvCxnSpPr>
          <p:nvPr/>
        </p:nvCxnSpPr>
        <p:spPr>
          <a:xfrm flipH="1">
            <a:off x="1290925" y="2369385"/>
            <a:ext cx="542758" cy="27190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894301FF-9055-463B-8906-3D99D8AF1AF0}"/>
              </a:ext>
            </a:extLst>
          </p:cNvPr>
          <p:cNvSpPr txBox="1"/>
          <p:nvPr/>
        </p:nvSpPr>
        <p:spPr>
          <a:xfrm>
            <a:off x="1802821" y="2134991"/>
            <a:ext cx="81723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V703</a:t>
            </a:r>
          </a:p>
        </p:txBody>
      </p:sp>
      <p:sp>
        <p:nvSpPr>
          <p:cNvPr id="66" name="Date Placeholder 65">
            <a:extLst>
              <a:ext uri="{FF2B5EF4-FFF2-40B4-BE49-F238E27FC236}">
                <a16:creationId xmlns:a16="http://schemas.microsoft.com/office/drawing/2014/main" id="{1BE07EE5-1480-4797-873C-166514C4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67" name="Footer Placeholder 66">
            <a:extLst>
              <a:ext uri="{FF2B5EF4-FFF2-40B4-BE49-F238E27FC236}">
                <a16:creationId xmlns:a16="http://schemas.microsoft.com/office/drawing/2014/main" id="{6136B3DB-B16E-4B30-8BB8-04E21FC7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8" name="Slide Number Placeholder 67">
            <a:extLst>
              <a:ext uri="{FF2B5EF4-FFF2-40B4-BE49-F238E27FC236}">
                <a16:creationId xmlns:a16="http://schemas.microsoft.com/office/drawing/2014/main" id="{3AE238CF-A756-4C93-BAA6-70C13962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12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1EACB-6E78-4E54-AB4F-DD9E4C41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SY120 Effect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1BDF-75F3-47AE-AC67-2695F7BA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22C6-A334-4D28-8471-7F924E4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057B1-7A32-40ED-8536-0E89FE8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B78A44-3A7D-4023-ABFF-6F94F1608192}"/>
              </a:ext>
            </a:extLst>
          </p:cNvPr>
          <p:cNvSpPr txBox="1"/>
          <p:nvPr/>
        </p:nvSpPr>
        <p:spPr>
          <a:xfrm>
            <a:off x="7584711" y="3166558"/>
            <a:ext cx="13853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I:F17B3, bends beam</a:t>
            </a:r>
          </a:p>
          <a:p>
            <a:r>
              <a:rPr lang="en-US" sz="1100" dirty="0">
                <a:solidFill>
                  <a:srgbClr val="FF0000"/>
                </a:solidFill>
              </a:rPr>
              <a:t>From P2 into M1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3DC543-4DDD-4B86-B4BC-4246FB5A2495}"/>
              </a:ext>
            </a:extLst>
          </p:cNvPr>
          <p:cNvSpPr txBox="1"/>
          <p:nvPr/>
        </p:nvSpPr>
        <p:spPr>
          <a:xfrm rot="16200000">
            <a:off x="4449815" y="3466640"/>
            <a:ext cx="18870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16 bunch operation March 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7D0860-AFB8-4F67-84F3-CD92680CDC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66631" y="869041"/>
            <a:ext cx="6659707" cy="54070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E61523-EF94-4507-A343-1693D7CA0A36}"/>
              </a:ext>
            </a:extLst>
          </p:cNvPr>
          <p:cNvSpPr txBox="1"/>
          <p:nvPr/>
        </p:nvSpPr>
        <p:spPr>
          <a:xfrm>
            <a:off x="3791778" y="4279363"/>
            <a:ext cx="8515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FF00"/>
                </a:solidFill>
              </a:rPr>
              <a:t>SY120 cycle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79E9AA-4DEF-4765-86FD-DBADCEFCB891}"/>
              </a:ext>
            </a:extLst>
          </p:cNvPr>
          <p:cNvCxnSpPr/>
          <p:nvPr/>
        </p:nvCxnSpPr>
        <p:spPr>
          <a:xfrm>
            <a:off x="3108960" y="4644882"/>
            <a:ext cx="0" cy="113246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67AE96-38B2-4351-B6EB-6F90091A18EC}"/>
              </a:ext>
            </a:extLst>
          </p:cNvPr>
          <p:cNvCxnSpPr/>
          <p:nvPr/>
        </p:nvCxnSpPr>
        <p:spPr>
          <a:xfrm>
            <a:off x="5477256" y="4644882"/>
            <a:ext cx="0" cy="113246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BF47B16-C857-4C1B-952E-8FB3A123B506}"/>
              </a:ext>
            </a:extLst>
          </p:cNvPr>
          <p:cNvCxnSpPr>
            <a:cxnSpLocks/>
          </p:cNvCxnSpPr>
          <p:nvPr/>
        </p:nvCxnSpPr>
        <p:spPr>
          <a:xfrm>
            <a:off x="3122335" y="5195166"/>
            <a:ext cx="2354921" cy="0"/>
          </a:xfrm>
          <a:prstGeom prst="line">
            <a:avLst/>
          </a:prstGeom>
          <a:ln>
            <a:solidFill>
              <a:srgbClr val="FFFF00"/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D146321-61BE-4EDD-A02B-98CC264EF0F8}"/>
              </a:ext>
            </a:extLst>
          </p:cNvPr>
          <p:cNvSpPr txBox="1"/>
          <p:nvPr/>
        </p:nvSpPr>
        <p:spPr>
          <a:xfrm>
            <a:off x="3616627" y="5232619"/>
            <a:ext cx="12346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FF00"/>
                </a:solidFill>
              </a:rPr>
              <a:t>Spill to Switchyard</a:t>
            </a:r>
          </a:p>
        </p:txBody>
      </p:sp>
    </p:spTree>
    <p:extLst>
      <p:ext uri="{BB962C8B-B14F-4D97-AF65-F5344CB8AC3E}">
        <p14:creationId xmlns:p14="http://schemas.microsoft.com/office/powerpoint/2010/main" val="214741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A24E-DCE0-440E-AA7E-CD4033F1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Unexpected SY120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6131-46C9-4CF6-B63F-B1E106560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1043046"/>
            <a:ext cx="8672513" cy="4987867"/>
          </a:xfrm>
        </p:spPr>
        <p:txBody>
          <a:bodyPr/>
          <a:lstStyle/>
          <a:p>
            <a:r>
              <a:rPr lang="en-US" dirty="0"/>
              <a:t>There is also a loss of yield on (mainly) the first g-2 cycle after SY120 cycle</a:t>
            </a:r>
          </a:p>
          <a:p>
            <a:pPr lvl="1"/>
            <a:r>
              <a:rPr lang="en-US" sz="1800" dirty="0"/>
              <a:t>First g-2 cycle is down about 50%, next several have minor loss of flux</a:t>
            </a:r>
          </a:p>
          <a:p>
            <a:r>
              <a:rPr lang="en-US" dirty="0"/>
              <a:t>Beam measurements seem to exonerate everything</a:t>
            </a:r>
          </a:p>
          <a:p>
            <a:pPr lvl="1"/>
            <a:r>
              <a:rPr lang="en-US" sz="1800" dirty="0"/>
              <a:t>BPM’s look the same, wires show the same positions and beam widths</a:t>
            </a:r>
          </a:p>
          <a:p>
            <a:pPr lvl="1"/>
            <a:r>
              <a:rPr lang="en-US" sz="1800" dirty="0"/>
              <a:t>Wires in (secondary) M2/M3 Lines show lower intensity and shifted horizontal position, Ion Chambers show lower intensity</a:t>
            </a:r>
          </a:p>
          <a:p>
            <a:pPr lvl="1"/>
            <a:r>
              <a:rPr lang="en-US" sz="1800" dirty="0"/>
              <a:t>Creating gap in TLG of the same size as SY120 event doesn’t change Target Station performance</a:t>
            </a:r>
          </a:p>
          <a:p>
            <a:r>
              <a:rPr lang="en-US" dirty="0"/>
              <a:t>Have a study plan that explores the event spacing with and without SY120 more thoroughly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B53AC-2826-4580-88AE-357BCDAF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5/11/2018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BF1D6-28AD-4112-91D7-1F37414E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53DA-2A04-4F32-8B5E-58A04650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086058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357554</TotalTime>
  <Words>569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Helvetica</vt:lpstr>
      <vt:lpstr>FermilabTempate</vt:lpstr>
      <vt:lpstr>Fermilab: Footer Only</vt:lpstr>
      <vt:lpstr>Muon Campus Status</vt:lpstr>
      <vt:lpstr>Beam to g-2 this week</vt:lpstr>
      <vt:lpstr>Protons on Target</vt:lpstr>
      <vt:lpstr>G-2 Experiment summary</vt:lpstr>
      <vt:lpstr>In the past week</vt:lpstr>
      <vt:lpstr>Sharing P1 and P2 Lines with SY120</vt:lpstr>
      <vt:lpstr>Beam Path to Muon and Switchyard</vt:lpstr>
      <vt:lpstr>SY120 Effect</vt:lpstr>
      <vt:lpstr>Unexpected SY120 Effect</vt:lpstr>
      <vt:lpstr>SY120 Effects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James P. Morgan x5236,3721 04889N</cp:lastModifiedBy>
  <cp:revision>561</cp:revision>
  <cp:lastPrinted>2016-10-17T16:36:40Z</cp:lastPrinted>
  <dcterms:created xsi:type="dcterms:W3CDTF">2014-12-17T13:45:40Z</dcterms:created>
  <dcterms:modified xsi:type="dcterms:W3CDTF">2018-05-11T13:09:05Z</dcterms:modified>
</cp:coreProperties>
</file>