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2" r:id="rId2"/>
  </p:sldMasterIdLst>
  <p:notesMasterIdLst>
    <p:notesMasterId r:id="rId6"/>
  </p:notesMasterIdLst>
  <p:handoutMasterIdLst>
    <p:handoutMasterId r:id="rId7"/>
  </p:handoutMasterIdLst>
  <p:sldIdLst>
    <p:sldId id="265" r:id="rId3"/>
    <p:sldId id="267" r:id="rId4"/>
    <p:sldId id="266" r:id="rId5"/>
  </p:sldIdLst>
  <p:sldSz cx="9144000" cy="6858000" type="screen4x3"/>
  <p:notesSz cx="6946900" cy="92202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anose="020F0502020204030204" pitchFamily="34" charset="0"/>
        <a:ea typeface="Geneva" pitchFamily="121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4C97"/>
    <a:srgbClr val="404040"/>
    <a:srgbClr val="505050"/>
    <a:srgbClr val="63666A"/>
    <a:srgbClr val="A7A8AA"/>
    <a:srgbClr val="003087"/>
    <a:srgbClr val="0F2D62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napToGrid="0" snapToObjects="1">
      <p:cViewPr varScale="1">
        <p:scale>
          <a:sx n="88" d="100"/>
          <a:sy n="88" d="100"/>
        </p:scale>
        <p:origin x="96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12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0323" cy="461010"/>
          </a:xfrm>
          <a:prstGeom prst="rect">
            <a:avLst/>
          </a:prstGeom>
        </p:spPr>
        <p:txBody>
          <a:bodyPr vert="horz" lIns="92382" tIns="46191" rIns="92382" bIns="4619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4969" y="0"/>
            <a:ext cx="3010323" cy="461010"/>
          </a:xfrm>
          <a:prstGeom prst="rect">
            <a:avLst/>
          </a:prstGeom>
        </p:spPr>
        <p:txBody>
          <a:bodyPr vert="horz" wrap="square" lIns="92382" tIns="46191" rIns="92382" bIns="46191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80DBBE75-B897-4C2D-851E-711B34683BA3}" type="datetimeFigureOut">
              <a:rPr lang="en-US" altLang="en-US"/>
              <a:pPr/>
              <a:t>5/14/2018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57590"/>
            <a:ext cx="3010323" cy="461010"/>
          </a:xfrm>
          <a:prstGeom prst="rect">
            <a:avLst/>
          </a:prstGeom>
        </p:spPr>
        <p:txBody>
          <a:bodyPr vert="horz" lIns="92382" tIns="46191" rIns="92382" bIns="4619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4969" y="8757590"/>
            <a:ext cx="3010323" cy="461010"/>
          </a:xfrm>
          <a:prstGeom prst="rect">
            <a:avLst/>
          </a:prstGeom>
        </p:spPr>
        <p:txBody>
          <a:bodyPr vert="horz" wrap="square" lIns="92382" tIns="46191" rIns="92382" bIns="46191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CABB725D-266A-4787-B290-EA1B210292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67617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0323" cy="461010"/>
          </a:xfrm>
          <a:prstGeom prst="rect">
            <a:avLst/>
          </a:prstGeom>
        </p:spPr>
        <p:txBody>
          <a:bodyPr vert="horz" lIns="92382" tIns="46191" rIns="92382" bIns="4619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4969" y="0"/>
            <a:ext cx="3010323" cy="461010"/>
          </a:xfrm>
          <a:prstGeom prst="rect">
            <a:avLst/>
          </a:prstGeom>
        </p:spPr>
        <p:txBody>
          <a:bodyPr vert="horz" wrap="square" lIns="92382" tIns="46191" rIns="92382" bIns="46191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4050BF1F-29FD-4232-8E96-B3FD1DCB3ADE}" type="datetimeFigureOut">
              <a:rPr lang="en-US" altLang="en-US"/>
              <a:pPr/>
              <a:t>5/14/2018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692150"/>
            <a:ext cx="4610100" cy="3457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82" tIns="46191" rIns="92382" bIns="46191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4690" y="4379595"/>
            <a:ext cx="5557520" cy="4149090"/>
          </a:xfrm>
          <a:prstGeom prst="rect">
            <a:avLst/>
          </a:prstGeom>
        </p:spPr>
        <p:txBody>
          <a:bodyPr vert="horz" lIns="92382" tIns="46191" rIns="92382" bIns="46191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57590"/>
            <a:ext cx="3010323" cy="461010"/>
          </a:xfrm>
          <a:prstGeom prst="rect">
            <a:avLst/>
          </a:prstGeom>
        </p:spPr>
        <p:txBody>
          <a:bodyPr vert="horz" lIns="92382" tIns="46191" rIns="92382" bIns="4619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Helvetica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4969" y="8757590"/>
            <a:ext cx="3010323" cy="461010"/>
          </a:xfrm>
          <a:prstGeom prst="rect">
            <a:avLst/>
          </a:prstGeom>
        </p:spPr>
        <p:txBody>
          <a:bodyPr vert="horz" wrap="square" lIns="92382" tIns="46191" rIns="92382" bIns="46191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Helvetica" panose="020B0604020202020204" pitchFamily="34" charset="0"/>
              </a:defRPr>
            </a:lvl1pPr>
          </a:lstStyle>
          <a:p>
            <a:fld id="{60BFB643-3B51-4A23-96A6-8ED93A064C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94760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Geneva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Slide_06051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 descr="FermiLogo_RGB_NAL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751" y="1149350"/>
            <a:ext cx="32670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806451" y="3559285"/>
            <a:ext cx="7526338" cy="1139271"/>
          </a:xfrm>
          <a:prstGeom prst="rect">
            <a:avLst/>
          </a:prstGeom>
        </p:spPr>
        <p:txBody>
          <a:bodyPr wrap="square" lIns="0" tIns="0" rIns="0" bIns="0" anchor="t"/>
          <a:lstStyle>
            <a:lvl1pPr algn="l">
              <a:defRPr sz="3200" b="1" i="0" baseline="0">
                <a:solidFill>
                  <a:srgbClr val="004C97"/>
                </a:solidFill>
                <a:latin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0"/>
          </p:nvPr>
        </p:nvSpPr>
        <p:spPr>
          <a:xfrm>
            <a:off x="806451" y="4841093"/>
            <a:ext cx="7526338" cy="148995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sz="2000">
                <a:solidFill>
                  <a:srgbClr val="004C97"/>
                </a:solidFill>
                <a:latin typeface="Helvetica"/>
              </a:defRPr>
            </a:lvl1pPr>
            <a:lvl2pPr marL="4572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2pPr>
            <a:lvl3pPr marL="9144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3pPr>
            <a:lvl4pPr marL="13716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4pPr>
            <a:lvl5pPr marL="1828800" indent="0">
              <a:buFontTx/>
              <a:buNone/>
              <a:defRPr sz="1600">
                <a:solidFill>
                  <a:srgbClr val="2E5286"/>
                </a:solidFill>
                <a:latin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00798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bg>
      <p:bgPr>
        <a:solidFill>
          <a:schemeClr val="bg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3666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1" y="1043047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404040"/>
                </a:solidFill>
              </a:defRPr>
            </a:lvl1pPr>
            <a:lvl2pPr>
              <a:defRPr sz="2200">
                <a:solidFill>
                  <a:srgbClr val="404040"/>
                </a:solidFill>
              </a:defRPr>
            </a:lvl2pPr>
            <a:lvl3pPr>
              <a:defRPr sz="2000">
                <a:solidFill>
                  <a:srgbClr val="404040"/>
                </a:solidFill>
              </a:defRPr>
            </a:lvl3pPr>
            <a:lvl4pPr>
              <a:defRPr sz="1800">
                <a:solidFill>
                  <a:srgbClr val="40404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40404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0014" y="6515100"/>
            <a:ext cx="1076325" cy="241300"/>
          </a:xfrm>
        </p:spPr>
        <p:txBody>
          <a:bodyPr/>
          <a:lstStyle>
            <a:lvl1pPr>
              <a:defRPr sz="1200"/>
            </a:lvl1pPr>
          </a:lstStyle>
          <a:p>
            <a:fld id="{50889BEA-2B91-403F-ADA4-053DEE04721E}" type="datetime1">
              <a:rPr lang="en-US" altLang="en-US"/>
              <a:pPr/>
              <a:t>5/14/2018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>
                <a:solidFill>
                  <a:srgbClr val="004C97"/>
                </a:solidFill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52E9C158-AEF1-41A2-A6CE-6F0BAB305E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8226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3"/>
          <p:cNvSpPr>
            <a:spLocks noGrp="1"/>
          </p:cNvSpPr>
          <p:nvPr>
            <p:ph type="body" sz="half" idx="12"/>
          </p:nvPr>
        </p:nvSpPr>
        <p:spPr>
          <a:xfrm>
            <a:off x="229365" y="4765101"/>
            <a:ext cx="425196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4654551" y="4765101"/>
            <a:ext cx="4260850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sz="half" idx="17"/>
          </p:nvPr>
        </p:nvSpPr>
        <p:spPr>
          <a:xfrm>
            <a:off x="228601" y="1043696"/>
            <a:ext cx="4251324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8"/>
          </p:nvPr>
        </p:nvSpPr>
        <p:spPr>
          <a:xfrm>
            <a:off x="4654551" y="1043696"/>
            <a:ext cx="4260851" cy="3568701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103666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 sz="1200"/>
            </a:lvl1pPr>
          </a:lstStyle>
          <a:p>
            <a:fld id="{6A3537A3-8C6B-43C4-A25C-FC2CE8D9D9BB}" type="datetime1">
              <a:rPr lang="en-US" altLang="en-US"/>
              <a:pPr/>
              <a:t>5/14/2018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 sz="1200"/>
            </a:lvl1pPr>
          </a:lstStyle>
          <a:p>
            <a:fld id="{47C05DF5-FB48-4D3F-AF82-EC74A689CA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993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043693"/>
            <a:ext cx="3027894" cy="4994276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3469959" y="1043696"/>
            <a:ext cx="5420360" cy="4994275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" y="103666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 sz="1200"/>
            </a:lvl1pPr>
          </a:lstStyle>
          <a:p>
            <a:fld id="{2B1CF01D-1604-4C8E-BF6F-5634B5B9B0FA}" type="datetime1">
              <a:rPr lang="en-US" altLang="en-US"/>
              <a:pPr/>
              <a:t>5/14/2018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1200"/>
            </a:lvl1pPr>
          </a:lstStyle>
          <a:p>
            <a:fld id="{071AFBCB-9629-4487-8658-FCC7F72DA4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3796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4074" y="1043694"/>
            <a:ext cx="8700851" cy="3695054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4" y="4943007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8600" y="103666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5E62D87C-608A-49B4-979E-2C9EC8FFFA3E}" type="datetime1">
              <a:rPr lang="en-US" altLang="en-US"/>
              <a:pPr/>
              <a:t>5/14/2018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077094B4-CDBE-4107-9E6E-D38410A9E4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7332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61952"/>
            <a:ext cx="8675688" cy="5668963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EAD63FCB-C847-421A-A82C-644CA8D55BDB}" type="datetime1">
              <a:rPr lang="en-US" altLang="en-US"/>
              <a:pPr/>
              <a:t>5/14/2018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71519E6-F709-4990-B973-B339820CA7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9524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Picture &amp;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224074" y="361950"/>
            <a:ext cx="8700851" cy="4369742"/>
          </a:xfrm>
          <a:prstGeom prst="rect">
            <a:avLst/>
          </a:prstGeom>
        </p:spPr>
        <p:txBody>
          <a:bodyPr lIns="0" tIns="0" rIns="0" bIns="0" rtlCol="0">
            <a:normAutofit/>
          </a:bodyPr>
          <a:lstStyle>
            <a:lvl1pPr marL="0" indent="0">
              <a:buNone/>
              <a:defRPr sz="1600">
                <a:solidFill>
                  <a:srgbClr val="505050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Drag picture to placeholder or click icon to add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24074" y="4943007"/>
            <a:ext cx="8700851" cy="109125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A0E092C4-48F6-48C5-B2B3-815670E99CE7}" type="datetime1">
              <a:rPr lang="en-US" altLang="en-US"/>
              <a:pPr/>
              <a:t>5/14/2018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C2BC038B-CA57-479E-BFA9-9E819877A5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382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103666"/>
            <a:ext cx="8686800" cy="641739"/>
          </a:xfrm>
          <a:prstGeom prst="rect">
            <a:avLst/>
          </a:prstGeom>
        </p:spPr>
        <p:txBody>
          <a:bodyPr lIns="0" tIns="0" rIns="0" bIns="0" anchor="b" anchorCtr="0"/>
          <a:lstStyle>
            <a:lvl1pPr>
              <a:defRPr sz="2400">
                <a:solidFill>
                  <a:srgbClr val="004C97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28601" y="1043047"/>
            <a:ext cx="8672513" cy="4987867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DD380D08-F2CA-47D3-B2B9-BCFDF76A6561}" type="datetime1">
              <a:rPr lang="en-US" altLang="en-US"/>
              <a:pPr/>
              <a:t>5/14/2018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B5585131-D98E-4CC9-8879-1D32CC470D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7779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sz="half" idx="13"/>
          </p:nvPr>
        </p:nvSpPr>
        <p:spPr>
          <a:xfrm>
            <a:off x="22860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5"/>
          </p:nvPr>
        </p:nvSpPr>
        <p:spPr>
          <a:xfrm>
            <a:off x="4709161" y="355192"/>
            <a:ext cx="4206240" cy="4250146"/>
          </a:xfrm>
          <a:prstGeom prst="rect">
            <a:avLst/>
          </a:prstGeom>
        </p:spPr>
        <p:txBody>
          <a:bodyPr lIns="0" tIns="0" rIns="0" bIns="0"/>
          <a:lstStyle>
            <a:lvl1pPr>
              <a:defRPr sz="2400">
                <a:solidFill>
                  <a:srgbClr val="505050"/>
                </a:solidFill>
              </a:defRPr>
            </a:lvl1pPr>
            <a:lvl2pPr>
              <a:defRPr sz="2200">
                <a:solidFill>
                  <a:srgbClr val="505050"/>
                </a:solidFill>
              </a:defRPr>
            </a:lvl2pPr>
            <a:lvl3pPr>
              <a:defRPr sz="2000">
                <a:solidFill>
                  <a:srgbClr val="505050"/>
                </a:solidFill>
              </a:defRPr>
            </a:lvl3pPr>
            <a:lvl4pPr>
              <a:defRPr sz="1800">
                <a:solidFill>
                  <a:srgbClr val="505050"/>
                </a:solidFill>
              </a:defRPr>
            </a:lvl4pPr>
            <a:lvl5pPr marL="2057400" indent="-228600">
              <a:buFont typeface="Arial"/>
              <a:buChar char="•"/>
              <a:defRPr sz="1800">
                <a:solidFill>
                  <a:srgbClr val="505050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29365" y="4765101"/>
            <a:ext cx="4205476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9"/>
          </p:nvPr>
        </p:nvSpPr>
        <p:spPr>
          <a:xfrm>
            <a:off x="4709161" y="4765101"/>
            <a:ext cx="4206239" cy="126581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rgbClr val="50505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866E9CA-C242-476E-AC96-726DAD61F4C9}" type="datetime1">
              <a:rPr lang="en-US" altLang="en-US"/>
              <a:pPr/>
              <a:t>5/14/2018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2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 dirty="0" smtClean="0"/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2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 sz="1200"/>
            </a:lvl1pPr>
          </a:lstStyle>
          <a:p>
            <a:fld id="{2C85A5DC-9CCB-48FE-8FD9-B52B9FD574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552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6459539" y="6515100"/>
            <a:ext cx="107632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D594D8DC-1801-43BE-B437-DF92E32BA858}" type="datetime1">
              <a:rPr lang="en-US" altLang="en-US"/>
              <a:pPr/>
              <a:t>5/14/2018</a:t>
            </a:fld>
            <a:endParaRPr lang="en-US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6451" y="6515100"/>
            <a:ext cx="5373688" cy="2413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algn="l">
              <a:defRPr sz="900">
                <a:solidFill>
                  <a:srgbClr val="004C97"/>
                </a:solidFill>
                <a:latin typeface="Helvetica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1" y="6515100"/>
            <a:ext cx="447675" cy="2413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6827BE81-7C2D-481B-BBCE-23778685B2BA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1029" name="Picture 2" descr="HeaderFooter_0060314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7" r:id="rId1"/>
    <p:sldLayoutId id="2147484098" r:id="rId2"/>
    <p:sldLayoutId id="2147484099" r:id="rId3"/>
    <p:sldLayoutId id="2147484100" r:id="rId4"/>
    <p:sldLayoutId id="2147484101" r:id="rId5"/>
  </p:sldLayoutIdLst>
  <p:hf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1700" b="1" kern="1200">
          <a:solidFill>
            <a:srgbClr val="074184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1700" b="1">
          <a:solidFill>
            <a:srgbClr val="074184"/>
          </a:solidFill>
          <a:latin typeface="Helvetica" charset="0"/>
          <a:ea typeface="Geneva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595959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595959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6450014" y="6515100"/>
            <a:ext cx="107632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F478486A-2EA2-4759-824C-EE1AD3861CE4}" type="datetime1">
              <a:rPr lang="en-US" altLang="en-US"/>
              <a:pPr/>
              <a:t>5/14/2018</a:t>
            </a:fld>
            <a:endParaRPr lang="en-US" altLang="en-US"/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6451" y="6515100"/>
            <a:ext cx="5373688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 lang="en-US" b="1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228601" y="6515100"/>
            <a:ext cx="447675" cy="24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14400">
              <a:defRPr sz="900">
                <a:solidFill>
                  <a:srgbClr val="004C97"/>
                </a:solidFill>
                <a:latin typeface="Helvetica" panose="020B0604020202020204" pitchFamily="34" charset="0"/>
              </a:defRPr>
            </a:lvl1pPr>
          </a:lstStyle>
          <a:p>
            <a:fld id="{319E6341-E9E7-4128-9402-327DA8681509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7173" name="Picture 1" descr="Footer_060314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02" r:id="rId1"/>
    <p:sldLayoutId id="2147484103" r:id="rId2"/>
    <p:sldLayoutId id="2147484104" r:id="rId3"/>
    <p:sldLayoutId id="2147484105" r:id="rId4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1700" b="1" kern="1200">
          <a:solidFill>
            <a:srgbClr val="2E5286"/>
          </a:solidFill>
          <a:latin typeface="Helvetica"/>
          <a:ea typeface="Geneva" charset="0"/>
          <a:cs typeface="ＭＳ Ｐゴシック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Geneva" charset="0"/>
          <a:cs typeface="ＭＳ Ｐゴシック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1700" b="1">
          <a:solidFill>
            <a:srgbClr val="2E5286"/>
          </a:solidFill>
          <a:latin typeface="Helvetica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rgbClr val="7F7F7F"/>
          </a:solidFill>
          <a:latin typeface="Helvetica"/>
          <a:ea typeface="Geneva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6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7F7F7F"/>
          </a:solidFill>
          <a:latin typeface="Helvetica"/>
          <a:ea typeface="MS PGothic" panose="020B0600070205080204" pitchFamily="34" charset="-128"/>
          <a:cs typeface="MS PGothic" panose="020B0600070205080204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 bwMode="auto">
          <a:xfrm>
            <a:off x="806450" y="3559177"/>
            <a:ext cx="7526338" cy="1139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72 Hour Weekend Summary</a:t>
            </a:r>
          </a:p>
        </p:txBody>
      </p:sp>
      <p:sp>
        <p:nvSpPr>
          <p:cNvPr id="14338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806450" y="4841877"/>
            <a:ext cx="7526338" cy="14890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Donovan Tooke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Monday 09:00 Meeting</a:t>
            </a: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May 14, 2018</a:t>
            </a:r>
          </a:p>
          <a:p>
            <a:pPr eaLnBrk="1" hangingPunct="1"/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Slide Number Placeholder 8"/>
          <p:cNvSpPr>
            <a:spLocks noGrp="1"/>
          </p:cNvSpPr>
          <p:nvPr>
            <p:ph type="sldNum" sz="quarter" idx="16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AEE3222A-B585-474B-B973-7A492478E925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2</a:t>
            </a:fld>
            <a:endParaRPr lang="en-US" altLang="en-US" sz="1200" dirty="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  <p:sp>
        <p:nvSpPr>
          <p:cNvPr id="25601" name="Content Placeholder 9"/>
          <p:cNvSpPr>
            <a:spLocks noGrp="1"/>
          </p:cNvSpPr>
          <p:nvPr>
            <p:ph sz="half" idx="13"/>
          </p:nvPr>
        </p:nvSpPr>
        <p:spPr bwMode="auto">
          <a:xfrm>
            <a:off x="139849" y="194734"/>
            <a:ext cx="4317998" cy="636693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r>
              <a:rPr lang="en-US" altLang="en-US" sz="2000" dirty="0">
                <a:latin typeface="Helvetica" panose="020B0604020202020204" pitchFamily="34" charset="0"/>
                <a:ea typeface="Geneva" pitchFamily="121" charset="-128"/>
              </a:rPr>
              <a:t>Friday</a:t>
            </a:r>
          </a:p>
          <a:p>
            <a:r>
              <a:rPr lang="en-US" altLang="en-US" sz="1600" dirty="0">
                <a:latin typeface="Helvetica" panose="020B0604020202020204" pitchFamily="34" charset="0"/>
                <a:ea typeface="Geneva" pitchFamily="121" charset="-128"/>
              </a:rPr>
              <a:t>MI20-62 access for MI abort </a:t>
            </a:r>
            <a:r>
              <a:rPr lang="en-US" altLang="en-US" sz="1600" dirty="0" err="1">
                <a:latin typeface="Helvetica" panose="020B0604020202020204" pitchFamily="34" charset="0"/>
                <a:ea typeface="Geneva" pitchFamily="121" charset="-128"/>
              </a:rPr>
              <a:t>vac</a:t>
            </a:r>
            <a:r>
              <a:rPr lang="en-US" altLang="en-US" sz="1600" dirty="0">
                <a:latin typeface="Helvetica" panose="020B0604020202020204" pitchFamily="34" charset="0"/>
                <a:ea typeface="Geneva" pitchFamily="121" charset="-128"/>
              </a:rPr>
              <a:t> leak repair</a:t>
            </a:r>
          </a:p>
          <a:p>
            <a:pPr lvl="1"/>
            <a:r>
              <a:rPr lang="en-US" altLang="en-US" sz="1400" dirty="0">
                <a:latin typeface="Helvetica" panose="020B0604020202020204" pitchFamily="34" charset="0"/>
                <a:ea typeface="Geneva" pitchFamily="121" charset="-128"/>
              </a:rPr>
              <a:t>Beam to BNB during access</a:t>
            </a:r>
          </a:p>
          <a:p>
            <a:pPr lvl="1"/>
            <a:r>
              <a:rPr lang="en-US" altLang="en-US" sz="1400" dirty="0">
                <a:latin typeface="Helvetica" panose="020B0604020202020204" pitchFamily="34" charset="0"/>
                <a:ea typeface="Geneva" pitchFamily="121" charset="-128"/>
              </a:rPr>
              <a:t>Leak not found. </a:t>
            </a:r>
            <a:r>
              <a:rPr lang="en-US" altLang="en-US" sz="1400" dirty="0" err="1">
                <a:latin typeface="Helvetica" panose="020B0604020202020204" pitchFamily="34" charset="0"/>
                <a:ea typeface="Geneva" pitchFamily="121" charset="-128"/>
              </a:rPr>
              <a:t>Add’l</a:t>
            </a:r>
            <a:r>
              <a:rPr lang="en-US" altLang="en-US" sz="1400" dirty="0">
                <a:latin typeface="Helvetica" panose="020B0604020202020204" pitchFamily="34" charset="0"/>
                <a:ea typeface="Geneva" pitchFamily="121" charset="-128"/>
              </a:rPr>
              <a:t> RP to overpower leak.</a:t>
            </a:r>
          </a:p>
          <a:p>
            <a:pPr lvl="2"/>
            <a:r>
              <a:rPr lang="en-US" altLang="en-US" sz="1200" dirty="0">
                <a:latin typeface="Helvetica" panose="020B0604020202020204" pitchFamily="34" charset="0"/>
                <a:ea typeface="Geneva" pitchFamily="121" charset="-128"/>
              </a:rPr>
              <a:t>Beam to </a:t>
            </a:r>
            <a:r>
              <a:rPr lang="en-US" altLang="en-US" sz="1200" dirty="0" err="1">
                <a:latin typeface="Helvetica" panose="020B0604020202020204" pitchFamily="34" charset="0"/>
                <a:ea typeface="Geneva" pitchFamily="121" charset="-128"/>
              </a:rPr>
              <a:t>NuMI</a:t>
            </a:r>
            <a:r>
              <a:rPr lang="en-US" altLang="en-US" sz="1200" dirty="0">
                <a:latin typeface="Helvetica" panose="020B0604020202020204" pitchFamily="34" charset="0"/>
                <a:ea typeface="Geneva" pitchFamily="121" charset="-128"/>
              </a:rPr>
              <a:t>, g-2, SY about (19:45)</a:t>
            </a:r>
          </a:p>
          <a:p>
            <a:endParaRPr lang="en-US" altLang="en-US" sz="1600" dirty="0">
              <a:latin typeface="Helvetica" panose="020B0604020202020204" pitchFamily="34" charset="0"/>
              <a:ea typeface="Geneva" pitchFamily="121" charset="-128"/>
            </a:endParaRPr>
          </a:p>
          <a:p>
            <a:pPr marL="0" indent="0">
              <a:buNone/>
            </a:pPr>
            <a:r>
              <a:rPr lang="en-US" altLang="en-US" sz="2000" dirty="0">
                <a:latin typeface="Helvetica" panose="020B0604020202020204" pitchFamily="34" charset="0"/>
                <a:ea typeface="Geneva" pitchFamily="121" charset="-128"/>
              </a:rPr>
              <a:t>Saturday</a:t>
            </a:r>
          </a:p>
          <a:p>
            <a:r>
              <a:rPr lang="en-US" altLang="en-US" sz="1600" dirty="0">
                <a:latin typeface="Helvetica" panose="020B0604020202020204" pitchFamily="34" charset="0"/>
                <a:ea typeface="Geneva" pitchFamily="121" charset="-128"/>
              </a:rPr>
              <a:t>D:KPS3E </a:t>
            </a:r>
            <a:r>
              <a:rPr lang="en-US" altLang="en-US" sz="1600" dirty="0" err="1">
                <a:latin typeface="Helvetica" panose="020B0604020202020204" pitchFamily="34" charset="0"/>
                <a:ea typeface="Geneva" pitchFamily="121" charset="-128"/>
              </a:rPr>
              <a:t>thyratron</a:t>
            </a:r>
            <a:r>
              <a:rPr lang="en-US" altLang="en-US" sz="1600" dirty="0">
                <a:latin typeface="Helvetica" panose="020B0604020202020204" pitchFamily="34" charset="0"/>
                <a:ea typeface="Geneva" pitchFamily="121" charset="-128"/>
              </a:rPr>
              <a:t> delay fire issues</a:t>
            </a:r>
          </a:p>
          <a:p>
            <a:pPr lvl="1"/>
            <a:r>
              <a:rPr lang="en-US" altLang="en-US" sz="1400" dirty="0">
                <a:latin typeface="Helvetica" panose="020B0604020202020204" pitchFamily="34" charset="0"/>
                <a:ea typeface="Geneva" pitchFamily="121" charset="-128"/>
              </a:rPr>
              <a:t>Inc Reservoir current 0.1 Amps</a:t>
            </a:r>
          </a:p>
          <a:p>
            <a:r>
              <a:rPr lang="en-US" altLang="en-US" sz="1600" dirty="0">
                <a:latin typeface="Helvetica" panose="020B0604020202020204" pitchFamily="34" charset="0"/>
                <a:ea typeface="Geneva" pitchFamily="121" charset="-128"/>
              </a:rPr>
              <a:t>MC-1 Open access (congress tour)</a:t>
            </a:r>
          </a:p>
          <a:p>
            <a:r>
              <a:rPr lang="en-US" altLang="en-US" sz="1600" dirty="0">
                <a:latin typeface="Helvetica" panose="020B0604020202020204" pitchFamily="34" charset="0"/>
                <a:ea typeface="Geneva" pitchFamily="121" charset="-128"/>
              </a:rPr>
              <a:t>BNB Indian Rd Chipmunk </a:t>
            </a:r>
            <a:r>
              <a:rPr lang="en-US" altLang="en-US" sz="1600" dirty="0" err="1">
                <a:latin typeface="Helvetica" panose="020B0604020202020204" pitchFamily="34" charset="0"/>
                <a:ea typeface="Geneva" pitchFamily="121" charset="-128"/>
              </a:rPr>
              <a:t>ms</a:t>
            </a:r>
            <a:r>
              <a:rPr lang="en-US" altLang="en-US" sz="1600" dirty="0">
                <a:latin typeface="Helvetica" panose="020B0604020202020204" pitchFamily="34" charset="0"/>
                <a:ea typeface="Geneva" pitchFamily="121" charset="-128"/>
              </a:rPr>
              <a:t> </a:t>
            </a:r>
            <a:r>
              <a:rPr lang="en-US" altLang="en-US" sz="1600" dirty="0" err="1">
                <a:latin typeface="Helvetica" panose="020B0604020202020204" pitchFamily="34" charset="0"/>
                <a:ea typeface="Geneva" pitchFamily="121" charset="-128"/>
              </a:rPr>
              <a:t>pls</a:t>
            </a:r>
            <a:r>
              <a:rPr lang="en-US" altLang="en-US" sz="1600" dirty="0">
                <a:latin typeface="Helvetica" panose="020B0604020202020204" pitchFamily="34" charset="0"/>
                <a:ea typeface="Geneva" pitchFamily="121" charset="-128"/>
              </a:rPr>
              <a:t> (storm)</a:t>
            </a:r>
          </a:p>
          <a:p>
            <a:r>
              <a:rPr lang="en-US" altLang="en-US" sz="1600" dirty="0">
                <a:latin typeface="Helvetica" panose="020B0604020202020204" pitchFamily="34" charset="0"/>
                <a:ea typeface="Geneva" pitchFamily="121" charset="-128"/>
              </a:rPr>
              <a:t>P2 line </a:t>
            </a:r>
            <a:r>
              <a:rPr lang="en-US" altLang="en-US" sz="1600" dirty="0" err="1">
                <a:latin typeface="Helvetica" panose="020B0604020202020204" pitchFamily="34" charset="0"/>
                <a:ea typeface="Geneva" pitchFamily="121" charset="-128"/>
              </a:rPr>
              <a:t>vac</a:t>
            </a:r>
            <a:r>
              <a:rPr lang="en-US" altLang="en-US" sz="1600" dirty="0">
                <a:latin typeface="Helvetica" panose="020B0604020202020204" pitchFamily="34" charset="0"/>
                <a:ea typeface="Geneva" pitchFamily="121" charset="-128"/>
              </a:rPr>
              <a:t> burst</a:t>
            </a:r>
          </a:p>
          <a:p>
            <a:r>
              <a:rPr lang="en-US" altLang="en-US" sz="1600" dirty="0">
                <a:latin typeface="Helvetica" panose="020B0604020202020204" pitchFamily="34" charset="0"/>
                <a:ea typeface="Geneva" pitchFamily="121" charset="-128"/>
              </a:rPr>
              <a:t>MI internal </a:t>
            </a:r>
            <a:r>
              <a:rPr lang="en-US" altLang="en-US" sz="1600" dirty="0" err="1">
                <a:latin typeface="Helvetica" panose="020B0604020202020204" pitchFamily="34" charset="0"/>
                <a:ea typeface="Geneva" pitchFamily="121" charset="-128"/>
              </a:rPr>
              <a:t>recirc</a:t>
            </a:r>
            <a:r>
              <a:rPr lang="en-US" altLang="en-US" sz="1600" dirty="0">
                <a:latin typeface="Helvetica" panose="020B0604020202020204" pitchFamily="34" charset="0"/>
                <a:ea typeface="Geneva" pitchFamily="121" charset="-128"/>
              </a:rPr>
              <a:t> mode (CUB valves </a:t>
            </a:r>
            <a:r>
              <a:rPr lang="en-US" altLang="en-US" sz="1600" dirty="0" err="1">
                <a:latin typeface="Helvetica" panose="020B0604020202020204" pitchFamily="34" charset="0"/>
                <a:ea typeface="Geneva" pitchFamily="121" charset="-128"/>
              </a:rPr>
              <a:t>clsd</a:t>
            </a:r>
            <a:r>
              <a:rPr lang="en-US" altLang="en-US" sz="1600" dirty="0">
                <a:latin typeface="Helvetica" panose="020B0604020202020204" pitchFamily="34" charset="0"/>
                <a:ea typeface="Geneva" pitchFamily="121" charset="-128"/>
              </a:rPr>
              <a:t>)</a:t>
            </a:r>
          </a:p>
          <a:p>
            <a:r>
              <a:rPr lang="en-US" altLang="en-US" sz="1600" dirty="0">
                <a:latin typeface="Helvetica" panose="020B0604020202020204" pitchFamily="34" charset="0"/>
                <a:ea typeface="Geneva" pitchFamily="121" charset="-128"/>
              </a:rPr>
              <a:t>1 incident of Booster bi-modal </a:t>
            </a:r>
          </a:p>
          <a:p>
            <a:endParaRPr lang="en-US" altLang="en-US" sz="1600" dirty="0">
              <a:latin typeface="Helvetica" panose="020B0604020202020204" pitchFamily="34" charset="0"/>
              <a:ea typeface="Geneva" pitchFamily="121" charset="-128"/>
            </a:endParaRPr>
          </a:p>
          <a:p>
            <a:pPr marL="0" indent="0">
              <a:buNone/>
            </a:pPr>
            <a:r>
              <a:rPr lang="en-US" altLang="en-US" sz="2000" dirty="0">
                <a:latin typeface="Helvetica" panose="020B0604020202020204" pitchFamily="34" charset="0"/>
                <a:ea typeface="Geneva" pitchFamily="121" charset="-128"/>
              </a:rPr>
              <a:t>Sunday</a:t>
            </a:r>
          </a:p>
          <a:p>
            <a:r>
              <a:rPr lang="en-US" altLang="en-US" sz="1600" dirty="0">
                <a:latin typeface="Helvetica" panose="020B0604020202020204" pitchFamily="34" charset="0"/>
                <a:ea typeface="Geneva" pitchFamily="121" charset="-128"/>
              </a:rPr>
              <a:t>MC-1 open access. G-2 </a:t>
            </a:r>
            <a:r>
              <a:rPr lang="en-US" altLang="en-US" sz="1600" dirty="0" err="1">
                <a:latin typeface="Helvetica" panose="020B0604020202020204" pitchFamily="34" charset="0"/>
                <a:ea typeface="Geneva" pitchFamily="121" charset="-128"/>
              </a:rPr>
              <a:t>vac</a:t>
            </a:r>
            <a:r>
              <a:rPr lang="en-US" altLang="en-US" sz="1600" dirty="0">
                <a:latin typeface="Helvetica" panose="020B0604020202020204" pitchFamily="34" charset="0"/>
                <a:ea typeface="Geneva" pitchFamily="121" charset="-128"/>
              </a:rPr>
              <a:t>/kicker issues</a:t>
            </a:r>
          </a:p>
          <a:p>
            <a:r>
              <a:rPr lang="en-US" altLang="en-US" sz="1600" dirty="0" err="1">
                <a:latin typeface="Helvetica" panose="020B0604020202020204" pitchFamily="34" charset="0"/>
                <a:ea typeface="Geneva" pitchFamily="121" charset="-128"/>
              </a:rPr>
              <a:t>NuMI</a:t>
            </a:r>
            <a:r>
              <a:rPr lang="en-US" altLang="en-US" sz="1600" dirty="0">
                <a:latin typeface="Helvetica" panose="020B0604020202020204" pitchFamily="34" charset="0"/>
                <a:ea typeface="Geneva" pitchFamily="121" charset="-128"/>
              </a:rPr>
              <a:t> target pressure He bottles replaced</a:t>
            </a:r>
          </a:p>
          <a:p>
            <a:r>
              <a:rPr lang="en-US" altLang="en-US" sz="1600" dirty="0" err="1">
                <a:latin typeface="Helvetica" panose="020B0604020202020204" pitchFamily="34" charset="0"/>
                <a:ea typeface="Geneva" pitchFamily="121" charset="-128"/>
              </a:rPr>
              <a:t>Kly</a:t>
            </a:r>
            <a:r>
              <a:rPr lang="en-US" altLang="en-US" sz="1600" dirty="0">
                <a:latin typeface="Helvetica" panose="020B0604020202020204" pitchFamily="34" charset="0"/>
                <a:ea typeface="Geneva" pitchFamily="121" charset="-128"/>
              </a:rPr>
              <a:t> Cooling Skid #1 trip (upstairs)</a:t>
            </a:r>
          </a:p>
          <a:p>
            <a:r>
              <a:rPr lang="en-US" altLang="en-US" sz="1600" dirty="0">
                <a:latin typeface="Helvetica" panose="020B0604020202020204" pitchFamily="34" charset="0"/>
                <a:ea typeface="Geneva" pitchFamily="121" charset="-128"/>
              </a:rPr>
              <a:t>06:30 Lightning Strike glitch Safety System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5095E97-CEDF-4C0E-89E3-24949A8510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3520616" y="937230"/>
            <a:ext cx="6560614" cy="4686153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28"/>
          <p:cNvSpPr>
            <a:spLocks noGrp="1"/>
          </p:cNvSpPr>
          <p:nvPr>
            <p:ph type="title"/>
          </p:nvPr>
        </p:nvSpPr>
        <p:spPr bwMode="auto">
          <a:xfrm>
            <a:off x="228600" y="103190"/>
            <a:ext cx="8686800" cy="6429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Current Conditions</a:t>
            </a:r>
          </a:p>
        </p:txBody>
      </p:sp>
      <p:sp>
        <p:nvSpPr>
          <p:cNvPr id="24578" name="Content Placeholder 29"/>
          <p:cNvSpPr>
            <a:spLocks noGrp="1"/>
          </p:cNvSpPr>
          <p:nvPr>
            <p:ph idx="1"/>
          </p:nvPr>
        </p:nvSpPr>
        <p:spPr bwMode="auto">
          <a:xfrm>
            <a:off x="228602" y="884945"/>
            <a:ext cx="8672513" cy="49879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Beam to </a:t>
            </a:r>
            <a:r>
              <a:rPr lang="en-US" altLang="en-US" dirty="0" err="1">
                <a:latin typeface="Helvetica" panose="020B0604020202020204" pitchFamily="34" charset="0"/>
                <a:ea typeface="Geneva" pitchFamily="121" charset="-128"/>
              </a:rPr>
              <a:t>NuMI</a:t>
            </a:r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 (1.333s ramp) </a:t>
            </a:r>
          </a:p>
          <a:p>
            <a:pPr lvl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722.3 </a:t>
            </a:r>
            <a:r>
              <a:rPr lang="en-US" altLang="en-US" dirty="0" err="1">
                <a:latin typeface="Helvetica" panose="020B0604020202020204" pitchFamily="34" charset="0"/>
                <a:ea typeface="Geneva" pitchFamily="121" charset="-128"/>
              </a:rPr>
              <a:t>kWatts</a:t>
            </a:r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  <a:p>
            <a:pPr lvl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50.3 E12</a:t>
            </a:r>
          </a:p>
          <a:p>
            <a:pPr marL="457200" lvl="1" indent="0">
              <a:buNone/>
            </a:pPr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  <a:p>
            <a:pPr eaLnBrk="1" hangingPunct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Beam to BNB</a:t>
            </a:r>
          </a:p>
          <a:p>
            <a:pPr lvl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7.84 E16 p/</a:t>
            </a:r>
            <a:r>
              <a:rPr lang="en-US" altLang="en-US" dirty="0" err="1">
                <a:latin typeface="Helvetica" panose="020B0604020202020204" pitchFamily="34" charset="0"/>
                <a:ea typeface="Geneva" pitchFamily="121" charset="-128"/>
              </a:rPr>
              <a:t>hr</a:t>
            </a:r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  <a:p>
            <a:pPr lvl="1"/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5 Hz</a:t>
            </a:r>
          </a:p>
          <a:p>
            <a:pPr marL="0" indent="0">
              <a:buNone/>
            </a:pPr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  <a:p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g-2 </a:t>
            </a:r>
            <a:r>
              <a:rPr lang="en-US" altLang="en-US" dirty="0" err="1">
                <a:latin typeface="Helvetica" panose="020B0604020202020204" pitchFamily="34" charset="0"/>
                <a:ea typeface="Geneva" pitchFamily="121" charset="-128"/>
              </a:rPr>
              <a:t>vac</a:t>
            </a:r>
            <a:r>
              <a:rPr lang="en-US" altLang="en-US" dirty="0">
                <a:latin typeface="Helvetica" panose="020B0604020202020204" pitchFamily="34" charset="0"/>
                <a:ea typeface="Geneva" pitchFamily="121" charset="-128"/>
              </a:rPr>
              <a:t>/kicker issues</a:t>
            </a:r>
          </a:p>
          <a:p>
            <a:endParaRPr lang="en-US" altLang="en-US" dirty="0">
              <a:latin typeface="Helvetica" panose="020B0604020202020204" pitchFamily="34" charset="0"/>
              <a:ea typeface="Geneva" pitchFamily="121" charset="-128"/>
            </a:endParaRPr>
          </a:p>
        </p:txBody>
      </p:sp>
      <p:sp>
        <p:nvSpPr>
          <p:cNvPr id="24581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Geneva" pitchFamily="121" charset="-128"/>
              </a:defRPr>
            </a:lvl9pPr>
          </a:lstStyle>
          <a:p>
            <a:pPr eaLnBrk="1" hangingPunct="1"/>
            <a:fld id="{626492DB-2F06-44C7-8B18-72CF568DED1B}" type="slidenum">
              <a:rPr lang="en-US" altLang="en-US" sz="1200">
                <a:solidFill>
                  <a:srgbClr val="004C97"/>
                </a:solidFill>
                <a:latin typeface="Helvetica" panose="020B0604020202020204" pitchFamily="34" charset="0"/>
              </a:rPr>
              <a:pPr eaLnBrk="1" hangingPunct="1"/>
              <a:t>3</a:t>
            </a:fld>
            <a:endParaRPr lang="en-US" altLang="en-US" sz="1200">
              <a:solidFill>
                <a:srgbClr val="004C97"/>
              </a:solidFill>
              <a:latin typeface="Helvetica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NAL_TemplateMac_060514">
  <a:themeElements>
    <a:clrScheme name="Fermilab">
      <a:dk1>
        <a:srgbClr val="004C97"/>
      </a:dk1>
      <a:lt1>
        <a:srgbClr val="FFFFFF"/>
      </a:lt1>
      <a:dk2>
        <a:srgbClr val="004C9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40404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B6CED81E-951A-4DFA-9287-6DC86C25A1D3}"/>
    </a:ext>
  </a:extLst>
</a:theme>
</file>

<file path=ppt/theme/theme2.xml><?xml version="1.0" encoding="utf-8"?>
<a:theme xmlns:a="http://schemas.openxmlformats.org/drawingml/2006/main" name="Fermilab: Footer Only">
  <a:themeElements>
    <a:clrScheme name="Fermilab 1">
      <a:dk1>
        <a:srgbClr val="003087"/>
      </a:dk1>
      <a:lt1>
        <a:srgbClr val="FFFFFF"/>
      </a:lt1>
      <a:dk2>
        <a:srgbClr val="003087"/>
      </a:dk2>
      <a:lt2>
        <a:srgbClr val="FFFFFF"/>
      </a:lt2>
      <a:accent1>
        <a:srgbClr val="99D6EA"/>
      </a:accent1>
      <a:accent2>
        <a:srgbClr val="DB720C"/>
      </a:accent2>
      <a:accent3>
        <a:srgbClr val="519A24"/>
      </a:accent3>
      <a:accent4>
        <a:srgbClr val="AF272F"/>
      </a:accent4>
      <a:accent5>
        <a:srgbClr val="00B5E2"/>
      </a:accent5>
      <a:accent6>
        <a:srgbClr val="50505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FA6561EA-5476-4052-84D7-7BCA5B4A2A6E}" vid="{3CED6F7E-0C40-4358-9557-CEEF733EC329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891</TotalTime>
  <Words>156</Words>
  <Application>Microsoft Office PowerPoint</Application>
  <PresentationFormat>On-screen Show (4:3)</PresentationFormat>
  <Paragraphs>36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MS PGothic</vt:lpstr>
      <vt:lpstr>MS PGothic</vt:lpstr>
      <vt:lpstr>Arial</vt:lpstr>
      <vt:lpstr>Calibri</vt:lpstr>
      <vt:lpstr>Geneva</vt:lpstr>
      <vt:lpstr>Helvetica</vt:lpstr>
      <vt:lpstr>FNAL_TemplateMac_060514</vt:lpstr>
      <vt:lpstr>Fermilab: Footer Only</vt:lpstr>
      <vt:lpstr>72 Hour Weekend Summary</vt:lpstr>
      <vt:lpstr>PowerPoint Presentation</vt:lpstr>
      <vt:lpstr>Current Conditions</vt:lpstr>
    </vt:vector>
  </TitlesOfParts>
  <Company>Sandbox Studio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72 Hour Weekend Summary</dc:title>
  <dc:creator>bd-cap-ccdesk</dc:creator>
  <cp:lastModifiedBy>Maxwell Monningh</cp:lastModifiedBy>
  <cp:revision>133</cp:revision>
  <cp:lastPrinted>2018-05-14T13:29:00Z</cp:lastPrinted>
  <dcterms:created xsi:type="dcterms:W3CDTF">2015-11-15T15:32:11Z</dcterms:created>
  <dcterms:modified xsi:type="dcterms:W3CDTF">2018-05-14T13:29:50Z</dcterms:modified>
</cp:coreProperties>
</file>