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6"/>
  </p:notesMasterIdLst>
  <p:handoutMasterIdLst>
    <p:handoutMasterId r:id="rId17"/>
  </p:handoutMasterIdLst>
  <p:sldIdLst>
    <p:sldId id="294" r:id="rId2"/>
    <p:sldId id="337" r:id="rId3"/>
    <p:sldId id="334" r:id="rId4"/>
    <p:sldId id="335" r:id="rId5"/>
    <p:sldId id="336" r:id="rId6"/>
    <p:sldId id="339" r:id="rId7"/>
    <p:sldId id="344" r:id="rId8"/>
    <p:sldId id="341" r:id="rId9"/>
    <p:sldId id="343" r:id="rId10"/>
    <p:sldId id="307" r:id="rId11"/>
    <p:sldId id="342" r:id="rId12"/>
    <p:sldId id="308" r:id="rId13"/>
    <p:sldId id="340" r:id="rId14"/>
    <p:sldId id="300" r:id="rId1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505050"/>
    <a:srgbClr val="50504E"/>
    <a:srgbClr val="404040"/>
    <a:srgbClr val="004C97"/>
    <a:srgbClr val="63666A"/>
    <a:srgbClr val="99D6EA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84" autoAdjust="0"/>
    <p:restoredTop sz="94660"/>
  </p:normalViewPr>
  <p:slideViewPr>
    <p:cSldViewPr snapToGrid="0" snapToObjects="1" showGuides="1">
      <p:cViewPr varScale="1">
        <p:scale>
          <a:sx n="144" d="100"/>
          <a:sy n="144" d="100"/>
        </p:scale>
        <p:origin x="138" y="12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5/21/2018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5/21/2018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5/21/2018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5/21/2018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5/21/2018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5/21/2018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5/21/2018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-ad.fnal.gov/ops/schedule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Accelerator Division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Duane Newhart	</a:t>
            </a:r>
          </a:p>
          <a:p>
            <a:r>
              <a:rPr lang="en-US" dirty="0"/>
              <a:t>All Experimenters’ Meeting/Lab Status Meeting</a:t>
            </a:r>
          </a:p>
          <a:p>
            <a:r>
              <a:rPr lang="en-US" dirty="0"/>
              <a:t>21 May 2018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182880" y="606587"/>
            <a:ext cx="4297680" cy="4114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PIP-II Injector Test</a:t>
            </a:r>
          </a:p>
          <a:p>
            <a:pPr lvl="1"/>
            <a:r>
              <a:rPr lang="en-US" dirty="0"/>
              <a:t>Studies</a:t>
            </a:r>
          </a:p>
          <a:p>
            <a:pPr lvl="2"/>
            <a:r>
              <a:rPr lang="en-US" dirty="0"/>
              <a:t>10mS pulse length</a:t>
            </a:r>
          </a:p>
          <a:p>
            <a:pPr lvl="3"/>
            <a:r>
              <a:rPr lang="en-US" dirty="0"/>
              <a:t>5mA @ 20 Hz</a:t>
            </a:r>
          </a:p>
          <a:p>
            <a:pPr lvl="3"/>
            <a:r>
              <a:rPr lang="en-US" dirty="0"/>
              <a:t>2.1 kW through the MEBT</a:t>
            </a:r>
          </a:p>
          <a:p>
            <a:pPr lvl="3"/>
            <a:r>
              <a:rPr lang="en-US" dirty="0"/>
              <a:t>Working on stability  </a:t>
            </a:r>
          </a:p>
          <a:p>
            <a:pPr lvl="2"/>
            <a:r>
              <a:rPr lang="en-US" dirty="0"/>
              <a:t>High power beam studies scheduled through May 25</a:t>
            </a:r>
            <a:r>
              <a:rPr lang="en-US" baseline="30000" dirty="0"/>
              <a:t>th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Cryogenic Transfer Line (CTL)  installation begins after studies. </a:t>
            </a:r>
          </a:p>
          <a:p>
            <a:pPr marL="857250" lvl="3" indent="0">
              <a:buNone/>
            </a:pPr>
            <a:endParaRPr lang="en-US" dirty="0"/>
          </a:p>
          <a:p>
            <a:pPr marL="573087" lvl="2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63440" y="606587"/>
            <a:ext cx="4297680" cy="4114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FAST/IOTA</a:t>
            </a:r>
          </a:p>
          <a:p>
            <a:pPr lvl="0"/>
            <a:r>
              <a:rPr lang="en-US" dirty="0"/>
              <a:t>IOTA dipole LCW leak repaired</a:t>
            </a:r>
          </a:p>
          <a:p>
            <a:pPr lvl="0"/>
            <a:r>
              <a:rPr lang="en-US" dirty="0"/>
              <a:t>Transformer PMs scheduled for June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Lab B, E &amp; F included</a:t>
            </a:r>
          </a:p>
          <a:p>
            <a:pPr lvl="0"/>
            <a:r>
              <a:rPr lang="en-US" dirty="0" err="1"/>
              <a:t>Bakeout</a:t>
            </a:r>
            <a:r>
              <a:rPr lang="en-US" dirty="0"/>
              <a:t> of the injection </a:t>
            </a:r>
            <a:r>
              <a:rPr lang="en-US" dirty="0" err="1"/>
              <a:t>lambertson</a:t>
            </a:r>
            <a:r>
              <a:rPr lang="en-US" dirty="0"/>
              <a:t> continues </a:t>
            </a:r>
          </a:p>
          <a:p>
            <a:pPr lvl="0"/>
            <a:r>
              <a:rPr lang="en-US" dirty="0" err="1"/>
              <a:t>Cryo</a:t>
            </a:r>
            <a:r>
              <a:rPr lang="en-US" dirty="0"/>
              <a:t> plant cooldown is scheduled to begin on June 15</a:t>
            </a:r>
            <a:r>
              <a:rPr lang="en-US" baseline="30000" dirty="0"/>
              <a:t>th</a:t>
            </a:r>
            <a:r>
              <a:rPr lang="en-US" dirty="0"/>
              <a:t>.  Beam operations are schedule to begin in July.</a:t>
            </a:r>
            <a:endParaRPr lang="en-US" sz="1600" dirty="0"/>
          </a:p>
          <a:p>
            <a:pPr lvl="1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5/21/2018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&amp; FAST/IOTA Status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AEFC8B1-EE43-492A-B30A-89BDB63A7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0088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8605144-2FC1-4E47-8DB2-CD37CFE6E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5/21/2018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085E7F4-B2CF-4BE9-AE4F-9FAE24ED7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82DB3C-51CA-499F-B530-20B1406D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" name="iota2.short">
            <a:hlinkClick r:id="" action="ppaction://media"/>
            <a:extLst>
              <a:ext uri="{FF2B5EF4-FFF2-40B4-BE49-F238E27FC236}">
                <a16:creationId xmlns:a16="http://schemas.microsoft.com/office/drawing/2014/main" id="{F2828694-2194-4AF8-9BF6-595F0091EA3B}"/>
              </a:ext>
            </a:extLst>
          </p:cNvPr>
          <p:cNvPicPr>
            <a:picLocks noGrp="1" noChangeAspect="1"/>
          </p:cNvPicPr>
          <p:nvPr>
            <p:ph type="pic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5401" b="5401"/>
          <a:stretch>
            <a:fillRect/>
          </a:stretch>
        </p:blipFill>
        <p:spPr>
          <a:xfrm>
            <a:off x="690563" y="190500"/>
            <a:ext cx="7739062" cy="4352925"/>
          </a:xfrm>
        </p:spPr>
      </p:pic>
    </p:spTree>
    <p:extLst>
      <p:ext uri="{BB962C8B-B14F-4D97-AF65-F5344CB8AC3E}">
        <p14:creationId xmlns:p14="http://schemas.microsoft.com/office/powerpoint/2010/main" val="131893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597095"/>
            <a:ext cx="4206240" cy="41418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LCLSII Cryomodule F1.3-09</a:t>
            </a:r>
          </a:p>
          <a:p>
            <a:pPr lvl="1"/>
            <a:r>
              <a:rPr lang="en-US" dirty="0"/>
              <a:t>Module performed well</a:t>
            </a:r>
          </a:p>
          <a:p>
            <a:pPr lvl="1"/>
            <a:r>
              <a:rPr lang="en-US" dirty="0"/>
              <a:t>Warmed Up</a:t>
            </a:r>
          </a:p>
          <a:p>
            <a:pPr lvl="1"/>
            <a:r>
              <a:rPr lang="en-US" dirty="0"/>
              <a:t>Prepping for removal</a:t>
            </a:r>
          </a:p>
          <a:p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Cryo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plant repairs</a:t>
            </a:r>
          </a:p>
          <a:p>
            <a:pPr lvl="1"/>
            <a:r>
              <a:rPr lang="en-US" dirty="0"/>
              <a:t>System began turn on last week</a:t>
            </a:r>
          </a:p>
          <a:p>
            <a:pPr lvl="0"/>
            <a:r>
              <a:rPr lang="en-US" dirty="0">
                <a:solidFill>
                  <a:srgbClr val="003087">
                    <a:lumMod val="60000"/>
                    <a:lumOff val="40000"/>
                  </a:srgbClr>
                </a:solidFill>
              </a:rPr>
              <a:t>LCLSII Cryomodule F1.3-08</a:t>
            </a:r>
            <a:endParaRPr lang="en-US" dirty="0"/>
          </a:p>
          <a:p>
            <a:pPr lvl="1"/>
            <a:r>
              <a:rPr lang="en-US" dirty="0"/>
              <a:t>Testing in June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5/21/2018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CMTS1 Status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5035827" y="90580"/>
            <a:ext cx="3432312" cy="4576416"/>
          </a:xfr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5045361-7562-4FE4-94C4-AC795FCAE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5429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597095"/>
            <a:ext cx="4206240" cy="4141882"/>
          </a:xfrm>
        </p:spPr>
        <p:txBody>
          <a:bodyPr>
            <a:normAutofit/>
          </a:bodyPr>
          <a:lstStyle/>
          <a:p>
            <a:r>
              <a:rPr lang="en-US" dirty="0"/>
              <a:t>Pipe looks a little rough</a:t>
            </a:r>
          </a:p>
          <a:p>
            <a:pPr lvl="1"/>
            <a:r>
              <a:rPr lang="en-US" dirty="0"/>
              <a:t>3” hole</a:t>
            </a:r>
          </a:p>
          <a:p>
            <a:r>
              <a:rPr lang="en-US" dirty="0"/>
              <a:t>Repair clamp</a:t>
            </a:r>
          </a:p>
          <a:p>
            <a:r>
              <a:rPr lang="en-US" dirty="0"/>
              <a:t>Anode bag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5/21/2018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MI-8 Domestic Water Repair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5045361-7562-4FE4-94C4-AC795FCAE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3BDE6B-2AD2-4CB8-ACB6-2F4976917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38064" y="787238"/>
            <a:ext cx="4270919" cy="32031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E0B522-0686-4E1F-BB18-8932F750C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63517" y="1776944"/>
            <a:ext cx="3074135" cy="230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43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Schedule can be accessed from the Operations Department Home Page</a:t>
            </a:r>
          </a:p>
          <a:p>
            <a:pPr lvl="1"/>
            <a:r>
              <a:rPr lang="en-US" dirty="0"/>
              <a:t>Schedules -&gt; </a:t>
            </a:r>
            <a:r>
              <a:rPr lang="en-US" dirty="0">
                <a:hlinkClick r:id="rId2"/>
              </a:rPr>
              <a:t>Operations Schedule</a:t>
            </a:r>
            <a:endParaRPr lang="en-US" dirty="0"/>
          </a:p>
          <a:p>
            <a:pPr marL="282575" lvl="1" indent="0">
              <a:buNone/>
            </a:pPr>
            <a:endParaRPr lang="en-US" dirty="0"/>
          </a:p>
          <a:p>
            <a:r>
              <a:rPr lang="en-US" dirty="0"/>
              <a:t>Direct link to schedule</a:t>
            </a:r>
          </a:p>
          <a:p>
            <a:pPr lvl="1"/>
            <a:r>
              <a:rPr lang="en-US" dirty="0">
                <a:hlinkClick r:id="rId2"/>
              </a:rPr>
              <a:t>http://www-ad.fnal.gov/ops/schedule.html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and Links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5/21/2018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E3752EA-1F29-4074-8020-8B605D6CA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371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May  14, 2018 (0000 hours)</a:t>
            </a:r>
          </a:p>
          <a:p>
            <a:pPr marL="0" indent="0" algn="just">
              <a:buNone/>
            </a:pPr>
            <a:r>
              <a:rPr lang="en-US" sz="1100" dirty="0"/>
              <a:t>To:      May  21, 2018 (0000 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20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 </a:t>
            </a:r>
            <a:r>
              <a:rPr lang="en-US" sz="1100" b="1" dirty="0">
                <a:solidFill>
                  <a:schemeClr val="tx2"/>
                </a:solidFill>
              </a:rPr>
              <a:t>1.70 E19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136.2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      </a:t>
            </a:r>
            <a:r>
              <a:rPr lang="en-US" sz="1100" b="1" dirty="0">
                <a:solidFill>
                  <a:schemeClr val="tx2"/>
                </a:solidFill>
              </a:rPr>
              <a:t>7.81 E18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           </a:t>
            </a:r>
            <a:r>
              <a:rPr lang="en-US" sz="1100" b="1" dirty="0">
                <a:solidFill>
                  <a:schemeClr val="tx2"/>
                </a:solidFill>
              </a:rPr>
              <a:t>139.5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Muon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2.21 E18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Muon	</a:t>
            </a:r>
            <a:r>
              <a:rPr lang="en-US" sz="1100" b="1" dirty="0">
                <a:solidFill>
                  <a:schemeClr val="tx2"/>
                </a:solidFill>
              </a:rPr>
              <a:t>                                   102.5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2.14 E14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  27.8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</a:t>
            </a:r>
            <a:r>
              <a:rPr lang="en-US" sz="1100" b="1" dirty="0">
                <a:solidFill>
                  <a:schemeClr val="tx2"/>
                </a:solidFill>
              </a:rPr>
              <a:t>0.00 E12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  0.0</a:t>
            </a:r>
            <a:r>
              <a:rPr lang="en-US" sz="1100" dirty="0">
                <a:solidFill>
                  <a:schemeClr val="tx2"/>
                </a:solidFill>
              </a:rPr>
              <a:t> 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5/21/2018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41A604-F612-4F63-8446-FB2849103F4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2"/>
          <a:srcRect r="4746"/>
          <a:stretch/>
        </p:blipFill>
        <p:spPr>
          <a:xfrm rot="5400000">
            <a:off x="-132480" y="755196"/>
            <a:ext cx="4528740" cy="3395975"/>
          </a:xfrm>
        </p:spPr>
      </p:pic>
    </p:spTree>
    <p:extLst>
      <p:ext uri="{BB962C8B-B14F-4D97-AF65-F5344CB8AC3E}">
        <p14:creationId xmlns:p14="http://schemas.microsoft.com/office/powerpoint/2010/main" val="1868226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5/21/2018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Operation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8C41640-872F-477C-AD6E-0336976E7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F77B66-4873-4136-9B38-98991354746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87735" y="1138155"/>
            <a:ext cx="4088604" cy="2725736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87D2EB9-FE37-40BD-A990-A7C1AB1BF0CA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55754" y="1138155"/>
            <a:ext cx="4088604" cy="2725736"/>
          </a:xfrm>
        </p:spPr>
      </p:pic>
    </p:spTree>
    <p:extLst>
      <p:ext uri="{BB962C8B-B14F-4D97-AF65-F5344CB8AC3E}">
        <p14:creationId xmlns:p14="http://schemas.microsoft.com/office/powerpoint/2010/main" val="1142575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5/21/2018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Operation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F1ED7B4-A4FE-4E2E-80BA-FC6F79F26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EA4C9F6B-B915-4649-8E21-C2DAACB76D4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87735" y="1197790"/>
            <a:ext cx="4088604" cy="2725736"/>
          </a:xfr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69E23C62-7680-4256-A098-6D81D61A9DB4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55754" y="1197790"/>
            <a:ext cx="4088604" cy="2725736"/>
          </a:xfrm>
        </p:spPr>
      </p:pic>
    </p:spTree>
    <p:extLst>
      <p:ext uri="{BB962C8B-B14F-4D97-AF65-F5344CB8AC3E}">
        <p14:creationId xmlns:p14="http://schemas.microsoft.com/office/powerpoint/2010/main" val="108450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5/21/2018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Operation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14BD4CD-6BAE-45F8-83AB-491952BA6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501955-3A85-438A-BDF4-4EF7CE5BE60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351345" y="1201766"/>
            <a:ext cx="4088604" cy="2725736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34102EC-E927-4A48-BD43-E159C87DE809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55754" y="1201766"/>
            <a:ext cx="4088604" cy="2725736"/>
          </a:xfrm>
        </p:spPr>
      </p:pic>
    </p:spTree>
    <p:extLst>
      <p:ext uri="{BB962C8B-B14F-4D97-AF65-F5344CB8AC3E}">
        <p14:creationId xmlns:p14="http://schemas.microsoft.com/office/powerpoint/2010/main" val="2002937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LINAC</a:t>
            </a:r>
          </a:p>
          <a:p>
            <a:pPr lvl="1"/>
            <a:r>
              <a:rPr lang="en-US" sz="1500" dirty="0"/>
              <a:t>Klystron RF cooling skid controller repair</a:t>
            </a:r>
          </a:p>
          <a:p>
            <a:pPr lvl="1"/>
            <a:r>
              <a:rPr lang="en-US" sz="1500" dirty="0"/>
              <a:t>LRF5 Marx connected</a:t>
            </a:r>
          </a:p>
          <a:p>
            <a:pPr lvl="2"/>
            <a:r>
              <a:rPr lang="en-US" sz="1400" dirty="0"/>
              <a:t>Mod Surge resistor failed/replaced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Booster</a:t>
            </a:r>
            <a:endParaRPr lang="en-US" sz="1500" dirty="0"/>
          </a:p>
          <a:p>
            <a:pPr lvl="1"/>
            <a:r>
              <a:rPr lang="en-US" sz="1500" dirty="0"/>
              <a:t>Tuning continues</a:t>
            </a:r>
          </a:p>
          <a:p>
            <a:pPr lvl="1"/>
            <a:r>
              <a:rPr lang="en-US" sz="1500" dirty="0"/>
              <a:t>Fighting a bi-model loss pattern 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MI/RR</a:t>
            </a:r>
          </a:p>
          <a:p>
            <a:pPr lvl="1"/>
            <a:r>
              <a:rPr lang="en-US" sz="1500" dirty="0"/>
              <a:t>Tuning continues</a:t>
            </a:r>
          </a:p>
          <a:p>
            <a:pPr lvl="1"/>
            <a:r>
              <a:rPr lang="en-US" sz="1500" dirty="0"/>
              <a:t>MI40 abort vacuum </a:t>
            </a:r>
          </a:p>
          <a:p>
            <a:pPr lvl="2"/>
            <a:r>
              <a:rPr lang="en-US" sz="1400" dirty="0"/>
              <a:t>Leak found and epoxied </a:t>
            </a:r>
          </a:p>
          <a:p>
            <a:pPr lvl="1"/>
            <a:r>
              <a:rPr lang="en-US" sz="1500" dirty="0"/>
              <a:t>LAM41 breaker inspection/repair</a:t>
            </a:r>
          </a:p>
          <a:p>
            <a:pPr lvl="1"/>
            <a:r>
              <a:rPr lang="en-US" sz="1500" dirty="0"/>
              <a:t>LAM42 inductance measurement</a:t>
            </a:r>
          </a:p>
          <a:p>
            <a:pPr lvl="2"/>
            <a:endParaRPr lang="en-US" sz="1400" dirty="0"/>
          </a:p>
          <a:p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NuMI</a:t>
            </a:r>
            <a:endParaRPr lang="en-US" sz="1500" dirty="0"/>
          </a:p>
          <a:p>
            <a:pPr lvl="1"/>
            <a:r>
              <a:rPr lang="en-US" sz="1500" dirty="0"/>
              <a:t>Monitoring </a:t>
            </a:r>
            <a:r>
              <a:rPr lang="en-US" sz="1500" dirty="0" err="1"/>
              <a:t>NuMI</a:t>
            </a:r>
            <a:r>
              <a:rPr lang="en-US" sz="1500" dirty="0"/>
              <a:t> target (TA-02) helium leak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2"/>
            <a:ext cx="4215383" cy="39784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Booster Neutrino Beamline (BNB)</a:t>
            </a:r>
          </a:p>
          <a:p>
            <a:pPr lvl="1"/>
            <a:r>
              <a:rPr lang="en-US" sz="1500" dirty="0"/>
              <a:t>Sump discharge line break </a:t>
            </a:r>
          </a:p>
          <a:p>
            <a:pPr lvl="2"/>
            <a:r>
              <a:rPr lang="en-US" sz="1400" dirty="0"/>
              <a:t>Off much of Thursday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Switchyard</a:t>
            </a:r>
          </a:p>
          <a:p>
            <a:pPr lvl="1"/>
            <a:r>
              <a:rPr lang="en-US" sz="1500" dirty="0"/>
              <a:t>Meson Test operating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Muon Campus</a:t>
            </a:r>
            <a:endParaRPr lang="en-US" sz="1500" dirty="0"/>
          </a:p>
          <a:p>
            <a:pPr lvl="1"/>
            <a:r>
              <a:rPr lang="en-US" sz="1500" dirty="0"/>
              <a:t>G-2 not taking beam</a:t>
            </a:r>
          </a:p>
          <a:p>
            <a:pPr lvl="2"/>
            <a:r>
              <a:rPr lang="en-US" sz="1400" dirty="0"/>
              <a:t>Kicker issues developed over the weekend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General</a:t>
            </a:r>
            <a:r>
              <a:rPr lang="en-US" sz="500" dirty="0"/>
              <a:t>	</a:t>
            </a:r>
          </a:p>
          <a:p>
            <a:pPr lvl="1"/>
            <a:r>
              <a:rPr lang="en-US" sz="1500" dirty="0"/>
              <a:t>Items on the horizon</a:t>
            </a:r>
          </a:p>
          <a:p>
            <a:pPr lvl="2"/>
            <a:r>
              <a:rPr lang="en-US" sz="1400" dirty="0"/>
              <a:t>MI40 abort line spool-piece </a:t>
            </a:r>
          </a:p>
          <a:p>
            <a:pPr lvl="2"/>
            <a:r>
              <a:rPr lang="en-US" sz="1400" dirty="0"/>
              <a:t>TLG reboot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5/21/2018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289BBC4-941A-4814-9969-903636470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4997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LINAC</a:t>
            </a:r>
          </a:p>
          <a:p>
            <a:pPr lvl="1"/>
            <a:r>
              <a:rPr lang="en-US" sz="1500" dirty="0"/>
              <a:t>Klystron RF cooling skid controller repair</a:t>
            </a:r>
          </a:p>
          <a:p>
            <a:pPr lvl="1"/>
            <a:r>
              <a:rPr lang="en-US" sz="1500" dirty="0"/>
              <a:t>LRF5 Marx connected</a:t>
            </a:r>
          </a:p>
          <a:p>
            <a:pPr lvl="2"/>
            <a:r>
              <a:rPr lang="en-US" sz="1400" dirty="0"/>
              <a:t>Mod Surge resistor failed/replaced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Booster</a:t>
            </a:r>
            <a:endParaRPr lang="en-US" sz="1500" dirty="0"/>
          </a:p>
          <a:p>
            <a:pPr lvl="1"/>
            <a:r>
              <a:rPr lang="en-US" sz="1500" dirty="0"/>
              <a:t>Tuning continues</a:t>
            </a:r>
          </a:p>
          <a:p>
            <a:pPr lvl="1"/>
            <a:r>
              <a:rPr lang="en-US" sz="1500" dirty="0"/>
              <a:t>Fighting a bi-model loss pattern 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MI/RR</a:t>
            </a:r>
          </a:p>
          <a:p>
            <a:pPr lvl="1"/>
            <a:r>
              <a:rPr lang="en-US" sz="1500" dirty="0"/>
              <a:t>Tuning continues</a:t>
            </a:r>
          </a:p>
          <a:p>
            <a:pPr lvl="1"/>
            <a:r>
              <a:rPr lang="en-US" sz="1500" dirty="0"/>
              <a:t>MI40 abort vacuum </a:t>
            </a:r>
          </a:p>
          <a:p>
            <a:pPr lvl="2"/>
            <a:r>
              <a:rPr lang="en-US" sz="1400" dirty="0"/>
              <a:t>Leak found and epoxied </a:t>
            </a:r>
          </a:p>
          <a:p>
            <a:pPr lvl="1"/>
            <a:r>
              <a:rPr lang="en-US" sz="1500" dirty="0"/>
              <a:t>LAM41 breaker inspection/repair</a:t>
            </a:r>
          </a:p>
          <a:p>
            <a:pPr lvl="1"/>
            <a:r>
              <a:rPr lang="en-US" sz="1500" dirty="0"/>
              <a:t>LAM42 inductance measurement</a:t>
            </a:r>
          </a:p>
          <a:p>
            <a:pPr lvl="2"/>
            <a:endParaRPr lang="en-US" sz="1400" dirty="0"/>
          </a:p>
          <a:p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NuMI</a:t>
            </a:r>
            <a:endParaRPr lang="en-US" sz="1500" dirty="0"/>
          </a:p>
          <a:p>
            <a:pPr lvl="1"/>
            <a:r>
              <a:rPr lang="en-US" sz="1500" dirty="0"/>
              <a:t>Monitoring </a:t>
            </a:r>
            <a:r>
              <a:rPr lang="en-US" sz="1500" dirty="0" err="1"/>
              <a:t>NuMI</a:t>
            </a:r>
            <a:r>
              <a:rPr lang="en-US" sz="1500" dirty="0"/>
              <a:t> target (TA-02) helium leak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5/21/2018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289BBC4-941A-4814-9969-903636470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08D83160-DF9F-4A0E-BC61-2ED99CF6A75D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6566678" y="2867512"/>
            <a:ext cx="2315592" cy="1336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39B3BED6-7F91-4DA2-9EA4-4D2353B49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685" y="559870"/>
            <a:ext cx="1289011" cy="1862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15" name="Content Placeholder 11">
            <a:extLst>
              <a:ext uri="{FF2B5EF4-FFF2-40B4-BE49-F238E27FC236}">
                <a16:creationId xmlns:a16="http://schemas.microsoft.com/office/drawing/2014/main" id="{9C87B974-DF47-49A9-B29E-8FAB66B24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17416" y="779717"/>
            <a:ext cx="1862140" cy="1396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1C2E56-92B1-4373-85AA-1DE468A5D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48944" y="780282"/>
            <a:ext cx="1866659" cy="1399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8060CA-F9A3-4A1E-BBDB-7A469C78E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5685" y="2871877"/>
            <a:ext cx="1782423" cy="1336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5624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B5B4BC3-7D0F-438B-9BE1-2206ACB5977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1388632" y="728663"/>
            <a:ext cx="1886811" cy="2725737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C718567-BEB6-495C-B3F4-1C0844EE94FD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 rot="5400000">
            <a:off x="5437188" y="1069380"/>
            <a:ext cx="2725737" cy="204430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8BB19-7D44-4667-94C2-9984EBCFA5C0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17C38-72BC-4C5A-AA04-EC9FE806146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5262DD-7B21-4D03-815E-206A77BC92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5/21/2018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A7F3F12-B1EC-4E87-8305-CEC391ACA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6A9495-904E-45E9-8BAC-F7BAAF989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FD47B46-4A12-4BFC-BA92-3A834BA19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651440-34BE-455A-A468-09DB10607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60497" y="1017142"/>
            <a:ext cx="2732353" cy="204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86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2"/>
            <a:ext cx="4215383" cy="39784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Booster Neutrino Beamline (BNB)</a:t>
            </a:r>
          </a:p>
          <a:p>
            <a:pPr lvl="1"/>
            <a:r>
              <a:rPr lang="en-US" sz="1500" dirty="0"/>
              <a:t>Sump discharge line break </a:t>
            </a:r>
          </a:p>
          <a:p>
            <a:pPr lvl="2"/>
            <a:r>
              <a:rPr lang="en-US" sz="1400" dirty="0"/>
              <a:t>Off much of Thursday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Switchyard</a:t>
            </a:r>
          </a:p>
          <a:p>
            <a:pPr lvl="1"/>
            <a:r>
              <a:rPr lang="en-US" sz="1500" dirty="0"/>
              <a:t>Meson Test operating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Muon Campus</a:t>
            </a:r>
            <a:endParaRPr lang="en-US" sz="1500" dirty="0"/>
          </a:p>
          <a:p>
            <a:pPr lvl="1"/>
            <a:r>
              <a:rPr lang="en-US" sz="1500" dirty="0"/>
              <a:t>G-2 not taking beam</a:t>
            </a:r>
          </a:p>
          <a:p>
            <a:pPr lvl="2"/>
            <a:r>
              <a:rPr lang="en-US" sz="1400" dirty="0"/>
              <a:t>Kicker issues developed over the weekend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General</a:t>
            </a:r>
            <a:r>
              <a:rPr lang="en-US" sz="500" dirty="0"/>
              <a:t>	</a:t>
            </a:r>
          </a:p>
          <a:p>
            <a:pPr lvl="1"/>
            <a:r>
              <a:rPr lang="en-US" sz="1500" dirty="0"/>
              <a:t>Items on the horizon</a:t>
            </a:r>
          </a:p>
          <a:p>
            <a:pPr lvl="2"/>
            <a:r>
              <a:rPr lang="en-US" sz="1400" dirty="0"/>
              <a:t>MI40 abort line spool-piece </a:t>
            </a:r>
          </a:p>
          <a:p>
            <a:pPr lvl="2"/>
            <a:r>
              <a:rPr lang="en-US" sz="1400" dirty="0"/>
              <a:t>TLG reboot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5/21/2018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289BBC4-941A-4814-9969-903636470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2E9C9E-4E6E-403C-AA7A-14060AAB1E4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424892" y="1525167"/>
            <a:ext cx="1631714" cy="2725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DBA6FB-C654-4406-86B1-D3BC0DD89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64" y="667910"/>
            <a:ext cx="1681378" cy="298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570508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Fermilab_PPT_16x9_031716</Template>
  <TotalTime>32317</TotalTime>
  <Words>561</Words>
  <Application>Microsoft Office PowerPoint</Application>
  <PresentationFormat>On-screen Show (16:9)</PresentationFormat>
  <Paragraphs>161</Paragraphs>
  <Slides>14</Slides>
  <Notes>0</Notes>
  <HiddenSlides>3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ＭＳ Ｐゴシック</vt:lpstr>
      <vt:lpstr>Arial</vt:lpstr>
      <vt:lpstr>Calibri</vt:lpstr>
      <vt:lpstr>Geneva</vt:lpstr>
      <vt:lpstr>Helvetica</vt:lpstr>
      <vt:lpstr>Fermilab_PPT_090915</vt:lpstr>
      <vt:lpstr>PowerPoint Presentation</vt:lpstr>
      <vt:lpstr>Accelerator Operations Summary</vt:lpstr>
      <vt:lpstr>NuMI Operation</vt:lpstr>
      <vt:lpstr>BNB Operation</vt:lpstr>
      <vt:lpstr>Muon Operation</vt:lpstr>
      <vt:lpstr>Complex Status</vt:lpstr>
      <vt:lpstr>Complex Status</vt:lpstr>
      <vt:lpstr>PowerPoint Presentation</vt:lpstr>
      <vt:lpstr>Complex Status</vt:lpstr>
      <vt:lpstr>PIP-II Injector Test &amp; FAST/IOTA Status</vt:lpstr>
      <vt:lpstr>PowerPoint Presentation</vt:lpstr>
      <vt:lpstr>CMTS1 Status</vt:lpstr>
      <vt:lpstr>MI-8 Domestic Water Repair</vt:lpstr>
      <vt:lpstr>Schedules and Links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A. Johnson x2074 05157N</dc:creator>
  <cp:lastModifiedBy>Duane L Newhart</cp:lastModifiedBy>
  <cp:revision>695</cp:revision>
  <cp:lastPrinted>2014-01-20T19:40:21Z</cp:lastPrinted>
  <dcterms:created xsi:type="dcterms:W3CDTF">2016-08-16T13:41:08Z</dcterms:created>
  <dcterms:modified xsi:type="dcterms:W3CDTF">2018-05-21T18:18:02Z</dcterms:modified>
</cp:coreProperties>
</file>