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10"/>
  </p:notesMasterIdLst>
  <p:handoutMasterIdLst>
    <p:handoutMasterId r:id="rId11"/>
  </p:handoutMasterIdLst>
  <p:sldIdLst>
    <p:sldId id="265" r:id="rId3"/>
    <p:sldId id="275" r:id="rId4"/>
    <p:sldId id="271" r:id="rId5"/>
    <p:sldId id="285" r:id="rId6"/>
    <p:sldId id="283" r:id="rId7"/>
    <p:sldId id="277" r:id="rId8"/>
    <p:sldId id="286" r:id="rId9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CCCC00"/>
    <a:srgbClr val="99CCFF"/>
    <a:srgbClr val="00CCFF"/>
    <a:srgbClr val="404040"/>
    <a:srgbClr val="E9EAF1"/>
    <a:srgbClr val="003087"/>
    <a:srgbClr val="505050"/>
    <a:srgbClr val="004C97"/>
    <a:srgbClr val="636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124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5/11/2018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5/11/2018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5/18/2018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5/18/2018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5/18/2018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5/18/2018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5/18/2018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5/18/2018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5/18/2018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5/18/2018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5/18/2018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5/18/2018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Status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Jim Morgan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Weekly Status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May 18,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FDB8DEF3-879B-4CA4-ADF6-84B6BA655C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935" y="882212"/>
            <a:ext cx="6781338" cy="54250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1EACB-6E78-4E54-AB4F-DD9E4C41D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to g-2 this week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41BDF-75F3-47AE-AC67-2695F7BA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5/18/2018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E22C6-A334-4D28-8471-7F924E4B0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057B1-7A32-40ED-8536-0E89FE813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E61523-EF94-4507-A343-1693D7CA0A36}"/>
              </a:ext>
            </a:extLst>
          </p:cNvPr>
          <p:cNvSpPr txBox="1"/>
          <p:nvPr/>
        </p:nvSpPr>
        <p:spPr>
          <a:xfrm>
            <a:off x="7698399" y="1374138"/>
            <a:ext cx="13805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FF00"/>
                </a:solidFill>
              </a:rPr>
              <a:t>Beam from Recycler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092852E-10CA-44FB-A01E-6F4DF18E4F57}"/>
              </a:ext>
            </a:extLst>
          </p:cNvPr>
          <p:cNvSpPr txBox="1"/>
          <p:nvPr/>
        </p:nvSpPr>
        <p:spPr>
          <a:xfrm>
            <a:off x="7821485" y="3908415"/>
            <a:ext cx="10743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CCCC00"/>
                </a:solidFill>
              </a:rPr>
              <a:t>g-2 T0 Detector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B78A44-3A7D-4023-ABFF-6F94F1608192}"/>
              </a:ext>
            </a:extLst>
          </p:cNvPr>
          <p:cNvSpPr txBox="1"/>
          <p:nvPr/>
        </p:nvSpPr>
        <p:spPr>
          <a:xfrm>
            <a:off x="7841067" y="2113298"/>
            <a:ext cx="10951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Decay Positrons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C8B3C4E-3261-482D-82D7-8F834F706D3E}"/>
              </a:ext>
            </a:extLst>
          </p:cNvPr>
          <p:cNvSpPr txBox="1"/>
          <p:nvPr/>
        </p:nvSpPr>
        <p:spPr>
          <a:xfrm>
            <a:off x="7853748" y="3076259"/>
            <a:ext cx="9348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</a:rPr>
              <a:t>Delivery Ring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7F1F0F-54FA-4662-9532-0E5C20A4B7A9}"/>
              </a:ext>
            </a:extLst>
          </p:cNvPr>
          <p:cNvSpPr txBox="1"/>
          <p:nvPr/>
        </p:nvSpPr>
        <p:spPr>
          <a:xfrm>
            <a:off x="3767507" y="2005420"/>
            <a:ext cx="20436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g-2 Kicker repair and recovery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263CFF-16A7-44D0-881A-1E45F8E87205}"/>
              </a:ext>
            </a:extLst>
          </p:cNvPr>
          <p:cNvSpPr txBox="1"/>
          <p:nvPr/>
        </p:nvSpPr>
        <p:spPr>
          <a:xfrm rot="16200000">
            <a:off x="1930375" y="2498541"/>
            <a:ext cx="11961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MI Abort Vacuum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9658F4-200A-4516-8652-FA7CC6D21D82}"/>
              </a:ext>
            </a:extLst>
          </p:cNvPr>
          <p:cNvSpPr txBox="1"/>
          <p:nvPr/>
        </p:nvSpPr>
        <p:spPr>
          <a:xfrm rot="16200000">
            <a:off x="5107959" y="2565595"/>
            <a:ext cx="832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Trolley Run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09E988-03D1-4CCE-8359-97ECF2CFEE24}"/>
              </a:ext>
            </a:extLst>
          </p:cNvPr>
          <p:cNvSpPr txBox="1"/>
          <p:nvPr/>
        </p:nvSpPr>
        <p:spPr>
          <a:xfrm>
            <a:off x="5712720" y="3303114"/>
            <a:ext cx="13885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</a:rPr>
              <a:t>Momentum Scrapers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retracted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94D291B-821A-4E20-8456-E2E280AC05F1}"/>
              </a:ext>
            </a:extLst>
          </p:cNvPr>
          <p:cNvCxnSpPr>
            <a:cxnSpLocks/>
          </p:cNvCxnSpPr>
          <p:nvPr/>
        </p:nvCxnSpPr>
        <p:spPr>
          <a:xfrm>
            <a:off x="3529667" y="2215498"/>
            <a:ext cx="160971" cy="2647447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9B05712-B747-4790-8152-6B5064BA917A}"/>
              </a:ext>
            </a:extLst>
          </p:cNvPr>
          <p:cNvSpPr txBox="1"/>
          <p:nvPr/>
        </p:nvSpPr>
        <p:spPr>
          <a:xfrm>
            <a:off x="3551672" y="2987255"/>
            <a:ext cx="5854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g-2 kicker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F407128-A136-498B-9679-18E64C59F584}"/>
              </a:ext>
            </a:extLst>
          </p:cNvPr>
          <p:cNvSpPr txBox="1"/>
          <p:nvPr/>
        </p:nvSpPr>
        <p:spPr>
          <a:xfrm rot="16200000">
            <a:off x="5609471" y="2420229"/>
            <a:ext cx="12586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g-2 quad problems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343A345-8AB5-4DB8-AC4D-9529455345EA}"/>
              </a:ext>
            </a:extLst>
          </p:cNvPr>
          <p:cNvCxnSpPr>
            <a:cxnSpLocks/>
          </p:cNvCxnSpPr>
          <p:nvPr/>
        </p:nvCxnSpPr>
        <p:spPr>
          <a:xfrm>
            <a:off x="3844920" y="2310329"/>
            <a:ext cx="186780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3F51D89A-B642-4DEF-8CBC-7AC8EC51662A}"/>
              </a:ext>
            </a:extLst>
          </p:cNvPr>
          <p:cNvSpPr txBox="1"/>
          <p:nvPr/>
        </p:nvSpPr>
        <p:spPr>
          <a:xfrm rot="16200000">
            <a:off x="2454706" y="2498540"/>
            <a:ext cx="12795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Congressional Tour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1AF37E-6AAC-40FC-9511-0E1A12F5F0FF}"/>
              </a:ext>
            </a:extLst>
          </p:cNvPr>
          <p:cNvSpPr txBox="1"/>
          <p:nvPr/>
        </p:nvSpPr>
        <p:spPr>
          <a:xfrm rot="16200000">
            <a:off x="2168906" y="3170477"/>
            <a:ext cx="13099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g-2 kicker problems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2634706-529E-4908-84B1-48D934BAC1BA}"/>
              </a:ext>
            </a:extLst>
          </p:cNvPr>
          <p:cNvSpPr txBox="1"/>
          <p:nvPr/>
        </p:nvSpPr>
        <p:spPr>
          <a:xfrm rot="16200000">
            <a:off x="3476690" y="2565596"/>
            <a:ext cx="832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Trolley Run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5B6F6FF-95B8-49F8-9AA4-727B355359A5}"/>
              </a:ext>
            </a:extLst>
          </p:cNvPr>
          <p:cNvSpPr txBox="1"/>
          <p:nvPr/>
        </p:nvSpPr>
        <p:spPr>
          <a:xfrm>
            <a:off x="4306824" y="3692971"/>
            <a:ext cx="8451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FF00"/>
                </a:solidFill>
              </a:rPr>
              <a:t>Accelerator</a:t>
            </a:r>
          </a:p>
          <a:p>
            <a:r>
              <a:rPr lang="en-US" sz="1100" dirty="0">
                <a:solidFill>
                  <a:srgbClr val="00FF00"/>
                </a:solidFill>
              </a:rPr>
              <a:t>    Studies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3423083-5839-4C25-94A6-2FEA5799D29F}"/>
              </a:ext>
            </a:extLst>
          </p:cNvPr>
          <p:cNvSpPr txBox="1"/>
          <p:nvPr/>
        </p:nvSpPr>
        <p:spPr>
          <a:xfrm rot="16200000">
            <a:off x="5813345" y="2472240"/>
            <a:ext cx="13773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I:LAM41 &amp; MI access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863FB42-C3FA-40D4-AD06-7BCBEA22FC66}"/>
              </a:ext>
            </a:extLst>
          </p:cNvPr>
          <p:cNvSpPr txBox="1"/>
          <p:nvPr/>
        </p:nvSpPr>
        <p:spPr>
          <a:xfrm rot="16200000">
            <a:off x="4622240" y="2789671"/>
            <a:ext cx="11961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MI Abort Vacuum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2C5409C-C805-45F9-984C-5DA45DD5424A}"/>
              </a:ext>
            </a:extLst>
          </p:cNvPr>
          <p:cNvSpPr txBox="1"/>
          <p:nvPr/>
        </p:nvSpPr>
        <p:spPr>
          <a:xfrm rot="16200000">
            <a:off x="5945417" y="2441635"/>
            <a:ext cx="13099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g-2 kicker problems</a:t>
            </a:r>
          </a:p>
        </p:txBody>
      </p:sp>
    </p:spTree>
    <p:extLst>
      <p:ext uri="{BB962C8B-B14F-4D97-AF65-F5344CB8AC3E}">
        <p14:creationId xmlns:p14="http://schemas.microsoft.com/office/powerpoint/2010/main" val="95295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95F59-323D-4941-AF78-9A56B486D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past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73594-2600-48F4-8AC8-7316E160C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Down three days due to g-2 kicker repair</a:t>
            </a:r>
          </a:p>
          <a:p>
            <a:r>
              <a:rPr lang="en-US" sz="2200" dirty="0"/>
              <a:t>Accelerator studies on Monday</a:t>
            </a:r>
          </a:p>
          <a:p>
            <a:pPr lvl="1"/>
            <a:r>
              <a:rPr lang="en-US" sz="2000" dirty="0"/>
              <a:t>RR to Target dispersion measurements</a:t>
            </a:r>
          </a:p>
          <a:p>
            <a:pPr lvl="1"/>
            <a:r>
              <a:rPr lang="en-US" sz="2000" dirty="0"/>
              <a:t>Development of 3.1 GeV to 8 GeV mode changes</a:t>
            </a:r>
          </a:p>
          <a:p>
            <a:pPr lvl="1"/>
            <a:r>
              <a:rPr lang="en-US" sz="2000" dirty="0"/>
              <a:t>Second day of studies planned, but MI abort vacuum access occurred</a:t>
            </a:r>
          </a:p>
          <a:p>
            <a:r>
              <a:rPr lang="en-US" sz="2200" dirty="0"/>
              <a:t>Work on EKIK due to </a:t>
            </a:r>
            <a:r>
              <a:rPr lang="en-US" sz="2200" dirty="0" err="1"/>
              <a:t>thyratron</a:t>
            </a:r>
            <a:r>
              <a:rPr lang="en-US" sz="2200" dirty="0"/>
              <a:t> </a:t>
            </a:r>
            <a:r>
              <a:rPr lang="en-US" sz="2200" dirty="0" err="1"/>
              <a:t>prefire</a:t>
            </a:r>
            <a:r>
              <a:rPr lang="en-US" sz="2200" dirty="0"/>
              <a:t> trips</a:t>
            </a:r>
          </a:p>
          <a:p>
            <a:pPr lvl="1"/>
            <a:r>
              <a:rPr lang="en-US" sz="2000" dirty="0"/>
              <a:t>Thyratron pre-trigger circuit modified</a:t>
            </a:r>
          </a:p>
          <a:p>
            <a:pPr lvl="1"/>
            <a:r>
              <a:rPr lang="en-US" sz="2000" dirty="0"/>
              <a:t>All kickers added to permit loop to inhibit beam when they trip</a:t>
            </a:r>
          </a:p>
          <a:p>
            <a:r>
              <a:rPr lang="en-US" sz="2200" dirty="0"/>
              <a:t>I:HVF11 has significant 180 Hz ripple</a:t>
            </a:r>
          </a:p>
          <a:p>
            <a:pPr lvl="1"/>
            <a:r>
              <a:rPr lang="en-US" sz="1800" dirty="0"/>
              <a:t>Still trying to get experts significant time to troubleshoot </a:t>
            </a:r>
          </a:p>
          <a:p>
            <a:r>
              <a:rPr lang="en-US" sz="2200" dirty="0"/>
              <a:t>Some vacuum issues in Delivery Ring</a:t>
            </a:r>
          </a:p>
          <a:p>
            <a:pPr lvl="1"/>
            <a:r>
              <a:rPr lang="en-US" sz="2000" dirty="0"/>
              <a:t>BV209 has worsening leak each time it’s cycled</a:t>
            </a:r>
          </a:p>
          <a:p>
            <a:r>
              <a:rPr lang="en-US" sz="2200" dirty="0"/>
              <a:t>Working on getting more g-2 parameters into ACNET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370F2-03BD-4536-8E9F-29DEDF0DE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5/18/2018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91534-DCD0-4AAD-88D1-C5E7CE1F4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98D32-A8D6-485B-91F3-5E951E09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47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62347-DD8F-4884-AD72-33DE20638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Protons on Target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020AA-C976-4E3B-A714-5CE299369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5/18/2018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9848A-E605-481B-A923-C261884D5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73569-224F-4503-A0E1-83E2C1F2E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24F4A7-57E2-4DFA-BB09-D5B2A23675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532" y="858981"/>
            <a:ext cx="8036936" cy="535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618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C70F8C9-DEEB-4765-B19D-3139457B4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75" y="887785"/>
            <a:ext cx="8010525" cy="531867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DF4E41E-68A9-46A4-9D5C-264DC62E5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G-2 Experiment 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231A5-43E9-477B-8DDE-33B1BFA70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5/18/2018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241E2-F309-4B2B-A6A7-8A5F3D7E0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67A8D-D137-4F74-AC29-0C876D4CE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EEA2284-46F4-4A04-8FB5-67E5E2F22CC2}"/>
              </a:ext>
            </a:extLst>
          </p:cNvPr>
          <p:cNvSpPr/>
          <p:nvPr/>
        </p:nvSpPr>
        <p:spPr>
          <a:xfrm>
            <a:off x="4681537" y="1765863"/>
            <a:ext cx="924790" cy="581300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7AABEE-99D0-4437-83AC-D57F70B2A82F}"/>
              </a:ext>
            </a:extLst>
          </p:cNvPr>
          <p:cNvSpPr txBox="1"/>
          <p:nvPr/>
        </p:nvSpPr>
        <p:spPr>
          <a:xfrm>
            <a:off x="4373785" y="2519224"/>
            <a:ext cx="1540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101.6% Last Friday</a:t>
            </a:r>
          </a:p>
        </p:txBody>
      </p:sp>
    </p:spTree>
    <p:extLst>
      <p:ext uri="{BB962C8B-B14F-4D97-AF65-F5344CB8AC3E}">
        <p14:creationId xmlns:p14="http://schemas.microsoft.com/office/powerpoint/2010/main" val="438263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9A24E-DCE0-440E-AA7E-CD4033F1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86131-46C9-4CF6-B63F-B1E106560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998133"/>
            <a:ext cx="8672513" cy="5264236"/>
          </a:xfrm>
        </p:spPr>
        <p:txBody>
          <a:bodyPr/>
          <a:lstStyle/>
          <a:p>
            <a:r>
              <a:rPr lang="en-US" dirty="0"/>
              <a:t>Primary short-term goal is to concentrate on maximizing g-2 data taking with existing rate of muon delivery</a:t>
            </a:r>
          </a:p>
          <a:p>
            <a:pPr lvl="1"/>
            <a:r>
              <a:rPr lang="en-US" sz="1800" dirty="0"/>
              <a:t>Accelerator studies will be parasitic or coordinated with experiment downtime</a:t>
            </a:r>
          </a:p>
          <a:p>
            <a:pPr lvl="1"/>
            <a:r>
              <a:rPr lang="en-US" sz="1800" dirty="0"/>
              <a:t>Maximize up-time, accesses only for repairs</a:t>
            </a:r>
          </a:p>
          <a:p>
            <a:r>
              <a:rPr lang="en-US" dirty="0"/>
              <a:t>Parasitic studies</a:t>
            </a:r>
          </a:p>
          <a:p>
            <a:pPr lvl="1"/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Understanding and mitigating lower efficiency cycles after SY120 (improved)</a:t>
            </a:r>
          </a:p>
          <a:p>
            <a:pPr lvl="1"/>
            <a:r>
              <a:rPr lang="en-US" sz="1800" dirty="0"/>
              <a:t>Improving yield from Target Station (without turning up lithium lens)</a:t>
            </a:r>
          </a:p>
          <a:p>
            <a:pPr lvl="1"/>
            <a:r>
              <a:rPr lang="en-US" sz="1800" dirty="0"/>
              <a:t>General tuning to maintain or improve current muon delivery</a:t>
            </a:r>
          </a:p>
          <a:p>
            <a:r>
              <a:rPr lang="en-US" dirty="0"/>
              <a:t>More destructive studies</a:t>
            </a:r>
          </a:p>
          <a:p>
            <a:pPr lvl="1"/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Dispersion measurement in primary beamlines (Done)</a:t>
            </a:r>
          </a:p>
          <a:p>
            <a:pPr lvl="1"/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Software improvements for mode changing between 3.1 GeV and 8 GeV</a:t>
            </a:r>
          </a:p>
          <a:p>
            <a:pPr lvl="1"/>
            <a:r>
              <a:rPr lang="en-US" sz="1800" dirty="0"/>
              <a:t>Delivery Ring 8 GeV proton tune measurement</a:t>
            </a:r>
          </a:p>
          <a:p>
            <a:pPr lvl="1"/>
            <a:r>
              <a:rPr lang="en-US" sz="1800" dirty="0"/>
              <a:t>“Straight-through” muon storage studies to quantify Delivery Ring efficiency</a:t>
            </a:r>
          </a:p>
          <a:p>
            <a:pPr lvl="1"/>
            <a:r>
              <a:rPr lang="en-US" sz="1800" dirty="0"/>
              <a:t>Beam intensity to end of M5 with 1, 2, 3 &amp; 4 turns in the Delivery Ring</a:t>
            </a:r>
          </a:p>
          <a:p>
            <a:pPr lvl="1"/>
            <a:r>
              <a:rPr lang="en-US" sz="1800" dirty="0"/>
              <a:t>3 turn proton removal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B53AC-2826-4580-88AE-357BCDAF3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5/18/2018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BF1D6-28AD-4112-91D7-1F37414ED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853DA-2A04-4F32-8B5E-58A046507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086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5B70B-5BCE-42E4-AEBA-00B5DAABF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5/18/2018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7047D-9C3A-4ED3-99C2-D6D5CE2DD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FD283-351F-48D5-8F90-A6DAC6B65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25BF36A-96B8-474A-9CD9-21A68FC7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22246"/>
            <a:ext cx="8686800" cy="641739"/>
          </a:xfrm>
        </p:spPr>
        <p:txBody>
          <a:bodyPr/>
          <a:lstStyle/>
          <a:p>
            <a:r>
              <a:rPr lang="en-US" dirty="0"/>
              <a:t>SY120 Effect before and after M:HT107A ramp fixed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46282B2-3EF4-407D-BF62-B88637802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00903"/>
            <a:ext cx="4572000" cy="36576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E6CB2AA-29AD-489B-B4E4-FE336015B882}"/>
              </a:ext>
            </a:extLst>
          </p:cNvPr>
          <p:cNvSpPr txBox="1"/>
          <p:nvPr/>
        </p:nvSpPr>
        <p:spPr>
          <a:xfrm>
            <a:off x="1085627" y="3474720"/>
            <a:ext cx="4396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FF00"/>
                </a:solidFill>
              </a:rPr>
              <a:t>SY120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A21AEAF-4BDD-4DAE-A366-B834C37C6554}"/>
              </a:ext>
            </a:extLst>
          </p:cNvPr>
          <p:cNvSpPr/>
          <p:nvPr/>
        </p:nvSpPr>
        <p:spPr>
          <a:xfrm>
            <a:off x="1202538" y="1796998"/>
            <a:ext cx="1275948" cy="95778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DB33EB8-34F9-4784-8E9E-8408474F21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700903"/>
            <a:ext cx="4572000" cy="36575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2A3F57B-90DE-4D96-A6EE-BEB729631116}"/>
              </a:ext>
            </a:extLst>
          </p:cNvPr>
          <p:cNvSpPr txBox="1"/>
          <p:nvPr/>
        </p:nvSpPr>
        <p:spPr>
          <a:xfrm>
            <a:off x="5657627" y="3474720"/>
            <a:ext cx="4396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FF00"/>
                </a:solidFill>
              </a:rPr>
              <a:t>SY120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5DC1066-5E56-4E5D-824F-AB5057109449}"/>
              </a:ext>
            </a:extLst>
          </p:cNvPr>
          <p:cNvSpPr/>
          <p:nvPr/>
        </p:nvSpPr>
        <p:spPr>
          <a:xfrm>
            <a:off x="5812039" y="1806382"/>
            <a:ext cx="1275948" cy="95778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6750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367649</TotalTime>
  <Words>374</Words>
  <Application>Microsoft Office PowerPoint</Application>
  <PresentationFormat>On-screen Show (4:3)</PresentationFormat>
  <Paragraphs>78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MS PGothic</vt:lpstr>
      <vt:lpstr>MS PGothic</vt:lpstr>
      <vt:lpstr>Arial</vt:lpstr>
      <vt:lpstr>Calibri</vt:lpstr>
      <vt:lpstr>Helvetica</vt:lpstr>
      <vt:lpstr>FermilabTempate</vt:lpstr>
      <vt:lpstr>Fermilab: Footer Only</vt:lpstr>
      <vt:lpstr>Muon Campus Status</vt:lpstr>
      <vt:lpstr>Beam to g-2 this week</vt:lpstr>
      <vt:lpstr>In the past week</vt:lpstr>
      <vt:lpstr>Protons on Target</vt:lpstr>
      <vt:lpstr>G-2 Experiment summary</vt:lpstr>
      <vt:lpstr>Plan</vt:lpstr>
      <vt:lpstr>SY120 Effect before and after M:HT107A ramp fixed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Gerald E. Annala x3804 06541N</dc:creator>
  <cp:lastModifiedBy>James P. Morgan x5236,3721 04889N</cp:lastModifiedBy>
  <cp:revision>578</cp:revision>
  <cp:lastPrinted>2016-10-17T16:36:40Z</cp:lastPrinted>
  <dcterms:created xsi:type="dcterms:W3CDTF">2014-12-17T13:45:40Z</dcterms:created>
  <dcterms:modified xsi:type="dcterms:W3CDTF">2018-05-18T13:35:12Z</dcterms:modified>
</cp:coreProperties>
</file>