
<file path=[Content_Types].xml><?xml version="1.0" encoding="utf-8"?>
<Types xmlns="http://schemas.openxmlformats.org/package/2006/content-types">
  <Override PartName="/_rels/.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19.png" ContentType="image/png"/>
  <Override PartName="/ppt/media/image18.png" ContentType="image/png"/>
  <Override PartName="/ppt/media/image17.png" ContentType="image/png"/>
  <Override PartName="/ppt/media/image16.png" ContentType="image/png"/>
  <Override PartName="/ppt/media/image15.png" ContentType="image/png"/>
  <Override PartName="/ppt/media/image20.png" ContentType="image/png"/>
  <Override PartName="/ppt/media/image14.jpeg" ContentType="image/jpeg"/>
  <Override PartName="/ppt/media/image13.png" ContentType="image/png"/>
  <Override PartName="/ppt/media/image12.png" ContentType="image/png"/>
  <Override PartName="/ppt/media/image11.jpeg" ContentType="image/jpeg"/>
  <Override PartName="/ppt/media/image4.png" ContentType="image/png"/>
  <Override PartName="/ppt/media/image3.png" ContentType="image/png"/>
  <Override PartName="/ppt/media/image2.jpeg" ContentType="image/jpeg"/>
  <Override PartName="/ppt/media/image1.png" ContentType="image/png"/>
  <Override PartName="/ppt/media/image5.png" ContentType="image/png"/>
  <Override PartName="/ppt/media/image10.png" ContentType="image/png"/>
  <Override PartName="/ppt/media/image6.png" ContentType="image/png"/>
  <Override PartName="/ppt/media/image9.jpeg" ContentType="image/jpeg"/>
  <Override PartName="/ppt/media/image7.png" ContentType="image/png"/>
  <Override PartName="/ppt/media/image8.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3" name="PlaceHolder 4"/>
          <p:cNvSpPr>
            <a:spLocks noGrp="1"/>
          </p:cNvSpPr>
          <p:nvPr>
            <p:ph type="body"/>
          </p:nvPr>
        </p:nvSpPr>
        <p:spPr>
          <a:xfrm>
            <a:off x="467424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4" name="PlaceHolder 5"/>
          <p:cNvSpPr>
            <a:spLocks noGrp="1"/>
          </p:cNvSpPr>
          <p:nvPr>
            <p:ph type="body"/>
          </p:nvPr>
        </p:nvSpPr>
        <p:spPr>
          <a:xfrm>
            <a:off x="45720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7" name="PlaceHolder 3"/>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8" name="" descr=""/>
          <p:cNvPicPr/>
          <p:nvPr/>
        </p:nvPicPr>
        <p:blipFill>
          <a:blip r:embed="rId2"/>
          <a:stretch/>
        </p:blipFill>
        <p:spPr>
          <a:xfrm>
            <a:off x="2079360" y="1604520"/>
            <a:ext cx="4984560" cy="3977280"/>
          </a:xfrm>
          <a:prstGeom prst="rect">
            <a:avLst/>
          </a:prstGeom>
          <a:ln>
            <a:noFill/>
          </a:ln>
        </p:spPr>
      </p:pic>
      <p:pic>
        <p:nvPicPr>
          <p:cNvPr id="39" name="" descr=""/>
          <p:cNvPicPr/>
          <p:nvPr/>
        </p:nvPicPr>
        <p:blipFill>
          <a:blip r:embed="rId3"/>
          <a:stretch/>
        </p:blipFill>
        <p:spPr>
          <a:xfrm>
            <a:off x="2079360" y="1604520"/>
            <a:ext cx="498456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4" name="PlaceHolder 3"/>
          <p:cNvSpPr>
            <a:spLocks noGrp="1"/>
          </p:cNvSpPr>
          <p:nvPr>
            <p:ph type="body"/>
          </p:nvPr>
        </p:nvSpPr>
        <p:spPr>
          <a:xfrm>
            <a:off x="45720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5" name="PlaceHolder 4"/>
          <p:cNvSpPr>
            <a:spLocks noGrp="1"/>
          </p:cNvSpPr>
          <p:nvPr>
            <p:ph type="body"/>
          </p:nvPr>
        </p:nvSpPr>
        <p:spPr>
          <a:xfrm>
            <a:off x="467424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1" name="PlaceHolder 5"/>
          <p:cNvSpPr>
            <a:spLocks noGrp="1"/>
          </p:cNvSpPr>
          <p:nvPr>
            <p:ph type="body"/>
          </p:nvPr>
        </p:nvSpPr>
        <p:spPr>
          <a:xfrm>
            <a:off x="45720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3" name="PlaceHolder 2"/>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4" name="PlaceHolder 3"/>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75" name="" descr=""/>
          <p:cNvPicPr/>
          <p:nvPr/>
        </p:nvPicPr>
        <p:blipFill>
          <a:blip r:embed="rId2"/>
          <a:stretch/>
        </p:blipFill>
        <p:spPr>
          <a:xfrm>
            <a:off x="2079360" y="1604520"/>
            <a:ext cx="4984560" cy="3977280"/>
          </a:xfrm>
          <a:prstGeom prst="rect">
            <a:avLst/>
          </a:prstGeom>
          <a:ln>
            <a:noFill/>
          </a:ln>
        </p:spPr>
      </p:pic>
      <p:pic>
        <p:nvPicPr>
          <p:cNvPr id="76" name="" descr=""/>
          <p:cNvPicPr/>
          <p:nvPr/>
        </p:nvPicPr>
        <p:blipFill>
          <a:blip r:embed="rId3"/>
          <a:stretch/>
        </p:blipFill>
        <p:spPr>
          <a:xfrm>
            <a:off x="2079360" y="1604520"/>
            <a:ext cx="498456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5720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image1.png" descr=""/>
          <p:cNvPicPr/>
          <p:nvPr/>
        </p:nvPicPr>
        <p:blipFill>
          <a:blip r:embed="rId2"/>
          <a:stretch/>
        </p:blipFill>
        <p:spPr>
          <a:xfrm>
            <a:off x="0" y="0"/>
            <a:ext cx="9139320" cy="6853320"/>
          </a:xfrm>
          <a:prstGeom prst="rect">
            <a:avLst/>
          </a:prstGeom>
          <a:ln w="12600">
            <a:noFill/>
          </a:ln>
        </p:spPr>
      </p:pic>
      <p:sp>
        <p:nvSpPr>
          <p:cNvPr id="1" name="CustomShape 1"/>
          <p:cNvSpPr/>
          <p:nvPr/>
        </p:nvSpPr>
        <p:spPr>
          <a:xfrm>
            <a:off x="-17640" y="0"/>
            <a:ext cx="9185040" cy="892080"/>
          </a:xfrm>
          <a:prstGeom prst="rect">
            <a:avLst/>
          </a:prstGeom>
          <a:solidFill>
            <a:srgbClr val="004c97"/>
          </a:solidFill>
          <a:ln w="12600">
            <a:noFill/>
          </a:ln>
        </p:spPr>
        <p:style>
          <a:lnRef idx="0"/>
          <a:fillRef idx="0"/>
          <a:effectRef idx="0"/>
          <a:fontRef idx="minor"/>
        </p:style>
      </p:sp>
      <p:pic>
        <p:nvPicPr>
          <p:cNvPr id="2" name="image4.jpg" descr=""/>
          <p:cNvPicPr/>
          <p:nvPr/>
        </p:nvPicPr>
        <p:blipFill>
          <a:blip r:embed="rId3"/>
          <a:srcRect l="0" t="25816" r="0" b="25771"/>
          <a:stretch/>
        </p:blipFill>
        <p:spPr>
          <a:xfrm>
            <a:off x="-17640" y="816840"/>
            <a:ext cx="9185040" cy="2961360"/>
          </a:xfrm>
          <a:prstGeom prst="rect">
            <a:avLst/>
          </a:prstGeom>
          <a:ln w="12600">
            <a:noFill/>
          </a:ln>
        </p:spPr>
      </p:pic>
      <p:pic>
        <p:nvPicPr>
          <p:cNvPr id="3" name="image5.png" descr=""/>
          <p:cNvPicPr/>
          <p:nvPr/>
        </p:nvPicPr>
        <p:blipFill>
          <a:blip r:embed="rId4"/>
          <a:stretch/>
        </p:blipFill>
        <p:spPr>
          <a:xfrm>
            <a:off x="-17640" y="249840"/>
            <a:ext cx="9006120" cy="297360"/>
          </a:xfrm>
          <a:prstGeom prst="rect">
            <a:avLst/>
          </a:prstGeom>
          <a:ln w="12600">
            <a:noFill/>
          </a:ln>
        </p:spPr>
      </p:pic>
      <p:sp>
        <p:nvSpPr>
          <p:cNvPr id="4" name="PlaceHolder 2"/>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a:t>
            </a:r>
            <a:r>
              <a:rPr b="0" lang="en-US" sz="4400" spc="-1" strike="noStrike">
                <a:solidFill>
                  <a:srgbClr val="000000"/>
                </a:solidFill>
                <a:uFill>
                  <a:solidFill>
                    <a:srgbClr val="ffffff"/>
                  </a:solidFill>
                </a:uFill>
                <a:latin typeface="Arial"/>
              </a:rPr>
              <a:t>the title text </a:t>
            </a:r>
            <a:r>
              <a:rPr b="0" lang="en-US" sz="4400" spc="-1" strike="noStrike">
                <a:solidFill>
                  <a:srgbClr val="000000"/>
                </a:solidFill>
                <a:uFill>
                  <a:solidFill>
                    <a:srgbClr val="ffffff"/>
                  </a:solidFill>
                </a:uFill>
                <a:latin typeface="Arial"/>
              </a:rPr>
              <a:t>format</a:t>
            </a:r>
            <a:endParaRPr b="0" lang="en-US" sz="4400" spc="-1" strike="noStrike">
              <a:solidFill>
                <a:srgbClr val="000000"/>
              </a:solidFill>
              <a:uFill>
                <a:solidFill>
                  <a:srgbClr val="ffffff"/>
                </a:solidFill>
              </a:uFill>
              <a:latin typeface="Arial"/>
            </a:endParaRPr>
          </a:p>
        </p:txBody>
      </p:sp>
      <p:sp>
        <p:nvSpPr>
          <p:cNvPr id="5"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 name="image1.png" descr=""/>
          <p:cNvPicPr/>
          <p:nvPr/>
        </p:nvPicPr>
        <p:blipFill>
          <a:blip r:embed="rId2"/>
          <a:stretch/>
        </p:blipFill>
        <p:spPr>
          <a:xfrm>
            <a:off x="0" y="0"/>
            <a:ext cx="9139320" cy="6853320"/>
          </a:xfrm>
          <a:prstGeom prst="rect">
            <a:avLst/>
          </a:prstGeom>
          <a:ln w="12600">
            <a:noFill/>
          </a:ln>
        </p:spPr>
      </p:pic>
      <p:sp>
        <p:nvSpPr>
          <p:cNvPr id="41"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42"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hyperlink" Target="https://arxiv.org/abs/1612.05162" TargetMode="External"/><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image" Target="../media/image12.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342000" y="5045760"/>
            <a:ext cx="8494560" cy="1385640"/>
          </a:xfrm>
          <a:prstGeom prst="rect">
            <a:avLst/>
          </a:prstGeom>
          <a:noFill/>
          <a:ln>
            <a:noFill/>
          </a:ln>
        </p:spPr>
        <p:style>
          <a:lnRef idx="0"/>
          <a:fillRef idx="0"/>
          <a:effectRef idx="0"/>
          <a:fontRef idx="minor"/>
        </p:style>
        <p:txBody>
          <a:bodyPr lIns="0" rIns="0" tIns="0" bIns="0"/>
          <a:p>
            <a:pPr>
              <a:lnSpc>
                <a:spcPct val="100000"/>
              </a:lnSpc>
            </a:pPr>
            <a:r>
              <a:rPr b="0" lang="en-US" sz="2000" spc="-1" strike="noStrike">
                <a:solidFill>
                  <a:srgbClr val="004c97"/>
                </a:solidFill>
                <a:uFill>
                  <a:solidFill>
                    <a:srgbClr val="ffffff"/>
                  </a:solidFill>
                </a:uFill>
                <a:latin typeface="Arial"/>
                <a:ea typeface="Arial"/>
              </a:rPr>
              <a:t>Hans Wenzel</a:t>
            </a:r>
            <a:r>
              <a:rPr b="0" lang="en-US" sz="2000" spc="-1" strike="noStrike">
                <a:solidFill>
                  <a:srgbClr val="004c97"/>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2000" spc="-1" strike="noStrike">
                <a:solidFill>
                  <a:srgbClr val="004c97"/>
                </a:solidFill>
                <a:uFill>
                  <a:solidFill>
                    <a:srgbClr val="ffffff"/>
                  </a:solidFill>
                </a:uFill>
                <a:latin typeface="Arial"/>
                <a:ea typeface="Arial"/>
              </a:rPr>
              <a:t>22</a:t>
            </a:r>
            <a:r>
              <a:rPr b="0" lang="en-US" sz="2000" spc="-1" strike="noStrike" baseline="101000">
                <a:solidFill>
                  <a:srgbClr val="004c97"/>
                </a:solidFill>
                <a:uFill>
                  <a:solidFill>
                    <a:srgbClr val="ffffff"/>
                  </a:solidFill>
                </a:uFill>
                <a:latin typeface="Arial"/>
                <a:ea typeface="Arial"/>
              </a:rPr>
              <a:t>nd</a:t>
            </a:r>
            <a:r>
              <a:rPr b="0" lang="en-US" sz="2000" spc="-1" strike="noStrike">
                <a:solidFill>
                  <a:srgbClr val="004c97"/>
                </a:solidFill>
                <a:uFill>
                  <a:solidFill>
                    <a:srgbClr val="ffffff"/>
                  </a:solidFill>
                </a:uFill>
                <a:latin typeface="Arial"/>
                <a:ea typeface="Arial"/>
              </a:rPr>
              <a:t> May 2018</a:t>
            </a:r>
            <a:endParaRPr b="0" lang="en-US" sz="1800" spc="-1" strike="noStrike">
              <a:solidFill>
                <a:srgbClr val="000000"/>
              </a:solidFill>
              <a:uFill>
                <a:solidFill>
                  <a:srgbClr val="ffffff"/>
                </a:solidFill>
              </a:uFill>
              <a:latin typeface="Arial"/>
            </a:endParaRPr>
          </a:p>
        </p:txBody>
      </p:sp>
      <p:sp>
        <p:nvSpPr>
          <p:cNvPr id="78" name="CustomShape 2"/>
          <p:cNvSpPr/>
          <p:nvPr/>
        </p:nvSpPr>
        <p:spPr>
          <a:xfrm>
            <a:off x="342000" y="4209120"/>
            <a:ext cx="8494560" cy="483840"/>
          </a:xfrm>
          <a:prstGeom prst="rect">
            <a:avLst/>
          </a:prstGeom>
          <a:noFill/>
          <a:ln w="12600">
            <a:noFill/>
          </a:ln>
        </p:spPr>
        <p:style>
          <a:lnRef idx="0"/>
          <a:fillRef idx="0"/>
          <a:effectRef idx="0"/>
          <a:fontRef idx="minor"/>
        </p:style>
        <p:txBody>
          <a:bodyPr lIns="0" rIns="0" tIns="0" bIns="0" anchor="ctr"/>
          <a:p>
            <a:pPr>
              <a:lnSpc>
                <a:spcPct val="100000"/>
              </a:lnSpc>
            </a:pPr>
            <a:r>
              <a:rPr b="1" lang="en-US" sz="3200" spc="-1" strike="noStrike">
                <a:solidFill>
                  <a:srgbClr val="004c97"/>
                </a:solidFill>
                <a:uFill>
                  <a:solidFill>
                    <a:srgbClr val="ffffff"/>
                  </a:solidFill>
                </a:uFill>
                <a:latin typeface="Arial"/>
                <a:ea typeface="Arial"/>
              </a:rPr>
              <a:t>Simulation of optical processes</a:t>
            </a:r>
            <a:endParaRPr b="0" lang="en-US" sz="1800" spc="-1" strike="noStrike">
              <a:solidFill>
                <a:srgbClr val="000000"/>
              </a:solidFill>
              <a:uFill>
                <a:solidFill>
                  <a:srgbClr val="ffffff"/>
                </a:solidFill>
              </a:uFill>
              <a:latin typeface="Arial"/>
            </a:endParaRPr>
          </a:p>
        </p:txBody>
      </p:sp>
      <p:sp>
        <p:nvSpPr>
          <p:cNvPr id="79" name="CustomShape 3"/>
          <p:cNvSpPr/>
          <p:nvPr/>
        </p:nvSpPr>
        <p:spPr>
          <a:xfrm>
            <a:off x="3546720" y="3206160"/>
            <a:ext cx="87480" cy="456840"/>
          </a:xfrm>
          <a:prstGeom prst="rect">
            <a:avLst/>
          </a:prstGeom>
          <a:noFill/>
          <a:ln w="12600">
            <a:noFill/>
          </a:ln>
        </p:spPr>
        <p:style>
          <a:lnRef idx="0"/>
          <a:fillRef idx="0"/>
          <a:effectRef idx="0"/>
          <a:fontRef idx="minor"/>
        </p:style>
      </p:sp>
      <p:sp>
        <p:nvSpPr>
          <p:cNvPr id="80" name="CustomShape 4"/>
          <p:cNvSpPr/>
          <p:nvPr/>
        </p:nvSpPr>
        <p:spPr>
          <a:xfrm>
            <a:off x="4677480" y="1936080"/>
            <a:ext cx="87480" cy="456840"/>
          </a:xfrm>
          <a:prstGeom prst="rect">
            <a:avLst/>
          </a:prstGeom>
          <a:noFill/>
          <a:ln w="12600">
            <a:noFill/>
          </a:ln>
        </p:spPr>
        <p:style>
          <a:lnRef idx="0"/>
          <a:fillRef idx="0"/>
          <a:effectRef idx="0"/>
          <a:fontRef idx="minor"/>
        </p:style>
      </p:sp>
      <p:pic>
        <p:nvPicPr>
          <p:cNvPr id="81" name="Picture 5" descr=""/>
          <p:cNvPicPr/>
          <p:nvPr/>
        </p:nvPicPr>
        <p:blipFill>
          <a:blip r:embed="rId1"/>
          <a:stretch/>
        </p:blipFill>
        <p:spPr>
          <a:xfrm>
            <a:off x="0" y="800640"/>
            <a:ext cx="9139320" cy="31557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 descr=""/>
          <p:cNvPicPr/>
          <p:nvPr/>
        </p:nvPicPr>
        <p:blipFill>
          <a:blip r:embed="rId1"/>
          <a:stretch/>
        </p:blipFill>
        <p:spPr>
          <a:xfrm>
            <a:off x="274680" y="1097280"/>
            <a:ext cx="5603400" cy="4023000"/>
          </a:xfrm>
          <a:prstGeom prst="rect">
            <a:avLst/>
          </a:prstGeom>
          <a:ln>
            <a:noFill/>
          </a:ln>
        </p:spPr>
      </p:pic>
      <p:sp>
        <p:nvSpPr>
          <p:cNvPr id="144" name="CustomShape 1"/>
          <p:cNvSpPr/>
          <p:nvPr/>
        </p:nvSpPr>
        <p:spPr>
          <a:xfrm>
            <a:off x="5486400" y="1091880"/>
            <a:ext cx="3206880" cy="1102320"/>
          </a:xfrm>
          <a:prstGeom prst="rect">
            <a:avLst/>
          </a:prstGeom>
          <a:noFill/>
          <a:ln>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Arial"/>
              </a:rPr>
              <a:t> </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arxiv:1611.02481: 52.7 cm</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arxiv:1502.04213: 60 +/- 6 cm</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                              </a:t>
            </a:r>
            <a:r>
              <a:rPr b="0" lang="en-US" sz="1800" spc="-1" strike="noStrike">
                <a:solidFill>
                  <a:srgbClr val="000000"/>
                </a:solidFill>
                <a:uFill>
                  <a:solidFill>
                    <a:srgbClr val="ffffff"/>
                  </a:solidFill>
                </a:uFill>
                <a:latin typeface="Arial"/>
              </a:rPr>
              <a:t>55 +/- 5cm</a:t>
            </a:r>
            <a:endParaRPr b="0" lang="en-US" sz="1800" spc="-1" strike="noStrike">
              <a:solidFill>
                <a:srgbClr val="000000"/>
              </a:solidFill>
              <a:uFill>
                <a:solidFill>
                  <a:srgbClr val="ffffff"/>
                </a:solidFill>
              </a:uFill>
              <a:latin typeface="Arial"/>
            </a:endParaRPr>
          </a:p>
        </p:txBody>
      </p:sp>
      <p:sp>
        <p:nvSpPr>
          <p:cNvPr id="145" name="TextShape 2"/>
          <p:cNvSpPr txBox="1"/>
          <p:nvPr/>
        </p:nvSpPr>
        <p:spPr>
          <a:xfrm>
            <a:off x="346680" y="274320"/>
            <a:ext cx="6145560" cy="374040"/>
          </a:xfrm>
          <a:prstGeom prst="rect">
            <a:avLst/>
          </a:prstGeom>
          <a:noFill/>
          <a:ln>
            <a:noFill/>
          </a:ln>
        </p:spPr>
        <p:txBody>
          <a:bodyPr lIns="90000" rIns="90000" tIns="45000" bIns="45000"/>
          <a:p>
            <a:r>
              <a:rPr b="1" lang="en-US" sz="2000" spc="-1" strike="noStrike">
                <a:solidFill>
                  <a:srgbClr val="3399ff"/>
                </a:solidFill>
                <a:uFill>
                  <a:solidFill>
                    <a:srgbClr val="ffffff"/>
                  </a:solidFill>
                </a:uFill>
                <a:latin typeface="Arial"/>
              </a:rPr>
              <a:t>Absorpti</a:t>
            </a:r>
            <a:r>
              <a:rPr b="1" lang="en-US" sz="2000" spc="-1" strike="noStrike">
                <a:solidFill>
                  <a:srgbClr val="3399ff"/>
                </a:solidFill>
                <a:uFill>
                  <a:solidFill>
                    <a:srgbClr val="ffffff"/>
                  </a:solidFill>
                </a:uFill>
                <a:latin typeface="Arial"/>
              </a:rPr>
              <a:t>on length</a:t>
            </a:r>
            <a:endParaRPr b="0" lang="en-US" sz="1800" spc="-1" strike="noStrike">
              <a:solidFill>
                <a:srgbClr val="000000"/>
              </a:solidFill>
              <a:uFill>
                <a:solidFill>
                  <a:srgbClr val="ffffff"/>
                </a:solidFill>
              </a:uFill>
              <a:latin typeface="Arial"/>
            </a:endParaRPr>
          </a:p>
        </p:txBody>
      </p:sp>
      <p:sp>
        <p:nvSpPr>
          <p:cNvPr id="146" name="Line 3"/>
          <p:cNvSpPr/>
          <p:nvPr/>
        </p:nvSpPr>
        <p:spPr>
          <a:xfrm flipH="1">
            <a:off x="3108960" y="2468880"/>
            <a:ext cx="822960" cy="640080"/>
          </a:xfrm>
          <a:prstGeom prst="line">
            <a:avLst/>
          </a:prstGeom>
          <a:ln>
            <a:solidFill>
              <a:srgbClr val="000000"/>
            </a:solidFill>
            <a:tailEnd len="med" type="triangle" w="med"/>
          </a:ln>
        </p:spPr>
        <p:style>
          <a:lnRef idx="0"/>
          <a:fillRef idx="0"/>
          <a:effectRef idx="0"/>
          <a:fontRef idx="minor"/>
        </p:style>
      </p:sp>
      <p:sp>
        <p:nvSpPr>
          <p:cNvPr id="147" name="TextShape 4"/>
          <p:cNvSpPr txBox="1"/>
          <p:nvPr/>
        </p:nvSpPr>
        <p:spPr>
          <a:xfrm>
            <a:off x="3205800" y="1988280"/>
            <a:ext cx="1731960" cy="38916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Standard Symbols L"/>
              </a:rPr>
              <a:t>m</a:t>
            </a:r>
            <a:r>
              <a:rPr b="0" lang="en-US" sz="1800" spc="-1" strike="noStrike">
                <a:solidFill>
                  <a:srgbClr val="000000"/>
                </a:solidFill>
                <a:uFill>
                  <a:solidFill>
                    <a:srgbClr val="ffffff"/>
                  </a:solidFill>
                </a:uFill>
                <a:latin typeface="Arial"/>
              </a:rPr>
              <a:t>boone specs. </a:t>
            </a:r>
            <a:endParaRPr b="0" lang="en-US"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520200" y="914400"/>
            <a:ext cx="8348760" cy="1688040"/>
          </a:xfrm>
          <a:prstGeom prst="rect">
            <a:avLst/>
          </a:prstGeom>
          <a:noFill/>
          <a:ln>
            <a:noFill/>
          </a:ln>
        </p:spPr>
        <p:style>
          <a:lnRef idx="0"/>
          <a:fillRef idx="0"/>
          <a:effectRef idx="0"/>
          <a:fontRef idx="minor"/>
        </p:style>
        <p:txBody>
          <a:bodyPr lIns="90000" rIns="90000" tIns="45000" bIns="45000"/>
          <a:p>
            <a:endParaRPr b="0" lang="en-US" sz="1800" spc="-1" strike="noStrike">
              <a:solidFill>
                <a:srgbClr val="000000"/>
              </a:solidFill>
              <a:uFill>
                <a:solidFill>
                  <a:srgbClr val="ffffff"/>
                </a:solidFill>
              </a:uFill>
              <a:latin typeface="Arial"/>
            </a:endParaRPr>
          </a:p>
          <a:p>
            <a:pPr marL="216000" indent="-215280">
              <a:lnSpc>
                <a:spcPct val="100000"/>
              </a:lnSpc>
              <a:buClr>
                <a:srgbClr val="000000"/>
              </a:buClr>
              <a:buSzPct val="45000"/>
              <a:buFont typeface="Wingdings" charset="2"/>
              <a:buChar char=""/>
            </a:pPr>
            <a:r>
              <a:rPr b="1" lang="en-US" sz="2000" spc="-1" strike="noStrike">
                <a:solidFill>
                  <a:srgbClr val="3399ff"/>
                </a:solidFill>
                <a:uFill>
                  <a:solidFill>
                    <a:srgbClr val="ffffff"/>
                  </a:solidFill>
                </a:uFill>
                <a:latin typeface="Arial"/>
                <a:ea typeface="Courier New"/>
              </a:rPr>
              <a:t>Three modes to run optical simulation</a:t>
            </a:r>
            <a:endParaRPr b="0" lang="en-US" sz="1800" spc="-1" strike="noStrike">
              <a:solidFill>
                <a:srgbClr val="000000"/>
              </a:solidFill>
              <a:uFill>
                <a:solidFill>
                  <a:srgbClr val="ffffff"/>
                </a:solidFill>
              </a:uFill>
              <a:latin typeface="Arial"/>
            </a:endParaRPr>
          </a:p>
          <a:p>
            <a:pPr marL="216000" indent="-215280">
              <a:lnSpc>
                <a:spcPct val="100000"/>
              </a:lnSpc>
              <a:buClr>
                <a:srgbClr val="000000"/>
              </a:buClr>
              <a:buSzPct val="45000"/>
              <a:buFont typeface="Wingdings" charset="2"/>
              <a:buChar char=""/>
            </a:pPr>
            <a:r>
              <a:rPr b="1" lang="en-US" sz="2000" spc="-1" strike="noStrike">
                <a:solidFill>
                  <a:srgbClr val="3399ff"/>
                </a:solidFill>
                <a:uFill>
                  <a:solidFill>
                    <a:srgbClr val="ffffff"/>
                  </a:solidFill>
                </a:uFill>
                <a:latin typeface="Arial"/>
                <a:ea typeface="Courier New"/>
              </a:rPr>
              <a:t>Optical processes in Geant 4</a:t>
            </a:r>
            <a:endParaRPr b="0" lang="en-US" sz="1800" spc="-1" strike="noStrike">
              <a:solidFill>
                <a:srgbClr val="000000"/>
              </a:solidFill>
              <a:uFill>
                <a:solidFill>
                  <a:srgbClr val="ffffff"/>
                </a:solidFill>
              </a:uFill>
              <a:latin typeface="Arial"/>
            </a:endParaRPr>
          </a:p>
          <a:p>
            <a:pPr marL="216000" indent="-215280">
              <a:lnSpc>
                <a:spcPct val="100000"/>
              </a:lnSpc>
              <a:buClr>
                <a:srgbClr val="000000"/>
              </a:buClr>
              <a:buSzPct val="45000"/>
              <a:buFont typeface="Wingdings" charset="2"/>
              <a:buChar char=""/>
            </a:pPr>
            <a:r>
              <a:rPr b="1" lang="en-US" sz="2000" spc="-1" strike="noStrike">
                <a:solidFill>
                  <a:srgbClr val="3399ff"/>
                </a:solidFill>
                <a:uFill>
                  <a:solidFill>
                    <a:srgbClr val="ffffff"/>
                  </a:solidFill>
                </a:uFill>
                <a:latin typeface="Arial"/>
                <a:ea typeface="Courier New"/>
              </a:rPr>
              <a:t>Liquid Argon TPC’s:</a:t>
            </a:r>
            <a:endParaRPr b="0" lang="en-US" sz="1800" spc="-1" strike="noStrike">
              <a:solidFill>
                <a:srgbClr val="000000"/>
              </a:solidFill>
              <a:uFill>
                <a:solidFill>
                  <a:srgbClr val="ffffff"/>
                </a:solidFill>
              </a:uFill>
              <a:latin typeface="Arial"/>
            </a:endParaRPr>
          </a:p>
          <a:p>
            <a:pPr lvl="1" marL="432000" indent="-216000">
              <a:buClr>
                <a:srgbClr val="000000"/>
              </a:buClr>
              <a:buSzPct val="45000"/>
              <a:buFont typeface="Wingdings" charset="2"/>
              <a:buChar char=""/>
            </a:pPr>
            <a:r>
              <a:rPr b="1" lang="en-US" sz="2000" spc="-1" strike="noStrike">
                <a:solidFill>
                  <a:srgbClr val="3399ff"/>
                </a:solidFill>
                <a:uFill>
                  <a:solidFill>
                    <a:srgbClr val="ffffff"/>
                  </a:solidFill>
                </a:uFill>
                <a:latin typeface="Arial"/>
                <a:ea typeface="Courier New"/>
              </a:rPr>
              <a:t>Refraction index and propagation speed</a:t>
            </a:r>
            <a:endParaRPr b="0" lang="en-US" sz="1800" spc="-1" strike="noStrike">
              <a:solidFill>
                <a:srgbClr val="000000"/>
              </a:solidFill>
              <a:uFill>
                <a:solidFill>
                  <a:srgbClr val="ffffff"/>
                </a:solidFill>
              </a:uFill>
              <a:latin typeface="Arial"/>
            </a:endParaRPr>
          </a:p>
          <a:p>
            <a:pPr lvl="1" marL="432000" indent="-216000">
              <a:buClr>
                <a:srgbClr val="000000"/>
              </a:buClr>
              <a:buSzPct val="45000"/>
              <a:buFont typeface="Wingdings" charset="2"/>
              <a:buChar char=""/>
            </a:pPr>
            <a:r>
              <a:rPr b="1" lang="en-US" sz="2000" spc="-1" strike="noStrike">
                <a:solidFill>
                  <a:srgbClr val="3399ff"/>
                </a:solidFill>
                <a:uFill>
                  <a:solidFill>
                    <a:srgbClr val="ffffff"/>
                  </a:solidFill>
                </a:uFill>
                <a:latin typeface="Arial"/>
                <a:ea typeface="Courier New"/>
              </a:rPr>
              <a:t>Rayleigh scattering: effect on timing and imaging</a:t>
            </a:r>
            <a:endParaRPr b="0" lang="en-US" sz="1800" spc="-1" strike="noStrike">
              <a:solidFill>
                <a:srgbClr val="000000"/>
              </a:solidFill>
              <a:uFill>
                <a:solidFill>
                  <a:srgbClr val="ffffff"/>
                </a:solidFill>
              </a:uFill>
              <a:latin typeface="Arial"/>
            </a:endParaRPr>
          </a:p>
          <a:p>
            <a:pPr lvl="1" marL="432000" indent="-216000">
              <a:buClr>
                <a:srgbClr val="000000"/>
              </a:buClr>
              <a:buSzPct val="45000"/>
              <a:buFont typeface="Wingdings" charset="2"/>
              <a:buChar char=""/>
            </a:pPr>
            <a:r>
              <a:rPr b="1" lang="en-US" sz="2000" spc="-1" strike="noStrike">
                <a:solidFill>
                  <a:srgbClr val="3399ff"/>
                </a:solidFill>
                <a:uFill>
                  <a:solidFill>
                    <a:srgbClr val="ffffff"/>
                  </a:solidFill>
                </a:uFill>
                <a:latin typeface="Arial"/>
                <a:ea typeface="Courier New"/>
              </a:rPr>
              <a:t>Absorption length</a:t>
            </a:r>
            <a:endParaRPr b="0" lang="en-US" sz="1800" spc="-1" strike="noStrike">
              <a:solidFill>
                <a:srgbClr val="000000"/>
              </a:solidFill>
              <a:uFill>
                <a:solidFill>
                  <a:srgbClr val="ffffff"/>
                </a:solidFill>
              </a:uFill>
              <a:latin typeface="Arial"/>
            </a:endParaRPr>
          </a:p>
        </p:txBody>
      </p:sp>
      <p:sp>
        <p:nvSpPr>
          <p:cNvPr id="83" name="CustomShape 2"/>
          <p:cNvSpPr/>
          <p:nvPr/>
        </p:nvSpPr>
        <p:spPr>
          <a:xfrm>
            <a:off x="365760" y="365760"/>
            <a:ext cx="1144800" cy="429480"/>
          </a:xfrm>
          <a:prstGeom prst="rect">
            <a:avLst/>
          </a:prstGeom>
          <a:noFill/>
          <a:ln>
            <a:noFill/>
          </a:ln>
        </p:spPr>
        <p:style>
          <a:lnRef idx="0"/>
          <a:fillRef idx="0"/>
          <a:effectRef idx="0"/>
          <a:fontRef idx="minor"/>
        </p:style>
        <p:txBody>
          <a:bodyPr lIns="90000" rIns="90000" tIns="45000" bIns="45000"/>
          <a:p>
            <a:r>
              <a:rPr b="0" lang="en-US" sz="2400" spc="-1" strike="noStrike">
                <a:solidFill>
                  <a:srgbClr val="0066cc"/>
                </a:solidFill>
                <a:uFill>
                  <a:solidFill>
                    <a:srgbClr val="ffffff"/>
                  </a:solidFill>
                </a:uFill>
                <a:latin typeface="Arial"/>
                <a:ea typeface="DejaVu Sans"/>
              </a:rPr>
              <a:t>Outline</a:t>
            </a:r>
            <a:endParaRPr b="0" lang="en-US" sz="1800" spc="-1" strike="noStrike">
              <a:solidFill>
                <a:srgbClr val="000000"/>
              </a:solidFill>
              <a:uFill>
                <a:solidFill>
                  <a:srgbClr val="ffffff"/>
                </a:solidFill>
              </a:uFill>
              <a:latin typeface="Arial"/>
            </a:endParaRPr>
          </a:p>
        </p:txBody>
      </p:sp>
      <p:sp>
        <p:nvSpPr>
          <p:cNvPr id="84" name="CustomShape 3"/>
          <p:cNvSpPr/>
          <p:nvPr/>
        </p:nvSpPr>
        <p:spPr>
          <a:xfrm>
            <a:off x="294840" y="3200400"/>
            <a:ext cx="9306000" cy="1073160"/>
          </a:xfrm>
          <a:prstGeom prst="rect">
            <a:avLst/>
          </a:prstGeom>
          <a:noFill/>
          <a:ln>
            <a:noFill/>
          </a:ln>
        </p:spPr>
        <p:style>
          <a:lnRef idx="0"/>
          <a:fillRef idx="0"/>
          <a:effectRef idx="0"/>
          <a:fontRef idx="minor"/>
        </p:style>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3474720" y="822960"/>
            <a:ext cx="3108960" cy="548640"/>
          </a:xfrm>
          <a:prstGeom prst="rect">
            <a:avLst/>
          </a:prstGeom>
          <a:solidFill>
            <a:srgbClr val="ffff99"/>
          </a:solidFill>
          <a:ln>
            <a:solidFill>
              <a:srgbClr val="3465a4"/>
            </a:solidFill>
          </a:ln>
        </p:spPr>
        <p:style>
          <a:lnRef idx="0"/>
          <a:fillRef idx="0"/>
          <a:effectRef idx="0"/>
          <a:fontRef idx="minor"/>
        </p:style>
        <p:txBody>
          <a:bodyPr wrap="none" lIns="90000" rIns="90000" tIns="45000" bIns="45000" anchor="ctr"/>
          <a:p>
            <a:pPr algn="ctr"/>
            <a:r>
              <a:rPr b="0" lang="en-US" sz="1800" spc="-1" strike="noStrike">
                <a:solidFill>
                  <a:srgbClr val="000000"/>
                </a:solidFill>
                <a:uFill>
                  <a:solidFill>
                    <a:srgbClr val="ffffff"/>
                  </a:solidFill>
                </a:uFill>
                <a:latin typeface="Arial"/>
              </a:rPr>
              <a:t>Geant4 Simulation</a:t>
            </a:r>
            <a:endParaRPr b="0" lang="en-US" sz="1800" spc="-1" strike="noStrike">
              <a:solidFill>
                <a:srgbClr val="000000"/>
              </a:solidFill>
              <a:uFill>
                <a:solidFill>
                  <a:srgbClr val="ffffff"/>
                </a:solidFill>
              </a:uFill>
              <a:latin typeface="Arial"/>
            </a:endParaRPr>
          </a:p>
        </p:txBody>
      </p:sp>
      <p:sp>
        <p:nvSpPr>
          <p:cNvPr id="86" name="CustomShape 2"/>
          <p:cNvSpPr/>
          <p:nvPr/>
        </p:nvSpPr>
        <p:spPr>
          <a:xfrm>
            <a:off x="3931920" y="1828800"/>
            <a:ext cx="2103120" cy="457200"/>
          </a:xfrm>
          <a:prstGeom prst="rect">
            <a:avLst/>
          </a:prstGeom>
          <a:solidFill>
            <a:srgbClr val="ccff00"/>
          </a:solidFill>
          <a:ln>
            <a:solidFill>
              <a:srgbClr val="3465a4"/>
            </a:solidFill>
          </a:ln>
        </p:spPr>
        <p:style>
          <a:lnRef idx="0"/>
          <a:fillRef idx="0"/>
          <a:effectRef idx="0"/>
          <a:fontRef idx="minor"/>
        </p:style>
        <p:txBody>
          <a:bodyPr wrap="none" lIns="90000" rIns="90000" tIns="45000" bIns="45000" anchor="ctr"/>
          <a:p>
            <a:pPr algn="ctr"/>
            <a:r>
              <a:rPr b="0" lang="en-US" sz="1800" spc="-1" strike="noStrike">
                <a:solidFill>
                  <a:srgbClr val="000000"/>
                </a:solidFill>
                <a:uFill>
                  <a:solidFill>
                    <a:srgbClr val="ffffff"/>
                  </a:solidFill>
                </a:uFill>
                <a:latin typeface="Arial"/>
              </a:rPr>
              <a:t>SimEnergyDeposit</a:t>
            </a:r>
            <a:endParaRPr b="0" lang="en-US" sz="1800" spc="-1" strike="noStrike">
              <a:solidFill>
                <a:srgbClr val="000000"/>
              </a:solidFill>
              <a:uFill>
                <a:solidFill>
                  <a:srgbClr val="ffffff"/>
                </a:solidFill>
              </a:uFill>
              <a:latin typeface="Arial"/>
            </a:endParaRPr>
          </a:p>
        </p:txBody>
      </p:sp>
      <p:sp>
        <p:nvSpPr>
          <p:cNvPr id="87" name="CustomShape 3"/>
          <p:cNvSpPr/>
          <p:nvPr/>
        </p:nvSpPr>
        <p:spPr>
          <a:xfrm>
            <a:off x="3474720" y="2468880"/>
            <a:ext cx="3108960" cy="548640"/>
          </a:xfrm>
          <a:prstGeom prst="rect">
            <a:avLst/>
          </a:prstGeom>
          <a:solidFill>
            <a:srgbClr val="ffff99"/>
          </a:solidFill>
          <a:ln>
            <a:solidFill>
              <a:srgbClr val="3465a4"/>
            </a:solidFill>
          </a:ln>
        </p:spPr>
        <p:style>
          <a:lnRef idx="0"/>
          <a:fillRef idx="0"/>
          <a:effectRef idx="0"/>
          <a:fontRef idx="minor"/>
        </p:style>
        <p:txBody>
          <a:bodyPr wrap="none" lIns="90000" rIns="90000" tIns="45000" bIns="45000" anchor="ctr"/>
          <a:p>
            <a:pPr algn="ctr"/>
            <a:r>
              <a:rPr b="0" lang="en-US" sz="1500" spc="-1" strike="noStrike">
                <a:solidFill>
                  <a:srgbClr val="000000"/>
                </a:solidFill>
                <a:uFill>
                  <a:solidFill>
                    <a:srgbClr val="ffffff"/>
                  </a:solidFill>
                </a:uFill>
                <a:latin typeface="Arial"/>
              </a:rPr>
              <a:t>e.g. nest take account </a:t>
            </a:r>
            <a:r>
              <a:rPr b="0" lang="en-US" sz="1500" spc="-1" strike="noStrike">
                <a:solidFill>
                  <a:srgbClr val="000000"/>
                </a:solidFill>
                <a:uFill>
                  <a:solidFill>
                    <a:srgbClr val="ffffff"/>
                  </a:solidFill>
                </a:uFill>
                <a:latin typeface="Arial"/>
              </a:rPr>
              <a:t>correlations</a:t>
            </a:r>
            <a:endParaRPr b="0" lang="en-US" sz="1500" spc="-1" strike="noStrike">
              <a:solidFill>
                <a:srgbClr val="000000"/>
              </a:solidFill>
              <a:uFill>
                <a:solidFill>
                  <a:srgbClr val="ffffff"/>
                </a:solidFill>
              </a:uFill>
              <a:latin typeface="Arial"/>
            </a:endParaRPr>
          </a:p>
        </p:txBody>
      </p:sp>
      <p:sp>
        <p:nvSpPr>
          <p:cNvPr id="88" name="Line 4"/>
          <p:cNvSpPr/>
          <p:nvPr/>
        </p:nvSpPr>
        <p:spPr>
          <a:xfrm flipH="1">
            <a:off x="3474720" y="3017520"/>
            <a:ext cx="640080" cy="1005840"/>
          </a:xfrm>
          <a:prstGeom prst="line">
            <a:avLst/>
          </a:prstGeom>
          <a:ln>
            <a:solidFill>
              <a:srgbClr val="000000"/>
            </a:solidFill>
            <a:tailEnd len="med" type="triangle" w="med"/>
          </a:ln>
        </p:spPr>
        <p:style>
          <a:lnRef idx="0"/>
          <a:fillRef idx="0"/>
          <a:effectRef idx="0"/>
          <a:fontRef idx="minor"/>
        </p:style>
      </p:sp>
      <p:sp>
        <p:nvSpPr>
          <p:cNvPr id="89" name="Line 5"/>
          <p:cNvSpPr/>
          <p:nvPr/>
        </p:nvSpPr>
        <p:spPr>
          <a:xfrm>
            <a:off x="5394960" y="3017520"/>
            <a:ext cx="731520" cy="1005840"/>
          </a:xfrm>
          <a:prstGeom prst="line">
            <a:avLst/>
          </a:prstGeom>
          <a:ln>
            <a:solidFill>
              <a:srgbClr val="000000"/>
            </a:solidFill>
            <a:tailEnd len="med" type="triangle" w="med"/>
          </a:ln>
        </p:spPr>
        <p:style>
          <a:lnRef idx="0"/>
          <a:fillRef idx="0"/>
          <a:effectRef idx="0"/>
          <a:fontRef idx="minor"/>
        </p:style>
      </p:sp>
      <p:sp>
        <p:nvSpPr>
          <p:cNvPr id="90" name="TextShape 6"/>
          <p:cNvSpPr txBox="1"/>
          <p:nvPr/>
        </p:nvSpPr>
        <p:spPr>
          <a:xfrm>
            <a:off x="6126480" y="3474720"/>
            <a:ext cx="1105920" cy="34632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electrons</a:t>
            </a:r>
            <a:endParaRPr b="0" lang="en-US" sz="1800" spc="-1" strike="noStrike">
              <a:solidFill>
                <a:srgbClr val="000000"/>
              </a:solidFill>
              <a:uFill>
                <a:solidFill>
                  <a:srgbClr val="ffffff"/>
                </a:solidFill>
              </a:uFill>
              <a:latin typeface="Arial"/>
            </a:endParaRPr>
          </a:p>
        </p:txBody>
      </p:sp>
      <p:sp>
        <p:nvSpPr>
          <p:cNvPr id="91" name="TextShape 7"/>
          <p:cNvSpPr txBox="1"/>
          <p:nvPr/>
        </p:nvSpPr>
        <p:spPr>
          <a:xfrm>
            <a:off x="2041920" y="3271680"/>
            <a:ext cx="1765800" cy="34632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Optical photons</a:t>
            </a:r>
            <a:endParaRPr b="0" lang="en-US" sz="1800" spc="-1" strike="noStrike">
              <a:solidFill>
                <a:srgbClr val="000000"/>
              </a:solidFill>
              <a:uFill>
                <a:solidFill>
                  <a:srgbClr val="ffffff"/>
                </a:solidFill>
              </a:uFill>
              <a:latin typeface="Arial"/>
            </a:endParaRPr>
          </a:p>
        </p:txBody>
      </p:sp>
      <p:sp>
        <p:nvSpPr>
          <p:cNvPr id="92" name="CustomShape 8"/>
          <p:cNvSpPr/>
          <p:nvPr/>
        </p:nvSpPr>
        <p:spPr>
          <a:xfrm>
            <a:off x="1371600" y="4023360"/>
            <a:ext cx="3108960" cy="548640"/>
          </a:xfrm>
          <a:prstGeom prst="rect">
            <a:avLst/>
          </a:prstGeom>
          <a:solidFill>
            <a:srgbClr val="ffff99"/>
          </a:solidFill>
          <a:ln>
            <a:solidFill>
              <a:srgbClr val="3465a4"/>
            </a:solidFill>
          </a:ln>
        </p:spPr>
        <p:style>
          <a:lnRef idx="0"/>
          <a:fillRef idx="0"/>
          <a:effectRef idx="0"/>
          <a:fontRef idx="minor"/>
        </p:style>
        <p:txBody>
          <a:bodyPr wrap="none" lIns="90000" rIns="90000" tIns="45000" bIns="45000" anchor="ctr"/>
          <a:p>
            <a:pPr algn="ctr"/>
            <a:r>
              <a:rPr b="0" lang="en-US" sz="1800" spc="-1" strike="noStrike">
                <a:solidFill>
                  <a:srgbClr val="000000"/>
                </a:solidFill>
                <a:uFill>
                  <a:solidFill>
                    <a:srgbClr val="ffffff"/>
                  </a:solidFill>
                </a:uFill>
                <a:latin typeface="Arial"/>
              </a:rPr>
              <a:t>Photon detector LUT</a:t>
            </a:r>
            <a:endParaRPr b="0" lang="en-US" sz="1800" spc="-1" strike="noStrike">
              <a:solidFill>
                <a:srgbClr val="000000"/>
              </a:solidFill>
              <a:uFill>
                <a:solidFill>
                  <a:srgbClr val="ffffff"/>
                </a:solidFill>
              </a:uFill>
              <a:latin typeface="Arial"/>
            </a:endParaRPr>
          </a:p>
        </p:txBody>
      </p:sp>
      <p:sp>
        <p:nvSpPr>
          <p:cNvPr id="93" name="CustomShape 9"/>
          <p:cNvSpPr/>
          <p:nvPr/>
        </p:nvSpPr>
        <p:spPr>
          <a:xfrm>
            <a:off x="5852160" y="4023360"/>
            <a:ext cx="3108960" cy="548640"/>
          </a:xfrm>
          <a:prstGeom prst="rect">
            <a:avLst/>
          </a:prstGeom>
          <a:solidFill>
            <a:srgbClr val="ffff99"/>
          </a:solidFill>
          <a:ln>
            <a:solidFill>
              <a:srgbClr val="3465a4"/>
            </a:solidFill>
          </a:ln>
        </p:spPr>
        <p:style>
          <a:lnRef idx="0"/>
          <a:fillRef idx="0"/>
          <a:effectRef idx="0"/>
          <a:fontRef idx="minor"/>
        </p:style>
        <p:txBody>
          <a:bodyPr wrap="none" lIns="90000" rIns="90000" tIns="45000" bIns="45000" anchor="ctr"/>
          <a:p>
            <a:pPr algn="ctr"/>
            <a:r>
              <a:rPr b="0" lang="en-US" sz="1800" spc="-1" strike="noStrike">
                <a:solidFill>
                  <a:srgbClr val="000000"/>
                </a:solidFill>
                <a:uFill>
                  <a:solidFill>
                    <a:srgbClr val="ffffff"/>
                  </a:solidFill>
                </a:uFill>
                <a:latin typeface="Arial"/>
              </a:rPr>
              <a:t>Drift to wire etc.</a:t>
            </a:r>
            <a:endParaRPr b="0" lang="en-US" sz="1800" spc="-1" strike="noStrike">
              <a:solidFill>
                <a:srgbClr val="000000"/>
              </a:solidFill>
              <a:uFill>
                <a:solidFill>
                  <a:srgbClr val="ffffff"/>
                </a:solidFill>
              </a:uFill>
              <a:latin typeface="Arial"/>
            </a:endParaRPr>
          </a:p>
        </p:txBody>
      </p:sp>
      <p:sp>
        <p:nvSpPr>
          <p:cNvPr id="94" name="Line 10"/>
          <p:cNvSpPr/>
          <p:nvPr/>
        </p:nvSpPr>
        <p:spPr>
          <a:xfrm>
            <a:off x="4754880" y="1371600"/>
            <a:ext cx="0" cy="457200"/>
          </a:xfrm>
          <a:prstGeom prst="line">
            <a:avLst/>
          </a:prstGeom>
          <a:ln>
            <a:solidFill>
              <a:srgbClr val="000000"/>
            </a:solidFill>
            <a:tailEnd len="med" type="triangle" w="med"/>
          </a:ln>
        </p:spPr>
        <p:style>
          <a:lnRef idx="0"/>
          <a:fillRef idx="0"/>
          <a:effectRef idx="0"/>
          <a:fontRef idx="minor"/>
        </p:style>
      </p:sp>
      <p:sp>
        <p:nvSpPr>
          <p:cNvPr id="95" name="Line 11"/>
          <p:cNvSpPr/>
          <p:nvPr/>
        </p:nvSpPr>
        <p:spPr>
          <a:xfrm>
            <a:off x="4754880" y="2286000"/>
            <a:ext cx="0" cy="182880"/>
          </a:xfrm>
          <a:prstGeom prst="line">
            <a:avLst/>
          </a:prstGeom>
          <a:ln>
            <a:solidFill>
              <a:srgbClr val="000000"/>
            </a:solidFill>
            <a:tailEnd len="med" type="triangle" w="med"/>
          </a:ln>
        </p:spPr>
        <p:style>
          <a:lnRef idx="0"/>
          <a:fillRef idx="0"/>
          <a:effectRef idx="0"/>
          <a:fontRef idx="minor"/>
        </p:style>
      </p:sp>
      <p:sp>
        <p:nvSpPr>
          <p:cNvPr id="96" name="TextShape 12"/>
          <p:cNvSpPr txBox="1"/>
          <p:nvPr/>
        </p:nvSpPr>
        <p:spPr>
          <a:xfrm>
            <a:off x="274320" y="266040"/>
            <a:ext cx="5943600" cy="657000"/>
          </a:xfrm>
          <a:prstGeom prst="rect">
            <a:avLst/>
          </a:prstGeom>
          <a:noFill/>
          <a:ln>
            <a:noFill/>
          </a:ln>
        </p:spPr>
        <p:txBody>
          <a:bodyPr lIns="90000" rIns="90000" tIns="45000" bIns="45000"/>
          <a:p>
            <a:r>
              <a:rPr b="1" lang="en-US" sz="2000" spc="-1" strike="noStrike">
                <a:solidFill>
                  <a:srgbClr val="3399ff"/>
                </a:solidFill>
                <a:uFill>
                  <a:solidFill>
                    <a:srgbClr val="ffffff"/>
                  </a:solidFill>
                </a:uFill>
                <a:latin typeface="Arial"/>
              </a:rPr>
              <a:t>Three modes to run optical simulation.</a:t>
            </a:r>
            <a:endParaRPr b="0" lang="en-US" sz="1800" spc="-1" strike="noStrike">
              <a:solidFill>
                <a:srgbClr val="000000"/>
              </a:solidFill>
              <a:uFill>
                <a:solidFill>
                  <a:srgbClr val="ffffff"/>
                </a:solidFill>
              </a:uFill>
              <a:latin typeface="Arial"/>
            </a:endParaRPr>
          </a:p>
        </p:txBody>
      </p:sp>
      <p:sp>
        <p:nvSpPr>
          <p:cNvPr id="97" name="TextShape 13"/>
          <p:cNvSpPr txBox="1"/>
          <p:nvPr/>
        </p:nvSpPr>
        <p:spPr>
          <a:xfrm>
            <a:off x="274320" y="1463040"/>
            <a:ext cx="1893600" cy="34632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1. Standard way:</a:t>
            </a:r>
            <a:endParaRPr b="0" lang="en-US" sz="1800" spc="-1" strike="noStrike">
              <a:solidFill>
                <a:srgbClr val="000000"/>
              </a:solidFill>
              <a:uFill>
                <a:solidFill>
                  <a:srgbClr val="ffffff"/>
                </a:solidFill>
              </a:uFill>
              <a:latin typeface="Arial"/>
            </a:endParaRPr>
          </a:p>
        </p:txBody>
      </p:sp>
      <p:sp>
        <p:nvSpPr>
          <p:cNvPr id="98" name="TextShape 14"/>
          <p:cNvSpPr txBox="1"/>
          <p:nvPr/>
        </p:nvSpPr>
        <p:spPr>
          <a:xfrm>
            <a:off x="274320" y="4663440"/>
            <a:ext cx="4846320" cy="1670400"/>
          </a:xfrm>
          <a:prstGeom prst="rect">
            <a:avLst/>
          </a:prstGeom>
          <a:noFill/>
          <a:ln>
            <a:noFill/>
          </a:ln>
        </p:spPr>
        <p:txBody>
          <a:bodyPr lIns="90000" rIns="90000" tIns="45000" bIns="45000"/>
          <a:p>
            <a:r>
              <a:rPr b="0" lang="en-US" sz="1600" spc="-1" strike="noStrike" u="sng">
                <a:solidFill>
                  <a:srgbClr val="000000"/>
                </a:solidFill>
                <a:uFill>
                  <a:solidFill>
                    <a:srgbClr val="ffffff"/>
                  </a:solidFill>
                </a:uFill>
                <a:latin typeface="Arial"/>
              </a:rPr>
              <a:t>2. Full simulation:</a:t>
            </a:r>
            <a:endParaRPr b="0" lang="en-US" sz="1600" spc="-1" strike="noStrike">
              <a:solidFill>
                <a:srgbClr val="000000"/>
              </a:solidFill>
              <a:uFill>
                <a:solidFill>
                  <a:srgbClr val="ffffff"/>
                </a:solidFill>
              </a:uFill>
              <a:latin typeface="Arial"/>
            </a:endParaRPr>
          </a:p>
          <a:p>
            <a:r>
              <a:rPr b="0" lang="en-US" sz="1600" spc="-1" strike="noStrike">
                <a:solidFill>
                  <a:srgbClr val="000000"/>
                </a:solidFill>
                <a:uFill>
                  <a:solidFill>
                    <a:srgbClr val="ffffff"/>
                  </a:solidFill>
                </a:uFill>
                <a:latin typeface="Arial"/>
              </a:rPr>
              <a:t>Enable optical processes and propagation in Geant4→ check LUT. </a:t>
            </a:r>
            <a:endParaRPr b="0" lang="en-US" sz="1600" spc="-1" strike="noStrike">
              <a:solidFill>
                <a:srgbClr val="000000"/>
              </a:solidFill>
              <a:uFill>
                <a:solidFill>
                  <a:srgbClr val="ffffff"/>
                </a:solidFill>
              </a:uFill>
              <a:latin typeface="Arial"/>
            </a:endParaRPr>
          </a:p>
          <a:p>
            <a:r>
              <a:rPr b="0" lang="en-US" sz="1600" spc="-1" strike="noStrike">
                <a:solidFill>
                  <a:srgbClr val="000000"/>
                </a:solidFill>
                <a:uFill>
                  <a:solidFill>
                    <a:srgbClr val="ffffff"/>
                  </a:solidFill>
                </a:uFill>
                <a:latin typeface="Arial"/>
              </a:rPr>
              <a:t>(very CPU expensive (&gt;1000X) but might be replaced specialized ray tracers running on GPU’s (OPTIX) geant4 optical processes have been implemented by Simon Bly)</a:t>
            </a:r>
            <a:endParaRPr b="0" lang="en-US" sz="1600" spc="-1" strike="noStrike">
              <a:solidFill>
                <a:srgbClr val="000000"/>
              </a:solidFill>
              <a:uFill>
                <a:solidFill>
                  <a:srgbClr val="ffffff"/>
                </a:solidFill>
              </a:uFill>
              <a:latin typeface="Arial"/>
            </a:endParaRPr>
          </a:p>
        </p:txBody>
      </p:sp>
      <p:sp>
        <p:nvSpPr>
          <p:cNvPr id="99" name="TextShape 15"/>
          <p:cNvSpPr txBox="1"/>
          <p:nvPr/>
        </p:nvSpPr>
        <p:spPr>
          <a:xfrm>
            <a:off x="5669280" y="4754880"/>
            <a:ext cx="3017520" cy="1626120"/>
          </a:xfrm>
          <a:prstGeom prst="rect">
            <a:avLst/>
          </a:prstGeom>
          <a:noFill/>
          <a:ln>
            <a:noFill/>
          </a:ln>
        </p:spPr>
        <p:txBody>
          <a:bodyPr lIns="90000" rIns="90000" tIns="45000" bIns="45000"/>
          <a:p>
            <a:r>
              <a:rPr b="0" lang="en-US" sz="1800" spc="-1" strike="noStrike" u="sng">
                <a:solidFill>
                  <a:srgbClr val="000000"/>
                </a:solidFill>
                <a:uFill>
                  <a:solidFill>
                    <a:srgbClr val="ffffff"/>
                  </a:solidFill>
                </a:uFill>
                <a:latin typeface="Arial"/>
              </a:rPr>
              <a:t>3. Obtaining LUT:</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Full Geant4 simulation currently done in a separate program (LightSim) → no reason not to integrate in LArSoft </a:t>
            </a:r>
            <a:endParaRPr b="0" lang="en-US"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182880" y="1005840"/>
            <a:ext cx="2651760" cy="2651760"/>
          </a:xfrm>
          <a:prstGeom prst="rect">
            <a:avLst/>
          </a:prstGeom>
          <a:solidFill>
            <a:srgbClr val="ffff99"/>
          </a:solidFill>
          <a:ln>
            <a:solidFill>
              <a:srgbClr val="3465a4"/>
            </a:solidFill>
          </a:ln>
        </p:spPr>
        <p:style>
          <a:lnRef idx="0"/>
          <a:fillRef idx="0"/>
          <a:effectRef idx="0"/>
          <a:fontRef idx="minor"/>
        </p:style>
      </p:sp>
      <p:sp>
        <p:nvSpPr>
          <p:cNvPr id="101" name="TextShape 2"/>
          <p:cNvSpPr txBox="1"/>
          <p:nvPr/>
        </p:nvSpPr>
        <p:spPr>
          <a:xfrm>
            <a:off x="290160" y="980280"/>
            <a:ext cx="3550320" cy="247896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Production:</a:t>
            </a:r>
            <a:endParaRPr b="0" lang="en-US" sz="18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Cerenkov Process</a:t>
            </a:r>
            <a:endParaRPr b="0" lang="en-US" sz="18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Scintillation Process</a:t>
            </a:r>
            <a:endParaRPr b="0" lang="en-US" sz="18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WLS</a:t>
            </a:r>
            <a:endParaRPr b="0" lang="en-US" sz="18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Transition Radiation</a:t>
            </a:r>
            <a:endParaRPr b="0" lang="en-US" sz="1800" spc="-1" strike="noStrike">
              <a:solidFill>
                <a:srgbClr val="000000"/>
              </a:solidFill>
              <a:uFill>
                <a:solidFill>
                  <a:srgbClr val="ffffff"/>
                </a:solidFill>
              </a:uFill>
              <a:latin typeface="Arial"/>
            </a:endParaRPr>
          </a:p>
        </p:txBody>
      </p:sp>
      <p:sp>
        <p:nvSpPr>
          <p:cNvPr id="102" name="CustomShape 3"/>
          <p:cNvSpPr/>
          <p:nvPr/>
        </p:nvSpPr>
        <p:spPr>
          <a:xfrm>
            <a:off x="91440" y="4480560"/>
            <a:ext cx="3017520" cy="1554480"/>
          </a:xfrm>
          <a:prstGeom prst="rect">
            <a:avLst/>
          </a:prstGeom>
          <a:solidFill>
            <a:srgbClr val="ffff99"/>
          </a:solidFill>
          <a:ln>
            <a:solidFill>
              <a:srgbClr val="3465a4"/>
            </a:solidFill>
          </a:ln>
        </p:spPr>
        <p:style>
          <a:lnRef idx="0"/>
          <a:fillRef idx="0"/>
          <a:effectRef idx="0"/>
          <a:fontRef idx="minor"/>
        </p:style>
      </p:sp>
      <p:sp>
        <p:nvSpPr>
          <p:cNvPr id="103" name="TextShape 4"/>
          <p:cNvSpPr txBox="1"/>
          <p:nvPr/>
        </p:nvSpPr>
        <p:spPr>
          <a:xfrm>
            <a:off x="258120" y="4737960"/>
            <a:ext cx="2335320" cy="1370160"/>
          </a:xfrm>
          <a:prstGeom prst="rect">
            <a:avLst/>
          </a:prstGeom>
          <a:noFill/>
          <a:ln>
            <a:noFill/>
          </a:ln>
        </p:spPr>
        <p:txBody>
          <a:bodyPr lIns="90000" rIns="90000" tIns="45000" bIns="45000"/>
          <a:p>
            <a:pPr marL="216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Stepping:</a:t>
            </a:r>
            <a:endParaRPr b="0" lang="en-US" sz="18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Absorption</a:t>
            </a:r>
            <a:endParaRPr b="0" lang="en-US" sz="18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Rayleigh scattering</a:t>
            </a:r>
            <a:endParaRPr b="0" lang="en-US" sz="18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Mie Scattering</a:t>
            </a:r>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p:txBody>
      </p:sp>
      <p:sp>
        <p:nvSpPr>
          <p:cNvPr id="104" name="CustomShape 5"/>
          <p:cNvSpPr/>
          <p:nvPr/>
        </p:nvSpPr>
        <p:spPr>
          <a:xfrm>
            <a:off x="4480560" y="1005840"/>
            <a:ext cx="4572000" cy="1371600"/>
          </a:xfrm>
          <a:prstGeom prst="rect">
            <a:avLst/>
          </a:prstGeom>
          <a:solidFill>
            <a:srgbClr val="ffff99"/>
          </a:solidFill>
          <a:ln>
            <a:solidFill>
              <a:srgbClr val="3465a4"/>
            </a:solidFill>
          </a:ln>
        </p:spPr>
        <p:style>
          <a:lnRef idx="0"/>
          <a:fillRef idx="0"/>
          <a:effectRef idx="0"/>
          <a:fontRef idx="minor"/>
        </p:style>
      </p:sp>
      <p:sp>
        <p:nvSpPr>
          <p:cNvPr id="105" name="TextShape 6"/>
          <p:cNvSpPr txBox="1"/>
          <p:nvPr/>
        </p:nvSpPr>
        <p:spPr>
          <a:xfrm>
            <a:off x="4663440" y="1091160"/>
            <a:ext cx="4399200" cy="111420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Boundary Process:</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Total internal reflection etc. at boundaries</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between materials with different refraction</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index.</a:t>
            </a:r>
            <a:endParaRPr b="0" lang="en-US" sz="1800" spc="-1" strike="noStrike">
              <a:solidFill>
                <a:srgbClr val="000000"/>
              </a:solidFill>
              <a:uFill>
                <a:solidFill>
                  <a:srgbClr val="ffffff"/>
                </a:solidFill>
              </a:uFill>
              <a:latin typeface="Arial"/>
            </a:endParaRPr>
          </a:p>
        </p:txBody>
      </p:sp>
      <p:sp>
        <p:nvSpPr>
          <p:cNvPr id="106" name="CustomShape 7"/>
          <p:cNvSpPr/>
          <p:nvPr/>
        </p:nvSpPr>
        <p:spPr>
          <a:xfrm>
            <a:off x="4572000" y="4297680"/>
            <a:ext cx="4389120" cy="1280160"/>
          </a:xfrm>
          <a:prstGeom prst="rect">
            <a:avLst/>
          </a:prstGeom>
          <a:solidFill>
            <a:srgbClr val="ffff99"/>
          </a:solidFill>
          <a:ln>
            <a:solidFill>
              <a:srgbClr val="3465a4"/>
            </a:solidFill>
          </a:ln>
        </p:spPr>
        <p:style>
          <a:lnRef idx="0"/>
          <a:fillRef idx="0"/>
          <a:effectRef idx="0"/>
          <a:fontRef idx="minor"/>
        </p:style>
      </p:sp>
      <p:sp>
        <p:nvSpPr>
          <p:cNvPr id="107" name="TextShape 8"/>
          <p:cNvSpPr txBox="1"/>
          <p:nvPr/>
        </p:nvSpPr>
        <p:spPr>
          <a:xfrm>
            <a:off x="4754880" y="4572000"/>
            <a:ext cx="4264920" cy="85824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Surface Process:</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e.g. reflection on metallic surface needs </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Surface properties. </a:t>
            </a:r>
            <a:endParaRPr b="0" lang="en-US" sz="1800" spc="-1" strike="noStrike">
              <a:solidFill>
                <a:srgbClr val="000000"/>
              </a:solidFill>
              <a:uFill>
                <a:solidFill>
                  <a:srgbClr val="ffffff"/>
                </a:solidFill>
              </a:uFill>
              <a:latin typeface="Arial"/>
            </a:endParaRPr>
          </a:p>
        </p:txBody>
      </p:sp>
      <p:sp>
        <p:nvSpPr>
          <p:cNvPr id="108" name="TextShape 9"/>
          <p:cNvSpPr txBox="1"/>
          <p:nvPr/>
        </p:nvSpPr>
        <p:spPr>
          <a:xfrm>
            <a:off x="438120" y="266040"/>
            <a:ext cx="6145560" cy="374040"/>
          </a:xfrm>
          <a:prstGeom prst="rect">
            <a:avLst/>
          </a:prstGeom>
          <a:noFill/>
          <a:ln>
            <a:noFill/>
          </a:ln>
        </p:spPr>
        <p:txBody>
          <a:bodyPr lIns="90000" rIns="90000" tIns="45000" bIns="45000"/>
          <a:p>
            <a:r>
              <a:rPr b="1" lang="en-US" sz="2000" spc="-1" strike="noStrike">
                <a:solidFill>
                  <a:srgbClr val="3399ff"/>
                </a:solidFill>
                <a:uFill>
                  <a:solidFill>
                    <a:srgbClr val="ffffff"/>
                  </a:solidFill>
                </a:uFill>
                <a:latin typeface="Arial"/>
              </a:rPr>
              <a:t>Optical processes in Geant4</a:t>
            </a:r>
            <a:endParaRPr b="0" lang="en-US"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365760" y="365760"/>
            <a:ext cx="4297680" cy="429480"/>
          </a:xfrm>
          <a:prstGeom prst="rect">
            <a:avLst/>
          </a:prstGeom>
          <a:noFill/>
          <a:ln>
            <a:noFill/>
          </a:ln>
        </p:spPr>
        <p:style>
          <a:lnRef idx="0"/>
          <a:fillRef idx="0"/>
          <a:effectRef idx="0"/>
          <a:fontRef idx="minor"/>
        </p:style>
        <p:txBody>
          <a:bodyPr lIns="90000" rIns="90000" tIns="45000" bIns="45000"/>
          <a:p>
            <a:r>
              <a:rPr b="0" lang="en-US" sz="2400" spc="-1" strike="noStrike">
                <a:solidFill>
                  <a:srgbClr val="0066cc"/>
                </a:solidFill>
                <a:uFill>
                  <a:solidFill>
                    <a:srgbClr val="ffffff"/>
                  </a:solidFill>
                </a:uFill>
                <a:latin typeface="Arial"/>
                <a:ea typeface="DejaVu Sans"/>
              </a:rPr>
              <a:t>Optical physics in Geant 4</a:t>
            </a:r>
            <a:endParaRPr b="0" lang="en-US" sz="1800" spc="-1" strike="noStrike">
              <a:solidFill>
                <a:srgbClr val="000000"/>
              </a:solidFill>
              <a:uFill>
                <a:solidFill>
                  <a:srgbClr val="ffffff"/>
                </a:solidFill>
              </a:uFill>
              <a:latin typeface="Arial"/>
            </a:endParaRPr>
          </a:p>
        </p:txBody>
      </p:sp>
      <p:sp>
        <p:nvSpPr>
          <p:cNvPr id="110" name="CustomShape 2"/>
          <p:cNvSpPr/>
          <p:nvPr/>
        </p:nvSpPr>
        <p:spPr>
          <a:xfrm>
            <a:off x="340920" y="1188720"/>
            <a:ext cx="8595360" cy="1073160"/>
          </a:xfrm>
          <a:prstGeom prst="rect">
            <a:avLst/>
          </a:prstGeom>
          <a:noFill/>
          <a:ln>
            <a:noFill/>
          </a:ln>
        </p:spPr>
        <p:style>
          <a:lnRef idx="0"/>
          <a:fillRef idx="0"/>
          <a:effectRef idx="0"/>
          <a:fontRef idx="minor"/>
        </p:style>
        <p:txBody>
          <a:bodyPr lIns="90000" rIns="90000" tIns="45000" bIns="45000"/>
          <a:p>
            <a:r>
              <a:rPr b="0" lang="en-US" sz="1400" spc="-1" strike="noStrike">
                <a:solidFill>
                  <a:srgbClr val="0000ff"/>
                </a:solidFill>
                <a:uFill>
                  <a:solidFill>
                    <a:srgbClr val="ffffff"/>
                  </a:solidFill>
                </a:uFill>
                <a:latin typeface="Arial"/>
              </a:rPr>
              <a:t>In Geant4, the optical physics has an exceptional position among the physics processes:</a:t>
            </a:r>
            <a:endParaRPr b="0" lang="en-US" sz="1400" spc="-1" strike="noStrike">
              <a:solidFill>
                <a:srgbClr val="0000ff"/>
              </a:solidFill>
              <a:uFill>
                <a:solidFill>
                  <a:srgbClr val="ffffff"/>
                </a:solidFill>
              </a:uFill>
              <a:latin typeface="Arial"/>
            </a:endParaRPr>
          </a:p>
          <a:p>
            <a:r>
              <a:rPr b="0" lang="en-US" sz="1400" spc="-1" strike="noStrike">
                <a:solidFill>
                  <a:srgbClr val="0000ff"/>
                </a:solidFill>
                <a:uFill>
                  <a:solidFill>
                    <a:srgbClr val="ffffff"/>
                  </a:solidFill>
                </a:uFill>
                <a:latin typeface="Arial"/>
              </a:rPr>
              <a:t>it adds:</a:t>
            </a:r>
            <a:endParaRPr b="0" lang="en-US" sz="1400" spc="-1" strike="noStrike">
              <a:solidFill>
                <a:srgbClr val="0000ff"/>
              </a:solidFill>
              <a:uFill>
                <a:solidFill>
                  <a:srgbClr val="ffffff"/>
                </a:solidFill>
              </a:uFill>
              <a:latin typeface="Arial"/>
            </a:endParaRPr>
          </a:p>
          <a:p>
            <a:pPr marL="216000" indent="-216000">
              <a:buClr>
                <a:srgbClr val="6666ff"/>
              </a:buClr>
              <a:buFont typeface="Wingdings" charset="2"/>
              <a:buChar char=""/>
            </a:pPr>
            <a:r>
              <a:rPr b="1" lang="en-US" sz="1400" spc="-1" strike="noStrike">
                <a:solidFill>
                  <a:srgbClr val="0000ff"/>
                </a:solidFill>
                <a:uFill>
                  <a:solidFill>
                    <a:srgbClr val="ffffff"/>
                  </a:solidFill>
                </a:uFill>
                <a:latin typeface="Arial"/>
              </a:rPr>
              <a:t>special particles (optical photons). </a:t>
            </a:r>
            <a:endParaRPr b="0" lang="en-US" sz="1400" spc="-1" strike="noStrike">
              <a:solidFill>
                <a:srgbClr val="0000ff"/>
              </a:solidFill>
              <a:uFill>
                <a:solidFill>
                  <a:srgbClr val="ffffff"/>
                </a:solidFill>
              </a:uFill>
              <a:latin typeface="Arial"/>
            </a:endParaRPr>
          </a:p>
          <a:p>
            <a:pPr lvl="1" marL="432000" indent="-216000">
              <a:buClr>
                <a:srgbClr val="6666ff"/>
              </a:buClr>
              <a:buSzPct val="45000"/>
              <a:buFont typeface="Wingdings" charset="2"/>
              <a:buChar char=""/>
            </a:pPr>
            <a:r>
              <a:rPr b="0" lang="en-US" sz="1400" spc="-1" strike="noStrike">
                <a:solidFill>
                  <a:srgbClr val="0000ff"/>
                </a:solidFill>
                <a:uFill>
                  <a:solidFill>
                    <a:srgbClr val="ffffff"/>
                  </a:solidFill>
                </a:uFill>
                <a:latin typeface="Arial"/>
              </a:rPr>
              <a:t>T</a:t>
            </a:r>
            <a:r>
              <a:rPr b="0" lang="en-US" sz="1400" spc="-1" strike="noStrike">
                <a:solidFill>
                  <a:srgbClr val="0000ff"/>
                </a:solidFill>
                <a:uFill>
                  <a:solidFill>
                    <a:srgbClr val="ffffff"/>
                  </a:solidFill>
                </a:uFill>
                <a:latin typeface="Arial"/>
              </a:rPr>
              <a:t>he only particle that can be reflected or refracted at optical surfaces,</a:t>
            </a:r>
            <a:endParaRPr b="0" lang="en-US" sz="1400" spc="-1" strike="noStrike">
              <a:solidFill>
                <a:srgbClr val="0000ff"/>
              </a:solidFill>
              <a:uFill>
                <a:solidFill>
                  <a:srgbClr val="ffffff"/>
                </a:solidFill>
              </a:uFill>
              <a:latin typeface="Arial"/>
            </a:endParaRPr>
          </a:p>
          <a:p>
            <a:pPr lvl="1" marL="432000" indent="-216000">
              <a:buClr>
                <a:srgbClr val="6666ff"/>
              </a:buClr>
              <a:buSzPct val="45000"/>
              <a:buFont typeface="Wingdings" charset="2"/>
              <a:buChar char=""/>
            </a:pPr>
            <a:r>
              <a:rPr b="0" lang="en-US" sz="1400" spc="-1" strike="noStrike">
                <a:solidFill>
                  <a:srgbClr val="0000ff"/>
                </a:solidFill>
                <a:uFill>
                  <a:solidFill>
                    <a:srgbClr val="ffffff"/>
                  </a:solidFill>
                </a:uFill>
                <a:latin typeface="Arial"/>
              </a:rPr>
              <a:t>only particle created in optical processes like scintillation, Cherenkov radiation, and wavelength-shifting (WLS).</a:t>
            </a:r>
            <a:endParaRPr b="0" lang="en-US" sz="1400" spc="-1" strike="noStrike">
              <a:solidFill>
                <a:srgbClr val="0000ff"/>
              </a:solidFill>
              <a:uFill>
                <a:solidFill>
                  <a:srgbClr val="ffffff"/>
                </a:solidFill>
              </a:uFill>
              <a:latin typeface="Arial"/>
            </a:endParaRPr>
          </a:p>
          <a:p>
            <a:pPr lvl="1" marL="432000" indent="-216000">
              <a:buClr>
                <a:srgbClr val="6666ff"/>
              </a:buClr>
              <a:buSzPct val="45000"/>
              <a:buFont typeface="Wingdings" charset="2"/>
              <a:buChar char=""/>
            </a:pPr>
            <a:r>
              <a:rPr b="0" lang="en-US" sz="1400" spc="-1" strike="noStrike">
                <a:solidFill>
                  <a:srgbClr val="0000ff"/>
                </a:solidFill>
                <a:uFill>
                  <a:solidFill>
                    <a:srgbClr val="ffffff"/>
                  </a:solidFill>
                </a:uFill>
                <a:latin typeface="Arial"/>
              </a:rPr>
              <a:t>G4OpticalPhoton differs from the “usual” high-energy particle-physics photon (G4Gamma) in Geant4.</a:t>
            </a:r>
            <a:endParaRPr b="0" lang="en-US" sz="1400" spc="-1" strike="noStrike">
              <a:solidFill>
                <a:srgbClr val="0000ff"/>
              </a:solidFill>
              <a:uFill>
                <a:solidFill>
                  <a:srgbClr val="ffffff"/>
                </a:solidFill>
              </a:uFill>
              <a:latin typeface="Arial"/>
            </a:endParaRPr>
          </a:p>
          <a:p>
            <a:pPr marL="216000" indent="-216000">
              <a:buClr>
                <a:srgbClr val="6666ff"/>
              </a:buClr>
              <a:buFont typeface="Wingdings" charset="2"/>
              <a:buChar char=""/>
            </a:pPr>
            <a:r>
              <a:rPr b="0" lang="en-US" sz="1400" spc="-1" strike="noStrike">
                <a:solidFill>
                  <a:srgbClr val="0000ff"/>
                </a:solidFill>
                <a:uFill>
                  <a:solidFill>
                    <a:srgbClr val="ffffff"/>
                  </a:solidFill>
                </a:uFill>
                <a:latin typeface="Arial"/>
              </a:rPr>
              <a:t> </a:t>
            </a:r>
            <a:r>
              <a:rPr b="1" lang="en-US" sz="1400" spc="-1" strike="noStrike">
                <a:solidFill>
                  <a:srgbClr val="0000ff"/>
                </a:solidFill>
                <a:uFill>
                  <a:solidFill>
                    <a:srgbClr val="ffffff"/>
                  </a:solidFill>
                </a:uFill>
                <a:latin typeface="Arial"/>
              </a:rPr>
              <a:t>new properties for materials and optical surfaces.</a:t>
            </a:r>
            <a:r>
              <a:rPr b="0" lang="en-US" sz="1400" spc="-1" strike="noStrike">
                <a:solidFill>
                  <a:srgbClr val="0000ff"/>
                </a:solidFill>
                <a:uFill>
                  <a:solidFill>
                    <a:srgbClr val="ffffff"/>
                  </a:solidFill>
                </a:uFill>
                <a:latin typeface="Arial"/>
              </a:rPr>
              <a:t>  Optical properties need to be assigned to the materials whenever optical physics processes are to be considered in the simulation. Every material needs at least a refractive index spectrum (which corresponds to the dispersion relation) and an attenuation length spectrum, though the attenuation length is by default set to infinity if it is not defined. Special optical materials, i.e. scintillating and WLS materials, additionally require the specification of the emission spectra as well as of the rise and decay times. More properties can be assigned to optical surfaces between volumes, e.g. the reflectivity of the surface.</a:t>
            </a:r>
            <a:endParaRPr b="0" lang="en-US" sz="1400" spc="-1" strike="noStrike">
              <a:solidFill>
                <a:srgbClr val="0000ff"/>
              </a:solidFill>
              <a:uFill>
                <a:solidFill>
                  <a:srgbClr val="ffffff"/>
                </a:solidFill>
              </a:uFill>
              <a:latin typeface="Arial"/>
            </a:endParaRPr>
          </a:p>
        </p:txBody>
      </p:sp>
      <p:sp>
        <p:nvSpPr>
          <p:cNvPr id="111" name="CustomShape 3"/>
          <p:cNvSpPr/>
          <p:nvPr/>
        </p:nvSpPr>
        <p:spPr>
          <a:xfrm>
            <a:off x="1206000" y="5335200"/>
            <a:ext cx="5377680" cy="1065600"/>
          </a:xfrm>
          <a:prstGeom prst="rect">
            <a:avLst/>
          </a:prstGeom>
          <a:noFill/>
          <a:ln>
            <a:noFill/>
          </a:ln>
        </p:spPr>
        <p:style>
          <a:lnRef idx="0"/>
          <a:fillRef idx="0"/>
          <a:effectRef idx="0"/>
          <a:fontRef idx="minor"/>
        </p:style>
        <p:txBody>
          <a:bodyPr lIns="90000" rIns="90000" tIns="45000" bIns="45000"/>
          <a:p>
            <a:endParaRPr b="0" lang="en-US" sz="1800" spc="-1" strike="noStrike">
              <a:solidFill>
                <a:srgbClr val="000000"/>
              </a:solidFill>
              <a:uFill>
                <a:solidFill>
                  <a:srgbClr val="ffffff"/>
                </a:solidFill>
              </a:uFill>
              <a:latin typeface="Arial"/>
            </a:endParaRPr>
          </a:p>
          <a:p>
            <a:r>
              <a:rPr b="0" lang="en-US" sz="1000" spc="-1" strike="noStrike" u="sng">
                <a:solidFill>
                  <a:srgbClr val="0000ff"/>
                </a:solidFill>
                <a:uFill>
                  <a:solidFill>
                    <a:srgbClr val="ffffff"/>
                  </a:solidFill>
                </a:uFill>
                <a:latin typeface="Arial"/>
                <a:hlinkClick r:id="rId1"/>
              </a:rPr>
              <a:t>arXiv:1612.05162</a:t>
            </a:r>
            <a:endParaRPr b="0" lang="en-US" sz="1800" spc="-1" strike="noStrike">
              <a:solidFill>
                <a:srgbClr val="000000"/>
              </a:solidFill>
              <a:uFill>
                <a:solidFill>
                  <a:srgbClr val="ffffff"/>
                </a:solidFill>
              </a:uFill>
              <a:latin typeface="Arial"/>
            </a:endParaRPr>
          </a:p>
          <a:p>
            <a:r>
              <a:rPr b="0" lang="en-US" sz="1600" spc="-1" strike="noStrike">
                <a:solidFill>
                  <a:srgbClr val="000000"/>
                </a:solidFill>
                <a:uFill>
                  <a:solidFill>
                    <a:srgbClr val="ffffff"/>
                  </a:solidFill>
                </a:uFill>
                <a:latin typeface="Arial"/>
              </a:rPr>
              <a:t>Peculiarities in the Simulation of Optical Physics with Geant4</a:t>
            </a:r>
            <a:endParaRPr b="0" lang="en-US" sz="1800" spc="-1" strike="noStrike">
              <a:solidFill>
                <a:srgbClr val="000000"/>
              </a:solidFill>
              <a:uFill>
                <a:solidFill>
                  <a:srgbClr val="ffffff"/>
                </a:solidFill>
              </a:uFill>
              <a:latin typeface="Arial"/>
            </a:endParaRPr>
          </a:p>
        </p:txBody>
      </p:sp>
      <p:sp>
        <p:nvSpPr>
          <p:cNvPr id="112" name="CustomShape 4"/>
          <p:cNvSpPr/>
          <p:nvPr/>
        </p:nvSpPr>
        <p:spPr>
          <a:xfrm>
            <a:off x="0" y="1955880"/>
            <a:ext cx="166680" cy="230760"/>
          </a:xfrm>
          <a:prstGeom prst="rect">
            <a:avLst/>
          </a:prstGeom>
          <a:noFill/>
          <a:ln>
            <a:noFill/>
          </a:ln>
        </p:spPr>
        <p:style>
          <a:lnRef idx="0"/>
          <a:fillRef idx="0"/>
          <a:effectRef idx="0"/>
          <a:fontRef idx="minor"/>
        </p:style>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4897080" y="5212080"/>
            <a:ext cx="3881160" cy="1005840"/>
          </a:xfrm>
          <a:prstGeom prst="rect">
            <a:avLst/>
          </a:prstGeom>
          <a:solidFill>
            <a:srgbClr val="eeeeee"/>
          </a:solidFill>
          <a:ln>
            <a:solidFill>
              <a:srgbClr val="3465a4"/>
            </a:solidFill>
          </a:ln>
        </p:spPr>
        <p:style>
          <a:lnRef idx="0"/>
          <a:fillRef idx="0"/>
          <a:effectRef idx="0"/>
          <a:fontRef idx="minor"/>
        </p:style>
      </p:sp>
      <p:sp>
        <p:nvSpPr>
          <p:cNvPr id="114" name="CustomShape 2"/>
          <p:cNvSpPr/>
          <p:nvPr/>
        </p:nvSpPr>
        <p:spPr>
          <a:xfrm>
            <a:off x="5029200" y="3840480"/>
            <a:ext cx="4114800" cy="1140480"/>
          </a:xfrm>
          <a:prstGeom prst="rect">
            <a:avLst/>
          </a:prstGeom>
          <a:solidFill>
            <a:srgbClr val="ffff99"/>
          </a:solidFill>
          <a:ln>
            <a:solidFill>
              <a:srgbClr val="3465a4"/>
            </a:solidFill>
          </a:ln>
        </p:spPr>
        <p:style>
          <a:lnRef idx="0"/>
          <a:fillRef idx="0"/>
          <a:effectRef idx="0"/>
          <a:fontRef idx="minor"/>
        </p:style>
      </p:sp>
      <p:pic>
        <p:nvPicPr>
          <p:cNvPr id="115" name="" descr=""/>
          <p:cNvPicPr/>
          <p:nvPr/>
        </p:nvPicPr>
        <p:blipFill>
          <a:blip r:embed="rId1"/>
          <a:stretch/>
        </p:blipFill>
        <p:spPr>
          <a:xfrm>
            <a:off x="503640" y="1447920"/>
            <a:ext cx="4068000" cy="1978200"/>
          </a:xfrm>
          <a:prstGeom prst="rect">
            <a:avLst/>
          </a:prstGeom>
          <a:ln>
            <a:noFill/>
          </a:ln>
        </p:spPr>
      </p:pic>
      <p:pic>
        <p:nvPicPr>
          <p:cNvPr id="116" name="" descr=""/>
          <p:cNvPicPr/>
          <p:nvPr/>
        </p:nvPicPr>
        <p:blipFill>
          <a:blip r:embed="rId2"/>
          <a:stretch/>
        </p:blipFill>
        <p:spPr>
          <a:xfrm>
            <a:off x="853920" y="4846320"/>
            <a:ext cx="3809160" cy="1002600"/>
          </a:xfrm>
          <a:prstGeom prst="rect">
            <a:avLst/>
          </a:prstGeom>
          <a:ln>
            <a:noFill/>
          </a:ln>
        </p:spPr>
      </p:pic>
      <p:sp>
        <p:nvSpPr>
          <p:cNvPr id="117" name="CustomShape 3"/>
          <p:cNvSpPr/>
          <p:nvPr/>
        </p:nvSpPr>
        <p:spPr>
          <a:xfrm>
            <a:off x="733680" y="3883680"/>
            <a:ext cx="4843800" cy="370800"/>
          </a:xfrm>
          <a:prstGeom prst="rect">
            <a:avLst/>
          </a:prstGeom>
          <a:noFill/>
          <a:ln>
            <a:noFill/>
          </a:ln>
        </p:spPr>
        <p:style>
          <a:lnRef idx="0"/>
          <a:fillRef idx="0"/>
          <a:effectRef idx="0"/>
          <a:fontRef idx="minor"/>
        </p:style>
        <p:txBody>
          <a:bodyPr lIns="90000" rIns="90000" tIns="45000" bIns="45000"/>
          <a:p>
            <a:r>
              <a:rPr b="0" lang="en-US" sz="1400" spc="-1" strike="noStrike">
                <a:solidFill>
                  <a:srgbClr val="000000"/>
                </a:solidFill>
                <a:uFill>
                  <a:solidFill>
                    <a:srgbClr val="ffffff"/>
                  </a:solidFill>
                </a:uFill>
                <a:latin typeface="Arial"/>
              </a:rPr>
              <a:t>group velocity is equal to the </a:t>
            </a:r>
            <a:r>
              <a:rPr b="0" lang="en-US" sz="1400" spc="-1" strike="noStrike">
                <a:solidFill>
                  <a:srgbClr val="000000"/>
                </a:solidFill>
                <a:uFill>
                  <a:solidFill>
                    <a:srgbClr val="ffffff"/>
                  </a:solidFill>
                </a:uFill>
                <a:latin typeface="Arial"/>
              </a:rPr>
              <a:t>phase velocity </a:t>
            </a:r>
            <a:endParaRPr b="0" lang="en-US" sz="1400" spc="-1" strike="noStrike">
              <a:solidFill>
                <a:srgbClr val="000000"/>
              </a:solidFill>
              <a:uFill>
                <a:solidFill>
                  <a:srgbClr val="ffffff"/>
                </a:solidFill>
              </a:uFill>
              <a:latin typeface="Arial"/>
            </a:endParaRPr>
          </a:p>
          <a:p>
            <a:r>
              <a:rPr b="0" lang="en-US" sz="1400" spc="-1" strike="noStrike">
                <a:solidFill>
                  <a:srgbClr val="000000"/>
                </a:solidFill>
                <a:uFill>
                  <a:solidFill>
                    <a:srgbClr val="ffffff"/>
                  </a:solidFill>
                </a:uFill>
                <a:latin typeface="Arial"/>
              </a:rPr>
              <a:t>vp=c/n only</a:t>
            </a:r>
            <a:endParaRPr b="0" lang="en-US" sz="1400" spc="-1" strike="noStrike">
              <a:solidFill>
                <a:srgbClr val="000000"/>
              </a:solidFill>
              <a:uFill>
                <a:solidFill>
                  <a:srgbClr val="ffffff"/>
                </a:solidFill>
              </a:uFill>
              <a:latin typeface="Arial"/>
            </a:endParaRPr>
          </a:p>
          <a:p>
            <a:r>
              <a:rPr b="0" lang="en-US" sz="1400" spc="-1" strike="noStrike">
                <a:solidFill>
                  <a:srgbClr val="000000"/>
                </a:solidFill>
                <a:uFill>
                  <a:solidFill>
                    <a:srgbClr val="ffffff"/>
                  </a:solidFill>
                </a:uFill>
                <a:latin typeface="Arial"/>
              </a:rPr>
              <a:t>when the refractive index is a </a:t>
            </a:r>
            <a:r>
              <a:rPr b="0" lang="en-US" sz="1400" spc="-1" strike="noStrike">
                <a:solidFill>
                  <a:srgbClr val="000000"/>
                </a:solidFill>
                <a:uFill>
                  <a:solidFill>
                    <a:srgbClr val="ffffff"/>
                  </a:solidFill>
                </a:uFill>
                <a:latin typeface="Arial"/>
              </a:rPr>
              <a:t>constant</a:t>
            </a:r>
            <a:endParaRPr b="0" lang="en-US" sz="1400" spc="-1" strike="noStrike">
              <a:solidFill>
                <a:srgbClr val="000000"/>
              </a:solidFill>
              <a:uFill>
                <a:solidFill>
                  <a:srgbClr val="ffffff"/>
                </a:solidFill>
              </a:uFill>
              <a:latin typeface="Arial"/>
            </a:endParaRPr>
          </a:p>
        </p:txBody>
      </p:sp>
      <p:sp>
        <p:nvSpPr>
          <p:cNvPr id="118" name="CustomShape 4"/>
          <p:cNvSpPr/>
          <p:nvPr/>
        </p:nvSpPr>
        <p:spPr>
          <a:xfrm>
            <a:off x="761400" y="6035040"/>
            <a:ext cx="1067400" cy="230760"/>
          </a:xfrm>
          <a:prstGeom prst="rect">
            <a:avLst/>
          </a:prstGeom>
          <a:noFill/>
          <a:ln>
            <a:noFill/>
          </a:ln>
        </p:spPr>
        <p:style>
          <a:lnRef idx="0"/>
          <a:fillRef idx="0"/>
          <a:effectRef idx="0"/>
          <a:fontRef idx="minor"/>
        </p:style>
        <p:txBody>
          <a:bodyPr lIns="90000" rIns="90000" tIns="45000" bIns="45000"/>
          <a:p>
            <a:r>
              <a:rPr b="0" lang="en-US" sz="1000" spc="-1" strike="noStrike">
                <a:solidFill>
                  <a:srgbClr val="000000"/>
                </a:solidFill>
                <a:uFill>
                  <a:solidFill>
                    <a:srgbClr val="ffffff"/>
                  </a:solidFill>
                </a:uFill>
                <a:latin typeface="Arial"/>
              </a:rPr>
              <a:t>n = c/vp = ck</a:t>
            </a:r>
            <a:r>
              <a:rPr b="0" lang="en-US" sz="1000" spc="-1" strike="noStrike">
                <a:solidFill>
                  <a:srgbClr val="000000"/>
                </a:solidFill>
                <a:uFill>
                  <a:solidFill>
                    <a:srgbClr val="ffffff"/>
                  </a:solidFill>
                </a:uFill>
                <a:latin typeface="Arial"/>
              </a:rPr>
              <a:t>/ω.</a:t>
            </a:r>
            <a:endParaRPr b="0" lang="en-US" sz="1800" spc="-1" strike="noStrike">
              <a:solidFill>
                <a:srgbClr val="000000"/>
              </a:solidFill>
              <a:uFill>
                <a:solidFill>
                  <a:srgbClr val="ffffff"/>
                </a:solidFill>
              </a:uFill>
              <a:latin typeface="Arial"/>
            </a:endParaRPr>
          </a:p>
        </p:txBody>
      </p:sp>
      <p:pic>
        <p:nvPicPr>
          <p:cNvPr id="119" name="" descr=""/>
          <p:cNvPicPr/>
          <p:nvPr/>
        </p:nvPicPr>
        <p:blipFill>
          <a:blip r:embed="rId3"/>
          <a:stretch/>
        </p:blipFill>
        <p:spPr>
          <a:xfrm>
            <a:off x="5212080" y="1005840"/>
            <a:ext cx="3473280" cy="2689920"/>
          </a:xfrm>
          <a:prstGeom prst="rect">
            <a:avLst/>
          </a:prstGeom>
          <a:ln>
            <a:noFill/>
          </a:ln>
        </p:spPr>
      </p:pic>
      <p:sp>
        <p:nvSpPr>
          <p:cNvPr id="120" name="TextShape 5"/>
          <p:cNvSpPr txBox="1"/>
          <p:nvPr/>
        </p:nvSpPr>
        <p:spPr>
          <a:xfrm>
            <a:off x="5029200" y="3840480"/>
            <a:ext cx="4257360" cy="111456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root [0] .L LAr.C++</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root [1] init();                         // initialize</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root [2] sellmeierLAr(); </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root [3] rindextable();</a:t>
            </a:r>
            <a:endParaRPr b="0" lang="en-US" sz="1800" spc="-1" strike="noStrike">
              <a:solidFill>
                <a:srgbClr val="000000"/>
              </a:solidFill>
              <a:uFill>
                <a:solidFill>
                  <a:srgbClr val="ffffff"/>
                </a:solidFill>
              </a:uFill>
              <a:latin typeface="Arial"/>
            </a:endParaRPr>
          </a:p>
        </p:txBody>
      </p:sp>
      <p:sp>
        <p:nvSpPr>
          <p:cNvPr id="121" name="TextShape 6"/>
          <p:cNvSpPr txBox="1"/>
          <p:nvPr/>
        </p:nvSpPr>
        <p:spPr>
          <a:xfrm>
            <a:off x="6858000" y="2684520"/>
            <a:ext cx="1920240" cy="515880"/>
          </a:xfrm>
          <a:prstGeom prst="rect">
            <a:avLst/>
          </a:prstGeom>
          <a:noFill/>
          <a:ln>
            <a:noFill/>
          </a:ln>
        </p:spPr>
        <p:txBody>
          <a:bodyPr lIns="90000" rIns="90000" tIns="45000" bIns="45000"/>
          <a:p>
            <a:endParaRPr b="0" lang="en-US" sz="1800" spc="-1" strike="noStrike">
              <a:solidFill>
                <a:srgbClr val="000000"/>
              </a:solidFill>
              <a:uFill>
                <a:solidFill>
                  <a:srgbClr val="ffffff"/>
                </a:solidFill>
              </a:uFill>
              <a:latin typeface="Arial"/>
            </a:endParaRPr>
          </a:p>
          <a:p>
            <a:r>
              <a:rPr b="0" lang="en-US" sz="1000" spc="-1" strike="noStrike" u="sng">
                <a:solidFill>
                  <a:srgbClr val="0000ff"/>
                </a:solidFill>
                <a:uFill>
                  <a:solidFill>
                    <a:srgbClr val="ffffff"/>
                  </a:solidFill>
                </a:uFill>
                <a:latin typeface="Arial"/>
              </a:rPr>
              <a:t>ArXiv:1502.04213</a:t>
            </a:r>
            <a:endParaRPr b="0" lang="en-US" sz="1800" spc="-1" strike="noStrike">
              <a:solidFill>
                <a:srgbClr val="000000"/>
              </a:solidFill>
              <a:uFill>
                <a:solidFill>
                  <a:srgbClr val="ffffff"/>
                </a:solidFill>
              </a:uFill>
              <a:latin typeface="Arial"/>
            </a:endParaRPr>
          </a:p>
        </p:txBody>
      </p:sp>
      <p:sp>
        <p:nvSpPr>
          <p:cNvPr id="122" name="TextShape 7"/>
          <p:cNvSpPr txBox="1"/>
          <p:nvPr/>
        </p:nvSpPr>
        <p:spPr>
          <a:xfrm>
            <a:off x="457200" y="365760"/>
            <a:ext cx="5045400" cy="373680"/>
          </a:xfrm>
          <a:prstGeom prst="rect">
            <a:avLst/>
          </a:prstGeom>
          <a:noFill/>
          <a:ln>
            <a:noFill/>
          </a:ln>
        </p:spPr>
        <p:txBody>
          <a:bodyPr lIns="90000" rIns="90000" tIns="45000" bIns="45000"/>
          <a:p>
            <a:r>
              <a:rPr b="1" lang="en-US" sz="2000" spc="-1" strike="noStrike">
                <a:solidFill>
                  <a:srgbClr val="3399ff"/>
                </a:solidFill>
                <a:uFill>
                  <a:solidFill>
                    <a:srgbClr val="ffffff"/>
                  </a:solidFill>
                </a:uFill>
                <a:latin typeface="Arial"/>
              </a:rPr>
              <a:t>Refraction index and propagation speed</a:t>
            </a:r>
            <a:endParaRPr b="0" lang="en-US" sz="1800" spc="-1" strike="noStrike">
              <a:solidFill>
                <a:srgbClr val="000000"/>
              </a:solidFill>
              <a:uFill>
                <a:solidFill>
                  <a:srgbClr val="ffffff"/>
                </a:solidFill>
              </a:uFill>
              <a:latin typeface="Arial"/>
            </a:endParaRPr>
          </a:p>
        </p:txBody>
      </p:sp>
      <p:sp>
        <p:nvSpPr>
          <p:cNvPr id="123" name="TextShape 8"/>
          <p:cNvSpPr txBox="1"/>
          <p:nvPr/>
        </p:nvSpPr>
        <p:spPr>
          <a:xfrm>
            <a:off x="4897080" y="4884120"/>
            <a:ext cx="7081560" cy="1882440"/>
          </a:xfrm>
          <a:prstGeom prst="rect">
            <a:avLst/>
          </a:prstGeom>
          <a:noFill/>
          <a:ln>
            <a:noFill/>
          </a:ln>
        </p:spPr>
        <p:txBody>
          <a:bodyPr lIns="90000" rIns="90000" tIns="45000" bIns="45000"/>
          <a:p>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 </a:t>
            </a:r>
            <a:r>
              <a:rPr b="0" lang="en-US" sz="1000" spc="-1" strike="noStrike">
                <a:solidFill>
                  <a:srgbClr val="000000"/>
                </a:solidFill>
                <a:uFill>
                  <a:solidFill>
                    <a:srgbClr val="ffffff"/>
                  </a:solidFill>
                </a:uFill>
                <a:latin typeface="Arial"/>
              </a:rPr>
              <a:t>&lt;matrix name="RINDEX" coldim="2" values="1.7712*eV 1.23148</a:t>
            </a:r>
            <a:endParaRPr b="0" lang="en-US" sz="18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1.78626*eV 1.23154</a:t>
            </a:r>
            <a:endParaRPr b="0" lang="en-US" sz="18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1.80157*eV 1.2316</a:t>
            </a:r>
            <a:endParaRPr b="0" lang="en-US" sz="18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1.81715*eV 1.23166</a:t>
            </a:r>
            <a:endParaRPr b="0" lang="en-US" sz="18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10.6975*eV 1.72744"/&gt;</a:t>
            </a:r>
            <a:endParaRPr b="0" lang="en-US"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 descr=""/>
          <p:cNvPicPr/>
          <p:nvPr/>
        </p:nvPicPr>
        <p:blipFill>
          <a:blip r:embed="rId1"/>
          <a:stretch/>
        </p:blipFill>
        <p:spPr>
          <a:xfrm>
            <a:off x="3566160" y="2110320"/>
            <a:ext cx="5303160" cy="4107600"/>
          </a:xfrm>
          <a:prstGeom prst="rect">
            <a:avLst/>
          </a:prstGeom>
          <a:ln>
            <a:noFill/>
          </a:ln>
        </p:spPr>
      </p:pic>
      <p:sp>
        <p:nvSpPr>
          <p:cNvPr id="125" name="CustomShape 1"/>
          <p:cNvSpPr/>
          <p:nvPr/>
        </p:nvSpPr>
        <p:spPr>
          <a:xfrm>
            <a:off x="6583680" y="1097280"/>
            <a:ext cx="2468880" cy="1097280"/>
          </a:xfrm>
          <a:prstGeom prst="rect">
            <a:avLst/>
          </a:prstGeom>
          <a:solidFill>
            <a:srgbClr val="ffff99"/>
          </a:solidFill>
          <a:ln>
            <a:solidFill>
              <a:srgbClr val="3465a4"/>
            </a:solidFill>
          </a:ln>
        </p:spPr>
        <p:style>
          <a:lnRef idx="0"/>
          <a:fillRef idx="0"/>
          <a:effectRef idx="0"/>
          <a:fontRef idx="minor"/>
        </p:style>
      </p:sp>
      <p:sp>
        <p:nvSpPr>
          <p:cNvPr id="126" name="TextShape 2"/>
          <p:cNvSpPr txBox="1"/>
          <p:nvPr/>
        </p:nvSpPr>
        <p:spPr>
          <a:xfrm>
            <a:off x="6766560" y="1097280"/>
            <a:ext cx="7645320" cy="213840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root [0] .L LAr.C++</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root [1] init();                         // initialize</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root [2] rayleigh(); </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root [3] rayleightable()   </a:t>
            </a:r>
            <a:endParaRPr b="0" lang="en-US" sz="1800" spc="-1" strike="noStrike">
              <a:solidFill>
                <a:srgbClr val="000000"/>
              </a:solidFill>
              <a:uFill>
                <a:solidFill>
                  <a:srgbClr val="ffffff"/>
                </a:solidFill>
              </a:uFill>
              <a:latin typeface="Arial"/>
            </a:endParaRPr>
          </a:p>
        </p:txBody>
      </p:sp>
      <p:pic>
        <p:nvPicPr>
          <p:cNvPr id="127" name="" descr=""/>
          <p:cNvPicPr/>
          <p:nvPr/>
        </p:nvPicPr>
        <p:blipFill>
          <a:blip r:embed="rId2"/>
          <a:stretch/>
        </p:blipFill>
        <p:spPr>
          <a:xfrm>
            <a:off x="447840" y="1371600"/>
            <a:ext cx="1929600" cy="456480"/>
          </a:xfrm>
          <a:prstGeom prst="rect">
            <a:avLst/>
          </a:prstGeom>
          <a:ln>
            <a:noFill/>
          </a:ln>
        </p:spPr>
      </p:pic>
      <p:pic>
        <p:nvPicPr>
          <p:cNvPr id="128" name="" descr=""/>
          <p:cNvPicPr/>
          <p:nvPr/>
        </p:nvPicPr>
        <p:blipFill>
          <a:blip r:embed="rId3"/>
          <a:stretch/>
        </p:blipFill>
        <p:spPr>
          <a:xfrm>
            <a:off x="548640" y="4212720"/>
            <a:ext cx="2377440" cy="1946520"/>
          </a:xfrm>
          <a:prstGeom prst="rect">
            <a:avLst/>
          </a:prstGeom>
          <a:ln>
            <a:noFill/>
          </a:ln>
        </p:spPr>
      </p:pic>
      <p:sp>
        <p:nvSpPr>
          <p:cNvPr id="129" name="TextShape 3"/>
          <p:cNvSpPr txBox="1"/>
          <p:nvPr/>
        </p:nvSpPr>
        <p:spPr>
          <a:xfrm>
            <a:off x="457200" y="365760"/>
            <a:ext cx="2529360" cy="373680"/>
          </a:xfrm>
          <a:prstGeom prst="rect">
            <a:avLst/>
          </a:prstGeom>
          <a:noFill/>
          <a:ln>
            <a:noFill/>
          </a:ln>
        </p:spPr>
        <p:txBody>
          <a:bodyPr lIns="90000" rIns="90000" tIns="45000" bIns="45000"/>
          <a:p>
            <a:r>
              <a:rPr b="1" lang="en-US" sz="2000" spc="-1" strike="noStrike">
                <a:solidFill>
                  <a:srgbClr val="3399ff"/>
                </a:solidFill>
                <a:uFill>
                  <a:solidFill>
                    <a:srgbClr val="ffffff"/>
                  </a:solidFill>
                </a:uFill>
                <a:latin typeface="Arial"/>
              </a:rPr>
              <a:t>Rayleigh scattering</a:t>
            </a:r>
            <a:endParaRPr b="0" lang="en-US" sz="1800" spc="-1" strike="noStrike">
              <a:solidFill>
                <a:srgbClr val="000000"/>
              </a:solidFill>
              <a:uFill>
                <a:solidFill>
                  <a:srgbClr val="ffffff"/>
                </a:solidFill>
              </a:uFill>
              <a:latin typeface="Arial"/>
            </a:endParaRPr>
          </a:p>
        </p:txBody>
      </p:sp>
      <p:sp>
        <p:nvSpPr>
          <p:cNvPr id="130" name="TextShape 4"/>
          <p:cNvSpPr txBox="1"/>
          <p:nvPr/>
        </p:nvSpPr>
        <p:spPr>
          <a:xfrm>
            <a:off x="5029200" y="4937760"/>
            <a:ext cx="1920240" cy="515880"/>
          </a:xfrm>
          <a:prstGeom prst="rect">
            <a:avLst/>
          </a:prstGeom>
          <a:noFill/>
          <a:ln>
            <a:noFill/>
          </a:ln>
        </p:spPr>
        <p:txBody>
          <a:bodyPr lIns="90000" rIns="90000" tIns="45000" bIns="45000"/>
          <a:p>
            <a:endParaRPr b="0" lang="en-US" sz="1800" spc="-1" strike="noStrike">
              <a:solidFill>
                <a:srgbClr val="000000"/>
              </a:solidFill>
              <a:uFill>
                <a:solidFill>
                  <a:srgbClr val="ffffff"/>
                </a:solidFill>
              </a:uFill>
              <a:latin typeface="Arial"/>
            </a:endParaRPr>
          </a:p>
          <a:p>
            <a:r>
              <a:rPr b="0" lang="en-US" sz="1000" spc="-1" strike="noStrike" u="sng">
                <a:solidFill>
                  <a:srgbClr val="0000ff"/>
                </a:solidFill>
                <a:uFill>
                  <a:solidFill>
                    <a:srgbClr val="ffffff"/>
                  </a:solidFill>
                </a:uFill>
                <a:latin typeface="Arial"/>
              </a:rPr>
              <a:t>ArXiv:1502.04213</a:t>
            </a:r>
            <a:endParaRPr b="0" lang="en-US"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 descr=""/>
          <p:cNvPicPr/>
          <p:nvPr/>
        </p:nvPicPr>
        <p:blipFill>
          <a:blip r:embed="rId1"/>
          <a:stretch/>
        </p:blipFill>
        <p:spPr>
          <a:xfrm>
            <a:off x="182880" y="1097280"/>
            <a:ext cx="4754520" cy="3031560"/>
          </a:xfrm>
          <a:prstGeom prst="rect">
            <a:avLst/>
          </a:prstGeom>
          <a:ln>
            <a:noFill/>
          </a:ln>
        </p:spPr>
      </p:pic>
      <p:pic>
        <p:nvPicPr>
          <p:cNvPr id="132" name="" descr=""/>
          <p:cNvPicPr/>
          <p:nvPr/>
        </p:nvPicPr>
        <p:blipFill>
          <a:blip r:embed="rId2"/>
          <a:stretch/>
        </p:blipFill>
        <p:spPr>
          <a:xfrm>
            <a:off x="5669280" y="905040"/>
            <a:ext cx="2925720" cy="2203560"/>
          </a:xfrm>
          <a:prstGeom prst="rect">
            <a:avLst/>
          </a:prstGeom>
          <a:ln>
            <a:noFill/>
          </a:ln>
        </p:spPr>
      </p:pic>
      <p:pic>
        <p:nvPicPr>
          <p:cNvPr id="133" name="" descr=""/>
          <p:cNvPicPr/>
          <p:nvPr/>
        </p:nvPicPr>
        <p:blipFill>
          <a:blip r:embed="rId3"/>
          <a:stretch/>
        </p:blipFill>
        <p:spPr>
          <a:xfrm>
            <a:off x="5120640" y="3410280"/>
            <a:ext cx="3972960" cy="2807280"/>
          </a:xfrm>
          <a:prstGeom prst="rect">
            <a:avLst/>
          </a:prstGeom>
          <a:ln>
            <a:noFill/>
          </a:ln>
        </p:spPr>
      </p:pic>
      <p:sp>
        <p:nvSpPr>
          <p:cNvPr id="134" name="TextShape 1"/>
          <p:cNvSpPr txBox="1"/>
          <p:nvPr/>
        </p:nvSpPr>
        <p:spPr>
          <a:xfrm>
            <a:off x="305280" y="266040"/>
            <a:ext cx="2529360" cy="374040"/>
          </a:xfrm>
          <a:prstGeom prst="rect">
            <a:avLst/>
          </a:prstGeom>
          <a:noFill/>
          <a:ln>
            <a:noFill/>
          </a:ln>
        </p:spPr>
        <p:txBody>
          <a:bodyPr lIns="90000" rIns="90000" tIns="45000" bIns="45000"/>
          <a:p>
            <a:r>
              <a:rPr b="1" lang="en-US" sz="2000" spc="-1" strike="noStrike">
                <a:solidFill>
                  <a:srgbClr val="3399ff"/>
                </a:solidFill>
                <a:uFill>
                  <a:solidFill>
                    <a:srgbClr val="ffffff"/>
                  </a:solidFill>
                </a:uFill>
                <a:latin typeface="Arial"/>
              </a:rPr>
              <a:t>Rayleigh scattering</a:t>
            </a:r>
            <a:endParaRPr b="0" lang="en-US" sz="1800" spc="-1" strike="noStrike">
              <a:solidFill>
                <a:srgbClr val="000000"/>
              </a:solidFill>
              <a:uFill>
                <a:solidFill>
                  <a:srgbClr val="ffffff"/>
                </a:solidFill>
              </a:uFill>
              <a:latin typeface="Arial"/>
            </a:endParaRPr>
          </a:p>
        </p:txBody>
      </p:sp>
      <p:sp>
        <p:nvSpPr>
          <p:cNvPr id="135" name="TextShape 2"/>
          <p:cNvSpPr txBox="1"/>
          <p:nvPr/>
        </p:nvSpPr>
        <p:spPr>
          <a:xfrm>
            <a:off x="548640" y="3329640"/>
            <a:ext cx="1460880" cy="602280"/>
          </a:xfrm>
          <a:prstGeom prst="rect">
            <a:avLst/>
          </a:prstGeom>
          <a:noFill/>
          <a:ln>
            <a:noFill/>
          </a:ln>
        </p:spPr>
        <p:txBody>
          <a:bodyPr lIns="90000" rIns="90000" tIns="45000" bIns="45000"/>
          <a:p>
            <a:r>
              <a:rPr b="0" lang="en-US" sz="1800" spc="-1" strike="noStrike">
                <a:solidFill>
                  <a:srgbClr val="ffffff"/>
                </a:solidFill>
                <a:uFill>
                  <a:solidFill>
                    <a:srgbClr val="ffffff"/>
                  </a:solidFill>
                </a:uFill>
                <a:latin typeface="Arial"/>
              </a:rPr>
              <a:t>Length: 1m</a:t>
            </a:r>
            <a:endParaRPr b="0" lang="en-US" sz="1800" spc="-1" strike="noStrike">
              <a:solidFill>
                <a:srgbClr val="ffffff"/>
              </a:solidFill>
              <a:uFill>
                <a:solidFill>
                  <a:srgbClr val="ffffff"/>
                </a:solidFill>
              </a:uFill>
              <a:latin typeface="Arial"/>
            </a:endParaRPr>
          </a:p>
          <a:p>
            <a:r>
              <a:rPr b="0" lang="en-US" sz="1800" spc="-1" strike="noStrike">
                <a:solidFill>
                  <a:srgbClr val="ffffff"/>
                </a:solidFill>
                <a:uFill>
                  <a:solidFill>
                    <a:srgbClr val="ffffff"/>
                  </a:solidFill>
                </a:uFill>
                <a:latin typeface="Arial"/>
              </a:rPr>
              <a:t>Radius 0.5m</a:t>
            </a:r>
            <a:endParaRPr b="0" lang="en-US" sz="1800" spc="-1" strike="noStrike">
              <a:solidFill>
                <a:srgbClr val="ffffff"/>
              </a:solidFill>
              <a:uFill>
                <a:solidFill>
                  <a:srgbClr val="ffffff"/>
                </a:solidFill>
              </a:uFill>
              <a:latin typeface="Arial"/>
            </a:endParaRPr>
          </a:p>
        </p:txBody>
      </p:sp>
      <p:sp>
        <p:nvSpPr>
          <p:cNvPr id="136" name="TextShape 3"/>
          <p:cNvSpPr txBox="1"/>
          <p:nvPr/>
        </p:nvSpPr>
        <p:spPr>
          <a:xfrm>
            <a:off x="457200" y="1280160"/>
            <a:ext cx="433800" cy="346320"/>
          </a:xfrm>
          <a:prstGeom prst="rect">
            <a:avLst/>
          </a:prstGeom>
          <a:noFill/>
          <a:ln>
            <a:noFill/>
          </a:ln>
        </p:spPr>
        <p:txBody>
          <a:bodyPr lIns="90000" rIns="90000" tIns="45000" bIns="45000"/>
          <a:p>
            <a:r>
              <a:rPr b="0" lang="en-US" sz="1800" spc="-1" strike="noStrike">
                <a:solidFill>
                  <a:srgbClr val="ffffff"/>
                </a:solidFill>
                <a:uFill>
                  <a:solidFill>
                    <a:srgbClr val="ffffff"/>
                  </a:solidFill>
                </a:uFill>
                <a:latin typeface="Arial"/>
              </a:rPr>
              <a:t>10</a:t>
            </a:r>
            <a:endParaRPr b="0" lang="en-US" sz="1800" spc="-1" strike="noStrike">
              <a:solidFill>
                <a:srgbClr val="000000"/>
              </a:solidFill>
              <a:uFill>
                <a:solidFill>
                  <a:srgbClr val="ffffff"/>
                </a:solidFill>
              </a:uFill>
              <a:latin typeface="Arial"/>
            </a:endParaRPr>
          </a:p>
        </p:txBody>
      </p:sp>
      <p:sp>
        <p:nvSpPr>
          <p:cNvPr id="137" name="TextShape 4"/>
          <p:cNvSpPr txBox="1"/>
          <p:nvPr/>
        </p:nvSpPr>
        <p:spPr>
          <a:xfrm>
            <a:off x="5875560" y="1097280"/>
            <a:ext cx="1165320" cy="602280"/>
          </a:xfrm>
          <a:prstGeom prst="rect">
            <a:avLst/>
          </a:prstGeom>
          <a:noFill/>
          <a:ln>
            <a:noFill/>
          </a:ln>
        </p:spPr>
        <p:txBody>
          <a:bodyPr lIns="90000" rIns="90000" tIns="45000" bIns="45000"/>
          <a:p>
            <a:r>
              <a:rPr b="0" lang="en-US" sz="1800" spc="-1" strike="noStrike">
                <a:solidFill>
                  <a:srgbClr val="ffffff"/>
                </a:solidFill>
                <a:uFill>
                  <a:solidFill>
                    <a:srgbClr val="ffffff"/>
                  </a:solidFill>
                </a:uFill>
                <a:latin typeface="Arial"/>
              </a:rPr>
              <a:t>100</a:t>
            </a:r>
            <a:endParaRPr b="0" lang="en-US" sz="1800" spc="-1" strike="noStrike">
              <a:solidFill>
                <a:srgbClr val="000000"/>
              </a:solidFill>
              <a:uFill>
                <a:solidFill>
                  <a:srgbClr val="ffffff"/>
                </a:solidFill>
              </a:uFill>
              <a:latin typeface="Arial"/>
            </a:endParaRPr>
          </a:p>
        </p:txBody>
      </p:sp>
      <p:sp>
        <p:nvSpPr>
          <p:cNvPr id="138" name="TextShape 5"/>
          <p:cNvSpPr txBox="1"/>
          <p:nvPr/>
        </p:nvSpPr>
        <p:spPr>
          <a:xfrm>
            <a:off x="5212080" y="3603960"/>
            <a:ext cx="1165320" cy="602280"/>
          </a:xfrm>
          <a:prstGeom prst="rect">
            <a:avLst/>
          </a:prstGeom>
          <a:noFill/>
          <a:ln>
            <a:noFill/>
          </a:ln>
        </p:spPr>
        <p:txBody>
          <a:bodyPr lIns="90000" rIns="90000" tIns="45000" bIns="45000"/>
          <a:p>
            <a:r>
              <a:rPr b="0" lang="en-US" sz="1800" spc="-1" strike="noStrike">
                <a:solidFill>
                  <a:srgbClr val="ffffff"/>
                </a:solidFill>
                <a:uFill>
                  <a:solidFill>
                    <a:srgbClr val="ffffff"/>
                  </a:solidFill>
                </a:uFill>
                <a:latin typeface="Arial"/>
              </a:rPr>
              <a:t>1000</a:t>
            </a:r>
            <a:endParaRPr b="0" lang="en-US"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 descr=""/>
          <p:cNvPicPr/>
          <p:nvPr/>
        </p:nvPicPr>
        <p:blipFill>
          <a:blip r:embed="rId1"/>
          <a:stretch/>
        </p:blipFill>
        <p:spPr>
          <a:xfrm>
            <a:off x="822960" y="1005840"/>
            <a:ext cx="7406640" cy="5154840"/>
          </a:xfrm>
          <a:prstGeom prst="rect">
            <a:avLst/>
          </a:prstGeom>
          <a:ln>
            <a:noFill/>
          </a:ln>
        </p:spPr>
      </p:pic>
      <p:sp>
        <p:nvSpPr>
          <p:cNvPr id="140" name="TextShape 1"/>
          <p:cNvSpPr txBox="1"/>
          <p:nvPr/>
        </p:nvSpPr>
        <p:spPr>
          <a:xfrm>
            <a:off x="365760" y="274320"/>
            <a:ext cx="7589520" cy="1223640"/>
          </a:xfrm>
          <a:prstGeom prst="rect">
            <a:avLst/>
          </a:prstGeom>
          <a:noFill/>
          <a:ln>
            <a:noFill/>
          </a:ln>
        </p:spPr>
        <p:txBody>
          <a:bodyPr lIns="90000" rIns="90000" tIns="45000" bIns="45000"/>
          <a:p>
            <a:r>
              <a:rPr b="1" lang="en-US" sz="2000" spc="-1" strike="noStrike">
                <a:solidFill>
                  <a:srgbClr val="3399ff"/>
                </a:solidFill>
                <a:uFill>
                  <a:solidFill>
                    <a:srgbClr val="ffffff"/>
                  </a:solidFill>
                </a:uFill>
                <a:latin typeface="Arial"/>
              </a:rPr>
              <a:t>Rayleigh scattering: effect on timing and imaging</a:t>
            </a:r>
            <a:endParaRPr b="0" lang="en-US" sz="1800" spc="-1" strike="noStrike">
              <a:solidFill>
                <a:srgbClr val="000000"/>
              </a:solidFill>
              <a:uFill>
                <a:solidFill>
                  <a:srgbClr val="ffffff"/>
                </a:solidFill>
              </a:uFill>
              <a:latin typeface="Arial"/>
            </a:endParaRPr>
          </a:p>
        </p:txBody>
      </p:sp>
      <p:sp>
        <p:nvSpPr>
          <p:cNvPr id="141" name="TextShape 2"/>
          <p:cNvSpPr txBox="1"/>
          <p:nvPr/>
        </p:nvSpPr>
        <p:spPr>
          <a:xfrm>
            <a:off x="457200" y="6035040"/>
            <a:ext cx="3908520" cy="34632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No scitillation time </a:t>
            </a:r>
            <a:r>
              <a:rPr b="0" lang="en-US" sz="1800" spc="-1" strike="noStrike">
                <a:solidFill>
                  <a:srgbClr val="000000"/>
                </a:solidFill>
                <a:uFill>
                  <a:solidFill>
                    <a:srgbClr val="ffffff"/>
                  </a:solidFill>
                </a:uFill>
                <a:latin typeface="Arial"/>
              </a:rPr>
              <a:t>constant involved.</a:t>
            </a:r>
            <a:endParaRPr b="0" lang="en-US" sz="1800" spc="-1" strike="noStrike">
              <a:solidFill>
                <a:srgbClr val="000000"/>
              </a:solidFill>
              <a:uFill>
                <a:solidFill>
                  <a:srgbClr val="ffffff"/>
                </a:solidFill>
              </a:uFill>
              <a:latin typeface="Arial"/>
            </a:endParaRPr>
          </a:p>
        </p:txBody>
      </p:sp>
      <p:sp>
        <p:nvSpPr>
          <p:cNvPr id="142" name="TextShape 3"/>
          <p:cNvSpPr txBox="1"/>
          <p:nvPr/>
        </p:nvSpPr>
        <p:spPr>
          <a:xfrm>
            <a:off x="206280" y="842400"/>
            <a:ext cx="2536920" cy="34632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10000 incident photons</a:t>
            </a:r>
            <a:endParaRPr b="0" lang="en-US"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2081</TotalTime>
  <Application>LibreOffice/5.1.6.2$Linux_X86_64 LibreOffice_project/10m0$Build-2</Application>
  <Paragraphs>158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lastPrinted>2016-02-05T20:17:01Z</cp:lastPrinted>
  <dcterms:modified xsi:type="dcterms:W3CDTF">2018-05-22T08:31:45Z</dcterms:modified>
  <cp:revision>89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15.0025</vt:lpwstr>
  </property>
  <property fmtid="{D5CDD505-2E9C-101B-9397-08002B2CF9AE}" pid="3" name="ContentTypeId">
    <vt:lpwstr>0x010100C4F226A9081EE44C8ECEE733CAFE383C</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16</vt:i4>
  </property>
  <property fmtid="{D5CDD505-2E9C-101B-9397-08002B2CF9AE}" pid="13" name="Worktype">
    <vt:lpwstr>scpmt-pres</vt:lpwstr>
  </property>
  <property fmtid="{D5CDD505-2E9C-101B-9397-08002B2CF9AE}" pid="14" name="Year">
    <vt:lpwstr>2016</vt:lpwstr>
  </property>
</Properties>
</file>