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27" r:id="rId3"/>
    <p:sldId id="330" r:id="rId4"/>
    <p:sldId id="328" r:id="rId5"/>
    <p:sldId id="329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BC5F2B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4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2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2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E9E7"/>
          </a:solidFill>
        </a:fill>
      </a:tcStyle>
    </a:wholeTbl>
    <a:band2H>
      <a:tcTxStyle/>
      <a:tcStyle>
        <a:tcBdr/>
        <a:fill>
          <a:solidFill>
            <a:schemeClr val="accent2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BC5F2B"/>
              </a:solidFill>
              <a:prstDash val="solid"/>
              <a:round/>
            </a:ln>
          </a:top>
          <a:bottom>
            <a:ln w="25400" cap="flat">
              <a:solidFill>
                <a:srgbClr val="BC5F2B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BC5F2B"/>
              </a:solidFill>
              <a:prstDash val="solid"/>
              <a:round/>
            </a:ln>
          </a:top>
          <a:bottom>
            <a:ln w="25400" cap="flat">
              <a:solidFill>
                <a:srgbClr val="BC5F2B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D1CB"/>
          </a:solidFill>
        </a:fill>
      </a:tcStyle>
    </a:wholeTbl>
    <a:band2H>
      <a:tcTxStyle/>
      <a:tcStyle>
        <a:tcBdr/>
        <a:fill>
          <a:solidFill>
            <a:srgbClr val="F3E9E7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BC5F2B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BC5F2B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2">
          <a:lumOff val="44000"/>
        </a:schemeClr>
      </a:tcTxStyle>
      <a:tcStyle>
        <a:tcBdr>
          <a:lef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2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BC5F2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solidFill>
                <a:srgbClr val="BC5F2B"/>
              </a:solidFill>
              <a:prstDash val="solid"/>
              <a:round/>
            </a:ln>
          </a:left>
          <a:right>
            <a:ln w="12700" cap="flat">
              <a:solidFill>
                <a:srgbClr val="BC5F2B"/>
              </a:solidFill>
              <a:prstDash val="solid"/>
              <a:round/>
            </a:ln>
          </a:right>
          <a:top>
            <a:ln w="12700" cap="flat">
              <a:solidFill>
                <a:srgbClr val="BC5F2B"/>
              </a:solidFill>
              <a:prstDash val="solid"/>
              <a:round/>
            </a:ln>
          </a:top>
          <a:bottom>
            <a:ln w="12700" cap="flat">
              <a:solidFill>
                <a:srgbClr val="BC5F2B"/>
              </a:solidFill>
              <a:prstDash val="solid"/>
              <a:round/>
            </a:ln>
          </a:bottom>
          <a:insideH>
            <a:ln w="12700" cap="flat">
              <a:solidFill>
                <a:srgbClr val="BC5F2B"/>
              </a:solidFill>
              <a:prstDash val="solid"/>
              <a:round/>
            </a:ln>
          </a:insideH>
          <a:insideV>
            <a:ln w="12700" cap="flat">
              <a:solidFill>
                <a:srgbClr val="BC5F2B"/>
              </a:solidFill>
              <a:prstDash val="solid"/>
              <a:round/>
            </a:ln>
          </a:insideV>
        </a:tcBdr>
        <a:fill>
          <a:solidFill>
            <a:srgbClr val="BC5F2B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2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solidFill>
                <a:srgbClr val="BC5F2B"/>
              </a:solidFill>
              <a:prstDash val="solid"/>
              <a:round/>
            </a:ln>
          </a:left>
          <a:right>
            <a:ln w="12700" cap="flat">
              <a:solidFill>
                <a:srgbClr val="BC5F2B"/>
              </a:solidFill>
              <a:prstDash val="solid"/>
              <a:round/>
            </a:ln>
          </a:right>
          <a:top>
            <a:ln w="12700" cap="flat">
              <a:solidFill>
                <a:srgbClr val="BC5F2B"/>
              </a:solidFill>
              <a:prstDash val="solid"/>
              <a:round/>
            </a:ln>
          </a:top>
          <a:bottom>
            <a:ln w="12700" cap="flat">
              <a:solidFill>
                <a:srgbClr val="BC5F2B"/>
              </a:solidFill>
              <a:prstDash val="solid"/>
              <a:round/>
            </a:ln>
          </a:bottom>
          <a:insideH>
            <a:ln w="12700" cap="flat">
              <a:solidFill>
                <a:srgbClr val="BC5F2B"/>
              </a:solidFill>
              <a:prstDash val="solid"/>
              <a:round/>
            </a:ln>
          </a:insideH>
          <a:insideV>
            <a:ln w="12700" cap="flat">
              <a:solidFill>
                <a:srgbClr val="BC5F2B"/>
              </a:solidFill>
              <a:prstDash val="solid"/>
              <a:round/>
            </a:ln>
          </a:insideV>
        </a:tcBdr>
        <a:fill>
          <a:solidFill>
            <a:srgbClr val="BC5F2B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solidFill>
                <a:srgbClr val="BC5F2B"/>
              </a:solidFill>
              <a:prstDash val="solid"/>
              <a:round/>
            </a:ln>
          </a:left>
          <a:right>
            <a:ln w="12700" cap="flat">
              <a:solidFill>
                <a:srgbClr val="BC5F2B"/>
              </a:solidFill>
              <a:prstDash val="solid"/>
              <a:round/>
            </a:ln>
          </a:right>
          <a:top>
            <a:ln w="50800" cap="flat">
              <a:solidFill>
                <a:srgbClr val="BC5F2B"/>
              </a:solidFill>
              <a:prstDash val="solid"/>
              <a:round/>
            </a:ln>
          </a:top>
          <a:bottom>
            <a:ln w="12700" cap="flat">
              <a:solidFill>
                <a:srgbClr val="BC5F2B"/>
              </a:solidFill>
              <a:prstDash val="solid"/>
              <a:round/>
            </a:ln>
          </a:bottom>
          <a:insideH>
            <a:ln w="12700" cap="flat">
              <a:solidFill>
                <a:srgbClr val="BC5F2B"/>
              </a:solidFill>
              <a:prstDash val="solid"/>
              <a:round/>
            </a:ln>
          </a:insideH>
          <a:insideV>
            <a:ln w="12700" cap="flat">
              <a:solidFill>
                <a:srgbClr val="BC5F2B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BC5F2B"/>
      </a:tcTxStyle>
      <a:tcStyle>
        <a:tcBdr>
          <a:left>
            <a:ln w="12700" cap="flat">
              <a:solidFill>
                <a:srgbClr val="BC5F2B"/>
              </a:solidFill>
              <a:prstDash val="solid"/>
              <a:round/>
            </a:ln>
          </a:left>
          <a:right>
            <a:ln w="12700" cap="flat">
              <a:solidFill>
                <a:srgbClr val="BC5F2B"/>
              </a:solidFill>
              <a:prstDash val="solid"/>
              <a:round/>
            </a:ln>
          </a:right>
          <a:top>
            <a:ln w="12700" cap="flat">
              <a:solidFill>
                <a:srgbClr val="BC5F2B"/>
              </a:solidFill>
              <a:prstDash val="solid"/>
              <a:round/>
            </a:ln>
          </a:top>
          <a:bottom>
            <a:ln w="25400" cap="flat">
              <a:solidFill>
                <a:srgbClr val="BC5F2B"/>
              </a:solidFill>
              <a:prstDash val="solid"/>
              <a:round/>
            </a:ln>
          </a:bottom>
          <a:insideH>
            <a:ln w="12700" cap="flat">
              <a:solidFill>
                <a:srgbClr val="BC5F2B"/>
              </a:solidFill>
              <a:prstDash val="solid"/>
              <a:round/>
            </a:ln>
          </a:insideH>
          <a:insideV>
            <a:ln w="12700" cap="flat">
              <a:solidFill>
                <a:srgbClr val="BC5F2B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87"/>
    <p:restoredTop sz="94667"/>
  </p:normalViewPr>
  <p:slideViewPr>
    <p:cSldViewPr snapToGrid="0" snapToObjects="1">
      <p:cViewPr>
        <p:scale>
          <a:sx n="75" d="100"/>
          <a:sy n="75" d="100"/>
        </p:scale>
        <p:origin x="-840" y="-8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7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4223D37-03C5-CA4B-AD6B-D4CDB6FCB1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5ADDBDE-82BB-5E41-B45A-81A9EE912F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20.MAR.18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B810402-E3DD-C847-8EDE-E40B26B565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F. Cavanna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AC44035-93A3-E643-B94E-EB45B3ACC3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D7C50A-7601-8C4E-8FDA-88AA8234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1508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22" name="Shape 52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88501D41-19C6-0046-9BFB-0957A2DC50B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xmlns="" id="{D95D3B56-1F02-A349-94BF-11F019B9B5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AE57CA2-410E-C541-AAFE-04E97DA935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DED37-73A2-A049-9AB1-4335BA692B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37357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6"/>
          <p:cNvSpPr/>
          <p:nvPr/>
        </p:nvSpPr>
        <p:spPr>
          <a:xfrm>
            <a:off x="457200" y="5760720"/>
            <a:ext cx="8229600" cy="1"/>
          </a:xfrm>
          <a:prstGeom prst="line">
            <a:avLst/>
          </a:prstGeom>
          <a:ln w="25400">
            <a:solidFill>
              <a:srgbClr val="E95125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7" name="Straight Connector 7"/>
          <p:cNvSpPr/>
          <p:nvPr/>
        </p:nvSpPr>
        <p:spPr>
          <a:xfrm>
            <a:off x="457200" y="472239"/>
            <a:ext cx="8229600" cy="1"/>
          </a:xfrm>
          <a:prstGeom prst="line">
            <a:avLst/>
          </a:prstGeom>
          <a:ln w="25400">
            <a:solidFill>
              <a:srgbClr val="E95125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8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09113" y="5953373"/>
            <a:ext cx="1084035" cy="457358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1" name="Group 2"/>
          <p:cNvGrpSpPr/>
          <p:nvPr/>
        </p:nvGrpSpPr>
        <p:grpSpPr>
          <a:xfrm>
            <a:off x="5095044" y="240226"/>
            <a:ext cx="3598106" cy="199543"/>
            <a:chOff x="0" y="0"/>
            <a:chExt cx="3598105" cy="199542"/>
          </a:xfrm>
        </p:grpSpPr>
        <p:pic>
          <p:nvPicPr>
            <p:cNvPr id="19" name="Picture 8" descr="Picture 8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10061"/>
              <a:ext cx="1690007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" name="Picture 9" descr="Picture 9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11248" y="-1"/>
              <a:ext cx="1886858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xfrm>
            <a:off x="457200" y="1230415"/>
            <a:ext cx="8218489" cy="1143001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4025" y="2696827"/>
            <a:ext cx="8221664" cy="17210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FontTx/>
              <a:buNone/>
              <a:defRPr>
                <a:solidFill>
                  <a:srgbClr val="E95125"/>
                </a:solidFill>
              </a:defRPr>
            </a:lvl1pPr>
            <a:lvl2pPr marL="0" indent="0">
              <a:spcBef>
                <a:spcPts val="500"/>
              </a:spcBef>
              <a:buSzTx/>
              <a:buFontTx/>
              <a:buNone/>
              <a:defRPr>
                <a:solidFill>
                  <a:srgbClr val="E95125"/>
                </a:solidFill>
              </a:defRPr>
            </a:lvl2pPr>
            <a:lvl3pPr marL="0" indent="0">
              <a:spcBef>
                <a:spcPts val="500"/>
              </a:spcBef>
              <a:buSzTx/>
              <a:buFontTx/>
              <a:buNone/>
              <a:defRPr>
                <a:solidFill>
                  <a:srgbClr val="E95125"/>
                </a:solidFill>
              </a:defRPr>
            </a:lvl3pPr>
            <a:lvl4pPr marL="0" indent="0">
              <a:spcBef>
                <a:spcPts val="500"/>
              </a:spcBef>
              <a:buSzTx/>
              <a:buFontTx/>
              <a:buNone/>
              <a:defRPr>
                <a:solidFill>
                  <a:srgbClr val="E95125"/>
                </a:solidFill>
              </a:defRPr>
            </a:lvl4pPr>
            <a:lvl5pPr marL="0" indent="0">
              <a:spcBef>
                <a:spcPts val="500"/>
              </a:spcBef>
              <a:buSzTx/>
              <a:buFontTx/>
              <a:buNone/>
              <a:defRPr>
                <a:solidFill>
                  <a:srgbClr val="E9512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4" name="FNAL-Logo.png" descr="FNAL-Logo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5682341" y="5966861"/>
            <a:ext cx="1730339" cy="443870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Date Placeholder 10">
            <a:extLst>
              <a:ext uri="{FF2B5EF4-FFF2-40B4-BE49-F238E27FC236}">
                <a16:creationId xmlns:a16="http://schemas.microsoft.com/office/drawing/2014/main" xmlns="" id="{07CECA80-7CB8-E54E-BEF6-B7514403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12607" y="6017735"/>
            <a:ext cx="815948" cy="365125"/>
          </a:xfrm>
        </p:spPr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xmlns="" id="{F6E1C0E2-24CF-5D4E-8FB2-635A8E845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6771" y="5998052"/>
            <a:ext cx="3559137" cy="365125"/>
          </a:xfrm>
        </p:spPr>
        <p:txBody>
          <a:bodyPr/>
          <a:lstStyle/>
          <a:p>
            <a:r>
              <a:rPr lang="en-US" smtClean="0"/>
              <a:t>G. Rameika l ProtoDUNE-SP Status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xmlns="" id="{3BFC7AC0-63D5-3D43-9607-A06B06DA6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4025" y="6006849"/>
            <a:ext cx="481693" cy="365125"/>
          </a:xfrm>
        </p:spPr>
        <p:txBody>
          <a:bodyPr/>
          <a:lstStyle>
            <a:lvl1pPr algn="ctr">
              <a:defRPr/>
            </a:lvl1pPr>
          </a:lstStyle>
          <a:p>
            <a:fld id="{9E0E895D-0064-C245-BA09-D78B696DE1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traight Connector 10"/>
          <p:cNvSpPr/>
          <p:nvPr/>
        </p:nvSpPr>
        <p:spPr>
          <a:xfrm>
            <a:off x="457200" y="6500324"/>
            <a:ext cx="8229600" cy="1"/>
          </a:xfrm>
          <a:prstGeom prst="line">
            <a:avLst/>
          </a:prstGeom>
          <a:ln w="25400">
            <a:solidFill>
              <a:srgbClr val="FF54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0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4" y="5347367"/>
            <a:ext cx="4003605" cy="133646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20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95" y="5347368"/>
            <a:ext cx="4003605" cy="73752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pPr>
            <a:endParaRPr/>
          </a:p>
        </p:txBody>
      </p:sp>
      <p:sp>
        <p:nvSpPr>
          <p:cNvPr id="207" name="Title Text"/>
          <p:cNvSpPr txBox="1">
            <a:spLocks noGrp="1"/>
          </p:cNvSpPr>
          <p:nvPr>
            <p:ph type="title"/>
          </p:nvPr>
        </p:nvSpPr>
        <p:spPr>
          <a:xfrm>
            <a:off x="457200" y="1389617"/>
            <a:ext cx="8229600" cy="647104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FF5400"/>
                </a:solidFill>
              </a:defRPr>
            </a:lvl1pPr>
          </a:lstStyle>
          <a:p>
            <a:r>
              <a:t>Title Text</a:t>
            </a:r>
          </a:p>
        </p:txBody>
      </p:sp>
      <p:grpSp>
        <p:nvGrpSpPr>
          <p:cNvPr id="212" name="Group 9"/>
          <p:cNvGrpSpPr/>
          <p:nvPr/>
        </p:nvGrpSpPr>
        <p:grpSpPr>
          <a:xfrm>
            <a:off x="5095044" y="240226"/>
            <a:ext cx="3598106" cy="199543"/>
            <a:chOff x="0" y="0"/>
            <a:chExt cx="3598105" cy="199542"/>
          </a:xfrm>
        </p:grpSpPr>
        <p:pic>
          <p:nvPicPr>
            <p:cNvPr id="210" name="Picture 10" descr="Picture 10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0061"/>
              <a:ext cx="1690007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1" name="Picture 11" descr="Picture 11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11248" y="-1"/>
              <a:ext cx="1886858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3" name="Straight Connector 12"/>
          <p:cNvSpPr/>
          <p:nvPr/>
        </p:nvSpPr>
        <p:spPr>
          <a:xfrm>
            <a:off x="457200" y="472239"/>
            <a:ext cx="8229600" cy="1"/>
          </a:xfrm>
          <a:prstGeom prst="line">
            <a:avLst/>
          </a:prstGeom>
          <a:ln w="25400">
            <a:solidFill>
              <a:srgbClr val="FF54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9D47A2D-176A-0047-887E-04EF3C1E829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CC0DA12-B204-E54F-BF3C-8FAC4131708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365989" y="5688199"/>
            <a:ext cx="4189639" cy="365125"/>
          </a:xfrm>
        </p:spPr>
        <p:txBody>
          <a:bodyPr/>
          <a:lstStyle/>
          <a:p>
            <a:r>
              <a:rPr lang="en-US" smtClean="0"/>
              <a:t>G. Rameika l ProtoDUNE-SP Status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6F5D17D-D95C-0346-B62D-4C337660B86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E895D-0064-C245-BA09-D78B696DE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3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20281" y="6514034"/>
            <a:ext cx="772869" cy="326076"/>
          </a:xfrm>
          <a:prstGeom prst="rect">
            <a:avLst/>
          </a:prstGeom>
          <a:ln w="12700">
            <a:miter lim="400000"/>
          </a:ln>
        </p:spPr>
      </p:pic>
      <p:sp>
        <p:nvSpPr>
          <p:cNvPr id="264" name="Straight Connector 10"/>
          <p:cNvSpPr/>
          <p:nvPr/>
        </p:nvSpPr>
        <p:spPr>
          <a:xfrm>
            <a:off x="457200" y="6500324"/>
            <a:ext cx="8229600" cy="1"/>
          </a:xfrm>
          <a:prstGeom prst="line">
            <a:avLst/>
          </a:prstGeom>
          <a:ln w="25400">
            <a:solidFill>
              <a:srgbClr val="FF54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6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4" y="5347368"/>
            <a:ext cx="4003605" cy="737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95" y="5347368"/>
            <a:ext cx="4003605" cy="73752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pPr>
            <a:endParaRPr/>
          </a:p>
        </p:txBody>
      </p:sp>
      <p:sp>
        <p:nvSpPr>
          <p:cNvPr id="267" name="Title Text"/>
          <p:cNvSpPr txBox="1">
            <a:spLocks noGrp="1"/>
          </p:cNvSpPr>
          <p:nvPr>
            <p:ph type="title"/>
          </p:nvPr>
        </p:nvSpPr>
        <p:spPr>
          <a:xfrm>
            <a:off x="457200" y="1389617"/>
            <a:ext cx="8229600" cy="647104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FF5400"/>
                </a:solidFill>
              </a:defRPr>
            </a:lvl1pPr>
          </a:lstStyle>
          <a:p>
            <a:r>
              <a:t>Title Text</a:t>
            </a:r>
          </a:p>
        </p:txBody>
      </p:sp>
      <p:pic>
        <p:nvPicPr>
          <p:cNvPr id="269" name="FNAL-Logo.png" descr="FNAL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413500" y="6514034"/>
            <a:ext cx="1271140" cy="32607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272" name="Group 9"/>
          <p:cNvGrpSpPr/>
          <p:nvPr/>
        </p:nvGrpSpPr>
        <p:grpSpPr>
          <a:xfrm>
            <a:off x="5095044" y="240226"/>
            <a:ext cx="3598106" cy="199543"/>
            <a:chOff x="0" y="0"/>
            <a:chExt cx="3598105" cy="199542"/>
          </a:xfrm>
        </p:grpSpPr>
        <p:pic>
          <p:nvPicPr>
            <p:cNvPr id="270" name="Picture 10" descr="Picture 10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10061"/>
              <a:ext cx="1690007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1" name="Picture 11" descr="Picture 11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11248" y="-1"/>
              <a:ext cx="1886858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73" name="Straight Connector 12"/>
          <p:cNvSpPr/>
          <p:nvPr/>
        </p:nvSpPr>
        <p:spPr>
          <a:xfrm>
            <a:off x="457200" y="472239"/>
            <a:ext cx="8229600" cy="1"/>
          </a:xfrm>
          <a:prstGeom prst="line">
            <a:avLst/>
          </a:prstGeom>
          <a:ln w="25400">
            <a:solidFill>
              <a:srgbClr val="FF54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467FCFF-C042-1447-A149-23BF13E2F66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187893" y="6524285"/>
            <a:ext cx="858622" cy="365125"/>
          </a:xfrm>
        </p:spPr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3D6295F-197C-F64E-979E-478157AADE3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298689" y="6524284"/>
            <a:ext cx="4189639" cy="365125"/>
          </a:xfrm>
        </p:spPr>
        <p:txBody>
          <a:bodyPr/>
          <a:lstStyle/>
          <a:p>
            <a:r>
              <a:rPr lang="en-US" smtClean="0"/>
              <a:t>G. Rameika l ProtoDUNE-SP Status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84F456-FF1C-6245-A42C-A0186AF5061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454026" y="6524285"/>
            <a:ext cx="481693" cy="365125"/>
          </a:xfrm>
        </p:spPr>
        <p:txBody>
          <a:bodyPr/>
          <a:lstStyle/>
          <a:p>
            <a:fld id="{9E0E895D-0064-C245-BA09-D78B696DE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traight Connector 10"/>
          <p:cNvSpPr/>
          <p:nvPr/>
        </p:nvSpPr>
        <p:spPr>
          <a:xfrm>
            <a:off x="457200" y="6500324"/>
            <a:ext cx="8229600" cy="1"/>
          </a:xfrm>
          <a:prstGeom prst="line">
            <a:avLst/>
          </a:prstGeom>
          <a:ln w="25400">
            <a:solidFill>
              <a:srgbClr val="FF54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8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4" y="5347368"/>
            <a:ext cx="4003605" cy="737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95" y="5347368"/>
            <a:ext cx="4003605" cy="737520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600">
                <a:solidFill>
                  <a:srgbClr val="FF5400"/>
                </a:solidFill>
              </a:defRPr>
            </a:pPr>
            <a:endParaRPr/>
          </a:p>
        </p:txBody>
      </p:sp>
      <p:sp>
        <p:nvSpPr>
          <p:cNvPr id="287" name="Title Text"/>
          <p:cNvSpPr txBox="1">
            <a:spLocks noGrp="1"/>
          </p:cNvSpPr>
          <p:nvPr>
            <p:ph type="title"/>
          </p:nvPr>
        </p:nvSpPr>
        <p:spPr>
          <a:xfrm>
            <a:off x="457200" y="1389617"/>
            <a:ext cx="8229600" cy="647104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FF5400"/>
                </a:solidFill>
              </a:defRPr>
            </a:lvl1pPr>
          </a:lstStyle>
          <a:p>
            <a:r>
              <a:t>Title Text</a:t>
            </a:r>
          </a:p>
        </p:txBody>
      </p:sp>
      <p:grpSp>
        <p:nvGrpSpPr>
          <p:cNvPr id="292" name="Group 9"/>
          <p:cNvGrpSpPr/>
          <p:nvPr/>
        </p:nvGrpSpPr>
        <p:grpSpPr>
          <a:xfrm>
            <a:off x="5095044" y="240226"/>
            <a:ext cx="3598106" cy="199543"/>
            <a:chOff x="0" y="0"/>
            <a:chExt cx="3598105" cy="199542"/>
          </a:xfrm>
        </p:grpSpPr>
        <p:pic>
          <p:nvPicPr>
            <p:cNvPr id="290" name="Picture 10" descr="Picture 10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0061"/>
              <a:ext cx="1690007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1" name="Picture 11" descr="Picture 11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11248" y="-1"/>
              <a:ext cx="1886858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93" name="Straight Connector 12"/>
          <p:cNvSpPr/>
          <p:nvPr/>
        </p:nvSpPr>
        <p:spPr>
          <a:xfrm>
            <a:off x="457200" y="472239"/>
            <a:ext cx="8229600" cy="1"/>
          </a:xfrm>
          <a:prstGeom prst="line">
            <a:avLst/>
          </a:prstGeom>
          <a:ln w="25400">
            <a:solidFill>
              <a:srgbClr val="FF54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089AE31-74C9-844E-8E89-5AA125E9E9C7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187893" y="6495072"/>
            <a:ext cx="858622" cy="365125"/>
          </a:xfrm>
        </p:spPr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EB08D2D-576C-1843-BEE4-EEB41794A72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298689" y="6495071"/>
            <a:ext cx="4189639" cy="365125"/>
          </a:xfrm>
        </p:spPr>
        <p:txBody>
          <a:bodyPr/>
          <a:lstStyle/>
          <a:p>
            <a:r>
              <a:rPr lang="en-US" smtClean="0"/>
              <a:t>G. Rameika l ProtoDUNE-SP Status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F624ACA-9269-034A-89D2-04438B40260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454026" y="6495072"/>
            <a:ext cx="481693" cy="365125"/>
          </a:xfrm>
        </p:spPr>
        <p:txBody>
          <a:bodyPr/>
          <a:lstStyle/>
          <a:p>
            <a:fld id="{9E0E895D-0064-C245-BA09-D78B696DE1A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FNAL-Logo.png" descr="FNAL-Logo.png">
            <a:extLst>
              <a:ext uri="{FF2B5EF4-FFF2-40B4-BE49-F238E27FC236}">
                <a16:creationId xmlns:a16="http://schemas.microsoft.com/office/drawing/2014/main" xmlns="" id="{483E0C64-3412-A54F-B9D8-87075538D10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/>
          </a:blip>
          <a:stretch>
            <a:fillRect/>
          </a:stretch>
        </p:blipFill>
        <p:spPr>
          <a:xfrm>
            <a:off x="6761856" y="6531924"/>
            <a:ext cx="1271140" cy="326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Picture 7" descr="Picture 7">
            <a:extLst>
              <a:ext uri="{FF2B5EF4-FFF2-40B4-BE49-F238E27FC236}">
                <a16:creationId xmlns:a16="http://schemas.microsoft.com/office/drawing/2014/main" xmlns="" id="{5C57849D-EBF3-F642-B0A3-9AD1DF66F9D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/>
          </a:blip>
          <a:stretch>
            <a:fillRect/>
          </a:stretch>
        </p:blipFill>
        <p:spPr>
          <a:xfrm>
            <a:off x="8124826" y="6589735"/>
            <a:ext cx="561974" cy="2370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Rectangle"/>
          <p:cNvSpPr/>
          <p:nvPr/>
        </p:nvSpPr>
        <p:spPr>
          <a:xfrm>
            <a:off x="-4127" y="5674814"/>
            <a:ext cx="9152254" cy="328167"/>
          </a:xfrm>
          <a:prstGeom prst="rect">
            <a:avLst/>
          </a:prstGeom>
          <a:solidFill>
            <a:schemeClr val="accent5">
              <a:lumOff val="-3400"/>
            </a:schemeClr>
          </a:solidFill>
          <a:ln w="3175">
            <a:miter lim="400000"/>
          </a:ln>
        </p:spPr>
        <p:txBody>
          <a:bodyPr lIns="26789" tIns="26789" rIns="26789" bIns="26789" anchor="ctr"/>
          <a:lstStyle/>
          <a:p>
            <a:pPr algn="ctr" defTabSz="209550">
              <a:defRPr>
                <a:solidFill>
                  <a:schemeClr val="accent5">
                    <a:lumOff val="-3400"/>
                  </a:schemeClr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grpSp>
        <p:nvGrpSpPr>
          <p:cNvPr id="367" name="Group">
            <a:hlinkClick r:id="" action="ppaction://hlinkshowjump?jump=nextslide"/>
          </p:cNvPr>
          <p:cNvGrpSpPr/>
          <p:nvPr/>
        </p:nvGrpSpPr>
        <p:grpSpPr>
          <a:xfrm>
            <a:off x="8505189" y="5689119"/>
            <a:ext cx="177419" cy="251801"/>
            <a:chOff x="0" y="-10760"/>
            <a:chExt cx="177417" cy="251799"/>
          </a:xfrm>
        </p:grpSpPr>
        <p:sp>
          <p:nvSpPr>
            <p:cNvPr id="365" name="Circle"/>
            <p:cNvSpPr/>
            <p:nvPr/>
          </p:nvSpPr>
          <p:spPr>
            <a:xfrm>
              <a:off x="0" y="51515"/>
              <a:ext cx="160735" cy="160735"/>
            </a:xfrm>
            <a:prstGeom prst="ellipse">
              <a:avLst/>
            </a:prstGeom>
            <a:solidFill>
              <a:schemeClr val="accent2">
                <a:lumOff val="44000"/>
              </a:schemeClr>
            </a:solidFill>
            <a:ln w="3175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209550">
                <a:defRPr>
                  <a:solidFill>
                    <a:schemeClr val="accent5">
                      <a:lumOff val="-3400"/>
                    </a:schemeClr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66" name="&gt;"/>
            <p:cNvSpPr txBox="1"/>
            <p:nvPr/>
          </p:nvSpPr>
          <p:spPr>
            <a:xfrm>
              <a:off x="4459" y="-10761"/>
              <a:ext cx="172959" cy="251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6789" tIns="26789" rIns="26789" bIns="26789" numCol="1" anchor="ctr">
              <a:spAutoFit/>
            </a:bodyPr>
            <a:lstStyle>
              <a:lvl1pPr algn="ctr" defTabSz="292100">
                <a:defRPr sz="140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t>&gt;</a:t>
              </a:r>
            </a:p>
          </p:txBody>
        </p:sp>
      </p:grpSp>
      <p:grpSp>
        <p:nvGrpSpPr>
          <p:cNvPr id="370" name="Group">
            <a:hlinkClick r:id="" action="ppaction://hlinkshowjump?jump=previousslide"/>
          </p:cNvPr>
          <p:cNvGrpSpPr/>
          <p:nvPr/>
        </p:nvGrpSpPr>
        <p:grpSpPr>
          <a:xfrm>
            <a:off x="8060932" y="5689119"/>
            <a:ext cx="172959" cy="251801"/>
            <a:chOff x="-8934" y="-10760"/>
            <a:chExt cx="172958" cy="251799"/>
          </a:xfrm>
        </p:grpSpPr>
        <p:sp>
          <p:nvSpPr>
            <p:cNvPr id="368" name="Circle"/>
            <p:cNvSpPr/>
            <p:nvPr/>
          </p:nvSpPr>
          <p:spPr>
            <a:xfrm>
              <a:off x="0" y="51515"/>
              <a:ext cx="160735" cy="160735"/>
            </a:xfrm>
            <a:prstGeom prst="ellipse">
              <a:avLst/>
            </a:prstGeom>
            <a:solidFill>
              <a:schemeClr val="accent2">
                <a:lumOff val="44000"/>
              </a:schemeClr>
            </a:solidFill>
            <a:ln w="3175" cap="flat">
              <a:noFill/>
              <a:miter lim="400000"/>
            </a:ln>
            <a:effectLst/>
          </p:spPr>
          <p:txBody>
            <a:bodyPr wrap="square" lIns="26789" tIns="26789" rIns="26789" bIns="26789" numCol="1" anchor="ctr">
              <a:noAutofit/>
            </a:bodyPr>
            <a:lstStyle/>
            <a:p>
              <a:pPr algn="ctr" defTabSz="209550">
                <a:defRPr>
                  <a:solidFill>
                    <a:schemeClr val="accent5">
                      <a:lumOff val="-3400"/>
                    </a:schemeClr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sp>
          <p:nvSpPr>
            <p:cNvPr id="369" name="&lt;"/>
            <p:cNvSpPr txBox="1"/>
            <p:nvPr/>
          </p:nvSpPr>
          <p:spPr>
            <a:xfrm>
              <a:off x="-8935" y="-10761"/>
              <a:ext cx="172959" cy="2518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26789" tIns="26789" rIns="26789" bIns="26789" numCol="1" anchor="ctr">
              <a:spAutoFit/>
            </a:bodyPr>
            <a:lstStyle>
              <a:lvl1pPr algn="ctr" defTabSz="292100">
                <a:defRPr sz="1400">
                  <a:solidFill>
                    <a:srgbClr val="000000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r>
                <a:rPr dirty="0"/>
                <a:t>&lt;</a:t>
              </a: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ADEC94-B7AA-854A-BF2C-25C42A059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DA9ADFD-8CB9-7641-AAE0-613FA8ABA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Rameika l ProtoDUNE-SP Status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09BF90B-C148-844E-A18C-3416F8749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895D-0064-C245-BA09-D78B696DE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Title Text"/>
          <p:cNvSpPr txBox="1">
            <a:spLocks noGrp="1"/>
          </p:cNvSpPr>
          <p:nvPr>
            <p:ph type="title"/>
          </p:nvPr>
        </p:nvSpPr>
        <p:spPr>
          <a:xfrm>
            <a:off x="3492400" y="2509242"/>
            <a:ext cx="2159199" cy="917973"/>
          </a:xfrm>
          <a:prstGeom prst="rect">
            <a:avLst/>
          </a:prstGeom>
        </p:spPr>
        <p:txBody>
          <a:bodyPr/>
          <a:lstStyle>
            <a:lvl1pPr defTabSz="642937">
              <a:defRPr sz="5800" b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Title Text</a:t>
            </a:r>
          </a:p>
        </p:txBody>
      </p:sp>
      <p:sp>
        <p:nvSpPr>
          <p:cNvPr id="37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64343" y="3402210"/>
            <a:ext cx="5873503" cy="1729235"/>
          </a:xfrm>
          <a:prstGeom prst="rect">
            <a:avLst/>
          </a:prstGeom>
        </p:spPr>
        <p:txBody>
          <a:bodyPr/>
          <a:lstStyle>
            <a:lvl1pPr marL="0" indent="0" defTabSz="642937">
              <a:spcBef>
                <a:spcPts val="0"/>
              </a:spcBef>
              <a:buSzTx/>
              <a:buFontTx/>
              <a:buNone/>
              <a:defRPr>
                <a:solidFill>
                  <a:srgbClr val="00882B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indent="457200" defTabSz="642937">
              <a:spcBef>
                <a:spcPts val="0"/>
              </a:spcBef>
              <a:buSzTx/>
              <a:buFontTx/>
              <a:buNone/>
              <a:defRPr>
                <a:solidFill>
                  <a:srgbClr val="00882B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indent="914400" defTabSz="642937">
              <a:spcBef>
                <a:spcPts val="0"/>
              </a:spcBef>
              <a:buSzTx/>
              <a:buFontTx/>
              <a:buNone/>
              <a:defRPr>
                <a:solidFill>
                  <a:srgbClr val="00882B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indent="1371600" defTabSz="642937">
              <a:spcBef>
                <a:spcPts val="0"/>
              </a:spcBef>
              <a:buSzTx/>
              <a:buFontTx/>
              <a:buNone/>
              <a:defRPr>
                <a:solidFill>
                  <a:srgbClr val="00882B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indent="1828800" defTabSz="642937">
              <a:spcBef>
                <a:spcPts val="0"/>
              </a:spcBef>
              <a:buSzTx/>
              <a:buFontTx/>
              <a:buNone/>
              <a:defRPr>
                <a:solidFill>
                  <a:srgbClr val="00882B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31738B1-5893-A248-9563-CC41863DE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DE78D0D-268E-F84D-A8D9-4D1FED5DF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Rameika l ProtoDUNE-SP Status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98ADFD7-E88F-2749-80E4-D891DEA8B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895D-0064-C245-BA09-D78B696DE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bk object 16"/>
          <p:cNvSpPr/>
          <p:nvPr/>
        </p:nvSpPr>
        <p:spPr>
          <a:xfrm>
            <a:off x="6858000" y="6455611"/>
            <a:ext cx="2159204" cy="398062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32146" tIns="32146" rIns="32146" bIns="32146"/>
          <a:lstStyle/>
          <a:p>
            <a:pPr defTabSz="642937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388" name="Title Text"/>
          <p:cNvSpPr txBox="1">
            <a:spLocks noGrp="1"/>
          </p:cNvSpPr>
          <p:nvPr>
            <p:ph type="title"/>
          </p:nvPr>
        </p:nvSpPr>
        <p:spPr>
          <a:xfrm>
            <a:off x="3492400" y="2509242"/>
            <a:ext cx="2159199" cy="917973"/>
          </a:xfrm>
          <a:prstGeom prst="rect">
            <a:avLst/>
          </a:prstGeom>
        </p:spPr>
        <p:txBody>
          <a:bodyPr/>
          <a:lstStyle>
            <a:lvl1pPr defTabSz="642937">
              <a:defRPr sz="5800" b="0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t>Title Text</a:t>
            </a:r>
          </a:p>
        </p:txBody>
      </p:sp>
      <p:sp>
        <p:nvSpPr>
          <p:cNvPr id="3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64343" y="3402210"/>
            <a:ext cx="5873503" cy="1729235"/>
          </a:xfrm>
          <a:prstGeom prst="rect">
            <a:avLst/>
          </a:prstGeom>
        </p:spPr>
        <p:txBody>
          <a:bodyPr/>
          <a:lstStyle>
            <a:lvl1pPr marL="0" indent="0" defTabSz="642937">
              <a:spcBef>
                <a:spcPts val="0"/>
              </a:spcBef>
              <a:buSzTx/>
              <a:buFontTx/>
              <a:buNone/>
              <a:defRPr>
                <a:solidFill>
                  <a:srgbClr val="00882B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indent="457200" defTabSz="642937">
              <a:spcBef>
                <a:spcPts val="0"/>
              </a:spcBef>
              <a:buSzTx/>
              <a:buFontTx/>
              <a:buNone/>
              <a:defRPr>
                <a:solidFill>
                  <a:srgbClr val="00882B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indent="914400" defTabSz="642937">
              <a:spcBef>
                <a:spcPts val="0"/>
              </a:spcBef>
              <a:buSzTx/>
              <a:buFontTx/>
              <a:buNone/>
              <a:defRPr>
                <a:solidFill>
                  <a:srgbClr val="00882B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indent="1371600" defTabSz="642937">
              <a:spcBef>
                <a:spcPts val="0"/>
              </a:spcBef>
              <a:buSzTx/>
              <a:buFontTx/>
              <a:buNone/>
              <a:defRPr>
                <a:solidFill>
                  <a:srgbClr val="00882B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indent="1828800" defTabSz="642937">
              <a:spcBef>
                <a:spcPts val="0"/>
              </a:spcBef>
              <a:buSzTx/>
              <a:buFontTx/>
              <a:buNone/>
              <a:defRPr>
                <a:solidFill>
                  <a:srgbClr val="00882B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2EF0330-AD74-FF4B-AF13-EA7CE3A1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E28946F-3A9B-6942-A8FA-4C34B52E6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Rameika l ProtoDUNE-SP Status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7CD7C16-AC79-9247-AEB9-9261ECCCB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895D-0064-C245-BA09-D78B696DE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Title Text"/>
          <p:cNvSpPr txBox="1">
            <a:spLocks noGrp="1"/>
          </p:cNvSpPr>
          <p:nvPr>
            <p:ph type="title"/>
          </p:nvPr>
        </p:nvSpPr>
        <p:spPr>
          <a:xfrm>
            <a:off x="261416" y="815722"/>
            <a:ext cx="8621168" cy="521971"/>
          </a:xfrm>
          <a:prstGeom prst="rect">
            <a:avLst/>
          </a:prstGeom>
        </p:spPr>
        <p:txBody>
          <a:bodyPr/>
          <a:lstStyle>
            <a:lvl1pPr defTabSz="914400">
              <a:defRPr sz="4400" b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Title Text</a:t>
            </a:r>
          </a:p>
        </p:txBody>
      </p:sp>
      <p:sp>
        <p:nvSpPr>
          <p:cNvPr id="398" name="Body Level One…"/>
          <p:cNvSpPr txBox="1">
            <a:spLocks noGrp="1"/>
          </p:cNvSpPr>
          <p:nvPr>
            <p:ph type="body" idx="1"/>
          </p:nvPr>
        </p:nvSpPr>
        <p:spPr>
          <a:xfrm>
            <a:off x="382905" y="1984532"/>
            <a:ext cx="8378190" cy="3120391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457200" defTabSz="9144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914400" defTabSz="9144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371600" defTabSz="9144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828800" defTabSz="914400">
              <a:spcBef>
                <a:spcPts val="0"/>
              </a:spcBef>
              <a:buSzTx/>
              <a:buFontTx/>
              <a:buNone/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5DC95E1-33C2-294D-BAD0-5994A8578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B1324D-6389-854D-9E99-EC43728B3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Rameika l ProtoDUNE-SP Status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6622FBB-1476-7A43-BC57-8F11C753E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895D-0064-C245-BA09-D78B696DE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Content">
    <p:bg>
      <p:bgPr>
        <a:solidFill>
          <a:schemeClr val="accent2">
            <a:lumOff val="44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513" name="Title Text"/>
          <p:cNvSpPr txBox="1">
            <a:spLocks noGrp="1"/>
          </p:cNvSpPr>
          <p:nvPr>
            <p:ph type="title"/>
          </p:nvPr>
        </p:nvSpPr>
        <p:spPr>
          <a:xfrm>
            <a:off x="228600" y="103663"/>
            <a:ext cx="8686800" cy="641740"/>
          </a:xfrm>
          <a:prstGeom prst="rect">
            <a:avLst/>
          </a:prstGeom>
        </p:spPr>
        <p:txBody>
          <a:bodyPr anchor="b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514" name="Body Level One…"/>
          <p:cNvSpPr txBox="1">
            <a:spLocks noGrp="1"/>
          </p:cNvSpPr>
          <p:nvPr>
            <p:ph type="body" idx="1"/>
          </p:nvPr>
        </p:nvSpPr>
        <p:spPr>
          <a:xfrm>
            <a:off x="228600" y="1043046"/>
            <a:ext cx="8672514" cy="4987867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defRPr sz="2400">
                <a:solidFill>
                  <a:srgbClr val="404040"/>
                </a:solidFill>
              </a:defRPr>
            </a:lvl1pPr>
            <a:lvl2pPr marL="768927" indent="-311727">
              <a:spcBef>
                <a:spcPts val="500"/>
              </a:spcBef>
              <a:buSzPct val="100000"/>
              <a:buChar char="–"/>
              <a:defRPr sz="2400">
                <a:solidFill>
                  <a:srgbClr val="404040"/>
                </a:solidFill>
              </a:defRPr>
            </a:lvl2pPr>
            <a:lvl3pPr marL="1188719" indent="-274319">
              <a:spcBef>
                <a:spcPts val="500"/>
              </a:spcBef>
              <a:buSzPct val="100000"/>
              <a:defRPr sz="2400">
                <a:solidFill>
                  <a:srgbClr val="404040"/>
                </a:solidFill>
              </a:defRPr>
            </a:lvl3pPr>
            <a:lvl4pPr marL="1676400" indent="-304800">
              <a:spcBef>
                <a:spcPts val="500"/>
              </a:spcBef>
              <a:buSzPct val="100000"/>
              <a:buChar char="–"/>
              <a:defRPr sz="2400">
                <a:solidFill>
                  <a:srgbClr val="404040"/>
                </a:solidFill>
              </a:defRPr>
            </a:lvl4pPr>
            <a:lvl5pPr marL="2133600" indent="-304800">
              <a:spcBef>
                <a:spcPts val="500"/>
              </a:spcBef>
              <a:buSzPct val="100000"/>
              <a:defRPr sz="2400">
                <a:solidFill>
                  <a:srgbClr val="40404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FEA81D2-A58B-FB44-8F24-CE514B2DF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A784BDC-5AC9-FA4A-BC08-D598B742A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Rameika l ProtoDUNE-SP Status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90550DE-4736-1846-B8A7-7CFAC8C53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895D-0064-C245-BA09-D78B696DE1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D8A33B8-1B8D-8745-B7DA-5AA004E61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F57D61B-DFA0-4D47-9885-7D0A13899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980C26-D4B2-5F4E-88B9-617E7CA75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Rameika l ProtoDUNE-SP Status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BBCBD15-3A3A-E24E-9D97-8D7E39E9A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895D-0064-C245-BA09-D78B696DE1A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FNAL-Logo.png" descr="FNAL-Logo.png">
            <a:extLst>
              <a:ext uri="{FF2B5EF4-FFF2-40B4-BE49-F238E27FC236}">
                <a16:creationId xmlns:a16="http://schemas.microsoft.com/office/drawing/2014/main" xmlns="" id="{3FCA9EA3-E57F-FF43-8C5B-F4E4DEEE70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6580158" y="6456720"/>
            <a:ext cx="1271140" cy="326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Picture 7" descr="Picture 7">
            <a:extLst>
              <a:ext uri="{FF2B5EF4-FFF2-40B4-BE49-F238E27FC236}">
                <a16:creationId xmlns:a16="http://schemas.microsoft.com/office/drawing/2014/main" xmlns="" id="{F4B66C4F-CBE2-EE47-AFAB-FAA32CF5AAD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7943128" y="6514531"/>
            <a:ext cx="561974" cy="2370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traight Connector 6"/>
          <p:cNvSpPr/>
          <p:nvPr/>
        </p:nvSpPr>
        <p:spPr>
          <a:xfrm>
            <a:off x="457200" y="6357635"/>
            <a:ext cx="8229600" cy="1"/>
          </a:xfrm>
          <a:prstGeom prst="line">
            <a:avLst/>
          </a:prstGeom>
          <a:ln w="25400">
            <a:solidFill>
              <a:srgbClr val="E95125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1" name="Picture Placeholder 12"/>
          <p:cNvSpPr>
            <a:spLocks noGrp="1"/>
          </p:cNvSpPr>
          <p:nvPr>
            <p:ph type="pic" idx="13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462517"/>
            <a:ext cx="8229600" cy="647104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CACAA1C-DBDE-CA4C-A42F-BD1874B4D83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AA3DEE6-AB93-7C48-955B-9B94AA2A7C0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G. Rameika l ProtoDUNE-SP Status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26AFBF-2729-E24C-A328-A59A1F4A97C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E895D-0064-C245-BA09-D78B696DE1A9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FNAL-Logo.png" descr="FNAL-Logo.png">
            <a:extLst>
              <a:ext uri="{FF2B5EF4-FFF2-40B4-BE49-F238E27FC236}">
                <a16:creationId xmlns:a16="http://schemas.microsoft.com/office/drawing/2014/main" xmlns="" id="{5BAFA6C7-B3E9-094C-9AC9-282C6B72E0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6776101" y="6456720"/>
            <a:ext cx="1271140" cy="326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Picture 7" descr="Picture 7">
            <a:extLst>
              <a:ext uri="{FF2B5EF4-FFF2-40B4-BE49-F238E27FC236}">
                <a16:creationId xmlns:a16="http://schemas.microsoft.com/office/drawing/2014/main" xmlns="" id="{209F8677-B365-C542-9566-434CC871C9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8139071" y="6514531"/>
            <a:ext cx="561974" cy="2370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traight Connector 6"/>
          <p:cNvSpPr/>
          <p:nvPr/>
        </p:nvSpPr>
        <p:spPr>
          <a:xfrm>
            <a:off x="457200" y="6357635"/>
            <a:ext cx="8229600" cy="1"/>
          </a:xfrm>
          <a:prstGeom prst="line">
            <a:avLst/>
          </a:prstGeom>
          <a:ln w="25400">
            <a:solidFill>
              <a:srgbClr val="E95125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57204" y="5340611"/>
            <a:ext cx="3017521" cy="91533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</a:t>
            </a:r>
          </a:p>
        </p:txBody>
      </p:sp>
      <p:sp>
        <p:nvSpPr>
          <p:cNvPr id="99" name="Picture Placeholder 12"/>
          <p:cNvSpPr>
            <a:spLocks noGrp="1"/>
          </p:cNvSpPr>
          <p:nvPr>
            <p:ph type="pic" sz="half" idx="13"/>
          </p:nvPr>
        </p:nvSpPr>
        <p:spPr>
          <a:xfrm>
            <a:off x="3716337" y="1208365"/>
            <a:ext cx="4959768" cy="50475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0" name="Title Text"/>
          <p:cNvSpPr txBox="1">
            <a:spLocks noGrp="1"/>
          </p:cNvSpPr>
          <p:nvPr>
            <p:ph type="title"/>
          </p:nvPr>
        </p:nvSpPr>
        <p:spPr>
          <a:xfrm>
            <a:off x="457200" y="462517"/>
            <a:ext cx="8229600" cy="647104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3069B80-EE1E-7B47-B4B7-5693521AE05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22.MAY.18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90FAB1F-796C-FD44-BAEA-6874DCD9229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G. Rameika l ProtoDUNE-SP Status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1C01AF5-99D9-5945-80B5-39B34D41E1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E895D-0064-C245-BA09-D78B696DE1A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FNAL-Logo.png" descr="FNAL-Logo.png">
            <a:extLst>
              <a:ext uri="{FF2B5EF4-FFF2-40B4-BE49-F238E27FC236}">
                <a16:creationId xmlns:a16="http://schemas.microsoft.com/office/drawing/2014/main" xmlns="" id="{4303473F-4C71-F748-998E-CB2E5C4503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6765215" y="6456720"/>
            <a:ext cx="1271140" cy="326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icture 7" descr="Picture 7">
            <a:extLst>
              <a:ext uri="{FF2B5EF4-FFF2-40B4-BE49-F238E27FC236}">
                <a16:creationId xmlns:a16="http://schemas.microsoft.com/office/drawing/2014/main" xmlns="" id="{232E6708-8634-6A4F-889B-F00E9908A2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8128185" y="6514531"/>
            <a:ext cx="561974" cy="2370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traight Connector 6"/>
          <p:cNvSpPr/>
          <p:nvPr/>
        </p:nvSpPr>
        <p:spPr>
          <a:xfrm>
            <a:off x="449675" y="6346749"/>
            <a:ext cx="8229600" cy="1"/>
          </a:xfrm>
          <a:prstGeom prst="line">
            <a:avLst/>
          </a:prstGeom>
          <a:ln w="25400">
            <a:solidFill>
              <a:srgbClr val="E95125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3" name="Picture Placeholder 2"/>
          <p:cNvSpPr>
            <a:spLocks noGrp="1"/>
          </p:cNvSpPr>
          <p:nvPr>
            <p:ph type="pic" idx="13"/>
          </p:nvPr>
        </p:nvSpPr>
        <p:spPr>
          <a:xfrm>
            <a:off x="454025" y="1227137"/>
            <a:ext cx="8229600" cy="44876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4" y="4941497"/>
            <a:ext cx="8098968" cy="77329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600">
                <a:solidFill>
                  <a:srgbClr val="E95125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15" name="Title Text"/>
          <p:cNvSpPr txBox="1">
            <a:spLocks noGrp="1"/>
          </p:cNvSpPr>
          <p:nvPr>
            <p:ph type="title"/>
          </p:nvPr>
        </p:nvSpPr>
        <p:spPr>
          <a:xfrm>
            <a:off x="457204" y="458988"/>
            <a:ext cx="8229601" cy="701903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t>Title Text</a:t>
            </a:r>
          </a:p>
        </p:txBody>
      </p:sp>
      <p:pic>
        <p:nvPicPr>
          <p:cNvPr id="7" name="FNAL-Logo.png" descr="FNAL-Logo.png">
            <a:extLst>
              <a:ext uri="{FF2B5EF4-FFF2-40B4-BE49-F238E27FC236}">
                <a16:creationId xmlns:a16="http://schemas.microsoft.com/office/drawing/2014/main" xmlns="" id="{5FECA3C7-6A5E-C94F-9FD6-087830FD68C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6754331" y="6456720"/>
            <a:ext cx="1271140" cy="326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Picture 7" descr="Picture 7">
            <a:extLst>
              <a:ext uri="{FF2B5EF4-FFF2-40B4-BE49-F238E27FC236}">
                <a16:creationId xmlns:a16="http://schemas.microsoft.com/office/drawing/2014/main" xmlns="" id="{0B6AC4FD-2303-F74E-8FE7-EF3FA2C7A8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/>
          </a:blip>
          <a:stretch>
            <a:fillRect/>
          </a:stretch>
        </p:blipFill>
        <p:spPr>
          <a:xfrm>
            <a:off x="8117301" y="6514531"/>
            <a:ext cx="561974" cy="23709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2BEF8E0-078D-6C42-A746-F158108170B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smtClean="0"/>
              <a:t>22.MAY.18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4082113-DE31-DB47-A851-723B27293A9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G. Rameika l ProtoDUNE-SP Status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2E91D79-E49E-E44B-8FFF-95EDE839EF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E0E895D-0064-C245-BA09-D78B696DE1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traight Connector 10"/>
          <p:cNvSpPr/>
          <p:nvPr/>
        </p:nvSpPr>
        <p:spPr>
          <a:xfrm>
            <a:off x="457199" y="6500325"/>
            <a:ext cx="8229601" cy="1"/>
          </a:xfrm>
          <a:prstGeom prst="line">
            <a:avLst/>
          </a:prstGeom>
          <a:ln w="12700">
            <a:solidFill>
              <a:srgbClr val="FF5400"/>
            </a:solidFill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12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3" y="5347368"/>
            <a:ext cx="4003606" cy="737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2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94" y="5347368"/>
            <a:ext cx="4003605" cy="737520"/>
          </a:xfrm>
          <a:prstGeom prst="rect">
            <a:avLst/>
          </a:prstGeom>
          <a:ln w="3175"/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pPr>
            <a:endParaRPr/>
          </a:p>
        </p:txBody>
      </p:sp>
      <p:sp>
        <p:nvSpPr>
          <p:cNvPr id="127" name="Title Text"/>
          <p:cNvSpPr txBox="1">
            <a:spLocks noGrp="1"/>
          </p:cNvSpPr>
          <p:nvPr>
            <p:ph type="title"/>
          </p:nvPr>
        </p:nvSpPr>
        <p:spPr>
          <a:xfrm>
            <a:off x="457199" y="1389617"/>
            <a:ext cx="8229601" cy="64710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FF5400"/>
                </a:solidFill>
              </a:defRPr>
            </a:lvl1pPr>
          </a:lstStyle>
          <a:p>
            <a:r>
              <a:t>Title Text</a:t>
            </a:r>
          </a:p>
        </p:txBody>
      </p:sp>
      <p:grpSp>
        <p:nvGrpSpPr>
          <p:cNvPr id="132" name="Group 9"/>
          <p:cNvGrpSpPr/>
          <p:nvPr/>
        </p:nvGrpSpPr>
        <p:grpSpPr>
          <a:xfrm>
            <a:off x="5095044" y="240225"/>
            <a:ext cx="3598106" cy="199543"/>
            <a:chOff x="0" y="0"/>
            <a:chExt cx="3598105" cy="199542"/>
          </a:xfrm>
        </p:grpSpPr>
        <p:pic>
          <p:nvPicPr>
            <p:cNvPr id="130" name="Picture 10" descr="Picture 10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0061"/>
              <a:ext cx="1690007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1" name="Picture 11" descr="Picture 11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11248" y="-1"/>
              <a:ext cx="1886858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3" name="Straight Connector 12"/>
          <p:cNvSpPr/>
          <p:nvPr/>
        </p:nvSpPr>
        <p:spPr>
          <a:xfrm>
            <a:off x="457199" y="472238"/>
            <a:ext cx="8229601" cy="1"/>
          </a:xfrm>
          <a:prstGeom prst="line">
            <a:avLst/>
          </a:prstGeom>
          <a:ln w="12700">
            <a:solidFill>
              <a:srgbClr val="FF5400"/>
            </a:solidFill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4AA5856-EB7C-DF4F-8B51-D6D76F9FE85C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187893" y="6474985"/>
            <a:ext cx="858622" cy="365125"/>
          </a:xfrm>
        </p:spPr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DC0482D-33C8-9C4E-ADE5-E396CC01E2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298690" y="6474984"/>
            <a:ext cx="3879170" cy="365125"/>
          </a:xfrm>
        </p:spPr>
        <p:txBody>
          <a:bodyPr/>
          <a:lstStyle/>
          <a:p>
            <a:r>
              <a:rPr lang="en-US" smtClean="0"/>
              <a:t>G. Rameika l ProtoDUNE-SP Status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25E1D7E-AA59-894B-ACB1-2075E4F1ED9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454026" y="6474985"/>
            <a:ext cx="481693" cy="365125"/>
          </a:xfrm>
        </p:spPr>
        <p:txBody>
          <a:bodyPr/>
          <a:lstStyle/>
          <a:p>
            <a:fld id="{9E0E895D-0064-C245-BA09-D78B696DE1A9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FNAL-Logo.png" descr="FNAL-Logo.png">
            <a:extLst>
              <a:ext uri="{FF2B5EF4-FFF2-40B4-BE49-F238E27FC236}">
                <a16:creationId xmlns:a16="http://schemas.microsoft.com/office/drawing/2014/main" xmlns="" id="{296E8B9D-2032-A64B-9BC1-B5A705C767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/>
          </a:blip>
          <a:stretch>
            <a:fillRect/>
          </a:stretch>
        </p:blipFill>
        <p:spPr>
          <a:xfrm>
            <a:off x="6765214" y="6554694"/>
            <a:ext cx="1271140" cy="326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Picture 7" descr="Picture 7">
            <a:extLst>
              <a:ext uri="{FF2B5EF4-FFF2-40B4-BE49-F238E27FC236}">
                <a16:creationId xmlns:a16="http://schemas.microsoft.com/office/drawing/2014/main" xmlns="" id="{B7C74C4A-DE71-A442-86F6-9975981A65C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/>
          </a:blip>
          <a:stretch>
            <a:fillRect/>
          </a:stretch>
        </p:blipFill>
        <p:spPr>
          <a:xfrm>
            <a:off x="8128184" y="6612505"/>
            <a:ext cx="561974" cy="2370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traight Connector 10"/>
          <p:cNvSpPr/>
          <p:nvPr/>
        </p:nvSpPr>
        <p:spPr>
          <a:xfrm>
            <a:off x="457199" y="6500325"/>
            <a:ext cx="8229601" cy="1"/>
          </a:xfrm>
          <a:prstGeom prst="line">
            <a:avLst/>
          </a:prstGeom>
          <a:ln w="12700">
            <a:solidFill>
              <a:srgbClr val="FF5400"/>
            </a:solidFill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14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3" y="5347368"/>
            <a:ext cx="4003606" cy="737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4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94" y="5347368"/>
            <a:ext cx="4003605" cy="737520"/>
          </a:xfrm>
          <a:prstGeom prst="rect">
            <a:avLst/>
          </a:prstGeom>
          <a:ln w="3175"/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pPr>
            <a:endParaRPr/>
          </a:p>
        </p:txBody>
      </p:sp>
      <p:sp>
        <p:nvSpPr>
          <p:cNvPr id="147" name="Title Text"/>
          <p:cNvSpPr txBox="1">
            <a:spLocks noGrp="1"/>
          </p:cNvSpPr>
          <p:nvPr>
            <p:ph type="title"/>
          </p:nvPr>
        </p:nvSpPr>
        <p:spPr>
          <a:xfrm>
            <a:off x="457199" y="1389617"/>
            <a:ext cx="8229601" cy="64710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FF5400"/>
                </a:solidFill>
              </a:defRPr>
            </a:lvl1pPr>
          </a:lstStyle>
          <a:p>
            <a:r>
              <a:t>Title Text</a:t>
            </a:r>
          </a:p>
        </p:txBody>
      </p:sp>
      <p:grpSp>
        <p:nvGrpSpPr>
          <p:cNvPr id="152" name="Group 9"/>
          <p:cNvGrpSpPr/>
          <p:nvPr/>
        </p:nvGrpSpPr>
        <p:grpSpPr>
          <a:xfrm>
            <a:off x="5095044" y="240225"/>
            <a:ext cx="3598106" cy="199543"/>
            <a:chOff x="0" y="0"/>
            <a:chExt cx="3598105" cy="199542"/>
          </a:xfrm>
        </p:grpSpPr>
        <p:pic>
          <p:nvPicPr>
            <p:cNvPr id="150" name="Picture 10" descr="Picture 10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0061"/>
              <a:ext cx="1690007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1" name="Picture 11" descr="Picture 11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11248" y="-1"/>
              <a:ext cx="1886858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3" name="Straight Connector 12"/>
          <p:cNvSpPr/>
          <p:nvPr/>
        </p:nvSpPr>
        <p:spPr>
          <a:xfrm>
            <a:off x="457199" y="472238"/>
            <a:ext cx="8229601" cy="1"/>
          </a:xfrm>
          <a:prstGeom prst="line">
            <a:avLst/>
          </a:prstGeom>
          <a:ln w="12700">
            <a:solidFill>
              <a:srgbClr val="FF5400"/>
            </a:solidFill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88D6337-82AA-9143-804E-87403AB8208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187893" y="6485871"/>
            <a:ext cx="858622" cy="365125"/>
          </a:xfrm>
        </p:spPr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AD1E51D-ACDC-9640-88C7-A8CD405C22C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298689" y="6474985"/>
            <a:ext cx="4189639" cy="365125"/>
          </a:xfrm>
        </p:spPr>
        <p:txBody>
          <a:bodyPr/>
          <a:lstStyle/>
          <a:p>
            <a:r>
              <a:rPr lang="en-US" smtClean="0"/>
              <a:t>G. Rameika l ProtoDUNE-SP Status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35BE3AE-0231-154B-BD6C-06A9A5D3C7F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454026" y="6491625"/>
            <a:ext cx="481693" cy="365125"/>
          </a:xfrm>
        </p:spPr>
        <p:txBody>
          <a:bodyPr/>
          <a:lstStyle/>
          <a:p>
            <a:fld id="{9E0E895D-0064-C245-BA09-D78B696DE1A9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FNAL-Logo.png" descr="FNAL-Logo.png">
            <a:extLst>
              <a:ext uri="{FF2B5EF4-FFF2-40B4-BE49-F238E27FC236}">
                <a16:creationId xmlns:a16="http://schemas.microsoft.com/office/drawing/2014/main" xmlns="" id="{71C61160-F188-C149-8456-1BFE32FA314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/>
          </a:blip>
          <a:stretch>
            <a:fillRect/>
          </a:stretch>
        </p:blipFill>
        <p:spPr>
          <a:xfrm>
            <a:off x="6776102" y="6554694"/>
            <a:ext cx="1271140" cy="326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Picture 7" descr="Picture 7">
            <a:extLst>
              <a:ext uri="{FF2B5EF4-FFF2-40B4-BE49-F238E27FC236}">
                <a16:creationId xmlns:a16="http://schemas.microsoft.com/office/drawing/2014/main" xmlns="" id="{8A1E42FB-B6E6-2647-9F13-D2BA6E56A06D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/>
          </a:blip>
          <a:stretch>
            <a:fillRect/>
          </a:stretch>
        </p:blipFill>
        <p:spPr>
          <a:xfrm>
            <a:off x="8139072" y="6612505"/>
            <a:ext cx="561974" cy="2370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traight Connector 10"/>
          <p:cNvSpPr/>
          <p:nvPr/>
        </p:nvSpPr>
        <p:spPr>
          <a:xfrm>
            <a:off x="457199" y="6500325"/>
            <a:ext cx="8229601" cy="1"/>
          </a:xfrm>
          <a:prstGeom prst="line">
            <a:avLst/>
          </a:prstGeom>
          <a:ln w="12700">
            <a:solidFill>
              <a:srgbClr val="FF5400"/>
            </a:solidFill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16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3" y="5347368"/>
            <a:ext cx="4003606" cy="737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94" y="5347368"/>
            <a:ext cx="4003605" cy="737520"/>
          </a:xfrm>
          <a:prstGeom prst="rect">
            <a:avLst/>
          </a:prstGeom>
          <a:ln w="3175"/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pPr>
            <a:endParaRPr/>
          </a:p>
        </p:txBody>
      </p:sp>
      <p:sp>
        <p:nvSpPr>
          <p:cNvPr id="167" name="Title Text"/>
          <p:cNvSpPr txBox="1">
            <a:spLocks noGrp="1"/>
          </p:cNvSpPr>
          <p:nvPr>
            <p:ph type="title"/>
          </p:nvPr>
        </p:nvSpPr>
        <p:spPr>
          <a:xfrm>
            <a:off x="457199" y="1389617"/>
            <a:ext cx="8229601" cy="64710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FF5400"/>
                </a:solidFill>
              </a:defRPr>
            </a:lvl1pPr>
          </a:lstStyle>
          <a:p>
            <a:r>
              <a:t>Title Text</a:t>
            </a:r>
          </a:p>
        </p:txBody>
      </p:sp>
      <p:grpSp>
        <p:nvGrpSpPr>
          <p:cNvPr id="172" name="Group 9"/>
          <p:cNvGrpSpPr/>
          <p:nvPr/>
        </p:nvGrpSpPr>
        <p:grpSpPr>
          <a:xfrm>
            <a:off x="5095044" y="240225"/>
            <a:ext cx="3598106" cy="199543"/>
            <a:chOff x="0" y="0"/>
            <a:chExt cx="3598105" cy="199542"/>
          </a:xfrm>
        </p:grpSpPr>
        <p:pic>
          <p:nvPicPr>
            <p:cNvPr id="170" name="Picture 10" descr="Picture 10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0061"/>
              <a:ext cx="1690007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1" name="Picture 11" descr="Picture 11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11248" y="-1"/>
              <a:ext cx="1886858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3" name="Straight Connector 12"/>
          <p:cNvSpPr/>
          <p:nvPr/>
        </p:nvSpPr>
        <p:spPr>
          <a:xfrm>
            <a:off x="457199" y="472238"/>
            <a:ext cx="8229601" cy="1"/>
          </a:xfrm>
          <a:prstGeom prst="line">
            <a:avLst/>
          </a:prstGeom>
          <a:ln w="12700">
            <a:solidFill>
              <a:srgbClr val="FF5400"/>
            </a:solidFill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27E3E73-B312-6E4B-A6D1-5D4119FAF5E5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187893" y="6502513"/>
            <a:ext cx="858622" cy="365125"/>
          </a:xfrm>
        </p:spPr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60F7913-6C8A-4943-8956-61D72506FFA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298689" y="6513398"/>
            <a:ext cx="4189639" cy="365125"/>
          </a:xfrm>
        </p:spPr>
        <p:txBody>
          <a:bodyPr/>
          <a:lstStyle/>
          <a:p>
            <a:r>
              <a:rPr lang="en-US" smtClean="0"/>
              <a:t>G. Rameika l ProtoDUNE-SP Status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04BCF78-CC21-3547-8089-E13C8AF79A3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454026" y="6491627"/>
            <a:ext cx="481693" cy="365125"/>
          </a:xfrm>
        </p:spPr>
        <p:txBody>
          <a:bodyPr/>
          <a:lstStyle/>
          <a:p>
            <a:fld id="{9E0E895D-0064-C245-BA09-D78B696DE1A9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FNAL-Logo.png" descr="FNAL-Logo.png">
            <a:extLst>
              <a:ext uri="{FF2B5EF4-FFF2-40B4-BE49-F238E27FC236}">
                <a16:creationId xmlns:a16="http://schemas.microsoft.com/office/drawing/2014/main" xmlns="" id="{10B0FC6A-47E9-F74D-8462-C47C8314064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/>
          </a:blip>
          <a:stretch>
            <a:fillRect/>
          </a:stretch>
        </p:blipFill>
        <p:spPr>
          <a:xfrm>
            <a:off x="6740502" y="6554755"/>
            <a:ext cx="1271140" cy="326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Picture 7" descr="Picture 7">
            <a:extLst>
              <a:ext uri="{FF2B5EF4-FFF2-40B4-BE49-F238E27FC236}">
                <a16:creationId xmlns:a16="http://schemas.microsoft.com/office/drawing/2014/main" xmlns="" id="{D7609444-0F24-FF48-9874-30068CD821A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/>
          </a:blip>
          <a:stretch>
            <a:fillRect/>
          </a:stretch>
        </p:blipFill>
        <p:spPr>
          <a:xfrm>
            <a:off x="8103472" y="6612566"/>
            <a:ext cx="561974" cy="2370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traight Connector 10"/>
          <p:cNvSpPr/>
          <p:nvPr/>
        </p:nvSpPr>
        <p:spPr>
          <a:xfrm>
            <a:off x="457199" y="6500325"/>
            <a:ext cx="8229601" cy="1"/>
          </a:xfrm>
          <a:prstGeom prst="line">
            <a:avLst/>
          </a:prstGeom>
          <a:ln w="12700">
            <a:solidFill>
              <a:srgbClr val="FF5400"/>
            </a:solidFill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18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3" y="5347368"/>
            <a:ext cx="4003606" cy="737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1pPr>
            <a:lvl2pPr marL="0" indent="45720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2pPr>
            <a:lvl3pPr marL="0" indent="91440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3pPr>
            <a:lvl4pPr marL="0" indent="137160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4pPr>
            <a:lvl5pPr marL="0" indent="182880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6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683194" y="5347368"/>
            <a:ext cx="4003605" cy="737520"/>
          </a:xfrm>
          <a:prstGeom prst="rect">
            <a:avLst/>
          </a:prstGeom>
          <a:ln w="3175"/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>
                <a:solidFill>
                  <a:srgbClr val="FF5400"/>
                </a:solidFill>
              </a:defRPr>
            </a:pPr>
            <a:endParaRPr/>
          </a:p>
        </p:txBody>
      </p:sp>
      <p:sp>
        <p:nvSpPr>
          <p:cNvPr id="187" name="Title Text"/>
          <p:cNvSpPr txBox="1">
            <a:spLocks noGrp="1"/>
          </p:cNvSpPr>
          <p:nvPr>
            <p:ph type="title"/>
          </p:nvPr>
        </p:nvSpPr>
        <p:spPr>
          <a:xfrm>
            <a:off x="457199" y="1389617"/>
            <a:ext cx="8229601" cy="647103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FF5400"/>
                </a:solidFill>
              </a:defRPr>
            </a:lvl1pPr>
          </a:lstStyle>
          <a:p>
            <a:r>
              <a:t>Title Text</a:t>
            </a:r>
          </a:p>
        </p:txBody>
      </p:sp>
      <p:grpSp>
        <p:nvGrpSpPr>
          <p:cNvPr id="192" name="Group 9"/>
          <p:cNvGrpSpPr/>
          <p:nvPr/>
        </p:nvGrpSpPr>
        <p:grpSpPr>
          <a:xfrm>
            <a:off x="5095044" y="240225"/>
            <a:ext cx="3598106" cy="199543"/>
            <a:chOff x="0" y="0"/>
            <a:chExt cx="3598105" cy="199542"/>
          </a:xfrm>
        </p:grpSpPr>
        <p:pic>
          <p:nvPicPr>
            <p:cNvPr id="190" name="Picture 10" descr="Picture 10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10061"/>
              <a:ext cx="1690007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1" name="Picture 11" descr="Picture 11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711248" y="-1"/>
              <a:ext cx="1886858" cy="18948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3" name="Straight Connector 12"/>
          <p:cNvSpPr/>
          <p:nvPr/>
        </p:nvSpPr>
        <p:spPr>
          <a:xfrm>
            <a:off x="457199" y="472238"/>
            <a:ext cx="8229601" cy="1"/>
          </a:xfrm>
          <a:prstGeom prst="line">
            <a:avLst/>
          </a:prstGeom>
          <a:ln w="12700">
            <a:solidFill>
              <a:srgbClr val="FF5400"/>
            </a:solidFill>
          </a:ln>
        </p:spPr>
        <p:txBody>
          <a:bodyPr lIns="45719" rIns="45719"/>
          <a:lstStyle/>
          <a:p>
            <a:pPr>
              <a:defRPr sz="1600"/>
            </a:pPr>
            <a:endParaRPr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F8937DA-0CD8-1D4C-8FEA-B528EC09FE54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1187893" y="6492875"/>
            <a:ext cx="858622" cy="365125"/>
          </a:xfrm>
        </p:spPr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CDAC33B-DA53-DC43-A193-83EB612C8B1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298689" y="6504759"/>
            <a:ext cx="4189639" cy="365125"/>
          </a:xfrm>
        </p:spPr>
        <p:txBody>
          <a:bodyPr/>
          <a:lstStyle/>
          <a:p>
            <a:r>
              <a:rPr lang="en-US" smtClean="0"/>
              <a:t>G. Rameika l ProtoDUNE-SP Status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19D3907-BD17-3448-BB12-073AADB8BCF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454026" y="6496733"/>
            <a:ext cx="481693" cy="365125"/>
          </a:xfrm>
        </p:spPr>
        <p:txBody>
          <a:bodyPr/>
          <a:lstStyle/>
          <a:p>
            <a:fld id="{9E0E895D-0064-C245-BA09-D78B696DE1A9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FNAL-Logo.png" descr="FNAL-Logo.png">
            <a:extLst>
              <a:ext uri="{FF2B5EF4-FFF2-40B4-BE49-F238E27FC236}">
                <a16:creationId xmlns:a16="http://schemas.microsoft.com/office/drawing/2014/main" xmlns="" id="{911D901D-A0D3-6946-B1F9-AEE39A79DEA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/>
          </a:blip>
          <a:stretch>
            <a:fillRect/>
          </a:stretch>
        </p:blipFill>
        <p:spPr>
          <a:xfrm>
            <a:off x="6765220" y="6543808"/>
            <a:ext cx="1271140" cy="3260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Picture 7" descr="Picture 7">
            <a:extLst>
              <a:ext uri="{FF2B5EF4-FFF2-40B4-BE49-F238E27FC236}">
                <a16:creationId xmlns:a16="http://schemas.microsoft.com/office/drawing/2014/main" xmlns="" id="{BFE9C5BD-456F-384E-A5CA-CFE76CF255A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/>
          </a:blip>
          <a:stretch>
            <a:fillRect/>
          </a:stretch>
        </p:blipFill>
        <p:spPr>
          <a:xfrm>
            <a:off x="8128190" y="6601619"/>
            <a:ext cx="561974" cy="2370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6"/>
          <p:cNvSpPr/>
          <p:nvPr/>
        </p:nvSpPr>
        <p:spPr>
          <a:xfrm>
            <a:off x="457200" y="6357635"/>
            <a:ext cx="8229600" cy="1"/>
          </a:xfrm>
          <a:prstGeom prst="line">
            <a:avLst/>
          </a:prstGeom>
          <a:ln w="25400">
            <a:solidFill>
              <a:srgbClr val="E95125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454026" y="462517"/>
            <a:ext cx="8229601" cy="647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454029" y="1207769"/>
            <a:ext cx="8232772" cy="5070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xmlns="" id="{3D321ECF-9F31-084C-BCB3-9AE249EAC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7893" y="6437197"/>
            <a:ext cx="8586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22.MAY.18</a:t>
            </a:r>
            <a:endParaRPr lang="en-US" dirty="0"/>
          </a:p>
        </p:txBody>
      </p:sp>
      <p:sp>
        <p:nvSpPr>
          <p:cNvPr id="19" name="Footer Placeholder 18">
            <a:extLst>
              <a:ext uri="{FF2B5EF4-FFF2-40B4-BE49-F238E27FC236}">
                <a16:creationId xmlns:a16="http://schemas.microsoft.com/office/drawing/2014/main" xmlns="" id="{AF45394F-D766-A94B-81E6-97D908459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98689" y="6437196"/>
            <a:ext cx="41896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G. Rameika l ProtoDUNE-SP Status</a:t>
            </a:r>
            <a:endParaRPr lang="en-US" dirty="0"/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xmlns="" id="{355A1303-A756-D84A-98B0-0436D4964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4026" y="6437197"/>
            <a:ext cx="48169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E895D-0064-C245-BA09-D78B696DE1A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4" r:id="rId11"/>
    <p:sldLayoutId id="2147483665" r:id="rId12"/>
    <p:sldLayoutId id="2147483669" r:id="rId13"/>
    <p:sldLayoutId id="2147483670" r:id="rId14"/>
    <p:sldLayoutId id="2147483671" r:id="rId15"/>
    <p:sldLayoutId id="2147483672" r:id="rId16"/>
    <p:sldLayoutId id="2147483681" r:id="rId17"/>
  </p:sldLayoutIdLst>
  <p:transition xmlns:p14="http://schemas.microsoft.com/office/powerpoint/2010/main" spd="med"/>
  <p:hf hdr="0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E95125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E95125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E95125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E95125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E95125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E95125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E95125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E95125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ln>
            <a:noFill/>
          </a:ln>
          <a:solidFill>
            <a:srgbClr val="E95125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256031" marR="0" indent="-265175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3C5A77"/>
          </a:solidFill>
          <a:uFillTx/>
          <a:latin typeface="+mn-lt"/>
          <a:ea typeface="+mn-ea"/>
          <a:cs typeface="+mn-cs"/>
          <a:sym typeface="Helvetica"/>
        </a:defRPr>
      </a:lvl1pPr>
      <a:lvl2pPr marL="568007" marR="0" indent="-293369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90000"/>
        <a:buFont typeface="Arial"/>
        <a:buChar char="-"/>
        <a:tabLst/>
        <a:defRPr sz="2200" b="0" i="0" u="none" strike="noStrike" cap="none" spc="0" baseline="0">
          <a:ln>
            <a:noFill/>
          </a:ln>
          <a:solidFill>
            <a:srgbClr val="3C5A77"/>
          </a:solidFill>
          <a:uFillTx/>
          <a:latin typeface="+mn-lt"/>
          <a:ea typeface="+mn-ea"/>
          <a:cs typeface="+mn-cs"/>
          <a:sym typeface="Helvetica"/>
        </a:defRPr>
      </a:lvl2pPr>
      <a:lvl3pPr marL="959202" marR="0" indent="-333727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88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3C5A77"/>
          </a:solidFill>
          <a:uFillTx/>
          <a:latin typeface="+mn-lt"/>
          <a:ea typeface="+mn-ea"/>
          <a:cs typeface="+mn-cs"/>
          <a:sym typeface="Helvetica"/>
        </a:defRPr>
      </a:lvl3pPr>
      <a:lvl4pPr marL="1265237" marR="0" indent="-366712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90000"/>
        <a:buFont typeface="Arial"/>
        <a:buChar char="-"/>
        <a:tabLst/>
        <a:defRPr sz="2200" b="0" i="0" u="none" strike="noStrike" cap="none" spc="0" baseline="0">
          <a:ln>
            <a:noFill/>
          </a:ln>
          <a:solidFill>
            <a:srgbClr val="3C5A77"/>
          </a:solidFill>
          <a:uFillTx/>
          <a:latin typeface="+mn-lt"/>
          <a:ea typeface="+mn-ea"/>
          <a:cs typeface="+mn-cs"/>
          <a:sym typeface="Helvetica"/>
        </a:defRPr>
      </a:lvl4pPr>
      <a:lvl5pPr marL="1584325" marR="0" indent="-419100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88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3C5A77"/>
          </a:solidFill>
          <a:uFillTx/>
          <a:latin typeface="+mn-lt"/>
          <a:ea typeface="+mn-ea"/>
          <a:cs typeface="+mn-cs"/>
          <a:sym typeface="Helvetica"/>
        </a:defRPr>
      </a:lvl5pPr>
      <a:lvl6pPr marL="2537460" marR="0" indent="-251460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3C5A77"/>
          </a:solidFill>
          <a:uFillTx/>
          <a:latin typeface="+mn-lt"/>
          <a:ea typeface="+mn-ea"/>
          <a:cs typeface="+mn-cs"/>
          <a:sym typeface="Helvetica"/>
        </a:defRPr>
      </a:lvl6pPr>
      <a:lvl7pPr marL="2994660" marR="0" indent="-251460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3C5A77"/>
          </a:solidFill>
          <a:uFillTx/>
          <a:latin typeface="+mn-lt"/>
          <a:ea typeface="+mn-ea"/>
          <a:cs typeface="+mn-cs"/>
          <a:sym typeface="Helvetica"/>
        </a:defRPr>
      </a:lvl7pPr>
      <a:lvl8pPr marL="3451859" marR="0" indent="-251459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3C5A77"/>
          </a:solidFill>
          <a:uFillTx/>
          <a:latin typeface="+mn-lt"/>
          <a:ea typeface="+mn-ea"/>
          <a:cs typeface="+mn-cs"/>
          <a:sym typeface="Helvetica"/>
        </a:defRPr>
      </a:lvl8pPr>
      <a:lvl9pPr marL="3909059" marR="0" indent="-251459" algn="l" defTabSz="457200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•"/>
        <a:tabLst/>
        <a:defRPr sz="2200" b="0" i="0" u="none" strike="noStrike" cap="none" spc="0" baseline="0">
          <a:ln>
            <a:noFill/>
          </a:ln>
          <a:solidFill>
            <a:srgbClr val="3C5A77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Title 1"/>
          <p:cNvSpPr txBox="1">
            <a:spLocks noGrp="1"/>
          </p:cNvSpPr>
          <p:nvPr>
            <p:ph type="ctrTitle"/>
          </p:nvPr>
        </p:nvSpPr>
        <p:spPr>
          <a:xfrm>
            <a:off x="457200" y="1230415"/>
            <a:ext cx="8546539" cy="1143001"/>
          </a:xfrm>
          <a:prstGeom prst="rect">
            <a:avLst/>
          </a:prstGeom>
        </p:spPr>
        <p:txBody>
          <a:bodyPr/>
          <a:lstStyle/>
          <a:p>
            <a:r>
              <a:rPr dirty="0"/>
              <a:t>ProtoDUNE-</a:t>
            </a:r>
            <a:r>
              <a:rPr dirty="0" smtClean="0"/>
              <a:t>SP</a:t>
            </a:r>
            <a:r>
              <a:rPr lang="en-US" dirty="0" smtClean="0"/>
              <a:t> </a:t>
            </a:r>
            <a:r>
              <a:rPr lang="en-US" dirty="0" smtClean="0"/>
              <a:t>Commissioning Planning</a:t>
            </a:r>
            <a:endParaRPr dirty="0"/>
          </a:p>
        </p:txBody>
      </p:sp>
      <p:sp>
        <p:nvSpPr>
          <p:cNvPr id="525" name="Text Placeholder 2"/>
          <p:cNvSpPr txBox="1">
            <a:spLocks noGrp="1"/>
          </p:cNvSpPr>
          <p:nvPr>
            <p:ph type="subTitle" sz="half" idx="1"/>
          </p:nvPr>
        </p:nvSpPr>
        <p:spPr>
          <a:xfrm>
            <a:off x="386291" y="3035493"/>
            <a:ext cx="8221664" cy="172107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Gina </a:t>
            </a:r>
            <a:r>
              <a:rPr lang="en-US" dirty="0" smtClean="0"/>
              <a:t>Rameika</a:t>
            </a:r>
          </a:p>
          <a:p>
            <a:r>
              <a:rPr lang="en-US" dirty="0" smtClean="0"/>
              <a:t>Detector Activation Preparatory Meeting</a:t>
            </a:r>
            <a:endParaRPr dirty="0"/>
          </a:p>
          <a:p>
            <a:r>
              <a:rPr lang="en-US" dirty="0" smtClean="0"/>
              <a:t>24 </a:t>
            </a:r>
            <a:r>
              <a:rPr lang="en-US" dirty="0" smtClean="0"/>
              <a:t>May</a:t>
            </a:r>
            <a:r>
              <a:rPr dirty="0" smtClean="0"/>
              <a:t>  2018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004437"/>
            <a:ext cx="8232772" cy="5219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Defined Planning </a:t>
            </a:r>
            <a:r>
              <a:rPr lang="en-US" sz="2800" dirty="0" smtClean="0"/>
              <a:t>Periods</a:t>
            </a:r>
            <a:endParaRPr lang="en-US" sz="2800" dirty="0" smtClean="0"/>
          </a:p>
          <a:p>
            <a:pPr lvl="1"/>
            <a:r>
              <a:rPr lang="en-US" sz="2800" dirty="0" smtClean="0"/>
              <a:t>Prior to </a:t>
            </a:r>
            <a:r>
              <a:rPr lang="en-US" sz="2800" dirty="0" smtClean="0"/>
              <a:t>manholes  </a:t>
            </a:r>
            <a:r>
              <a:rPr lang="en-US" sz="2800" dirty="0"/>
              <a:t>closed </a:t>
            </a:r>
            <a:r>
              <a:rPr lang="en-US" sz="2800" dirty="0" smtClean="0"/>
              <a:t> : June</a:t>
            </a:r>
            <a:endParaRPr lang="en-US" sz="2800" dirty="0" smtClean="0"/>
          </a:p>
          <a:p>
            <a:pPr lvl="1"/>
            <a:r>
              <a:rPr lang="en-US" sz="2800" dirty="0"/>
              <a:t>Cryostat gas purge </a:t>
            </a:r>
            <a:r>
              <a:rPr lang="en-US" sz="2800" dirty="0" smtClean="0"/>
              <a:t>begins </a:t>
            </a:r>
            <a:r>
              <a:rPr lang="en-US" sz="2800" dirty="0" smtClean="0"/>
              <a:t>: </a:t>
            </a:r>
            <a:r>
              <a:rPr lang="en-US" sz="2800" dirty="0" smtClean="0"/>
              <a:t> July</a:t>
            </a:r>
            <a:endParaRPr lang="en-US" sz="2800" dirty="0"/>
          </a:p>
          <a:p>
            <a:pPr lvl="1"/>
            <a:r>
              <a:rPr lang="en-US" sz="2800" dirty="0"/>
              <a:t>Cryostat/TPC cool down </a:t>
            </a:r>
            <a:r>
              <a:rPr lang="en-US" sz="2800" dirty="0" smtClean="0"/>
              <a:t>begins : July</a:t>
            </a:r>
            <a:endParaRPr lang="en-US" sz="2800" dirty="0"/>
          </a:p>
          <a:p>
            <a:pPr lvl="1"/>
            <a:r>
              <a:rPr lang="en-US" sz="2800" dirty="0"/>
              <a:t>Cryostat filling </a:t>
            </a:r>
            <a:r>
              <a:rPr lang="en-US" sz="2800" dirty="0" smtClean="0"/>
              <a:t>begins : ~ early August</a:t>
            </a:r>
            <a:endParaRPr lang="en-US" sz="2800" dirty="0"/>
          </a:p>
          <a:p>
            <a:pPr lvl="1"/>
            <a:r>
              <a:rPr lang="en-US" sz="2800" dirty="0"/>
              <a:t>Cryostat filled </a:t>
            </a:r>
            <a:r>
              <a:rPr lang="en-US" sz="2800" dirty="0" smtClean="0"/>
              <a:t>with </a:t>
            </a:r>
            <a:r>
              <a:rPr lang="en-US" sz="2800" dirty="0" err="1" smtClean="0"/>
              <a:t>LAr</a:t>
            </a:r>
            <a:r>
              <a:rPr lang="en-US" sz="2800" dirty="0" smtClean="0"/>
              <a:t> : ~ mid-late August</a:t>
            </a:r>
          </a:p>
          <a:p>
            <a:pPr lvl="1"/>
            <a:r>
              <a:rPr lang="en-US" sz="2800" dirty="0" smtClean="0"/>
              <a:t>Beam arrives : end of August</a:t>
            </a:r>
          </a:p>
          <a:p>
            <a:pPr lvl="1"/>
            <a:r>
              <a:rPr lang="en-US" sz="2800" dirty="0" smtClean="0"/>
              <a:t>Beam Running</a:t>
            </a:r>
            <a:endParaRPr lang="en-US" sz="2800" dirty="0" smtClean="0"/>
          </a:p>
          <a:p>
            <a:pPr marL="274638" lvl="1" indent="0">
              <a:buNone/>
            </a:pPr>
            <a:endParaRPr lang="en-US" dirty="0" smtClean="0"/>
          </a:p>
          <a:p>
            <a:endParaRPr lang="en-US" dirty="0"/>
          </a:p>
          <a:p>
            <a:pPr marL="274638" lvl="1" indent="0">
              <a:buNone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25232"/>
            <a:ext cx="8229601" cy="6471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Detector Commissioning </a:t>
            </a:r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22.MAY.18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G. Rameika l </a:t>
            </a:r>
            <a:r>
              <a:rPr lang="en-US" dirty="0" err="1" smtClean="0"/>
              <a:t>ProtoDUNE</a:t>
            </a:r>
            <a:r>
              <a:rPr lang="en-US" dirty="0" smtClean="0"/>
              <a:t>-SP Status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895D-0064-C245-BA09-D78B696DE1A9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Left Brace 3"/>
          <p:cNvSpPr/>
          <p:nvPr/>
        </p:nvSpPr>
        <p:spPr>
          <a:xfrm>
            <a:off x="406398" y="1540933"/>
            <a:ext cx="321733" cy="626534"/>
          </a:xfrm>
          <a:prstGeom prst="leftBrac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9" name="Left Brace 18"/>
          <p:cNvSpPr/>
          <p:nvPr/>
        </p:nvSpPr>
        <p:spPr>
          <a:xfrm>
            <a:off x="270932" y="2353735"/>
            <a:ext cx="521760" cy="1964266"/>
          </a:xfrm>
          <a:prstGeom prst="leftBrac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423334" y="4385680"/>
            <a:ext cx="321733" cy="626534"/>
          </a:xfrm>
          <a:prstGeom prst="leftBrac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1" name="Left Brace 20"/>
          <p:cNvSpPr/>
          <p:nvPr/>
        </p:nvSpPr>
        <p:spPr>
          <a:xfrm>
            <a:off x="423337" y="5029137"/>
            <a:ext cx="321733" cy="626534"/>
          </a:xfrm>
          <a:prstGeom prst="leftBrace">
            <a:avLst/>
          </a:prstGeom>
          <a:noFill/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12742580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4026" y="948268"/>
            <a:ext cx="8232772" cy="5046132"/>
          </a:xfrm>
        </p:spPr>
        <p:txBody>
          <a:bodyPr>
            <a:normAutofit fontScale="92500" lnSpcReduction="10000"/>
          </a:bodyPr>
          <a:lstStyle/>
          <a:p>
            <a:pPr marL="342900" indent="-342900"/>
            <a:r>
              <a:rPr lang="en-US" dirty="0" smtClean="0"/>
              <a:t>Detailed Documentation and Procedures: DocDB#8288*</a:t>
            </a:r>
            <a:endParaRPr lang="en-US" dirty="0" smtClean="0"/>
          </a:p>
          <a:p>
            <a:pPr lvl="1"/>
            <a:r>
              <a:rPr lang="en-US" dirty="0" smtClean="0"/>
              <a:t>Well defined sequence of steps </a:t>
            </a:r>
          </a:p>
          <a:p>
            <a:pPr lvl="1"/>
            <a:r>
              <a:rPr lang="en-US" dirty="0" smtClean="0"/>
              <a:t>Prerequisites</a:t>
            </a:r>
            <a:r>
              <a:rPr lang="en-US" dirty="0" smtClean="0"/>
              <a:t>, condition of other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WHEN</a:t>
            </a:r>
            <a:endParaRPr lang="en-US" dirty="0" smtClean="0"/>
          </a:p>
          <a:p>
            <a:pPr lvl="1"/>
            <a:r>
              <a:rPr lang="en-US" dirty="0" smtClean="0"/>
              <a:t>Who (expert, non-expert, expert + helper)</a:t>
            </a:r>
          </a:p>
          <a:p>
            <a:pPr lvl="1"/>
            <a:r>
              <a:rPr lang="en-US" dirty="0" smtClean="0"/>
              <a:t>How </a:t>
            </a:r>
            <a:r>
              <a:rPr lang="en-US" dirty="0" smtClean="0"/>
              <a:t>much time is </a:t>
            </a:r>
            <a:r>
              <a:rPr lang="en-US" dirty="0" smtClean="0"/>
              <a:t>needed</a:t>
            </a:r>
          </a:p>
          <a:p>
            <a:r>
              <a:rPr lang="en-US" dirty="0" smtClean="0"/>
              <a:t>Bird’s Eye View of the full picture </a:t>
            </a:r>
          </a:p>
          <a:p>
            <a:pPr lvl="1"/>
            <a:r>
              <a:rPr lang="en-US" dirty="0" smtClean="0"/>
              <a:t>Google doc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  <a:p>
            <a:pPr lvl="1">
              <a:buFontTx/>
              <a:buChar char="•"/>
            </a:pPr>
            <a:r>
              <a:rPr lang="en-US" dirty="0" smtClean="0"/>
              <a:t>Ones that we have in hand (Posted for LBNC meeting)</a:t>
            </a:r>
          </a:p>
          <a:p>
            <a:pPr lvl="1">
              <a:buFontTx/>
              <a:buChar char="•"/>
            </a:pPr>
            <a:r>
              <a:rPr lang="en-US" dirty="0" smtClean="0"/>
              <a:t>Can/should be replaced/maintained by the groups themselves. 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38965"/>
            <a:ext cx="8229601" cy="6471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Detector Commissioning Documents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22.MAY.18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G. Rameika l </a:t>
            </a:r>
            <a:r>
              <a:rPr lang="en-US" dirty="0" err="1" smtClean="0"/>
              <a:t>ProtoDUNE</a:t>
            </a:r>
            <a:r>
              <a:rPr lang="en-US" dirty="0" smtClean="0"/>
              <a:t>-SP Status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895D-0064-C245-BA09-D78B696DE1A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84937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4026" y="687069"/>
            <a:ext cx="5514974" cy="507030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Detector Commissioning teams defined for :</a:t>
            </a:r>
          </a:p>
          <a:p>
            <a:pPr lvl="1"/>
            <a:r>
              <a:rPr lang="en-US" dirty="0" smtClean="0"/>
              <a:t>High Voltage </a:t>
            </a:r>
          </a:p>
          <a:p>
            <a:pPr lvl="1"/>
            <a:r>
              <a:rPr lang="en-US" dirty="0" smtClean="0"/>
              <a:t>APA Wire Bias</a:t>
            </a:r>
          </a:p>
          <a:p>
            <a:pPr lvl="1"/>
            <a:r>
              <a:rPr lang="en-US" dirty="0" smtClean="0"/>
              <a:t>Cold and Warm electronics</a:t>
            </a:r>
          </a:p>
          <a:p>
            <a:pPr lvl="1"/>
            <a:r>
              <a:rPr lang="en-US" dirty="0" smtClean="0"/>
              <a:t>Photon Detectors</a:t>
            </a:r>
          </a:p>
          <a:p>
            <a:pPr lvl="1"/>
            <a:r>
              <a:rPr lang="en-US" dirty="0" smtClean="0"/>
              <a:t>Data Acquisition</a:t>
            </a:r>
          </a:p>
          <a:p>
            <a:pPr lvl="1"/>
            <a:r>
              <a:rPr lang="en-US" dirty="0" smtClean="0"/>
              <a:t>Detector Controls System</a:t>
            </a:r>
          </a:p>
          <a:p>
            <a:pPr lvl="1"/>
            <a:r>
              <a:rPr lang="en-US" dirty="0" smtClean="0"/>
              <a:t>Temperature Monitoring</a:t>
            </a:r>
          </a:p>
          <a:p>
            <a:pPr lvl="1"/>
            <a:r>
              <a:rPr lang="en-US" dirty="0" smtClean="0"/>
              <a:t>Purity Monitoring</a:t>
            </a:r>
          </a:p>
          <a:p>
            <a:pPr lvl="1"/>
            <a:r>
              <a:rPr lang="en-US" dirty="0" smtClean="0"/>
              <a:t>Gas Analyzers</a:t>
            </a:r>
          </a:p>
          <a:p>
            <a:pPr lvl="1"/>
            <a:r>
              <a:rPr lang="en-US" dirty="0" smtClean="0"/>
              <a:t>Cameras</a:t>
            </a:r>
          </a:p>
          <a:p>
            <a:pPr lvl="1"/>
            <a:r>
              <a:rPr lang="en-US" dirty="0" smtClean="0"/>
              <a:t>Beam Plug</a:t>
            </a:r>
          </a:p>
          <a:p>
            <a:pPr lvl="1"/>
            <a:r>
              <a:rPr lang="en-US" dirty="0" smtClean="0"/>
              <a:t>Grounding and shielding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Rameika l ProtoDUNE-SP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895D-0064-C245-BA09-D78B696DE1A9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32966" y="1512455"/>
            <a:ext cx="2581669" cy="2308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BC5F2B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Requested :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 smtClean="0">
              <a:ln>
                <a:noFill/>
              </a:ln>
              <a:solidFill>
                <a:srgbClr val="BC5F2B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Contact person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BC5F2B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Expert list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Tasks and procedures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BC5F2B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Responses have </a:t>
            </a:r>
            <a:r>
              <a:rPr lang="en-US" dirty="0" smtClean="0"/>
              <a:t>started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 smtClean="0">
                <a:ln>
                  <a:noFill/>
                </a:ln>
                <a:solidFill>
                  <a:srgbClr val="BC5F2B"/>
                </a:solidFill>
                <a:effectLst/>
                <a:uFillTx/>
                <a:latin typeface="Arial"/>
                <a:ea typeface="Arial"/>
                <a:cs typeface="Arial"/>
                <a:sym typeface="Arial"/>
              </a:rPr>
              <a:t>DocDB#8288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BC5F2B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4244988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0855" y="1309369"/>
            <a:ext cx="8232772" cy="2703831"/>
          </a:xfrm>
        </p:spPr>
        <p:txBody>
          <a:bodyPr/>
          <a:lstStyle/>
          <a:p>
            <a:r>
              <a:rPr lang="en-US" dirty="0" smtClean="0"/>
              <a:t>Created a Google doc spreadsheet into which each system team can enter  tasks and plans so that we can allocate time and resources for installation and commissioning tasks for each system. </a:t>
            </a:r>
          </a:p>
          <a:p>
            <a:r>
              <a:rPr lang="en-US" dirty="0" smtClean="0"/>
              <a:t>System contact person has edit permission</a:t>
            </a:r>
          </a:p>
          <a:p>
            <a:r>
              <a:rPr lang="en-US" dirty="0" smtClean="0"/>
              <a:t>Anyone with the link can view; will send to the mailing list for this meeting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4026" y="284717"/>
            <a:ext cx="8229601" cy="647104"/>
          </a:xfrm>
        </p:spPr>
        <p:txBody>
          <a:bodyPr>
            <a:normAutofit/>
          </a:bodyPr>
          <a:lstStyle/>
          <a:p>
            <a:r>
              <a:rPr lang="en-US" dirty="0" smtClean="0"/>
              <a:t>Google Doc Spreadsheet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22.MAY.18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Rameika l ProtoDUNE-SP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E895D-0064-C245-BA09-D78B696DE1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276952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une Template_051215">
  <a:themeElements>
    <a:clrScheme name="Dune Template_051215">
      <a:dk1>
        <a:srgbClr val="FFFFFF"/>
      </a:dk1>
      <a:lt1>
        <a:srgbClr val="BC5F2B"/>
      </a:lt1>
      <a:dk2>
        <a:srgbClr val="A7A7A7"/>
      </a:dk2>
      <a:lt2>
        <a:srgbClr val="535353"/>
      </a:lt2>
      <a:accent1>
        <a:srgbClr val="4F81BD"/>
      </a:accent1>
      <a:accent2>
        <a:srgbClr val="8F8F8F"/>
      </a:accent2>
      <a:accent3>
        <a:srgbClr val="6E6E6E"/>
      </a:accent3>
      <a:accent4>
        <a:srgbClr val="4D4D4D"/>
      </a:accent4>
      <a:accent5>
        <a:srgbClr val="2B2B2B"/>
      </a:accent5>
      <a:accent6>
        <a:srgbClr val="0A0A0A"/>
      </a:accent6>
      <a:hlink>
        <a:srgbClr val="0000FF"/>
      </a:hlink>
      <a:folHlink>
        <a:srgbClr val="FF00FF"/>
      </a:folHlink>
    </a:clrScheme>
    <a:fontScheme name="Dune Template_051215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Dune Template_0512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BC5F2B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BC5F2B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une Template_051215">
  <a:themeElements>
    <a:clrScheme name="Dune Template_051215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8F8F8F"/>
      </a:accent2>
      <a:accent3>
        <a:srgbClr val="6E6E6E"/>
      </a:accent3>
      <a:accent4>
        <a:srgbClr val="4D4D4D"/>
      </a:accent4>
      <a:accent5>
        <a:srgbClr val="2B2B2B"/>
      </a:accent5>
      <a:accent6>
        <a:srgbClr val="0A0A0A"/>
      </a:accent6>
      <a:hlink>
        <a:srgbClr val="0000FF"/>
      </a:hlink>
      <a:folHlink>
        <a:srgbClr val="FF00FF"/>
      </a:folHlink>
    </a:clrScheme>
    <a:fontScheme name="Dune Template_051215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Dune Template_0512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BC5F2B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BC5F2B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2612</TotalTime>
  <Words>301</Words>
  <Application>Microsoft Macintosh PowerPoint</Application>
  <PresentationFormat>On-screen Show (4:3)</PresentationFormat>
  <Paragraphs>64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Dune Template_051215</vt:lpstr>
      <vt:lpstr>ProtoDUNE-SP Commissioning Planning</vt:lpstr>
      <vt:lpstr>Detector Commissioning Planning</vt:lpstr>
      <vt:lpstr>Detector Commissioning Documents</vt:lpstr>
      <vt:lpstr>PowerPoint Presentation</vt:lpstr>
      <vt:lpstr>Google Doc Spreadsheet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ProtoDUNE-SP Instrumentation &amp; Run Plan</dc:title>
  <dc:creator>Jolie R. Macier x2353 11220N</dc:creator>
  <cp:lastModifiedBy>Regina Rameika</cp:lastModifiedBy>
  <cp:revision>120</cp:revision>
  <cp:lastPrinted>2018-05-18T18:29:21Z</cp:lastPrinted>
  <dcterms:modified xsi:type="dcterms:W3CDTF">2018-05-24T13:47:35Z</dcterms:modified>
</cp:coreProperties>
</file>