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8" r:id="rId3"/>
    <p:sldId id="257" r:id="rId4"/>
    <p:sldId id="258" r:id="rId5"/>
    <p:sldId id="268" r:id="rId6"/>
    <p:sldId id="261" r:id="rId7"/>
    <p:sldId id="271" r:id="rId8"/>
    <p:sldId id="264" r:id="rId9"/>
    <p:sldId id="279" r:id="rId10"/>
    <p:sldId id="280" r:id="rId11"/>
    <p:sldId id="283" r:id="rId12"/>
    <p:sldId id="269" r:id="rId13"/>
    <p:sldId id="263" r:id="rId14"/>
    <p:sldId id="284" r:id="rId15"/>
    <p:sldId id="285" r:id="rId16"/>
    <p:sldId id="286" r:id="rId17"/>
    <p:sldId id="275" r:id="rId18"/>
    <p:sldId id="272" r:id="rId19"/>
    <p:sldId id="265" r:id="rId20"/>
    <p:sldId id="262" r:id="rId21"/>
    <p:sldId id="274" r:id="rId22"/>
    <p:sldId id="267" r:id="rId23"/>
    <p:sldId id="266" r:id="rId24"/>
    <p:sldId id="273" r:id="rId25"/>
    <p:sldId id="277" r:id="rId26"/>
    <p:sldId id="276" r:id="rId27"/>
    <p:sldId id="259" r:id="rId28"/>
    <p:sldId id="282" r:id="rId29"/>
    <p:sldId id="281" r:id="rId30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008000"/>
    <a:srgbClr val="70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24" autoAdjust="0"/>
  </p:normalViewPr>
  <p:slideViewPr>
    <p:cSldViewPr snapToGrid="0" snapToObjects="1">
      <p:cViewPr>
        <p:scale>
          <a:sx n="85" d="100"/>
          <a:sy n="85" d="100"/>
        </p:scale>
        <p:origin x="-632" y="-5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1" Type="http://schemas.openxmlformats.org/officeDocument/2006/relationships/image" Target="../media/image52.wmf"/><Relationship Id="rId2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3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1" Type="http://schemas.openxmlformats.org/officeDocument/2006/relationships/image" Target="../media/image52.wmf"/><Relationship Id="rId2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F3B37-E93B-2F42-8A12-54D3F075BF13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CA4B1-5ECE-8343-A120-DFD4C6A3BEF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28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A4B1-5ECE-8343-A120-DFD4C6A3BEF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51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45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operator  i  on an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site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upper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component of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Dirac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spinor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continuum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theory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the discrete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chiral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A4B1-5ECE-8343-A120-DFD4C6A3BEF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89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A4B1-5ECE-8343-A120-DFD4C6A3BEF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53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A4B1-5ECE-8343-A120-DFD4C6A3BEF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77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A4B1-5ECE-8343-A120-DFD4C6A3BEF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46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CA4B1-5ECE-8343-A120-DFD4C6A3BEF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9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460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D3A1A-DEEB-4951-9E32-7D4560FCCE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93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97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6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18732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69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83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71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27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38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15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7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47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C37B-AF8C-594E-A811-268FC7E6716B}" type="datetimeFigureOut">
              <a:rPr lang="it-IT" smtClean="0"/>
              <a:t>11/09/18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87E1D-D294-1343-90CB-37B1521571E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53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55.e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56.e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5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2.wmf"/><Relationship Id="rId5" Type="http://schemas.openxmlformats.org/officeDocument/2006/relationships/image" Target="../media/image23.emf"/><Relationship Id="rId6" Type="http://schemas.openxmlformats.org/officeDocument/2006/relationships/image" Target="../media/image13.png"/><Relationship Id="rId7" Type="http://schemas.openxmlformats.org/officeDocument/2006/relationships/image" Target="../media/image58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53.emf"/><Relationship Id="rId10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jpg"/><Relationship Id="rId5" Type="http://schemas.openxmlformats.org/officeDocument/2006/relationships/image" Target="../media/image62.jpeg"/><Relationship Id="rId6" Type="http://schemas.openxmlformats.org/officeDocument/2006/relationships/image" Target="../media/image63.jpg"/><Relationship Id="rId7" Type="http://schemas.openxmlformats.org/officeDocument/2006/relationships/image" Target="../media/image64.jpg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jpeg"/><Relationship Id="rId7" Type="http://schemas.openxmlformats.org/officeDocument/2006/relationships/image" Target="../media/image79.emf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8" Type="http://schemas.openxmlformats.org/officeDocument/2006/relationships/image" Target="../media/image87.emf"/><Relationship Id="rId9" Type="http://schemas.openxmlformats.org/officeDocument/2006/relationships/image" Target="../media/image88.emf"/><Relationship Id="rId10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84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84.emf"/><Relationship Id="rId8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emf"/><Relationship Id="rId5" Type="http://schemas.openxmlformats.org/officeDocument/2006/relationships/image" Target="../media/image109.jpg"/><Relationship Id="rId6" Type="http://schemas.openxmlformats.org/officeDocument/2006/relationships/image" Target="../media/image110.jpg"/><Relationship Id="rId7" Type="http://schemas.openxmlformats.org/officeDocument/2006/relationships/image" Target="../media/image94.emf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emf"/><Relationship Id="rId12" Type="http://schemas.openxmlformats.org/officeDocument/2006/relationships/image" Target="../media/image124.emf"/><Relationship Id="rId13" Type="http://schemas.openxmlformats.org/officeDocument/2006/relationships/image" Target="../media/image125.emf"/><Relationship Id="rId14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7" Type="http://schemas.openxmlformats.org/officeDocument/2006/relationships/image" Target="../media/image119.emf"/><Relationship Id="rId8" Type="http://schemas.openxmlformats.org/officeDocument/2006/relationships/image" Target="../media/image120.emf"/><Relationship Id="rId9" Type="http://schemas.openxmlformats.org/officeDocument/2006/relationships/image" Target="../media/image121.emf"/><Relationship Id="rId10" Type="http://schemas.openxmlformats.org/officeDocument/2006/relationships/image" Target="../media/image1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em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jpeg"/><Relationship Id="rId15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Relationship Id="rId3" Type="http://schemas.openxmlformats.org/officeDocument/2006/relationships/image" Target="../media/image107.jpg"/><Relationship Id="rId4" Type="http://schemas.openxmlformats.org/officeDocument/2006/relationships/image" Target="../media/image109.jpg"/><Relationship Id="rId5" Type="http://schemas.openxmlformats.org/officeDocument/2006/relationships/image" Target="../media/image110.jp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3.png"/><Relationship Id="rId10" Type="http://schemas.openxmlformats.org/officeDocument/2006/relationships/image" Target="../media/image137.gi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56.emf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57.emf"/><Relationship Id="rId16" Type="http://schemas.openxmlformats.org/officeDocument/2006/relationships/image" Target="../media/image13.png"/><Relationship Id="rId17" Type="http://schemas.openxmlformats.org/officeDocument/2006/relationships/image" Target="../media/image5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52.wmf"/><Relationship Id="rId5" Type="http://schemas.openxmlformats.org/officeDocument/2006/relationships/image" Target="../media/image23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54.w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55.emf"/><Relationship Id="rId10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431.png"/><Relationship Id="rId5" Type="http://schemas.openxmlformats.org/officeDocument/2006/relationships/image" Target="../media/image44.png"/><Relationship Id="rId6" Type="http://schemas.openxmlformats.org/officeDocument/2006/relationships/image" Target="../media/image145.jpeg"/><Relationship Id="rId7" Type="http://schemas.openxmlformats.org/officeDocument/2006/relationships/image" Target="../media/image460.png"/><Relationship Id="rId8" Type="http://schemas.openxmlformats.org/officeDocument/2006/relationships/image" Target="../media/image146.emf"/><Relationship Id="rId9" Type="http://schemas.openxmlformats.org/officeDocument/2006/relationships/image" Target="../media/image147.emf"/><Relationship Id="rId10" Type="http://schemas.openxmlformats.org/officeDocument/2006/relationships/image" Target="../media/image490.png"/><Relationship Id="rId11" Type="http://schemas.openxmlformats.org/officeDocument/2006/relationships/image" Target="../media/image4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emf"/><Relationship Id="rId20" Type="http://schemas.openxmlformats.org/officeDocument/2006/relationships/image" Target="../media/image35.emf"/><Relationship Id="rId21" Type="http://schemas.openxmlformats.org/officeDocument/2006/relationships/image" Target="../media/image36.emf"/><Relationship Id="rId22" Type="http://schemas.openxmlformats.org/officeDocument/2006/relationships/image" Target="../media/image37.emf"/><Relationship Id="rId10" Type="http://schemas.openxmlformats.org/officeDocument/2006/relationships/image" Target="../media/image25.emf"/><Relationship Id="rId11" Type="http://schemas.openxmlformats.org/officeDocument/2006/relationships/image" Target="../media/image26.emf"/><Relationship Id="rId12" Type="http://schemas.openxmlformats.org/officeDocument/2006/relationships/image" Target="../media/image27.emf"/><Relationship Id="rId13" Type="http://schemas.openxmlformats.org/officeDocument/2006/relationships/image" Target="../media/image28.emf"/><Relationship Id="rId14" Type="http://schemas.openxmlformats.org/officeDocument/2006/relationships/image" Target="../media/image29.emf"/><Relationship Id="rId15" Type="http://schemas.openxmlformats.org/officeDocument/2006/relationships/image" Target="../media/image30.emf"/><Relationship Id="rId16" Type="http://schemas.openxmlformats.org/officeDocument/2006/relationships/image" Target="../media/image31.emf"/><Relationship Id="rId17" Type="http://schemas.openxmlformats.org/officeDocument/2006/relationships/image" Target="../media/image32.emf"/><Relationship Id="rId18" Type="http://schemas.openxmlformats.org/officeDocument/2006/relationships/image" Target="../media/image33.emf"/><Relationship Id="rId19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13.png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image" Target="../media/image37.emf"/><Relationship Id="rId13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3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450692" y="4417058"/>
            <a:ext cx="4244086" cy="76503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>
                <a:solidFill>
                  <a:srgbClr val="000000"/>
                </a:solidFill>
                <a:latin typeface="+mj-lt"/>
                <a:cs typeface="Helvetica"/>
              </a:rPr>
              <a:t>University of Maryland</a:t>
            </a:r>
          </a:p>
          <a:p>
            <a:r>
              <a:rPr lang="en-US" sz="2600" dirty="0">
                <a:solidFill>
                  <a:srgbClr val="000000"/>
                </a:solidFill>
                <a:latin typeface="+mj-lt"/>
                <a:cs typeface="Helvetica"/>
              </a:rPr>
              <a:t>Joint Quantum Institute</a:t>
            </a:r>
          </a:p>
          <a:p>
            <a:endParaRPr lang="en-US" dirty="0" smtClean="0">
              <a:solidFill>
                <a:srgbClr val="000000"/>
              </a:solidFill>
              <a:latin typeface="+mj-lt"/>
              <a:cs typeface="Helvetica"/>
            </a:endParaRPr>
          </a:p>
        </p:txBody>
      </p:sp>
      <p:pic>
        <p:nvPicPr>
          <p:cNvPr id="5" name="Picture 3" descr="nist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1315" y="240559"/>
            <a:ext cx="168433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umd_web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9563" y="2605"/>
            <a:ext cx="1023937" cy="102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JQI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" y="-8084"/>
            <a:ext cx="35242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185480" y="3792132"/>
            <a:ext cx="510982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+mj-lt"/>
                <a:cs typeface="Helvetica"/>
              </a:rPr>
              <a:t>Guido Pagano</a:t>
            </a:r>
          </a:p>
        </p:txBody>
      </p:sp>
      <p:sp>
        <p:nvSpPr>
          <p:cNvPr id="9" name="Rettangolo 8"/>
          <p:cNvSpPr/>
          <p:nvPr/>
        </p:nvSpPr>
        <p:spPr>
          <a:xfrm>
            <a:off x="3635739" y="4407331"/>
            <a:ext cx="23299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+mj-lt"/>
                <a:cs typeface="Helvetica"/>
              </a:rPr>
              <a:t>September 2018</a:t>
            </a:r>
          </a:p>
          <a:p>
            <a:pPr algn="ctr"/>
            <a:r>
              <a:rPr lang="en-US" sz="2400" dirty="0" smtClean="0">
                <a:latin typeface="+mj-lt"/>
                <a:cs typeface="Helvetica"/>
              </a:rPr>
              <a:t>HEP</a:t>
            </a:r>
          </a:p>
        </p:txBody>
      </p:sp>
      <p:pic>
        <p:nvPicPr>
          <p:cNvPr id="10" name="Immagine 9" descr="spin_ion_cha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76" y="1833997"/>
            <a:ext cx="2780639" cy="208547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216069" y="4373690"/>
            <a:ext cx="3241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j-lt"/>
                <a:cs typeface="Helvetica"/>
              </a:rPr>
              <a:t>Quantum Science </a:t>
            </a:r>
          </a:p>
          <a:p>
            <a:pPr algn="ctr"/>
            <a:r>
              <a:rPr lang="en-US" sz="2400" dirty="0" smtClean="0">
                <a:latin typeface="+mj-lt"/>
                <a:cs typeface="Helvetica"/>
              </a:rPr>
              <a:t>For HEP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283322" y="571392"/>
            <a:ext cx="974061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cs typeface="Helvetica"/>
              </a:rPr>
              <a:t>Trapped-ion systems for Quantum </a:t>
            </a:r>
            <a:endParaRPr lang="it-IT" sz="3000" b="1" dirty="0">
              <a:cs typeface="Helvetica"/>
            </a:endParaRPr>
          </a:p>
          <a:p>
            <a:r>
              <a:rPr lang="en-US" sz="3000" b="1" dirty="0">
                <a:cs typeface="Helvetica"/>
              </a:rPr>
              <a:t>Simulation of Lattice Gauge Theory</a:t>
            </a:r>
            <a:endParaRPr lang="it-IT" sz="3000" b="1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051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85">
            <a:extLst>
              <a:ext uri="{FF2B5EF4-FFF2-40B4-BE49-F238E27FC236}">
                <a16:creationId xmlns="" xmlns:a16="http://schemas.microsoft.com/office/drawing/2014/main" id="{EEBCCAC1-CD71-4EA9-ABDC-5FA06E32D66F}"/>
              </a:ext>
            </a:extLst>
          </p:cNvPr>
          <p:cNvSpPr/>
          <p:nvPr/>
        </p:nvSpPr>
        <p:spPr>
          <a:xfrm>
            <a:off x="-373525" y="-5811"/>
            <a:ext cx="10112187" cy="48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717" tIns="34290" rIns="25717" bIns="34290" anchor="ctr">
            <a:noAutofit/>
          </a:bodyPr>
          <a:lstStyle>
            <a:lvl1pPr algn="ctr" defTabSz="457200"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defTabSz="257175">
              <a:defRPr/>
            </a:pPr>
            <a:r>
              <a:rPr lang="en-US" sz="2800" b="0" dirty="0">
                <a:solidFill>
                  <a:srgbClr val="000000"/>
                </a:solidFill>
                <a:latin typeface="+mn-lt"/>
              </a:rPr>
              <a:t>Suite of Algorithms implemented on trapped ion qubits</a:t>
            </a:r>
            <a:endParaRPr sz="2800" b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961462"/>
              </p:ext>
            </p:extLst>
          </p:nvPr>
        </p:nvGraphicFramePr>
        <p:xfrm>
          <a:off x="414852" y="368429"/>
          <a:ext cx="8446909" cy="4746158"/>
        </p:xfrm>
        <a:graphic>
          <a:graphicData uri="http://schemas.openxmlformats.org/drawingml/2006/table">
            <a:tbl>
              <a:tblPr/>
              <a:tblGrid>
                <a:gridCol w="1983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00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9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27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76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06994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63248">
                  <a:extLst>
                    <a:ext uri="{9D8B030D-6E8A-4147-A177-3AD203B41FA5}">
                      <a16:colId xmlns="" xmlns:a16="http://schemas.microsoft.com/office/drawing/2014/main" val="2211910172"/>
                    </a:ext>
                  </a:extLst>
                </a:gridCol>
              </a:tblGrid>
              <a:tr h="4227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1" u="none" dirty="0">
                          <a:effectLst/>
                          <a:latin typeface="+mn-lt"/>
                        </a:rPr>
                        <a:t>application</a:t>
                      </a:r>
                    </a:p>
                  </a:txBody>
                  <a:tcPr marL="5111" marR="5111" marT="3407" marB="340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dirty="0">
                          <a:effectLst/>
                          <a:latin typeface="+mn-lt"/>
                        </a:rPr>
                        <a:t># qubits</a:t>
                      </a:r>
                    </a:p>
                  </a:txBody>
                  <a:tcPr marL="5111" marR="5111" marT="3407" marB="340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dirty="0">
                          <a:effectLst/>
                          <a:latin typeface="+mn-lt"/>
                        </a:rPr>
                        <a:t># 2Q gates</a:t>
                      </a:r>
                    </a:p>
                  </a:txBody>
                  <a:tcPr marL="5111" marR="5111" marT="3407" marB="340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dirty="0">
                          <a:effectLst/>
                          <a:latin typeface="+mn-lt"/>
                        </a:rPr>
                        <a:t># 1Q gates</a:t>
                      </a:r>
                    </a:p>
                  </a:txBody>
                  <a:tcPr marL="5111" marR="5111" marT="3407" marB="340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dirty="0">
                          <a:effectLst/>
                          <a:latin typeface="+mn-lt"/>
                        </a:rPr>
                        <a:t>fidelity</a:t>
                      </a:r>
                    </a:p>
                  </a:txBody>
                  <a:tcPr marL="5111" marR="5111" marT="3407" marB="340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1" u="none" dirty="0">
                          <a:effectLst/>
                          <a:latin typeface="+mn-lt"/>
                        </a:rPr>
                        <a:t>reference</a:t>
                      </a:r>
                    </a:p>
                  </a:txBody>
                  <a:tcPr marL="5111" marR="5111" marT="3407" marB="340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1" u="none" dirty="0">
                          <a:effectLst/>
                          <a:latin typeface="+mn-lt"/>
                        </a:rPr>
                        <a:t>collaborator</a:t>
                      </a:r>
                    </a:p>
                  </a:txBody>
                  <a:tcPr marL="5111" marR="5111" marT="3407" marB="340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CNOT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10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Nature 536, 63 (2016)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QFT Phase est.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70-75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100" dirty="0">
                          <a:effectLst/>
                          <a:latin typeface="+mn-lt"/>
                        </a:rPr>
                        <a:t>61.9%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Nature 536, 63 (2016)</a:t>
                      </a:r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QFT period finding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70-75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 smtClean="0">
                          <a:effectLst/>
                          <a:latin typeface="+mn-lt"/>
                        </a:rPr>
                        <a:t>69.5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-97%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Nature 536, 63 (2016)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Deutsch-</a:t>
                      </a:r>
                      <a:r>
                        <a:rPr lang="en-US" sz="1100" b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Jozsa</a:t>
                      </a:r>
                      <a:endParaRPr lang="en-US" sz="1100" b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1-4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13-34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93%-97%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Nature 536, 63 (2016)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Bernstein-</a:t>
                      </a:r>
                      <a:r>
                        <a:rPr lang="en-US" sz="1100" b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Vazirani</a:t>
                      </a:r>
                      <a:endParaRPr lang="en-US" sz="1100" b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0-4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10-38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100" dirty="0"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Nature 536, 63 (2016)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Hidden Shift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42-50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uk-UA" sz="1100" dirty="0">
                          <a:effectLst/>
                          <a:latin typeface="+mn-lt"/>
                        </a:rPr>
                        <a:t>77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%</a:t>
                      </a:r>
                      <a:endParaRPr lang="uk-UA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PNAS 114, 13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Microsoft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Grover Phase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85%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Nat. Comm. 8, 1918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NSF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Grover Boolean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100"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100" dirty="0">
                          <a:effectLst/>
                          <a:latin typeface="+mn-lt"/>
                        </a:rPr>
                        <a:t>83%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Nat. Comm. 8, 1918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NSF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Margolus</a:t>
                      </a:r>
                      <a:endParaRPr lang="en-US" sz="1100" b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10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100" dirty="0"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PNAS 114, 13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Microsoft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Toffoli</a:t>
                      </a:r>
                      <a:endParaRPr lang="en-US" sz="1100" b="0" dirty="0">
                        <a:solidFill>
                          <a:srgbClr val="222222"/>
                        </a:solidFill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90</a:t>
                      </a:r>
                      <a:r>
                        <a:rPr lang="hr-HR" sz="1100" dirty="0"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PNAS 114, 13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Microsoft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Toffoli-4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100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100" dirty="0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100" dirty="0">
                          <a:effectLst/>
                          <a:latin typeface="+mn-lt"/>
                        </a:rPr>
                        <a:t>71%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Debnath Thesis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NSF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 err="1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Fredkin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 Gate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r-HR" sz="1100" dirty="0">
                          <a:effectLst/>
                          <a:latin typeface="+mn-lt"/>
                        </a:rPr>
                        <a:t>86%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arXiv:1712.08581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Intel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Fermi-Hubbard Sim.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100" dirty="0"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arXiv:1712.08581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Intel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942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Scrambling Test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75%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 err="1">
                          <a:effectLst/>
                          <a:latin typeface="+mn-lt"/>
                        </a:rPr>
                        <a:t>arXiv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: 1806.02807 (2018)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Perimeter, UCB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3942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Bayesian Games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Qu. Sci. Tech 3, 045002 (2018)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Army Res. Lab.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3942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Machine Learning (detection)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hr-HR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 arXiv:1801.07686 (2018)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JQI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3942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dirty="0">
                          <a:solidFill>
                            <a:srgbClr val="222222"/>
                          </a:solidFill>
                          <a:effectLst/>
                          <a:latin typeface="+mn-lt"/>
                        </a:rPr>
                        <a:t>Machine Learning (state synth)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5*N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30*N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90</a:t>
                      </a:r>
                      <a:r>
                        <a:rPr lang="hr-HR" sz="1100" dirty="0"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In preparation (2018)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NASA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23789118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[[4,2,2]] Error</a:t>
                      </a:r>
                      <a:r>
                        <a:rPr lang="en-US" sz="1100" baseline="0" dirty="0">
                          <a:effectLst/>
                          <a:latin typeface="+mn-lt"/>
                        </a:rPr>
                        <a:t> Det.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6-7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20-25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98%-99.9%</a:t>
                      </a:r>
                      <a:endParaRPr lang="mr-IN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Sci. Adv. 3, e1701074 (2017)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Duke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Full Adder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1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100" dirty="0">
                          <a:effectLst/>
                          <a:latin typeface="+mn-lt"/>
                        </a:rPr>
                        <a:t>83%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In preparation (2018)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NSF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Simultaneous CNOT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100" dirty="0">
                          <a:effectLst/>
                          <a:latin typeface="+mn-lt"/>
                        </a:rPr>
                        <a:t>94%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In preparation (2018)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NSF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728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Deuteron Simulation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dirty="0">
                          <a:effectLst/>
                          <a:latin typeface="+mn-lt"/>
                        </a:rPr>
                        <a:t>0.7% error</a:t>
                      </a:r>
                      <a:endParaRPr lang="cs-CZ" sz="1100" dirty="0">
                        <a:effectLst/>
                        <a:latin typeface="+mn-lt"/>
                      </a:endParaRP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unpublished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dirty="0">
                          <a:effectLst/>
                          <a:latin typeface="+mn-lt"/>
                        </a:rPr>
                        <a:t>ORNL</a:t>
                      </a:r>
                    </a:p>
                  </a:txBody>
                  <a:tcPr marL="5111" marR="5111" marT="3407" marB="340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3083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45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82448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Extrapolated g</a:t>
            </a:r>
            <a:r>
              <a:rPr lang="en" dirty="0">
                <a:solidFill>
                  <a:srgbClr val="000000"/>
                </a:solidFill>
              </a:rPr>
              <a:t>round state energy for theoretically determined optimal angles (</a:t>
            </a:r>
            <a:r>
              <a:rPr lang="en-US" dirty="0">
                <a:solidFill>
                  <a:srgbClr val="000000"/>
                </a:solidFill>
              </a:rPr>
              <a:t>exact: -2.22 MeV)</a:t>
            </a:r>
            <a:r>
              <a:rPr lang="en" dirty="0">
                <a:solidFill>
                  <a:srgbClr val="000000"/>
                </a:solidFill>
              </a:rPr>
              <a:t>:</a:t>
            </a:r>
            <a:endParaRPr dirty="0">
              <a:solidFill>
                <a:srgbClr val="000000"/>
              </a:solidFill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dirty="0"/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r="65122" b="21900"/>
          <a:stretch/>
        </p:blipFill>
        <p:spPr>
          <a:xfrm>
            <a:off x="88332" y="1556862"/>
            <a:ext cx="3029751" cy="237072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1883118" y="4773241"/>
            <a:ext cx="58335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Note: i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mplementing 3-qubit ansatz on Rigetti 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system w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 not possible)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D6AF6C2-78A3-4BD8-8569-46D7E5F18EB9}"/>
              </a:ext>
            </a:extLst>
          </p:cNvPr>
          <p:cNvSpPr txBox="1">
            <a:spLocks/>
          </p:cNvSpPr>
          <p:nvPr/>
        </p:nvSpPr>
        <p:spPr>
          <a:xfrm>
            <a:off x="638495" y="227701"/>
            <a:ext cx="9011216" cy="42022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57175">
              <a:defRPr/>
            </a:pPr>
            <a:r>
              <a:rPr lang="en-US" sz="3000" dirty="0">
                <a:solidFill>
                  <a:srgbClr val="000000"/>
                </a:solidFill>
                <a:cs typeface="Helvetica"/>
                <a:sym typeface="Calibri"/>
              </a:rPr>
              <a:t>Simulating the Ground State of Deuteron</a:t>
            </a:r>
          </a:p>
        </p:txBody>
      </p:sp>
      <p:pic>
        <p:nvPicPr>
          <p:cNvPr id="10" name="Picture 2" descr="Related image">
            <a:extLst>
              <a:ext uri="{FF2B5EF4-FFF2-40B4-BE49-F238E27FC236}">
                <a16:creationId xmlns="" xmlns:a16="http://schemas.microsoft.com/office/drawing/2014/main" id="{84FD0178-AEF9-4920-A804-ADFAA4470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2" t="20537" r="39485" b="68735"/>
          <a:stretch/>
        </p:blipFill>
        <p:spPr bwMode="auto">
          <a:xfrm>
            <a:off x="331075" y="182878"/>
            <a:ext cx="1056290" cy="5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hape 96">
            <a:extLst>
              <a:ext uri="{FF2B5EF4-FFF2-40B4-BE49-F238E27FC236}">
                <a16:creationId xmlns="" xmlns:a16="http://schemas.microsoft.com/office/drawing/2014/main" id="{1E3AEA18-4817-4C03-878C-B9362EAEA8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142" t="4950" r="6814" b="21764"/>
          <a:stretch/>
        </p:blipFill>
        <p:spPr>
          <a:xfrm>
            <a:off x="3182723" y="1623802"/>
            <a:ext cx="3379212" cy="2284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7A0A67-A4AB-4CA4-AD8B-8AA290497158}"/>
              </a:ext>
            </a:extLst>
          </p:cNvPr>
          <p:cNvSpPr txBox="1"/>
          <p:nvPr/>
        </p:nvSpPr>
        <p:spPr>
          <a:xfrm>
            <a:off x="638495" y="4005911"/>
            <a:ext cx="2061126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IBM 3-qubit ansatz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3% error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C33A33-F7FA-4392-A39F-1D5FF9A9869C}"/>
              </a:ext>
            </a:extLst>
          </p:cNvPr>
          <p:cNvSpPr txBox="1"/>
          <p:nvPr/>
        </p:nvSpPr>
        <p:spPr>
          <a:xfrm>
            <a:off x="3820858" y="4005911"/>
            <a:ext cx="2200550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UMD 3-qubit ansatz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0.7%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F592D45-E001-42BA-AD2F-9401C68B818B}"/>
              </a:ext>
            </a:extLst>
          </p:cNvPr>
          <p:cNvSpPr txBox="1"/>
          <p:nvPr/>
        </p:nvSpPr>
        <p:spPr>
          <a:xfrm>
            <a:off x="6878911" y="4005911"/>
            <a:ext cx="2200550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UMD 4-qubit ansatz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(&lt;0.5% error)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FDF4C6-4EA1-4DB6-B24A-AB01F434C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1" b="5418"/>
          <a:stretch/>
        </p:blipFill>
        <p:spPr>
          <a:xfrm>
            <a:off x="6567433" y="2096265"/>
            <a:ext cx="2510050" cy="180395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D8E2C03-17F7-4C05-B6DF-4E61218FF6F1}"/>
              </a:ext>
            </a:extLst>
          </p:cNvPr>
          <p:cNvCxnSpPr/>
          <p:nvPr/>
        </p:nvCxnSpPr>
        <p:spPr>
          <a:xfrm flipV="1">
            <a:off x="166372" y="3574940"/>
            <a:ext cx="877824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6A6F54-94CE-4988-A946-B0D8EE359FB2}"/>
              </a:ext>
            </a:extLst>
          </p:cNvPr>
          <p:cNvSpPr txBox="1"/>
          <p:nvPr/>
        </p:nvSpPr>
        <p:spPr>
          <a:xfrm>
            <a:off x="7421907" y="3825379"/>
            <a:ext cx="983684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Noise parameter r</a:t>
            </a:r>
          </a:p>
        </p:txBody>
      </p:sp>
      <p:sp>
        <p:nvSpPr>
          <p:cNvPr id="15" name="Shape 69">
            <a:extLst>
              <a:ext uri="{FF2B5EF4-FFF2-40B4-BE49-F238E27FC236}">
                <a16:creationId xmlns="" xmlns:a16="http://schemas.microsoft.com/office/drawing/2014/main" id="{78F3BADB-77F3-4BEA-8084-5C15EB239DA8}"/>
              </a:ext>
            </a:extLst>
          </p:cNvPr>
          <p:cNvSpPr txBox="1"/>
          <p:nvPr/>
        </p:nvSpPr>
        <p:spPr>
          <a:xfrm>
            <a:off x="105972" y="4536763"/>
            <a:ext cx="3714886" cy="31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en-US" sz="11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E.F. </a:t>
            </a:r>
            <a:r>
              <a:rPr lang="en" sz="11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Dumitrescu, et al.,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Phys. Rev. Lett.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120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210501 (2018)</a:t>
            </a:r>
            <a:endParaRPr sz="11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Shape 69">
            <a:extLst>
              <a:ext uri="{FF2B5EF4-FFF2-40B4-BE49-F238E27FC236}">
                <a16:creationId xmlns="" xmlns:a16="http://schemas.microsoft.com/office/drawing/2014/main" id="{06250CFE-BF42-4AA9-A5E0-D04159D15CFA}"/>
              </a:ext>
            </a:extLst>
          </p:cNvPr>
          <p:cNvSpPr txBox="1"/>
          <p:nvPr/>
        </p:nvSpPr>
        <p:spPr>
          <a:xfrm>
            <a:off x="4459649" y="4501489"/>
            <a:ext cx="972498" cy="31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en-US" sz="11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Unpublished</a:t>
            </a:r>
            <a:endParaRPr sz="11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Shape 69">
            <a:extLst>
              <a:ext uri="{FF2B5EF4-FFF2-40B4-BE49-F238E27FC236}">
                <a16:creationId xmlns="" xmlns:a16="http://schemas.microsoft.com/office/drawing/2014/main" id="{1ED49926-E6F8-48EC-BAE1-901D395367FD}"/>
              </a:ext>
            </a:extLst>
          </p:cNvPr>
          <p:cNvSpPr txBox="1"/>
          <p:nvPr/>
        </p:nvSpPr>
        <p:spPr>
          <a:xfrm>
            <a:off x="7441716" y="4501489"/>
            <a:ext cx="972498" cy="31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en-US" sz="11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Unpublished</a:t>
            </a:r>
            <a:endParaRPr sz="11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1FD90F4-8630-4136-91EF-2D44FF5D0D0B}"/>
              </a:ext>
            </a:extLst>
          </p:cNvPr>
          <p:cNvSpPr txBox="1"/>
          <p:nvPr/>
        </p:nvSpPr>
        <p:spPr>
          <a:xfrm rot="20015859">
            <a:off x="7224810" y="1929161"/>
            <a:ext cx="1184459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939483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0"/>
          <p:cNvCxnSpPr/>
          <p:nvPr/>
        </p:nvCxnSpPr>
        <p:spPr>
          <a:xfrm rot="5400000">
            <a:off x="2729607" y="1544861"/>
            <a:ext cx="1285103" cy="1217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1"/>
          <p:cNvCxnSpPr/>
          <p:nvPr/>
        </p:nvCxnSpPr>
        <p:spPr>
          <a:xfrm rot="5400000">
            <a:off x="7181631" y="1543693"/>
            <a:ext cx="1282767" cy="1217"/>
          </a:xfrm>
          <a:prstGeom prst="line">
            <a:avLst/>
          </a:prstGeom>
          <a:ln w="47625">
            <a:solidFill>
              <a:srgbClr val="0D5E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4"/>
          <p:cNvSpPr txBox="1">
            <a:spLocks noChangeArrowheads="1"/>
          </p:cNvSpPr>
          <p:nvPr/>
        </p:nvSpPr>
        <p:spPr bwMode="auto">
          <a:xfrm>
            <a:off x="6781987" y="1050315"/>
            <a:ext cx="11628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Helvetica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Helvetica"/>
              </a:rPr>
              <a:t>modes</a:t>
            </a:r>
            <a:endParaRPr lang="en-US" sz="1600" dirty="0">
              <a:solidFill>
                <a:srgbClr val="0000FF"/>
              </a:solidFill>
              <a:latin typeface="+mj-lt"/>
              <a:cs typeface="Helvetica"/>
            </a:endParaRPr>
          </a:p>
        </p:txBody>
      </p:sp>
      <p:grpSp>
        <p:nvGrpSpPr>
          <p:cNvPr id="9" name="Group 157"/>
          <p:cNvGrpSpPr/>
          <p:nvPr/>
        </p:nvGrpSpPr>
        <p:grpSpPr>
          <a:xfrm>
            <a:off x="7161770" y="1587621"/>
            <a:ext cx="571240" cy="584139"/>
            <a:chOff x="6553200" y="4800600"/>
            <a:chExt cx="745175" cy="762000"/>
          </a:xfrm>
        </p:grpSpPr>
        <p:cxnSp>
          <p:nvCxnSpPr>
            <p:cNvPr id="10" name="Straight Connector 132"/>
            <p:cNvCxnSpPr/>
            <p:nvPr/>
          </p:nvCxnSpPr>
          <p:spPr>
            <a:xfrm rot="5400000" flipH="1" flipV="1">
              <a:off x="617220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3"/>
            <p:cNvCxnSpPr/>
            <p:nvPr/>
          </p:nvCxnSpPr>
          <p:spPr>
            <a:xfrm rot="5400000" flipH="1" flipV="1">
              <a:off x="635292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4"/>
            <p:cNvCxnSpPr/>
            <p:nvPr/>
          </p:nvCxnSpPr>
          <p:spPr>
            <a:xfrm rot="5400000" flipH="1" flipV="1">
              <a:off x="648862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5"/>
            <p:cNvCxnSpPr/>
            <p:nvPr/>
          </p:nvCxnSpPr>
          <p:spPr>
            <a:xfrm rot="5400000" flipH="1" flipV="1">
              <a:off x="659130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6"/>
            <p:cNvCxnSpPr/>
            <p:nvPr/>
          </p:nvCxnSpPr>
          <p:spPr>
            <a:xfrm rot="5400000" flipH="1" flipV="1">
              <a:off x="667665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7"/>
            <p:cNvCxnSpPr/>
            <p:nvPr/>
          </p:nvCxnSpPr>
          <p:spPr>
            <a:xfrm rot="5400000" flipH="1" flipV="1">
              <a:off x="676237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8"/>
            <p:cNvCxnSpPr/>
            <p:nvPr/>
          </p:nvCxnSpPr>
          <p:spPr>
            <a:xfrm rot="5400000" flipH="1" flipV="1">
              <a:off x="683387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39"/>
            <p:cNvCxnSpPr/>
            <p:nvPr/>
          </p:nvCxnSpPr>
          <p:spPr>
            <a:xfrm rot="5400000" flipH="1" flipV="1">
              <a:off x="687445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40"/>
            <p:cNvCxnSpPr/>
            <p:nvPr/>
          </p:nvCxnSpPr>
          <p:spPr>
            <a:xfrm rot="5400000" flipH="1" flipV="1">
              <a:off x="691737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58"/>
          <p:cNvGrpSpPr/>
          <p:nvPr/>
        </p:nvGrpSpPr>
        <p:grpSpPr>
          <a:xfrm rot="10800000">
            <a:off x="3545713" y="1587621"/>
            <a:ext cx="571240" cy="584139"/>
            <a:chOff x="6553200" y="4800600"/>
            <a:chExt cx="745175" cy="762000"/>
          </a:xfrm>
        </p:grpSpPr>
        <p:cxnSp>
          <p:nvCxnSpPr>
            <p:cNvPr id="20" name="Straight Connector 123"/>
            <p:cNvCxnSpPr/>
            <p:nvPr/>
          </p:nvCxnSpPr>
          <p:spPr>
            <a:xfrm rot="5400000" flipH="1" flipV="1">
              <a:off x="617220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24"/>
            <p:cNvCxnSpPr/>
            <p:nvPr/>
          </p:nvCxnSpPr>
          <p:spPr>
            <a:xfrm rot="5400000" flipH="1" flipV="1">
              <a:off x="635292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5"/>
            <p:cNvCxnSpPr/>
            <p:nvPr/>
          </p:nvCxnSpPr>
          <p:spPr>
            <a:xfrm rot="5400000" flipH="1" flipV="1">
              <a:off x="648862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26"/>
            <p:cNvCxnSpPr/>
            <p:nvPr/>
          </p:nvCxnSpPr>
          <p:spPr>
            <a:xfrm rot="5400000" flipH="1" flipV="1">
              <a:off x="659130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27"/>
            <p:cNvCxnSpPr/>
            <p:nvPr/>
          </p:nvCxnSpPr>
          <p:spPr>
            <a:xfrm rot="5400000" flipH="1" flipV="1">
              <a:off x="667665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28"/>
            <p:cNvCxnSpPr/>
            <p:nvPr/>
          </p:nvCxnSpPr>
          <p:spPr>
            <a:xfrm rot="5400000" flipH="1" flipV="1">
              <a:off x="676237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29"/>
            <p:cNvCxnSpPr/>
            <p:nvPr/>
          </p:nvCxnSpPr>
          <p:spPr>
            <a:xfrm rot="5400000" flipH="1" flipV="1">
              <a:off x="683387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30"/>
            <p:cNvCxnSpPr/>
            <p:nvPr/>
          </p:nvCxnSpPr>
          <p:spPr>
            <a:xfrm rot="5400000" flipH="1" flipV="1">
              <a:off x="687445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31"/>
            <p:cNvCxnSpPr/>
            <p:nvPr/>
          </p:nvCxnSpPr>
          <p:spPr>
            <a:xfrm rot="5400000" flipH="1" flipV="1">
              <a:off x="691737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97"/>
          <p:cNvSpPr txBox="1">
            <a:spLocks noChangeArrowheads="1"/>
          </p:cNvSpPr>
          <p:nvPr/>
        </p:nvSpPr>
        <p:spPr bwMode="auto">
          <a:xfrm>
            <a:off x="3347575" y="1052273"/>
            <a:ext cx="11628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  <a:cs typeface="Helvetica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  <a:cs typeface="Helvetica"/>
              </a:rPr>
              <a:t>modes</a:t>
            </a:r>
            <a:endParaRPr lang="en-US" sz="1600" dirty="0">
              <a:solidFill>
                <a:srgbClr val="FF0000"/>
              </a:solidFill>
              <a:latin typeface="+mj-lt"/>
              <a:cs typeface="Helvetica"/>
            </a:endParaRPr>
          </a:p>
        </p:txBody>
      </p:sp>
      <p:grpSp>
        <p:nvGrpSpPr>
          <p:cNvPr id="30" name="Group 86"/>
          <p:cNvGrpSpPr/>
          <p:nvPr/>
        </p:nvGrpSpPr>
        <p:grpSpPr>
          <a:xfrm>
            <a:off x="3167733" y="443939"/>
            <a:ext cx="4848343" cy="2359041"/>
            <a:chOff x="3762257" y="984299"/>
            <a:chExt cx="4848343" cy="2359041"/>
          </a:xfrm>
        </p:grpSpPr>
        <p:grpSp>
          <p:nvGrpSpPr>
            <p:cNvPr id="31" name="Group 105"/>
            <p:cNvGrpSpPr/>
            <p:nvPr/>
          </p:nvGrpSpPr>
          <p:grpSpPr>
            <a:xfrm>
              <a:off x="3762257" y="984299"/>
              <a:ext cx="4848343" cy="2359041"/>
              <a:chOff x="3762257" y="984299"/>
              <a:chExt cx="4848343" cy="2359041"/>
            </a:xfrm>
          </p:grpSpPr>
          <p:sp>
            <p:nvSpPr>
              <p:cNvPr id="33" name="TextBox 89"/>
              <p:cNvSpPr txBox="1">
                <a:spLocks noChangeArrowheads="1"/>
              </p:cNvSpPr>
              <p:nvPr/>
            </p:nvSpPr>
            <p:spPr bwMode="auto">
              <a:xfrm>
                <a:off x="5259827" y="3004786"/>
                <a:ext cx="1964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+mj-lt"/>
                    <a:cs typeface="Helvetica"/>
                  </a:rPr>
                  <a:t>Beatnote frequency</a:t>
                </a:r>
                <a:endParaRPr lang="en-US" sz="1600" dirty="0">
                  <a:solidFill>
                    <a:prstClr val="black"/>
                  </a:solidFill>
                  <a:latin typeface="+mj-lt"/>
                  <a:cs typeface="Helvetica"/>
                </a:endParaRPr>
              </a:p>
            </p:txBody>
          </p:sp>
          <p:cxnSp>
            <p:nvCxnSpPr>
              <p:cNvPr id="34" name="Straight Connector 90"/>
              <p:cNvCxnSpPr/>
              <p:nvPr/>
            </p:nvCxnSpPr>
            <p:spPr>
              <a:xfrm rot="16200000" flipH="1">
                <a:off x="6163126" y="2759956"/>
                <a:ext cx="131321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6668481"/>
                  </p:ext>
                </p:extLst>
              </p:nvPr>
            </p:nvGraphicFramePr>
            <p:xfrm>
              <a:off x="6032248" y="2804075"/>
              <a:ext cx="393076" cy="3139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019" name="Equation" r:id="rId3" imgW="266400" imgH="215640" progId="Equation.3">
                      <p:embed/>
                    </p:oleObj>
                  </mc:Choice>
                  <mc:Fallback>
                    <p:oleObj name="Equation" r:id="rId3" imgW="26640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32248" y="2804075"/>
                            <a:ext cx="393076" cy="31397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6" name="Straight Connector 92"/>
              <p:cNvCxnSpPr/>
              <p:nvPr/>
            </p:nvCxnSpPr>
            <p:spPr>
              <a:xfrm>
                <a:off x="3762257" y="2709355"/>
                <a:ext cx="4848343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93"/>
              <p:cNvSpPr txBox="1">
                <a:spLocks noChangeArrowheads="1"/>
              </p:cNvSpPr>
              <p:nvPr/>
            </p:nvSpPr>
            <p:spPr bwMode="auto">
              <a:xfrm>
                <a:off x="5783792" y="984299"/>
                <a:ext cx="83388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+mj-lt"/>
                    <a:cs typeface="Helvetica"/>
                  </a:rPr>
                  <a:t>Carrier</a:t>
                </a:r>
                <a:endParaRPr lang="en-US" sz="1600" dirty="0">
                  <a:solidFill>
                    <a:prstClr val="black"/>
                  </a:solidFill>
                  <a:latin typeface="+mj-lt"/>
                  <a:cs typeface="Helvetica"/>
                </a:endParaRPr>
              </a:p>
            </p:txBody>
          </p:sp>
        </p:grpSp>
        <p:cxnSp>
          <p:nvCxnSpPr>
            <p:cNvPr id="32" name="Straight Connector 88"/>
            <p:cNvCxnSpPr/>
            <p:nvPr/>
          </p:nvCxnSpPr>
          <p:spPr>
            <a:xfrm rot="5400000">
              <a:off x="5590052" y="2031365"/>
              <a:ext cx="1282766" cy="1217"/>
            </a:xfrm>
            <a:prstGeom prst="line">
              <a:avLst/>
            </a:prstGeom>
            <a:ln w="476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19"/>
          <p:cNvGrpSpPr/>
          <p:nvPr/>
        </p:nvGrpSpPr>
        <p:grpSpPr>
          <a:xfrm>
            <a:off x="4241866" y="2150499"/>
            <a:ext cx="3577278" cy="754259"/>
            <a:chOff x="4836394" y="2694030"/>
            <a:chExt cx="3577278" cy="754257"/>
          </a:xfrm>
        </p:grpSpPr>
        <p:sp>
          <p:nvSpPr>
            <p:cNvPr id="39" name="TextBox 146"/>
            <p:cNvSpPr txBox="1"/>
            <p:nvPr/>
          </p:nvSpPr>
          <p:spPr>
            <a:xfrm>
              <a:off x="7046891" y="2726893"/>
              <a:ext cx="49606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2000" i="1" kern="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+</a:t>
              </a:r>
              <a:r>
                <a:rPr lang="el-GR" sz="2000" i="1" kern="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μ</a:t>
              </a:r>
              <a:r>
                <a:rPr lang="it-IT" sz="2000" i="1" kern="0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</a:t>
              </a:r>
              <a:endParaRPr lang="el-GR" sz="2000" i="1" kern="0" baseline="-25000" dirty="0" smtClean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40" name="Right Brace 16"/>
            <p:cNvSpPr/>
            <p:nvPr/>
          </p:nvSpPr>
          <p:spPr>
            <a:xfrm rot="5400000">
              <a:off x="7238190" y="1699477"/>
              <a:ext cx="180929" cy="2170035"/>
            </a:xfrm>
            <a:custGeom>
              <a:avLst/>
              <a:gdLst>
                <a:gd name="connsiteX0" fmla="*/ 0 w 312467"/>
                <a:gd name="connsiteY0" fmla="*/ 0 h 2196927"/>
                <a:gd name="connsiteX1" fmla="*/ 156234 w 312467"/>
                <a:gd name="connsiteY1" fmla="*/ 26038 h 2196927"/>
                <a:gd name="connsiteX2" fmla="*/ 156234 w 312467"/>
                <a:gd name="connsiteY2" fmla="*/ 1072426 h 2196927"/>
                <a:gd name="connsiteX3" fmla="*/ 312468 w 312467"/>
                <a:gd name="connsiteY3" fmla="*/ 1098464 h 2196927"/>
                <a:gd name="connsiteX4" fmla="*/ 156234 w 312467"/>
                <a:gd name="connsiteY4" fmla="*/ 1124502 h 2196927"/>
                <a:gd name="connsiteX5" fmla="*/ 156234 w 312467"/>
                <a:gd name="connsiteY5" fmla="*/ 2170889 h 2196927"/>
                <a:gd name="connsiteX6" fmla="*/ 0 w 312467"/>
                <a:gd name="connsiteY6" fmla="*/ 2196927 h 2196927"/>
                <a:gd name="connsiteX7" fmla="*/ 0 w 312467"/>
                <a:gd name="connsiteY7" fmla="*/ 0 h 2196927"/>
                <a:gd name="connsiteX0" fmla="*/ 0 w 312467"/>
                <a:gd name="connsiteY0" fmla="*/ 0 h 2196927"/>
                <a:gd name="connsiteX1" fmla="*/ 156234 w 312467"/>
                <a:gd name="connsiteY1" fmla="*/ 26038 h 2196927"/>
                <a:gd name="connsiteX2" fmla="*/ 156234 w 312467"/>
                <a:gd name="connsiteY2" fmla="*/ 1072426 h 2196927"/>
                <a:gd name="connsiteX3" fmla="*/ 312468 w 312467"/>
                <a:gd name="connsiteY3" fmla="*/ 1098464 h 2196927"/>
                <a:gd name="connsiteX4" fmla="*/ 156234 w 312467"/>
                <a:gd name="connsiteY4" fmla="*/ 1124502 h 2196927"/>
                <a:gd name="connsiteX5" fmla="*/ 156234 w 312467"/>
                <a:gd name="connsiteY5" fmla="*/ 2170889 h 2196927"/>
                <a:gd name="connsiteX6" fmla="*/ 0 w 312467"/>
                <a:gd name="connsiteY6" fmla="*/ 2196927 h 2196927"/>
                <a:gd name="connsiteX0" fmla="*/ 0 w 313381"/>
                <a:gd name="connsiteY0" fmla="*/ 0 h 2196927"/>
                <a:gd name="connsiteX1" fmla="*/ 156234 w 313381"/>
                <a:gd name="connsiteY1" fmla="*/ 26038 h 2196927"/>
                <a:gd name="connsiteX2" fmla="*/ 156234 w 313381"/>
                <a:gd name="connsiteY2" fmla="*/ 1072426 h 2196927"/>
                <a:gd name="connsiteX3" fmla="*/ 312468 w 313381"/>
                <a:gd name="connsiteY3" fmla="*/ 1098464 h 2196927"/>
                <a:gd name="connsiteX4" fmla="*/ 156234 w 313381"/>
                <a:gd name="connsiteY4" fmla="*/ 1124502 h 2196927"/>
                <a:gd name="connsiteX5" fmla="*/ 156234 w 313381"/>
                <a:gd name="connsiteY5" fmla="*/ 2170889 h 2196927"/>
                <a:gd name="connsiteX6" fmla="*/ 0 w 313381"/>
                <a:gd name="connsiteY6" fmla="*/ 2196927 h 2196927"/>
                <a:gd name="connsiteX7" fmla="*/ 0 w 313381"/>
                <a:gd name="connsiteY7" fmla="*/ 0 h 2196927"/>
                <a:gd name="connsiteX0" fmla="*/ 0 w 313381"/>
                <a:gd name="connsiteY0" fmla="*/ 0 h 2196927"/>
                <a:gd name="connsiteX1" fmla="*/ 156234 w 313381"/>
                <a:gd name="connsiteY1" fmla="*/ 26038 h 2196927"/>
                <a:gd name="connsiteX2" fmla="*/ 156234 w 313381"/>
                <a:gd name="connsiteY2" fmla="*/ 1072426 h 2196927"/>
                <a:gd name="connsiteX3" fmla="*/ 312468 w 313381"/>
                <a:gd name="connsiteY3" fmla="*/ 1098464 h 2196927"/>
                <a:gd name="connsiteX4" fmla="*/ 156234 w 313381"/>
                <a:gd name="connsiteY4" fmla="*/ 1124502 h 2196927"/>
                <a:gd name="connsiteX5" fmla="*/ 156234 w 313381"/>
                <a:gd name="connsiteY5" fmla="*/ 2170889 h 2196927"/>
                <a:gd name="connsiteX6" fmla="*/ 0 w 313381"/>
                <a:gd name="connsiteY6" fmla="*/ 2196927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2468 w 317230"/>
                <a:gd name="connsiteY3" fmla="*/ 1098464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7" fmla="*/ 0 w 317230"/>
                <a:gd name="connsiteY7" fmla="*/ 0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7230 w 317230"/>
                <a:gd name="connsiteY3" fmla="*/ 1150851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2471 w 317230"/>
                <a:gd name="connsiteY3" fmla="*/ 1098464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7" fmla="*/ 0 w 317230"/>
                <a:gd name="connsiteY7" fmla="*/ 0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7230 w 317230"/>
                <a:gd name="connsiteY3" fmla="*/ 1150851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2471 w 320716"/>
                <a:gd name="connsiteY3" fmla="*/ 1098464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7" fmla="*/ 0 w 320716"/>
                <a:gd name="connsiteY7" fmla="*/ 0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7230 w 320716"/>
                <a:gd name="connsiteY3" fmla="*/ 1150851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4856 w 320716"/>
                <a:gd name="connsiteY3" fmla="*/ 812714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7" fmla="*/ 0 w 320716"/>
                <a:gd name="connsiteY7" fmla="*/ 0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7230 w 320716"/>
                <a:gd name="connsiteY3" fmla="*/ 1150851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86276 w 315757"/>
                <a:gd name="connsiteY3" fmla="*/ 1100845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86276 w 315757"/>
                <a:gd name="connsiteY3" fmla="*/ 1100845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24364 w 315757"/>
                <a:gd name="connsiteY3" fmla="*/ 109846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24364 w 315757"/>
                <a:gd name="connsiteY3" fmla="*/ 1100846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74350 w 230524"/>
                <a:gd name="connsiteY3" fmla="*/ 1100845 h 2196927"/>
                <a:gd name="connsiteX4" fmla="*/ 156234 w 230524"/>
                <a:gd name="connsiteY4" fmla="*/ 1124502 h 2196927"/>
                <a:gd name="connsiteX5" fmla="*/ 156234 w 230524"/>
                <a:gd name="connsiteY5" fmla="*/ 2170889 h 2196927"/>
                <a:gd name="connsiteX6" fmla="*/ 0 w 230524"/>
                <a:gd name="connsiteY6" fmla="*/ 2196927 h 2196927"/>
                <a:gd name="connsiteX7" fmla="*/ 0 w 230524"/>
                <a:gd name="connsiteY7" fmla="*/ 0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224364 w 230524"/>
                <a:gd name="connsiteY3" fmla="*/ 1100846 h 2196927"/>
                <a:gd name="connsiteX4" fmla="*/ 156234 w 230524"/>
                <a:gd name="connsiteY4" fmla="*/ 1124502 h 2196927"/>
                <a:gd name="connsiteX5" fmla="*/ 156234 w 230524"/>
                <a:gd name="connsiteY5" fmla="*/ 2170889 h 2196927"/>
                <a:gd name="connsiteX6" fmla="*/ 0 w 230524"/>
                <a:gd name="connsiteY6" fmla="*/ 2196927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156234 w 230524"/>
                <a:gd name="connsiteY3" fmla="*/ 1124502 h 2196927"/>
                <a:gd name="connsiteX4" fmla="*/ 156234 w 230524"/>
                <a:gd name="connsiteY4" fmla="*/ 2170889 h 2196927"/>
                <a:gd name="connsiteX5" fmla="*/ 0 w 230524"/>
                <a:gd name="connsiteY5" fmla="*/ 2196927 h 2196927"/>
                <a:gd name="connsiteX6" fmla="*/ 0 w 230524"/>
                <a:gd name="connsiteY6" fmla="*/ 0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224364 w 230524"/>
                <a:gd name="connsiteY3" fmla="*/ 1100846 h 2196927"/>
                <a:gd name="connsiteX4" fmla="*/ 156234 w 230524"/>
                <a:gd name="connsiteY4" fmla="*/ 1124502 h 2196927"/>
                <a:gd name="connsiteX5" fmla="*/ 156234 w 230524"/>
                <a:gd name="connsiteY5" fmla="*/ 2170889 h 2196927"/>
                <a:gd name="connsiteX6" fmla="*/ 0 w 230524"/>
                <a:gd name="connsiteY6" fmla="*/ 2196927 h 2196927"/>
                <a:gd name="connsiteX0" fmla="*/ 0 w 232795"/>
                <a:gd name="connsiteY0" fmla="*/ 0 h 2196927"/>
                <a:gd name="connsiteX1" fmla="*/ 156234 w 232795"/>
                <a:gd name="connsiteY1" fmla="*/ 26038 h 2196927"/>
                <a:gd name="connsiteX2" fmla="*/ 156234 w 232795"/>
                <a:gd name="connsiteY2" fmla="*/ 1072426 h 2196927"/>
                <a:gd name="connsiteX3" fmla="*/ 156234 w 232795"/>
                <a:gd name="connsiteY3" fmla="*/ 1124502 h 2196927"/>
                <a:gd name="connsiteX4" fmla="*/ 156234 w 232795"/>
                <a:gd name="connsiteY4" fmla="*/ 2170889 h 2196927"/>
                <a:gd name="connsiteX5" fmla="*/ 0 w 232795"/>
                <a:gd name="connsiteY5" fmla="*/ 2196927 h 2196927"/>
                <a:gd name="connsiteX6" fmla="*/ 0 w 232795"/>
                <a:gd name="connsiteY6" fmla="*/ 0 h 2196927"/>
                <a:gd name="connsiteX0" fmla="*/ 0 w 232795"/>
                <a:gd name="connsiteY0" fmla="*/ 0 h 2196927"/>
                <a:gd name="connsiteX1" fmla="*/ 156234 w 232795"/>
                <a:gd name="connsiteY1" fmla="*/ 26038 h 2196927"/>
                <a:gd name="connsiteX2" fmla="*/ 156234 w 232795"/>
                <a:gd name="connsiteY2" fmla="*/ 1072426 h 2196927"/>
                <a:gd name="connsiteX3" fmla="*/ 224364 w 232795"/>
                <a:gd name="connsiteY3" fmla="*/ 1100846 h 2196927"/>
                <a:gd name="connsiteX4" fmla="*/ 156234 w 232795"/>
                <a:gd name="connsiteY4" fmla="*/ 1124502 h 2196927"/>
                <a:gd name="connsiteX5" fmla="*/ 156234 w 232795"/>
                <a:gd name="connsiteY5" fmla="*/ 2170889 h 2196927"/>
                <a:gd name="connsiteX6" fmla="*/ 0 w 232795"/>
                <a:gd name="connsiteY6" fmla="*/ 2196927 h 2196927"/>
                <a:gd name="connsiteX0" fmla="*/ 0 w 228345"/>
                <a:gd name="connsiteY0" fmla="*/ 0 h 2196927"/>
                <a:gd name="connsiteX1" fmla="*/ 156234 w 228345"/>
                <a:gd name="connsiteY1" fmla="*/ 26038 h 2196927"/>
                <a:gd name="connsiteX2" fmla="*/ 156234 w 228345"/>
                <a:gd name="connsiteY2" fmla="*/ 1072426 h 2196927"/>
                <a:gd name="connsiteX3" fmla="*/ 156234 w 228345"/>
                <a:gd name="connsiteY3" fmla="*/ 1124502 h 2196927"/>
                <a:gd name="connsiteX4" fmla="*/ 156234 w 228345"/>
                <a:gd name="connsiteY4" fmla="*/ 2170889 h 2196927"/>
                <a:gd name="connsiteX5" fmla="*/ 0 w 228345"/>
                <a:gd name="connsiteY5" fmla="*/ 2196927 h 2196927"/>
                <a:gd name="connsiteX6" fmla="*/ 0 w 228345"/>
                <a:gd name="connsiteY6" fmla="*/ 0 h 2196927"/>
                <a:gd name="connsiteX0" fmla="*/ 0 w 228345"/>
                <a:gd name="connsiteY0" fmla="*/ 0 h 2196927"/>
                <a:gd name="connsiteX1" fmla="*/ 156234 w 228345"/>
                <a:gd name="connsiteY1" fmla="*/ 26038 h 2196927"/>
                <a:gd name="connsiteX2" fmla="*/ 156234 w 228345"/>
                <a:gd name="connsiteY2" fmla="*/ 1072426 h 2196927"/>
                <a:gd name="connsiteX3" fmla="*/ 219601 w 228345"/>
                <a:gd name="connsiteY3" fmla="*/ 1098465 h 2196927"/>
                <a:gd name="connsiteX4" fmla="*/ 156234 w 228345"/>
                <a:gd name="connsiteY4" fmla="*/ 1124502 h 2196927"/>
                <a:gd name="connsiteX5" fmla="*/ 156234 w 228345"/>
                <a:gd name="connsiteY5" fmla="*/ 2170889 h 2196927"/>
                <a:gd name="connsiteX6" fmla="*/ 0 w 228345"/>
                <a:gd name="connsiteY6" fmla="*/ 2196927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156234 w 229983"/>
                <a:gd name="connsiteY3" fmla="*/ 1124502 h 2196927"/>
                <a:gd name="connsiteX4" fmla="*/ 156234 w 229983"/>
                <a:gd name="connsiteY4" fmla="*/ 2170889 h 2196927"/>
                <a:gd name="connsiteX5" fmla="*/ 0 w 229983"/>
                <a:gd name="connsiteY5" fmla="*/ 2196927 h 2196927"/>
                <a:gd name="connsiteX6" fmla="*/ 0 w 229983"/>
                <a:gd name="connsiteY6" fmla="*/ 0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219601 w 229983"/>
                <a:gd name="connsiteY3" fmla="*/ 1098465 h 2196927"/>
                <a:gd name="connsiteX4" fmla="*/ 156234 w 229983"/>
                <a:gd name="connsiteY4" fmla="*/ 1124502 h 2196927"/>
                <a:gd name="connsiteX5" fmla="*/ 156234 w 229983"/>
                <a:gd name="connsiteY5" fmla="*/ 2170889 h 2196927"/>
                <a:gd name="connsiteX6" fmla="*/ 0 w 229983"/>
                <a:gd name="connsiteY6" fmla="*/ 2196927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156234 w 229983"/>
                <a:gd name="connsiteY3" fmla="*/ 1124502 h 2196927"/>
                <a:gd name="connsiteX4" fmla="*/ 156234 w 229983"/>
                <a:gd name="connsiteY4" fmla="*/ 2170889 h 2196927"/>
                <a:gd name="connsiteX5" fmla="*/ 0 w 229983"/>
                <a:gd name="connsiteY5" fmla="*/ 2196927 h 2196927"/>
                <a:gd name="connsiteX6" fmla="*/ 0 w 229983"/>
                <a:gd name="connsiteY6" fmla="*/ 0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219601 w 229983"/>
                <a:gd name="connsiteY3" fmla="*/ 1098465 h 2196927"/>
                <a:gd name="connsiteX4" fmla="*/ 156234 w 229983"/>
                <a:gd name="connsiteY4" fmla="*/ 1124502 h 2196927"/>
                <a:gd name="connsiteX5" fmla="*/ 156234 w 229983"/>
                <a:gd name="connsiteY5" fmla="*/ 2170889 h 2196927"/>
                <a:gd name="connsiteX6" fmla="*/ 0 w 229983"/>
                <a:gd name="connsiteY6" fmla="*/ 2196927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156234 w 229983"/>
                <a:gd name="connsiteY3" fmla="*/ 1124502 h 2196927"/>
                <a:gd name="connsiteX4" fmla="*/ 156234 w 229983"/>
                <a:gd name="connsiteY4" fmla="*/ 2170889 h 2196927"/>
                <a:gd name="connsiteX5" fmla="*/ 0 w 229983"/>
                <a:gd name="connsiteY5" fmla="*/ 2196927 h 2196927"/>
                <a:gd name="connsiteX6" fmla="*/ 0 w 229983"/>
                <a:gd name="connsiteY6" fmla="*/ 0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219601 w 229983"/>
                <a:gd name="connsiteY3" fmla="*/ 1098465 h 2196927"/>
                <a:gd name="connsiteX4" fmla="*/ 156234 w 229983"/>
                <a:gd name="connsiteY4" fmla="*/ 1124502 h 2196927"/>
                <a:gd name="connsiteX5" fmla="*/ 156234 w 229983"/>
                <a:gd name="connsiteY5" fmla="*/ 2170889 h 2196927"/>
                <a:gd name="connsiteX6" fmla="*/ 0 w 229983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0 w 226745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0 w 226745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0 w 226745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50006 w 226745"/>
                <a:gd name="connsiteY6" fmla="*/ 2192164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9218 w 226745"/>
                <a:gd name="connsiteY5" fmla="*/ 2055224 h 2196927"/>
                <a:gd name="connsiteX6" fmla="*/ 50006 w 226745"/>
                <a:gd name="connsiteY6" fmla="*/ 2192164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0265 w 226745"/>
                <a:gd name="connsiteY1" fmla="*/ 127539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9218 w 226745"/>
                <a:gd name="connsiteY5" fmla="*/ 2055224 h 2196927"/>
                <a:gd name="connsiteX6" fmla="*/ 50006 w 226745"/>
                <a:gd name="connsiteY6" fmla="*/ 2192164 h 219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745" h="2196927" stroke="0" extrusionOk="0">
                  <a:moveTo>
                    <a:pt x="0" y="0"/>
                  </a:moveTo>
                  <a:cubicBezTo>
                    <a:pt x="86286" y="0"/>
                    <a:pt x="156234" y="11658"/>
                    <a:pt x="156234" y="26038"/>
                  </a:cubicBezTo>
                  <a:lnTo>
                    <a:pt x="156234" y="1072426"/>
                  </a:lnTo>
                  <a:cubicBezTo>
                    <a:pt x="170522" y="1077879"/>
                    <a:pt x="153853" y="1076186"/>
                    <a:pt x="156234" y="1124502"/>
                  </a:cubicBezTo>
                  <a:lnTo>
                    <a:pt x="156234" y="2170889"/>
                  </a:lnTo>
                  <a:cubicBezTo>
                    <a:pt x="156234" y="2185269"/>
                    <a:pt x="86286" y="2196927"/>
                    <a:pt x="0" y="2196927"/>
                  </a:cubicBezTo>
                  <a:lnTo>
                    <a:pt x="0" y="0"/>
                  </a:lnTo>
                  <a:close/>
                </a:path>
                <a:path w="226745" h="2196927" fill="none">
                  <a:moveTo>
                    <a:pt x="52387" y="0"/>
                  </a:moveTo>
                  <a:cubicBezTo>
                    <a:pt x="138673" y="0"/>
                    <a:pt x="150265" y="113159"/>
                    <a:pt x="150265" y="127539"/>
                  </a:cubicBezTo>
                  <a:cubicBezTo>
                    <a:pt x="152255" y="442501"/>
                    <a:pt x="154244" y="757464"/>
                    <a:pt x="156234" y="1072426"/>
                  </a:cubicBezTo>
                  <a:cubicBezTo>
                    <a:pt x="156234" y="1086806"/>
                    <a:pt x="226745" y="1092167"/>
                    <a:pt x="226745" y="1100846"/>
                  </a:cubicBezTo>
                  <a:cubicBezTo>
                    <a:pt x="226745" y="1109525"/>
                    <a:pt x="156234" y="1110122"/>
                    <a:pt x="156234" y="1124502"/>
                  </a:cubicBezTo>
                  <a:cubicBezTo>
                    <a:pt x="157229" y="1434743"/>
                    <a:pt x="158223" y="1744983"/>
                    <a:pt x="159218" y="2055224"/>
                  </a:cubicBezTo>
                  <a:cubicBezTo>
                    <a:pt x="159218" y="2069604"/>
                    <a:pt x="136292" y="2192164"/>
                    <a:pt x="50006" y="2192164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1" name="TextBox 78"/>
            <p:cNvSpPr txBox="1"/>
            <p:nvPr/>
          </p:nvSpPr>
          <p:spPr>
            <a:xfrm>
              <a:off x="4836394" y="2740402"/>
              <a:ext cx="710235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kern="0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-</a:t>
              </a:r>
              <a:r>
                <a:rPr lang="el-GR" sz="2000" i="1" kern="0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μ</a:t>
              </a:r>
              <a:endParaRPr lang="el-GR" sz="2000" i="1" kern="0" baseline="-25000" dirty="0" smtClean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42" name="Right Brace 16"/>
          <p:cNvSpPr/>
          <p:nvPr/>
        </p:nvSpPr>
        <p:spPr>
          <a:xfrm rot="5400000">
            <a:off x="4403833" y="1118209"/>
            <a:ext cx="180931" cy="2245502"/>
          </a:xfrm>
          <a:custGeom>
            <a:avLst/>
            <a:gdLst>
              <a:gd name="connsiteX0" fmla="*/ 0 w 312467"/>
              <a:gd name="connsiteY0" fmla="*/ 0 h 2196927"/>
              <a:gd name="connsiteX1" fmla="*/ 156234 w 312467"/>
              <a:gd name="connsiteY1" fmla="*/ 26038 h 2196927"/>
              <a:gd name="connsiteX2" fmla="*/ 156234 w 312467"/>
              <a:gd name="connsiteY2" fmla="*/ 1072426 h 2196927"/>
              <a:gd name="connsiteX3" fmla="*/ 312468 w 312467"/>
              <a:gd name="connsiteY3" fmla="*/ 1098464 h 2196927"/>
              <a:gd name="connsiteX4" fmla="*/ 156234 w 312467"/>
              <a:gd name="connsiteY4" fmla="*/ 1124502 h 2196927"/>
              <a:gd name="connsiteX5" fmla="*/ 156234 w 312467"/>
              <a:gd name="connsiteY5" fmla="*/ 2170889 h 2196927"/>
              <a:gd name="connsiteX6" fmla="*/ 0 w 312467"/>
              <a:gd name="connsiteY6" fmla="*/ 2196927 h 2196927"/>
              <a:gd name="connsiteX7" fmla="*/ 0 w 312467"/>
              <a:gd name="connsiteY7" fmla="*/ 0 h 2196927"/>
              <a:gd name="connsiteX0" fmla="*/ 0 w 312467"/>
              <a:gd name="connsiteY0" fmla="*/ 0 h 2196927"/>
              <a:gd name="connsiteX1" fmla="*/ 156234 w 312467"/>
              <a:gd name="connsiteY1" fmla="*/ 26038 h 2196927"/>
              <a:gd name="connsiteX2" fmla="*/ 156234 w 312467"/>
              <a:gd name="connsiteY2" fmla="*/ 1072426 h 2196927"/>
              <a:gd name="connsiteX3" fmla="*/ 312468 w 312467"/>
              <a:gd name="connsiteY3" fmla="*/ 1098464 h 2196927"/>
              <a:gd name="connsiteX4" fmla="*/ 156234 w 312467"/>
              <a:gd name="connsiteY4" fmla="*/ 1124502 h 2196927"/>
              <a:gd name="connsiteX5" fmla="*/ 156234 w 312467"/>
              <a:gd name="connsiteY5" fmla="*/ 2170889 h 2196927"/>
              <a:gd name="connsiteX6" fmla="*/ 0 w 312467"/>
              <a:gd name="connsiteY6" fmla="*/ 2196927 h 2196927"/>
              <a:gd name="connsiteX0" fmla="*/ 0 w 313381"/>
              <a:gd name="connsiteY0" fmla="*/ 0 h 2196927"/>
              <a:gd name="connsiteX1" fmla="*/ 156234 w 313381"/>
              <a:gd name="connsiteY1" fmla="*/ 26038 h 2196927"/>
              <a:gd name="connsiteX2" fmla="*/ 156234 w 313381"/>
              <a:gd name="connsiteY2" fmla="*/ 1072426 h 2196927"/>
              <a:gd name="connsiteX3" fmla="*/ 312468 w 313381"/>
              <a:gd name="connsiteY3" fmla="*/ 1098464 h 2196927"/>
              <a:gd name="connsiteX4" fmla="*/ 156234 w 313381"/>
              <a:gd name="connsiteY4" fmla="*/ 1124502 h 2196927"/>
              <a:gd name="connsiteX5" fmla="*/ 156234 w 313381"/>
              <a:gd name="connsiteY5" fmla="*/ 2170889 h 2196927"/>
              <a:gd name="connsiteX6" fmla="*/ 0 w 313381"/>
              <a:gd name="connsiteY6" fmla="*/ 2196927 h 2196927"/>
              <a:gd name="connsiteX7" fmla="*/ 0 w 313381"/>
              <a:gd name="connsiteY7" fmla="*/ 0 h 2196927"/>
              <a:gd name="connsiteX0" fmla="*/ 0 w 313381"/>
              <a:gd name="connsiteY0" fmla="*/ 0 h 2196927"/>
              <a:gd name="connsiteX1" fmla="*/ 156234 w 313381"/>
              <a:gd name="connsiteY1" fmla="*/ 26038 h 2196927"/>
              <a:gd name="connsiteX2" fmla="*/ 156234 w 313381"/>
              <a:gd name="connsiteY2" fmla="*/ 1072426 h 2196927"/>
              <a:gd name="connsiteX3" fmla="*/ 312468 w 313381"/>
              <a:gd name="connsiteY3" fmla="*/ 1098464 h 2196927"/>
              <a:gd name="connsiteX4" fmla="*/ 156234 w 313381"/>
              <a:gd name="connsiteY4" fmla="*/ 1124502 h 2196927"/>
              <a:gd name="connsiteX5" fmla="*/ 156234 w 313381"/>
              <a:gd name="connsiteY5" fmla="*/ 2170889 h 2196927"/>
              <a:gd name="connsiteX6" fmla="*/ 0 w 313381"/>
              <a:gd name="connsiteY6" fmla="*/ 2196927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2468 w 317230"/>
              <a:gd name="connsiteY3" fmla="*/ 1098464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7" fmla="*/ 0 w 317230"/>
              <a:gd name="connsiteY7" fmla="*/ 0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7230 w 317230"/>
              <a:gd name="connsiteY3" fmla="*/ 1150851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2471 w 317230"/>
              <a:gd name="connsiteY3" fmla="*/ 1098464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7" fmla="*/ 0 w 317230"/>
              <a:gd name="connsiteY7" fmla="*/ 0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7230 w 317230"/>
              <a:gd name="connsiteY3" fmla="*/ 1150851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2471 w 320716"/>
              <a:gd name="connsiteY3" fmla="*/ 1098464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7" fmla="*/ 0 w 320716"/>
              <a:gd name="connsiteY7" fmla="*/ 0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7230 w 320716"/>
              <a:gd name="connsiteY3" fmla="*/ 1150851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4856 w 320716"/>
              <a:gd name="connsiteY3" fmla="*/ 812714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7" fmla="*/ 0 w 320716"/>
              <a:gd name="connsiteY7" fmla="*/ 0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7230 w 320716"/>
              <a:gd name="connsiteY3" fmla="*/ 1150851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86276 w 315757"/>
              <a:gd name="connsiteY3" fmla="*/ 1100845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86276 w 315757"/>
              <a:gd name="connsiteY3" fmla="*/ 1100845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24364 w 315757"/>
              <a:gd name="connsiteY3" fmla="*/ 109846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24364 w 315757"/>
              <a:gd name="connsiteY3" fmla="*/ 1100846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74350 w 230524"/>
              <a:gd name="connsiteY3" fmla="*/ 1100845 h 2196927"/>
              <a:gd name="connsiteX4" fmla="*/ 156234 w 230524"/>
              <a:gd name="connsiteY4" fmla="*/ 1124502 h 2196927"/>
              <a:gd name="connsiteX5" fmla="*/ 156234 w 230524"/>
              <a:gd name="connsiteY5" fmla="*/ 2170889 h 2196927"/>
              <a:gd name="connsiteX6" fmla="*/ 0 w 230524"/>
              <a:gd name="connsiteY6" fmla="*/ 2196927 h 2196927"/>
              <a:gd name="connsiteX7" fmla="*/ 0 w 230524"/>
              <a:gd name="connsiteY7" fmla="*/ 0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224364 w 230524"/>
              <a:gd name="connsiteY3" fmla="*/ 1100846 h 2196927"/>
              <a:gd name="connsiteX4" fmla="*/ 156234 w 230524"/>
              <a:gd name="connsiteY4" fmla="*/ 1124502 h 2196927"/>
              <a:gd name="connsiteX5" fmla="*/ 156234 w 230524"/>
              <a:gd name="connsiteY5" fmla="*/ 2170889 h 2196927"/>
              <a:gd name="connsiteX6" fmla="*/ 0 w 230524"/>
              <a:gd name="connsiteY6" fmla="*/ 2196927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156234 w 230524"/>
              <a:gd name="connsiteY3" fmla="*/ 1124502 h 2196927"/>
              <a:gd name="connsiteX4" fmla="*/ 156234 w 230524"/>
              <a:gd name="connsiteY4" fmla="*/ 2170889 h 2196927"/>
              <a:gd name="connsiteX5" fmla="*/ 0 w 230524"/>
              <a:gd name="connsiteY5" fmla="*/ 2196927 h 2196927"/>
              <a:gd name="connsiteX6" fmla="*/ 0 w 230524"/>
              <a:gd name="connsiteY6" fmla="*/ 0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224364 w 230524"/>
              <a:gd name="connsiteY3" fmla="*/ 1100846 h 2196927"/>
              <a:gd name="connsiteX4" fmla="*/ 156234 w 230524"/>
              <a:gd name="connsiteY4" fmla="*/ 1124502 h 2196927"/>
              <a:gd name="connsiteX5" fmla="*/ 156234 w 230524"/>
              <a:gd name="connsiteY5" fmla="*/ 2170889 h 2196927"/>
              <a:gd name="connsiteX6" fmla="*/ 0 w 230524"/>
              <a:gd name="connsiteY6" fmla="*/ 2196927 h 2196927"/>
              <a:gd name="connsiteX0" fmla="*/ 0 w 232795"/>
              <a:gd name="connsiteY0" fmla="*/ 0 h 2196927"/>
              <a:gd name="connsiteX1" fmla="*/ 156234 w 232795"/>
              <a:gd name="connsiteY1" fmla="*/ 26038 h 2196927"/>
              <a:gd name="connsiteX2" fmla="*/ 156234 w 232795"/>
              <a:gd name="connsiteY2" fmla="*/ 1072426 h 2196927"/>
              <a:gd name="connsiteX3" fmla="*/ 156234 w 232795"/>
              <a:gd name="connsiteY3" fmla="*/ 1124502 h 2196927"/>
              <a:gd name="connsiteX4" fmla="*/ 156234 w 232795"/>
              <a:gd name="connsiteY4" fmla="*/ 2170889 h 2196927"/>
              <a:gd name="connsiteX5" fmla="*/ 0 w 232795"/>
              <a:gd name="connsiteY5" fmla="*/ 2196927 h 2196927"/>
              <a:gd name="connsiteX6" fmla="*/ 0 w 232795"/>
              <a:gd name="connsiteY6" fmla="*/ 0 h 2196927"/>
              <a:gd name="connsiteX0" fmla="*/ 0 w 232795"/>
              <a:gd name="connsiteY0" fmla="*/ 0 h 2196927"/>
              <a:gd name="connsiteX1" fmla="*/ 156234 w 232795"/>
              <a:gd name="connsiteY1" fmla="*/ 26038 h 2196927"/>
              <a:gd name="connsiteX2" fmla="*/ 156234 w 232795"/>
              <a:gd name="connsiteY2" fmla="*/ 1072426 h 2196927"/>
              <a:gd name="connsiteX3" fmla="*/ 224364 w 232795"/>
              <a:gd name="connsiteY3" fmla="*/ 1100846 h 2196927"/>
              <a:gd name="connsiteX4" fmla="*/ 156234 w 232795"/>
              <a:gd name="connsiteY4" fmla="*/ 1124502 h 2196927"/>
              <a:gd name="connsiteX5" fmla="*/ 156234 w 232795"/>
              <a:gd name="connsiteY5" fmla="*/ 2170889 h 2196927"/>
              <a:gd name="connsiteX6" fmla="*/ 0 w 232795"/>
              <a:gd name="connsiteY6" fmla="*/ 2196927 h 2196927"/>
              <a:gd name="connsiteX0" fmla="*/ 0 w 228345"/>
              <a:gd name="connsiteY0" fmla="*/ 0 h 2196927"/>
              <a:gd name="connsiteX1" fmla="*/ 156234 w 228345"/>
              <a:gd name="connsiteY1" fmla="*/ 26038 h 2196927"/>
              <a:gd name="connsiteX2" fmla="*/ 156234 w 228345"/>
              <a:gd name="connsiteY2" fmla="*/ 1072426 h 2196927"/>
              <a:gd name="connsiteX3" fmla="*/ 156234 w 228345"/>
              <a:gd name="connsiteY3" fmla="*/ 1124502 h 2196927"/>
              <a:gd name="connsiteX4" fmla="*/ 156234 w 228345"/>
              <a:gd name="connsiteY4" fmla="*/ 2170889 h 2196927"/>
              <a:gd name="connsiteX5" fmla="*/ 0 w 228345"/>
              <a:gd name="connsiteY5" fmla="*/ 2196927 h 2196927"/>
              <a:gd name="connsiteX6" fmla="*/ 0 w 228345"/>
              <a:gd name="connsiteY6" fmla="*/ 0 h 2196927"/>
              <a:gd name="connsiteX0" fmla="*/ 0 w 228345"/>
              <a:gd name="connsiteY0" fmla="*/ 0 h 2196927"/>
              <a:gd name="connsiteX1" fmla="*/ 156234 w 228345"/>
              <a:gd name="connsiteY1" fmla="*/ 26038 h 2196927"/>
              <a:gd name="connsiteX2" fmla="*/ 156234 w 228345"/>
              <a:gd name="connsiteY2" fmla="*/ 1072426 h 2196927"/>
              <a:gd name="connsiteX3" fmla="*/ 219601 w 228345"/>
              <a:gd name="connsiteY3" fmla="*/ 1098465 h 2196927"/>
              <a:gd name="connsiteX4" fmla="*/ 156234 w 228345"/>
              <a:gd name="connsiteY4" fmla="*/ 1124502 h 2196927"/>
              <a:gd name="connsiteX5" fmla="*/ 156234 w 228345"/>
              <a:gd name="connsiteY5" fmla="*/ 2170889 h 2196927"/>
              <a:gd name="connsiteX6" fmla="*/ 0 w 228345"/>
              <a:gd name="connsiteY6" fmla="*/ 2196927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156234 w 229983"/>
              <a:gd name="connsiteY3" fmla="*/ 1124502 h 2196927"/>
              <a:gd name="connsiteX4" fmla="*/ 156234 w 229983"/>
              <a:gd name="connsiteY4" fmla="*/ 2170889 h 2196927"/>
              <a:gd name="connsiteX5" fmla="*/ 0 w 229983"/>
              <a:gd name="connsiteY5" fmla="*/ 2196927 h 2196927"/>
              <a:gd name="connsiteX6" fmla="*/ 0 w 229983"/>
              <a:gd name="connsiteY6" fmla="*/ 0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219601 w 229983"/>
              <a:gd name="connsiteY3" fmla="*/ 1098465 h 2196927"/>
              <a:gd name="connsiteX4" fmla="*/ 156234 w 229983"/>
              <a:gd name="connsiteY4" fmla="*/ 1124502 h 2196927"/>
              <a:gd name="connsiteX5" fmla="*/ 156234 w 229983"/>
              <a:gd name="connsiteY5" fmla="*/ 2170889 h 2196927"/>
              <a:gd name="connsiteX6" fmla="*/ 0 w 229983"/>
              <a:gd name="connsiteY6" fmla="*/ 2196927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156234 w 229983"/>
              <a:gd name="connsiteY3" fmla="*/ 1124502 h 2196927"/>
              <a:gd name="connsiteX4" fmla="*/ 156234 w 229983"/>
              <a:gd name="connsiteY4" fmla="*/ 2170889 h 2196927"/>
              <a:gd name="connsiteX5" fmla="*/ 0 w 229983"/>
              <a:gd name="connsiteY5" fmla="*/ 2196927 h 2196927"/>
              <a:gd name="connsiteX6" fmla="*/ 0 w 229983"/>
              <a:gd name="connsiteY6" fmla="*/ 0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219601 w 229983"/>
              <a:gd name="connsiteY3" fmla="*/ 1098465 h 2196927"/>
              <a:gd name="connsiteX4" fmla="*/ 156234 w 229983"/>
              <a:gd name="connsiteY4" fmla="*/ 1124502 h 2196927"/>
              <a:gd name="connsiteX5" fmla="*/ 156234 w 229983"/>
              <a:gd name="connsiteY5" fmla="*/ 2170889 h 2196927"/>
              <a:gd name="connsiteX6" fmla="*/ 0 w 229983"/>
              <a:gd name="connsiteY6" fmla="*/ 2196927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156234 w 229983"/>
              <a:gd name="connsiteY3" fmla="*/ 1124502 h 2196927"/>
              <a:gd name="connsiteX4" fmla="*/ 156234 w 229983"/>
              <a:gd name="connsiteY4" fmla="*/ 2170889 h 2196927"/>
              <a:gd name="connsiteX5" fmla="*/ 0 w 229983"/>
              <a:gd name="connsiteY5" fmla="*/ 2196927 h 2196927"/>
              <a:gd name="connsiteX6" fmla="*/ 0 w 229983"/>
              <a:gd name="connsiteY6" fmla="*/ 0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219601 w 229983"/>
              <a:gd name="connsiteY3" fmla="*/ 1098465 h 2196927"/>
              <a:gd name="connsiteX4" fmla="*/ 156234 w 229983"/>
              <a:gd name="connsiteY4" fmla="*/ 1124502 h 2196927"/>
              <a:gd name="connsiteX5" fmla="*/ 156234 w 229983"/>
              <a:gd name="connsiteY5" fmla="*/ 2170889 h 2196927"/>
              <a:gd name="connsiteX6" fmla="*/ 0 w 229983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0 w 226745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0 w 226745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0 w 226745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50006 w 226745"/>
              <a:gd name="connsiteY6" fmla="*/ 2192164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9218 w 226745"/>
              <a:gd name="connsiteY5" fmla="*/ 2055224 h 2196927"/>
              <a:gd name="connsiteX6" fmla="*/ 50006 w 226745"/>
              <a:gd name="connsiteY6" fmla="*/ 2192164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0265 w 226745"/>
              <a:gd name="connsiteY1" fmla="*/ 127539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9218 w 226745"/>
              <a:gd name="connsiteY5" fmla="*/ 2055224 h 2196927"/>
              <a:gd name="connsiteX6" fmla="*/ 50006 w 226745"/>
              <a:gd name="connsiteY6" fmla="*/ 2192164 h 2196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45" h="2196927" stroke="0" extrusionOk="0">
                <a:moveTo>
                  <a:pt x="0" y="0"/>
                </a:moveTo>
                <a:cubicBezTo>
                  <a:pt x="86286" y="0"/>
                  <a:pt x="156234" y="11658"/>
                  <a:pt x="156234" y="26038"/>
                </a:cubicBezTo>
                <a:lnTo>
                  <a:pt x="156234" y="1072426"/>
                </a:lnTo>
                <a:cubicBezTo>
                  <a:pt x="170522" y="1077879"/>
                  <a:pt x="153853" y="1076186"/>
                  <a:pt x="156234" y="1124502"/>
                </a:cubicBezTo>
                <a:lnTo>
                  <a:pt x="156234" y="2170889"/>
                </a:lnTo>
                <a:cubicBezTo>
                  <a:pt x="156234" y="2185269"/>
                  <a:pt x="86286" y="2196927"/>
                  <a:pt x="0" y="2196927"/>
                </a:cubicBezTo>
                <a:lnTo>
                  <a:pt x="0" y="0"/>
                </a:lnTo>
                <a:close/>
              </a:path>
              <a:path w="226745" h="2196927" fill="none">
                <a:moveTo>
                  <a:pt x="52387" y="0"/>
                </a:moveTo>
                <a:cubicBezTo>
                  <a:pt x="138673" y="0"/>
                  <a:pt x="150265" y="113159"/>
                  <a:pt x="150265" y="127539"/>
                </a:cubicBezTo>
                <a:cubicBezTo>
                  <a:pt x="152255" y="442501"/>
                  <a:pt x="154244" y="757464"/>
                  <a:pt x="156234" y="1072426"/>
                </a:cubicBezTo>
                <a:cubicBezTo>
                  <a:pt x="156234" y="1086806"/>
                  <a:pt x="226745" y="1092167"/>
                  <a:pt x="226745" y="1100846"/>
                </a:cubicBezTo>
                <a:cubicBezTo>
                  <a:pt x="226745" y="1109525"/>
                  <a:pt x="156234" y="1110122"/>
                  <a:pt x="156234" y="1124502"/>
                </a:cubicBezTo>
                <a:cubicBezTo>
                  <a:pt x="157229" y="1434743"/>
                  <a:pt x="158223" y="1744983"/>
                  <a:pt x="159218" y="2055224"/>
                </a:cubicBezTo>
                <a:cubicBezTo>
                  <a:pt x="159218" y="2069604"/>
                  <a:pt x="136292" y="2192164"/>
                  <a:pt x="50006" y="219216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96" name="Gruppo 95"/>
          <p:cNvGrpSpPr/>
          <p:nvPr/>
        </p:nvGrpSpPr>
        <p:grpSpPr>
          <a:xfrm>
            <a:off x="6590173" y="2635755"/>
            <a:ext cx="2520849" cy="2480282"/>
            <a:chOff x="9238584" y="2212924"/>
            <a:chExt cx="2520849" cy="2480282"/>
          </a:xfrm>
        </p:grpSpPr>
        <p:sp>
          <p:nvSpPr>
            <p:cNvPr id="95" name="Rectangle 79"/>
            <p:cNvSpPr/>
            <p:nvPr/>
          </p:nvSpPr>
          <p:spPr bwMode="auto">
            <a:xfrm>
              <a:off x="9259821" y="2212924"/>
              <a:ext cx="2499612" cy="24802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grpSp>
          <p:nvGrpSpPr>
            <p:cNvPr id="47" name="Group 178"/>
            <p:cNvGrpSpPr/>
            <p:nvPr/>
          </p:nvGrpSpPr>
          <p:grpSpPr>
            <a:xfrm>
              <a:off x="9238584" y="2258272"/>
              <a:ext cx="2437304" cy="2419623"/>
              <a:chOff x="307756" y="4394351"/>
              <a:chExt cx="2437304" cy="2419623"/>
            </a:xfrm>
          </p:grpSpPr>
          <p:sp>
            <p:nvSpPr>
              <p:cNvPr id="48" name="Up Arrow 181"/>
              <p:cNvSpPr/>
              <p:nvPr/>
            </p:nvSpPr>
            <p:spPr>
              <a:xfrm rot="10349667">
                <a:off x="1717598" y="4448428"/>
                <a:ext cx="149619" cy="1435239"/>
              </a:xfrm>
              <a:prstGeom prst="upArrow">
                <a:avLst/>
              </a:prstGeom>
              <a:solidFill>
                <a:srgbClr val="70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Up Arrow 195"/>
              <p:cNvSpPr/>
              <p:nvPr/>
            </p:nvSpPr>
            <p:spPr>
              <a:xfrm rot="231321">
                <a:off x="1491128" y="4394351"/>
                <a:ext cx="141873" cy="1908547"/>
              </a:xfrm>
              <a:prstGeom prst="upArrow">
                <a:avLst/>
              </a:prstGeom>
              <a:solidFill>
                <a:srgbClr val="70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0" name="Picture 179" descr="FockState_Wavefunctions_Red_and_Red.eps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27369" y="5502797"/>
                <a:ext cx="476017" cy="685800"/>
              </a:xfrm>
              <a:prstGeom prst="rect">
                <a:avLst/>
              </a:prstGeom>
            </p:spPr>
          </p:pic>
          <p:pic>
            <p:nvPicPr>
              <p:cNvPr id="51" name="Picture 180" descr="FockState_Wavefunctions_Red_and_Red.eps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38440" y="5988032"/>
                <a:ext cx="476017" cy="685800"/>
              </a:xfrm>
              <a:prstGeom prst="rect">
                <a:avLst/>
              </a:prstGeom>
            </p:spPr>
          </p:pic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1463362" y="5022019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463362" y="4842820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2045759" y="4842820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880966" y="4842820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Text Box 13"/>
              <p:cNvSpPr txBox="1">
                <a:spLocks noChangeArrowheads="1"/>
              </p:cNvSpPr>
              <p:nvPr/>
            </p:nvSpPr>
            <p:spPr bwMode="auto">
              <a:xfrm>
                <a:off x="362459" y="6179385"/>
                <a:ext cx="6345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2</a:t>
                </a:r>
                <a:r>
                  <a:rPr lang="en-US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S</a:t>
                </a:r>
                <a:r>
                  <a:rPr lang="en-US" baseline="-250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1/2</a:t>
                </a:r>
              </a:p>
            </p:txBody>
          </p:sp>
          <p:sp>
            <p:nvSpPr>
              <p:cNvPr id="57" name="Text Box 14"/>
              <p:cNvSpPr txBox="1">
                <a:spLocks noChangeArrowheads="1"/>
              </p:cNvSpPr>
              <p:nvPr/>
            </p:nvSpPr>
            <p:spPr bwMode="auto">
              <a:xfrm>
                <a:off x="362459" y="4762597"/>
                <a:ext cx="6345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2</a:t>
                </a:r>
                <a:r>
                  <a:rPr lang="en-US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P</a:t>
                </a:r>
                <a:r>
                  <a:rPr lang="en-US" baseline="-2500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1/2</a:t>
                </a:r>
              </a:p>
            </p:txBody>
          </p:sp>
          <p:sp>
            <p:nvSpPr>
              <p:cNvPr id="58" name="Text Box 60"/>
              <p:cNvSpPr txBox="1">
                <a:spLocks noChangeArrowheads="1"/>
              </p:cNvSpPr>
              <p:nvPr/>
            </p:nvSpPr>
            <p:spPr bwMode="auto">
              <a:xfrm>
                <a:off x="910175" y="6506197"/>
                <a:ext cx="46229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|</a:t>
                </a:r>
                <a:r>
                  <a:rPr lang="en-US" sz="1400" baseline="-25000" dirty="0">
                    <a:solidFill>
                      <a:srgbClr val="000000"/>
                    </a:solidFill>
                    <a:cs typeface="Arial" charset="0"/>
                    <a:sym typeface="Symbol" pitchFamily="18" charset="2"/>
                  </a:rPr>
                  <a:t>z </a:t>
                </a:r>
                <a:r>
                  <a:rPr lang="en-US" sz="1400" dirty="0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</a:t>
                </a:r>
              </a:p>
            </p:txBody>
          </p:sp>
          <p:sp>
            <p:nvSpPr>
              <p:cNvPr id="59" name="Rectangle 61"/>
              <p:cNvSpPr>
                <a:spLocks noChangeArrowheads="1"/>
              </p:cNvSpPr>
              <p:nvPr/>
            </p:nvSpPr>
            <p:spPr bwMode="auto">
              <a:xfrm>
                <a:off x="2085436" y="5821795"/>
                <a:ext cx="43523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|</a:t>
                </a: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  <a:sym typeface="Symbol" pitchFamily="18" charset="2"/>
                  </a:rPr>
                  <a:t></a:t>
                </a:r>
                <a:r>
                  <a:rPr lang="en-US" sz="1400" baseline="-25000" dirty="0">
                    <a:solidFill>
                      <a:srgbClr val="000000"/>
                    </a:solidFill>
                    <a:cs typeface="Arial" charset="0"/>
                    <a:sym typeface="Symbol" pitchFamily="18" charset="2"/>
                  </a:rPr>
                  <a:t>z</a:t>
                </a: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  <a:sym typeface="Symbol" pitchFamily="18" charset="2"/>
                  </a:rPr>
                  <a:t></a:t>
                </a:r>
              </a:p>
            </p:txBody>
          </p:sp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806300" y="4396453"/>
                <a:ext cx="177406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" name="Line 11"/>
              <p:cNvSpPr>
                <a:spLocks noChangeShapeType="1"/>
              </p:cNvSpPr>
              <p:nvPr/>
            </p:nvSpPr>
            <p:spPr bwMode="auto">
              <a:xfrm flipV="1">
                <a:off x="2567980" y="4413128"/>
                <a:ext cx="0" cy="42363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Text Box 27"/>
              <p:cNvSpPr txBox="1">
                <a:spLocks noChangeArrowheads="1"/>
              </p:cNvSpPr>
              <p:nvPr/>
            </p:nvSpPr>
            <p:spPr bwMode="auto">
              <a:xfrm>
                <a:off x="1814804" y="4451345"/>
                <a:ext cx="9302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33 THz</a:t>
                </a:r>
                <a:endParaRPr lang="en-US" sz="140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63" name="TextBox 196"/>
              <p:cNvSpPr txBox="1"/>
              <p:nvPr/>
            </p:nvSpPr>
            <p:spPr>
              <a:xfrm>
                <a:off x="1843168" y="5024741"/>
                <a:ext cx="34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pitchFamily="18" charset="2"/>
                  </a:rPr>
                  <a:t>w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64" name="TextBox 197"/>
              <p:cNvSpPr txBox="1"/>
              <p:nvPr/>
            </p:nvSpPr>
            <p:spPr>
              <a:xfrm>
                <a:off x="307756" y="5172589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 pitchFamily="18" charset="2"/>
                  </a:rPr>
                  <a:t>w+w</a:t>
                </a:r>
                <a:r>
                  <a:rPr lang="en-US" baseline="-25000" dirty="0" err="1" smtClean="0">
                    <a:latin typeface="+mj-lt"/>
                  </a:rPr>
                  <a:t>HF</a:t>
                </a:r>
                <a:r>
                  <a:rPr lang="en-US" dirty="0">
                    <a:cs typeface="Times New Roman" panose="02020603050405020304" pitchFamily="18" charset="0"/>
                  </a:rPr>
                  <a:t> ±</a:t>
                </a:r>
                <a:r>
                  <a:rPr lang="en-US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endParaRPr lang="en-US" dirty="0">
                  <a:latin typeface="+mj-lt"/>
                </a:endParaRPr>
              </a:p>
            </p:txBody>
          </p:sp>
        </p:grpSp>
      </p:grpSp>
      <p:grpSp>
        <p:nvGrpSpPr>
          <p:cNvPr id="93" name="Gruppo 92"/>
          <p:cNvGrpSpPr>
            <a:grpSpLocks noChangeAspect="1"/>
          </p:cNvGrpSpPr>
          <p:nvPr/>
        </p:nvGrpSpPr>
        <p:grpSpPr>
          <a:xfrm>
            <a:off x="60605" y="493409"/>
            <a:ext cx="2766566" cy="2500066"/>
            <a:chOff x="67191" y="304282"/>
            <a:chExt cx="3544686" cy="3203230"/>
          </a:xfrm>
        </p:grpSpPr>
        <p:sp>
          <p:nvSpPr>
            <p:cNvPr id="5" name="Right Arrow 164"/>
            <p:cNvSpPr/>
            <p:nvPr/>
          </p:nvSpPr>
          <p:spPr>
            <a:xfrm rot="2743843">
              <a:off x="50540" y="1254082"/>
              <a:ext cx="3202759" cy="1304101"/>
            </a:xfrm>
            <a:prstGeom prst="rightArrow">
              <a:avLst>
                <a:gd name="adj1" fmla="val 75790"/>
                <a:gd name="adj2" fmla="val 48208"/>
              </a:avLst>
            </a:prstGeom>
            <a:solidFill>
              <a:srgbClr val="9933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" name="Right Arrow 2"/>
            <p:cNvSpPr/>
            <p:nvPr/>
          </p:nvSpPr>
          <p:spPr>
            <a:xfrm rot="18950384">
              <a:off x="93942" y="1086542"/>
              <a:ext cx="3268465" cy="1304101"/>
            </a:xfrm>
            <a:prstGeom prst="rightArrow">
              <a:avLst>
                <a:gd name="adj1" fmla="val 75790"/>
                <a:gd name="adj2" fmla="val 51682"/>
              </a:avLst>
            </a:prstGeom>
            <a:solidFill>
              <a:srgbClr val="9933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TextBox 171"/>
            <p:cNvSpPr txBox="1"/>
            <p:nvPr/>
          </p:nvSpPr>
          <p:spPr>
            <a:xfrm>
              <a:off x="644800" y="946274"/>
              <a:ext cx="483261" cy="473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w</a:t>
              </a:r>
              <a:endParaRPr lang="en-US" dirty="0">
                <a:latin typeface="+mj-lt"/>
              </a:endParaRPr>
            </a:p>
          </p:txBody>
        </p:sp>
        <p:sp>
          <p:nvSpPr>
            <p:cNvPr id="44" name="TextBox 172"/>
            <p:cNvSpPr txBox="1"/>
            <p:nvPr/>
          </p:nvSpPr>
          <p:spPr>
            <a:xfrm>
              <a:off x="265836" y="2242781"/>
              <a:ext cx="1423144" cy="82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+mj-lt"/>
                </a:rPr>
                <a:t>w+w</a:t>
              </a:r>
              <a:r>
                <a:rPr lang="en-US" baseline="-25000" dirty="0" err="1" smtClean="0">
                  <a:latin typeface="+mj-lt"/>
                </a:rPr>
                <a:t>HF</a:t>
              </a:r>
              <a:r>
                <a:rPr lang="en-US" dirty="0" smtClean="0">
                  <a:latin typeface="+mj-lt"/>
                  <a:cs typeface="Times New Roman" panose="02020603050405020304" pitchFamily="18" charset="0"/>
                </a:rPr>
                <a:t>±</a:t>
              </a:r>
              <a:r>
                <a:rPr lang="en-US" dirty="0" smtClean="0">
                  <a:latin typeface="+mj-lt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endParaRPr lang="en-US" dirty="0">
                <a:latin typeface="+mj-lt"/>
              </a:endParaRPr>
            </a:p>
          </p:txBody>
        </p:sp>
        <p:sp>
          <p:nvSpPr>
            <p:cNvPr id="45" name="Line 11"/>
            <p:cNvSpPr>
              <a:spLocks noChangeShapeType="1"/>
            </p:cNvSpPr>
            <p:nvPr/>
          </p:nvSpPr>
          <p:spPr bwMode="auto">
            <a:xfrm flipV="1">
              <a:off x="2855508" y="1440519"/>
              <a:ext cx="0" cy="70364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6" name="Rounded Rectangle 175"/>
            <p:cNvSpPr/>
            <p:nvPr/>
          </p:nvSpPr>
          <p:spPr>
            <a:xfrm>
              <a:off x="67191" y="304282"/>
              <a:ext cx="3544686" cy="3050024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65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216" y="1701594"/>
              <a:ext cx="1939351" cy="233441"/>
            </a:xfrm>
            <a:prstGeom prst="rect">
              <a:avLst/>
            </a:prstGeom>
          </p:spPr>
        </p:pic>
        <p:pic>
          <p:nvPicPr>
            <p:cNvPr id="66" name="Immagine 6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26" y="1520353"/>
              <a:ext cx="635000" cy="469900"/>
            </a:xfrm>
            <a:prstGeom prst="rect">
              <a:avLst/>
            </a:prstGeom>
          </p:spPr>
        </p:pic>
      </p:grpSp>
      <p:sp>
        <p:nvSpPr>
          <p:cNvPr id="67" name="Oval 102"/>
          <p:cNvSpPr>
            <a:spLocks noChangeAspect="1"/>
          </p:cNvSpPr>
          <p:nvPr/>
        </p:nvSpPr>
        <p:spPr>
          <a:xfrm>
            <a:off x="7231830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8" name="Oval 103"/>
          <p:cNvSpPr>
            <a:spLocks noChangeAspect="1"/>
          </p:cNvSpPr>
          <p:nvPr/>
        </p:nvSpPr>
        <p:spPr>
          <a:xfrm>
            <a:off x="7377882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9" name="Oval 105"/>
          <p:cNvSpPr>
            <a:spLocks noChangeAspect="1"/>
          </p:cNvSpPr>
          <p:nvPr/>
        </p:nvSpPr>
        <p:spPr>
          <a:xfrm>
            <a:off x="7523934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0" name="Oval 106"/>
          <p:cNvSpPr>
            <a:spLocks noChangeAspect="1"/>
          </p:cNvSpPr>
          <p:nvPr/>
        </p:nvSpPr>
        <p:spPr>
          <a:xfrm>
            <a:off x="7663002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1" name="Oval 107"/>
          <p:cNvSpPr>
            <a:spLocks noChangeAspect="1"/>
          </p:cNvSpPr>
          <p:nvPr/>
        </p:nvSpPr>
        <p:spPr>
          <a:xfrm>
            <a:off x="7809054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2" name="Oval 108"/>
          <p:cNvSpPr>
            <a:spLocks noChangeAspect="1"/>
          </p:cNvSpPr>
          <p:nvPr/>
        </p:nvSpPr>
        <p:spPr>
          <a:xfrm>
            <a:off x="7955106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3" name="Oval 109"/>
          <p:cNvSpPr>
            <a:spLocks noChangeAspect="1"/>
          </p:cNvSpPr>
          <p:nvPr/>
        </p:nvSpPr>
        <p:spPr>
          <a:xfrm>
            <a:off x="8101158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4" name="Oval 110"/>
          <p:cNvSpPr>
            <a:spLocks noChangeAspect="1"/>
          </p:cNvSpPr>
          <p:nvPr/>
        </p:nvSpPr>
        <p:spPr>
          <a:xfrm>
            <a:off x="8247210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5" name="Oval 111"/>
          <p:cNvSpPr>
            <a:spLocks noChangeAspect="1"/>
          </p:cNvSpPr>
          <p:nvPr/>
        </p:nvSpPr>
        <p:spPr>
          <a:xfrm>
            <a:off x="8393262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76" name="Straight Arrow Connector 114"/>
          <p:cNvCxnSpPr/>
          <p:nvPr/>
        </p:nvCxnSpPr>
        <p:spPr>
          <a:xfrm flipH="1">
            <a:off x="7760578" y="970193"/>
            <a:ext cx="304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147"/>
          <p:cNvSpPr>
            <a:spLocks noChangeAspect="1"/>
          </p:cNvSpPr>
          <p:nvPr/>
        </p:nvSpPr>
        <p:spPr>
          <a:xfrm>
            <a:off x="6164410" y="1343997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8" name="Oval 148"/>
          <p:cNvSpPr>
            <a:spLocks noChangeAspect="1"/>
          </p:cNvSpPr>
          <p:nvPr/>
        </p:nvSpPr>
        <p:spPr>
          <a:xfrm>
            <a:off x="6314280" y="1665629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9" name="Oval 149"/>
          <p:cNvSpPr>
            <a:spLocks noChangeAspect="1"/>
          </p:cNvSpPr>
          <p:nvPr/>
        </p:nvSpPr>
        <p:spPr>
          <a:xfrm>
            <a:off x="6606384" y="1589113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0" name="Oval 150"/>
          <p:cNvSpPr>
            <a:spLocks noChangeAspect="1"/>
          </p:cNvSpPr>
          <p:nvPr/>
        </p:nvSpPr>
        <p:spPr>
          <a:xfrm>
            <a:off x="6898488" y="1516085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1" name="Oval 151"/>
          <p:cNvSpPr>
            <a:spLocks noChangeAspect="1"/>
          </p:cNvSpPr>
          <p:nvPr/>
        </p:nvSpPr>
        <p:spPr>
          <a:xfrm>
            <a:off x="5876124" y="1420516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2" name="Oval 152"/>
          <p:cNvSpPr>
            <a:spLocks noChangeAspect="1"/>
          </p:cNvSpPr>
          <p:nvPr/>
        </p:nvSpPr>
        <p:spPr>
          <a:xfrm>
            <a:off x="6458739" y="1343997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3" name="Oval 153"/>
          <p:cNvSpPr>
            <a:spLocks noChangeAspect="1"/>
          </p:cNvSpPr>
          <p:nvPr/>
        </p:nvSpPr>
        <p:spPr>
          <a:xfrm>
            <a:off x="6022176" y="1592604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4" name="Oval 154"/>
          <p:cNvSpPr>
            <a:spLocks noChangeAspect="1"/>
          </p:cNvSpPr>
          <p:nvPr/>
        </p:nvSpPr>
        <p:spPr>
          <a:xfrm>
            <a:off x="6745452" y="1417024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5" name="Oval 155"/>
          <p:cNvSpPr>
            <a:spLocks noChangeAspect="1"/>
          </p:cNvSpPr>
          <p:nvPr/>
        </p:nvSpPr>
        <p:spPr>
          <a:xfrm>
            <a:off x="5730072" y="152656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86" name="Straight Arrow Connector 157"/>
          <p:cNvCxnSpPr/>
          <p:nvPr/>
        </p:nvCxnSpPr>
        <p:spPr>
          <a:xfrm>
            <a:off x="6439691" y="1745640"/>
            <a:ext cx="690563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862174"/>
              </p:ext>
            </p:extLst>
          </p:nvPr>
        </p:nvGraphicFramePr>
        <p:xfrm>
          <a:off x="412750" y="3005139"/>
          <a:ext cx="2229385" cy="835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0" name="Equation" r:id="rId8" imgW="1104900" imgH="393700" progId="Equation.3">
                  <p:embed/>
                </p:oleObj>
              </mc:Choice>
              <mc:Fallback>
                <p:oleObj name="Equation" r:id="rId8" imgW="1104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3005139"/>
                        <a:ext cx="2229385" cy="835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8" name="Group 117"/>
          <p:cNvGrpSpPr/>
          <p:nvPr/>
        </p:nvGrpSpPr>
        <p:grpSpPr>
          <a:xfrm>
            <a:off x="454684" y="3947591"/>
            <a:ext cx="1371600" cy="1143000"/>
            <a:chOff x="5562600" y="4038600"/>
            <a:chExt cx="990600" cy="990600"/>
          </a:xfrm>
        </p:grpSpPr>
        <p:graphicFrame>
          <p:nvGraphicFramePr>
            <p:cNvPr id="89" name="Object 6"/>
            <p:cNvGraphicFramePr>
              <a:graphicFrameLocks noChangeAspect="1"/>
            </p:cNvGraphicFramePr>
            <p:nvPr/>
          </p:nvGraphicFramePr>
          <p:xfrm>
            <a:off x="5594350" y="4114800"/>
            <a:ext cx="958850" cy="827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1" name="Equation" r:id="rId10" imgW="507960" imgH="419040" progId="Equation.3">
                    <p:embed/>
                  </p:oleObj>
                </mc:Choice>
                <mc:Fallback>
                  <p:oleObj name="Equation" r:id="rId10" imgW="507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4350" y="4114800"/>
                          <a:ext cx="958850" cy="827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" name="Rectangle 73"/>
            <p:cNvSpPr/>
            <p:nvPr/>
          </p:nvSpPr>
          <p:spPr>
            <a:xfrm>
              <a:off x="5562600" y="4038600"/>
              <a:ext cx="990600" cy="9906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aphicFrame>
        <p:nvGraphicFramePr>
          <p:cNvPr id="91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089134"/>
              </p:ext>
            </p:extLst>
          </p:nvPr>
        </p:nvGraphicFramePr>
        <p:xfrm>
          <a:off x="2049328" y="4311130"/>
          <a:ext cx="17335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2" name="Equation" r:id="rId12" imgW="698500" imgH="177800" progId="Equation.3">
                  <p:embed/>
                </p:oleObj>
              </mc:Choice>
              <mc:Fallback>
                <p:oleObj name="Equation" r:id="rId12" imgW="698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328" y="4311130"/>
                        <a:ext cx="173355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Title 1"/>
          <p:cNvSpPr txBox="1">
            <a:spLocks/>
          </p:cNvSpPr>
          <p:nvPr/>
        </p:nvSpPr>
        <p:spPr>
          <a:xfrm>
            <a:off x="821134" y="-106705"/>
            <a:ext cx="7886700" cy="665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 smtClean="0">
                <a:cs typeface="Helvetica"/>
              </a:rPr>
              <a:t>Generating Spin Hamiltonians</a:t>
            </a:r>
            <a:endParaRPr lang="en-US" sz="3500" dirty="0">
              <a:cs typeface="Helvetica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053105" y="2902322"/>
            <a:ext cx="1425231" cy="905078"/>
            <a:chOff x="4053105" y="2902322"/>
            <a:chExt cx="1425231" cy="905078"/>
          </a:xfrm>
        </p:grpSpPr>
        <p:graphicFrame>
          <p:nvGraphicFramePr>
            <p:cNvPr id="9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4820632"/>
                </p:ext>
              </p:extLst>
            </p:nvPr>
          </p:nvGraphicFramePr>
          <p:xfrm>
            <a:off x="4098799" y="2907288"/>
            <a:ext cx="1379537" cy="900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3" name="Equation" r:id="rId14" imgW="596900" imgH="368300" progId="Equation.3">
                    <p:embed/>
                  </p:oleObj>
                </mc:Choice>
                <mc:Fallback>
                  <p:oleObj name="Equation" r:id="rId14" imgW="5969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8799" y="2907288"/>
                          <a:ext cx="1379537" cy="900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33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Rectangle 79"/>
            <p:cNvSpPr/>
            <p:nvPr/>
          </p:nvSpPr>
          <p:spPr>
            <a:xfrm>
              <a:off x="4053105" y="2902322"/>
              <a:ext cx="1357045" cy="880832"/>
            </a:xfrm>
            <a:prstGeom prst="rect">
              <a:avLst/>
            </a:prstGeom>
            <a:noFill/>
            <a:ln>
              <a:solidFill>
                <a:srgbClr val="B16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01" name="Group 13"/>
          <p:cNvGrpSpPr>
            <a:grpSpLocks noChangeAspect="1"/>
          </p:cNvGrpSpPr>
          <p:nvPr/>
        </p:nvGrpSpPr>
        <p:grpSpPr>
          <a:xfrm>
            <a:off x="3894336" y="3808562"/>
            <a:ext cx="1584000" cy="1332544"/>
            <a:chOff x="590550" y="4080942"/>
            <a:chExt cx="3048000" cy="2564137"/>
          </a:xfrm>
        </p:grpSpPr>
        <p:grpSp>
          <p:nvGrpSpPr>
            <p:cNvPr id="102" name="Group 215"/>
            <p:cNvGrpSpPr/>
            <p:nvPr/>
          </p:nvGrpSpPr>
          <p:grpSpPr>
            <a:xfrm>
              <a:off x="590550" y="5071543"/>
              <a:ext cx="3048000" cy="462484"/>
              <a:chOff x="3048000" y="3676068"/>
              <a:chExt cx="3048000" cy="462484"/>
            </a:xfrm>
          </p:grpSpPr>
          <p:sp>
            <p:nvSpPr>
              <p:cNvPr id="123" name="Trapezoid 35"/>
              <p:cNvSpPr/>
              <p:nvPr/>
            </p:nvSpPr>
            <p:spPr>
              <a:xfrm>
                <a:off x="3048000" y="3681350"/>
                <a:ext cx="3048000" cy="457200"/>
              </a:xfrm>
              <a:prstGeom prst="trapezoid">
                <a:avLst>
                  <a:gd name="adj" fmla="val 99626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cxnSp>
            <p:nvCxnSpPr>
              <p:cNvPr id="124" name="Straight Connector 36"/>
              <p:cNvCxnSpPr/>
              <p:nvPr/>
            </p:nvCxnSpPr>
            <p:spPr>
              <a:xfrm rot="16200000" flipH="1">
                <a:off x="4491273" y="3829223"/>
                <a:ext cx="462484" cy="1561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37"/>
              <p:cNvCxnSpPr/>
              <p:nvPr/>
            </p:nvCxnSpPr>
            <p:spPr>
              <a:xfrm rot="16200000" flipH="1">
                <a:off x="4798714" y="3755663"/>
                <a:ext cx="457199" cy="3085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38"/>
              <p:cNvCxnSpPr/>
              <p:nvPr/>
            </p:nvCxnSpPr>
            <p:spPr>
              <a:xfrm rot="5400000">
                <a:off x="4235137" y="3869588"/>
                <a:ext cx="453428" cy="84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39"/>
              <p:cNvCxnSpPr/>
              <p:nvPr/>
            </p:nvCxnSpPr>
            <p:spPr>
              <a:xfrm rot="5400000">
                <a:off x="3928449" y="3791502"/>
                <a:ext cx="457201" cy="2368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Arrow Connector 15"/>
            <p:cNvCxnSpPr/>
            <p:nvPr/>
          </p:nvCxnSpPr>
          <p:spPr>
            <a:xfrm flipV="1">
              <a:off x="2109579" y="6073078"/>
              <a:ext cx="0" cy="57200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4" name="Straight Arrow Connector 16"/>
            <p:cNvCxnSpPr/>
            <p:nvPr/>
          </p:nvCxnSpPr>
          <p:spPr>
            <a:xfrm flipV="1">
              <a:off x="2109578" y="4894988"/>
              <a:ext cx="294922" cy="76045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5" name="Straight Arrow Connector 17"/>
            <p:cNvCxnSpPr/>
            <p:nvPr/>
          </p:nvCxnSpPr>
          <p:spPr>
            <a:xfrm flipV="1">
              <a:off x="2109578" y="4894989"/>
              <a:ext cx="44616" cy="76045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6" name="Straight Arrow Connector 18"/>
            <p:cNvCxnSpPr/>
            <p:nvPr/>
          </p:nvCxnSpPr>
          <p:spPr>
            <a:xfrm flipH="1" flipV="1">
              <a:off x="1923040" y="4894990"/>
              <a:ext cx="186540" cy="76045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7" name="Straight Arrow Connector 19"/>
            <p:cNvCxnSpPr/>
            <p:nvPr/>
          </p:nvCxnSpPr>
          <p:spPr>
            <a:xfrm flipH="1" flipV="1">
              <a:off x="1676313" y="4894991"/>
              <a:ext cx="416431" cy="76045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8" name="Straight Arrow Connector 20"/>
            <p:cNvCxnSpPr/>
            <p:nvPr/>
          </p:nvCxnSpPr>
          <p:spPr>
            <a:xfrm flipV="1">
              <a:off x="2110465" y="4892771"/>
              <a:ext cx="551564" cy="76267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9" name="Oval 21"/>
            <p:cNvSpPr/>
            <p:nvPr/>
          </p:nvSpPr>
          <p:spPr>
            <a:xfrm>
              <a:off x="1546329" y="4723929"/>
              <a:ext cx="172228" cy="17222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0" name="Oval 22"/>
            <p:cNvSpPr/>
            <p:nvPr/>
          </p:nvSpPr>
          <p:spPr>
            <a:xfrm>
              <a:off x="1822164" y="4723929"/>
              <a:ext cx="172228" cy="17222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1" name="Oval 23"/>
            <p:cNvSpPr/>
            <p:nvPr/>
          </p:nvSpPr>
          <p:spPr>
            <a:xfrm>
              <a:off x="2063672" y="4723929"/>
              <a:ext cx="172228" cy="17222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2" name="Oval 24"/>
            <p:cNvSpPr/>
            <p:nvPr/>
          </p:nvSpPr>
          <p:spPr>
            <a:xfrm>
              <a:off x="2330095" y="4723929"/>
              <a:ext cx="172228" cy="17222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3" name="Oval 25"/>
            <p:cNvSpPr/>
            <p:nvPr/>
          </p:nvSpPr>
          <p:spPr>
            <a:xfrm>
              <a:off x="2596518" y="4723929"/>
              <a:ext cx="172228" cy="17222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>
              <a:bevelT w="114300" h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grpSp>
          <p:nvGrpSpPr>
            <p:cNvPr id="114" name="Group 26"/>
            <p:cNvGrpSpPr/>
            <p:nvPr/>
          </p:nvGrpSpPr>
          <p:grpSpPr>
            <a:xfrm>
              <a:off x="1190847" y="5543279"/>
              <a:ext cx="1632714" cy="621848"/>
              <a:chOff x="1190847" y="5543279"/>
              <a:chExt cx="1632714" cy="621848"/>
            </a:xfrm>
          </p:grpSpPr>
          <p:sp>
            <p:nvSpPr>
              <p:cNvPr id="121" name="Rectangle 33"/>
              <p:cNvSpPr/>
              <p:nvPr/>
            </p:nvSpPr>
            <p:spPr>
              <a:xfrm>
                <a:off x="1442828" y="5655443"/>
                <a:ext cx="1219202" cy="43755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122" name="TextBox 34"/>
              <p:cNvSpPr txBox="1"/>
              <p:nvPr/>
            </p:nvSpPr>
            <p:spPr>
              <a:xfrm>
                <a:off x="1190847" y="5543279"/>
                <a:ext cx="1632714" cy="62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+mj-lt"/>
                    <a:cs typeface="Helvetica"/>
                  </a:rPr>
                  <a:t>AOM</a:t>
                </a:r>
                <a:endParaRPr lang="en-US" sz="1500" dirty="0">
                  <a:latin typeface="+mj-lt"/>
                  <a:cs typeface="Helvetica"/>
                </a:endParaRPr>
              </a:p>
            </p:txBody>
          </p:sp>
        </p:grpSp>
        <p:grpSp>
          <p:nvGrpSpPr>
            <p:cNvPr id="115" name="Group 215"/>
            <p:cNvGrpSpPr/>
            <p:nvPr/>
          </p:nvGrpSpPr>
          <p:grpSpPr>
            <a:xfrm rot="10800000">
              <a:off x="590550" y="4080942"/>
              <a:ext cx="3048000" cy="462484"/>
              <a:chOff x="3048000" y="3676068"/>
              <a:chExt cx="3048000" cy="462484"/>
            </a:xfrm>
          </p:grpSpPr>
          <p:sp>
            <p:nvSpPr>
              <p:cNvPr id="116" name="Trapezoid 28"/>
              <p:cNvSpPr/>
              <p:nvPr/>
            </p:nvSpPr>
            <p:spPr>
              <a:xfrm>
                <a:off x="3048000" y="3681350"/>
                <a:ext cx="3048000" cy="457200"/>
              </a:xfrm>
              <a:prstGeom prst="trapezoid">
                <a:avLst>
                  <a:gd name="adj" fmla="val 99626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cxnSp>
            <p:nvCxnSpPr>
              <p:cNvPr id="117" name="Straight Connector 29"/>
              <p:cNvCxnSpPr/>
              <p:nvPr/>
            </p:nvCxnSpPr>
            <p:spPr>
              <a:xfrm rot="16200000" flipH="1">
                <a:off x="4491273" y="3829223"/>
                <a:ext cx="462484" cy="1561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30"/>
              <p:cNvCxnSpPr/>
              <p:nvPr/>
            </p:nvCxnSpPr>
            <p:spPr>
              <a:xfrm rot="16200000" flipH="1">
                <a:off x="4798714" y="3755663"/>
                <a:ext cx="457199" cy="3085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31"/>
              <p:cNvCxnSpPr/>
              <p:nvPr/>
            </p:nvCxnSpPr>
            <p:spPr>
              <a:xfrm rot="5400000">
                <a:off x="4235137" y="3869588"/>
                <a:ext cx="453428" cy="84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32"/>
              <p:cNvCxnSpPr/>
              <p:nvPr/>
            </p:nvCxnSpPr>
            <p:spPr>
              <a:xfrm rot="5400000">
                <a:off x="3928449" y="3791502"/>
                <a:ext cx="457201" cy="2368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uppo 1"/>
          <p:cNvGrpSpPr/>
          <p:nvPr/>
        </p:nvGrpSpPr>
        <p:grpSpPr>
          <a:xfrm>
            <a:off x="2642135" y="2902322"/>
            <a:ext cx="1303945" cy="887228"/>
            <a:chOff x="2642135" y="2902322"/>
            <a:chExt cx="1303945" cy="887228"/>
          </a:xfrm>
        </p:grpSpPr>
        <p:graphicFrame>
          <p:nvGraphicFramePr>
            <p:cNvPr id="9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9545752"/>
                </p:ext>
              </p:extLst>
            </p:nvPr>
          </p:nvGraphicFramePr>
          <p:xfrm>
            <a:off x="2663935" y="2902322"/>
            <a:ext cx="1282145" cy="887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4" name="Equation" r:id="rId16" imgW="660400" imgH="431800" progId="Equation.3">
                    <p:embed/>
                  </p:oleObj>
                </mc:Choice>
                <mc:Fallback>
                  <p:oleObj name="Equation" r:id="rId16" imgW="660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3935" y="2902322"/>
                          <a:ext cx="1282145" cy="88722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Rectangle 79"/>
            <p:cNvSpPr/>
            <p:nvPr/>
          </p:nvSpPr>
          <p:spPr>
            <a:xfrm>
              <a:off x="2642135" y="2904758"/>
              <a:ext cx="1232252" cy="884792"/>
            </a:xfrm>
            <a:prstGeom prst="rect">
              <a:avLst/>
            </a:prstGeom>
            <a:noFill/>
            <a:ln>
              <a:solidFill>
                <a:srgbClr val="00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5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0018 -0.0523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81481E-6 L -0.00035 -0.03055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7 L 0.00069 0.0201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3.61111E-6 -0.0106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81481E-6 L -0.00035 -0.0305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7 L 0.00069 0.0201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3.61111E-6 -0.0106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78748" y="-14622"/>
            <a:ext cx="75977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Spin models: Dynamical phase transition</a:t>
            </a:r>
            <a:endParaRPr lang="en-US" sz="3200" dirty="0">
              <a:latin typeface="+mj-lt"/>
              <a:cs typeface="Helvetica"/>
            </a:endParaRPr>
          </a:p>
        </p:txBody>
      </p:sp>
      <p:pic>
        <p:nvPicPr>
          <p:cNvPr id="79" name="Immagine 78" descr="DPT_Figure4_v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3" t="49661" r="-562" b="589"/>
          <a:stretch/>
        </p:blipFill>
        <p:spPr>
          <a:xfrm>
            <a:off x="6649026" y="2298414"/>
            <a:ext cx="2094303" cy="2341016"/>
          </a:xfrm>
          <a:prstGeom prst="rect">
            <a:avLst/>
          </a:prstGeom>
          <a:effectLst/>
        </p:spPr>
      </p:pic>
      <p:sp>
        <p:nvSpPr>
          <p:cNvPr id="81" name="CasellaDiTesto 80"/>
          <p:cNvSpPr txBox="1"/>
          <p:nvPr/>
        </p:nvSpPr>
        <p:spPr>
          <a:xfrm>
            <a:off x="7219148" y="3725875"/>
            <a:ext cx="18466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96" name="Immagine 9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54" y="916554"/>
            <a:ext cx="3487105" cy="644608"/>
          </a:xfrm>
          <a:prstGeom prst="rect">
            <a:avLst/>
          </a:prstGeom>
        </p:spPr>
      </p:pic>
      <p:pic>
        <p:nvPicPr>
          <p:cNvPr id="98" name="Immagine 97" descr="screenshot_3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7" y="4744614"/>
            <a:ext cx="9144001" cy="399115"/>
          </a:xfrm>
          <a:prstGeom prst="rect">
            <a:avLst/>
          </a:prstGeom>
        </p:spPr>
      </p:pic>
      <p:pic>
        <p:nvPicPr>
          <p:cNvPr id="104" name="Immagine 103" descr="Arxiv version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115" r="13090" b="71186"/>
          <a:stretch/>
        </p:blipFill>
        <p:spPr>
          <a:xfrm>
            <a:off x="583429" y="570154"/>
            <a:ext cx="4570095" cy="1912655"/>
          </a:xfrm>
          <a:prstGeom prst="rect">
            <a:avLst/>
          </a:prstGeom>
        </p:spPr>
      </p:pic>
      <p:pic>
        <p:nvPicPr>
          <p:cNvPr id="83" name="Immagine 82" descr="screenshot_37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0" y="2350863"/>
            <a:ext cx="2001522" cy="2221509"/>
          </a:xfrm>
          <a:prstGeom prst="rect">
            <a:avLst/>
          </a:prstGeom>
          <a:effectLst/>
        </p:spPr>
      </p:pic>
      <p:pic>
        <p:nvPicPr>
          <p:cNvPr id="84" name="Immagine 83" descr="screenshot_37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59" y="2354399"/>
            <a:ext cx="1975083" cy="2187727"/>
          </a:xfrm>
          <a:prstGeom prst="rect">
            <a:avLst/>
          </a:prstGeom>
          <a:effectLst/>
        </p:spPr>
      </p:pic>
      <p:pic>
        <p:nvPicPr>
          <p:cNvPr id="80" name="Immagine 79" descr="DPT_Figure4_v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4" r="50163" b="588"/>
          <a:stretch/>
        </p:blipFill>
        <p:spPr>
          <a:xfrm>
            <a:off x="4543843" y="2295401"/>
            <a:ext cx="2067277" cy="2354526"/>
          </a:xfrm>
          <a:prstGeom prst="rect">
            <a:avLst/>
          </a:prstGeom>
          <a:effectLst/>
        </p:spPr>
      </p:pic>
      <p:cxnSp>
        <p:nvCxnSpPr>
          <p:cNvPr id="82" name="Connettore 2 81"/>
          <p:cNvCxnSpPr/>
          <p:nvPr/>
        </p:nvCxnSpPr>
        <p:spPr>
          <a:xfrm>
            <a:off x="382264" y="4640367"/>
            <a:ext cx="86339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Immagine 104" descr="N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952" y="4358685"/>
            <a:ext cx="244457" cy="2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78748" y="-14622"/>
            <a:ext cx="75977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Spin models: Dynamical phase transition</a:t>
            </a:r>
            <a:endParaRPr lang="en-US" sz="3200" dirty="0">
              <a:latin typeface="+mj-lt"/>
              <a:cs typeface="Helvetic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61167" y="46744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 descr="Largest_siz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" y="3645727"/>
            <a:ext cx="6820674" cy="144071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101403" y="1684161"/>
            <a:ext cx="2291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Distribution of </a:t>
            </a:r>
            <a:r>
              <a:rPr lang="it-IT" sz="2000" dirty="0" err="1" smtClean="0"/>
              <a:t>largest</a:t>
            </a:r>
            <a:r>
              <a:rPr lang="it-IT" sz="2000" dirty="0" smtClean="0"/>
              <a:t> domain </a:t>
            </a:r>
            <a:r>
              <a:rPr lang="it-IT" sz="2000" dirty="0" err="1" smtClean="0"/>
              <a:t>size</a:t>
            </a:r>
            <a:endParaRPr lang="it-IT" sz="2000" dirty="0"/>
          </a:p>
        </p:txBody>
      </p:sp>
      <p:pic>
        <p:nvPicPr>
          <p:cNvPr id="8" name="Immagine 7" descr="screenshot_3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90" y="708027"/>
            <a:ext cx="7341914" cy="272403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72908" y="462131"/>
            <a:ext cx="6380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Formation</a:t>
            </a:r>
            <a:r>
              <a:rPr lang="it-IT" sz="1400" dirty="0" smtClean="0"/>
              <a:t> probabilities (K. </a:t>
            </a:r>
            <a:r>
              <a:rPr lang="it-IT" sz="1400" dirty="0" err="1" smtClean="0"/>
              <a:t>Najafi</a:t>
            </a:r>
            <a:r>
              <a:rPr lang="it-IT" sz="1400" dirty="0" smtClean="0"/>
              <a:t> </a:t>
            </a:r>
            <a:r>
              <a:rPr lang="it-IT" sz="1400" dirty="0"/>
              <a:t>and M. A. </a:t>
            </a:r>
            <a:r>
              <a:rPr lang="it-IT" sz="1400" dirty="0" err="1" smtClean="0"/>
              <a:t>Rajabpour</a:t>
            </a:r>
            <a:r>
              <a:rPr lang="it-IT" sz="1400" dirty="0" smtClean="0"/>
              <a:t>), PRB 93,125139 (2016)</a:t>
            </a:r>
            <a:endParaRPr lang="it-IT" sz="1400" dirty="0"/>
          </a:p>
        </p:txBody>
      </p:sp>
      <p:pic>
        <p:nvPicPr>
          <p:cNvPr id="10" name="Immagine 9" descr="screenshot_3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92" y="2770654"/>
            <a:ext cx="1758767" cy="234502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805635" y="6467482"/>
            <a:ext cx="4254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it-IT" dirty="0" err="1" smtClean="0"/>
              <a:t>J</a:t>
            </a:r>
            <a:r>
              <a:rPr lang="it-IT" dirty="0" smtClean="0"/>
              <a:t>. Zhang, GP, et </a:t>
            </a:r>
            <a:r>
              <a:rPr lang="it-IT" dirty="0"/>
              <a:t>al., </a:t>
            </a:r>
            <a:r>
              <a:rPr lang="de-DE" b="1" dirty="0" smtClean="0"/>
              <a:t>Nature 551, 601 (2017)  </a:t>
            </a:r>
            <a:endParaRPr lang="it-IT" b="1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7370292" y="1684161"/>
            <a:ext cx="1758767" cy="1015663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3294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433290" y="-35253"/>
            <a:ext cx="999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Quantum </a:t>
            </a:r>
            <a:r>
              <a:rPr lang="it-IT" sz="3200" dirty="0" err="1" smtClean="0"/>
              <a:t>Approximate</a:t>
            </a:r>
            <a:r>
              <a:rPr lang="it-IT" sz="3200" dirty="0" smtClean="0"/>
              <a:t> </a:t>
            </a:r>
            <a:r>
              <a:rPr lang="it-IT" sz="3200" dirty="0" err="1" smtClean="0"/>
              <a:t>Optimization</a:t>
            </a:r>
            <a:r>
              <a:rPr lang="it-IT" sz="3200" dirty="0" smtClean="0"/>
              <a:t> </a:t>
            </a:r>
            <a:r>
              <a:rPr lang="it-IT" sz="3200" dirty="0" err="1" smtClean="0"/>
              <a:t>Algorithms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8295" y="1968866"/>
            <a:ext cx="802476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QAOA: new </a:t>
            </a:r>
            <a:r>
              <a:rPr lang="it-IT" sz="2200" dirty="0" err="1" smtClean="0"/>
              <a:t>method</a:t>
            </a:r>
            <a:r>
              <a:rPr lang="it-IT" sz="2200" dirty="0" smtClean="0"/>
              <a:t> to </a:t>
            </a:r>
            <a:r>
              <a:rPr lang="it-IT" sz="2200" dirty="0" err="1" smtClean="0"/>
              <a:t>prepare</a:t>
            </a:r>
            <a:r>
              <a:rPr lang="it-IT" sz="2200" dirty="0" smtClean="0"/>
              <a:t> non </a:t>
            </a:r>
            <a:r>
              <a:rPr lang="it-IT" sz="2200" dirty="0" err="1" smtClean="0"/>
              <a:t>trivial</a:t>
            </a:r>
            <a:r>
              <a:rPr lang="it-IT" sz="2200" dirty="0" smtClean="0"/>
              <a:t> quantum </a:t>
            </a:r>
            <a:r>
              <a:rPr lang="it-IT" sz="2200" dirty="0" err="1" smtClean="0"/>
              <a:t>states</a:t>
            </a:r>
            <a:endParaRPr lang="it-IT" sz="2200" dirty="0" smtClean="0"/>
          </a:p>
          <a:p>
            <a:pPr marL="742950" lvl="1" indent="-285750">
              <a:buFont typeface="Arial"/>
              <a:buChar char="•"/>
            </a:pPr>
            <a:r>
              <a:rPr lang="nb-NO" sz="2200" dirty="0" smtClean="0"/>
              <a:t>E. </a:t>
            </a:r>
            <a:r>
              <a:rPr lang="nb-NO" sz="2200" dirty="0" err="1" smtClean="0"/>
              <a:t>Fahri</a:t>
            </a:r>
            <a:r>
              <a:rPr lang="nb-NO" sz="2200" dirty="0" smtClean="0"/>
              <a:t> et al., arXiv</a:t>
            </a:r>
            <a:r>
              <a:rPr lang="nb-NO" sz="2200" dirty="0"/>
              <a:t>:</a:t>
            </a:r>
            <a:r>
              <a:rPr lang="nb-NO" sz="2200" dirty="0" smtClean="0"/>
              <a:t>1411.4028, (2014)</a:t>
            </a:r>
          </a:p>
          <a:p>
            <a:pPr marL="742950" lvl="1" indent="-285750">
              <a:buFont typeface="Arial"/>
              <a:buChar char="•"/>
            </a:pPr>
            <a:r>
              <a:rPr lang="nb-NO" sz="2200" dirty="0" smtClean="0"/>
              <a:t>E. </a:t>
            </a:r>
            <a:r>
              <a:rPr lang="nb-NO" sz="2200" dirty="0" err="1" smtClean="0"/>
              <a:t>Fahri</a:t>
            </a:r>
            <a:r>
              <a:rPr lang="nb-NO" sz="2200" dirty="0" smtClean="0"/>
              <a:t> </a:t>
            </a:r>
            <a:r>
              <a:rPr lang="nb-NO" sz="2200" dirty="0"/>
              <a:t>et al</a:t>
            </a:r>
            <a:r>
              <a:rPr lang="nb-NO" sz="2200" dirty="0" smtClean="0"/>
              <a:t>., </a:t>
            </a:r>
            <a:r>
              <a:rPr lang="is-IS" sz="2200" dirty="0" smtClean="0"/>
              <a:t>arXiv</a:t>
            </a:r>
            <a:r>
              <a:rPr lang="is-IS" sz="2200" dirty="0"/>
              <a:t>:1412.6062, </a:t>
            </a:r>
            <a:r>
              <a:rPr lang="is-IS" sz="2200" dirty="0" smtClean="0"/>
              <a:t>(2014)</a:t>
            </a:r>
          </a:p>
          <a:p>
            <a:pPr marL="742950" lvl="1" indent="-285750">
              <a:buFont typeface="Arial"/>
              <a:buChar char="•"/>
            </a:pPr>
            <a:r>
              <a:rPr lang="it-IT" sz="2200" dirty="0" smtClean="0"/>
              <a:t>G. </a:t>
            </a:r>
            <a:r>
              <a:rPr lang="it-IT" sz="2200" dirty="0" err="1" smtClean="0"/>
              <a:t>Verdon</a:t>
            </a:r>
            <a:r>
              <a:rPr lang="it-IT" sz="2200" dirty="0" smtClean="0"/>
              <a:t> et. al, </a:t>
            </a:r>
            <a:r>
              <a:rPr lang="is-IS" sz="2200" dirty="0"/>
              <a:t>arXiv:</a:t>
            </a:r>
            <a:r>
              <a:rPr lang="is-IS" sz="2200" dirty="0" smtClean="0"/>
              <a:t>1712.05304, (2017) </a:t>
            </a:r>
            <a:endParaRPr lang="it-IT" sz="2200" dirty="0" smtClean="0"/>
          </a:p>
          <a:p>
            <a:pPr marL="742950" lvl="1" indent="-285750">
              <a:buFont typeface="Arial"/>
              <a:buChar char="•"/>
            </a:pPr>
            <a:r>
              <a:rPr lang="it-IT" sz="2200" dirty="0" err="1" smtClean="0"/>
              <a:t>W</a:t>
            </a:r>
            <a:r>
              <a:rPr lang="it-IT" sz="2200" dirty="0"/>
              <a:t>. </a:t>
            </a:r>
            <a:r>
              <a:rPr lang="it-IT" sz="2200" dirty="0" err="1"/>
              <a:t>W</a:t>
            </a:r>
            <a:r>
              <a:rPr lang="it-IT" sz="2200" dirty="0"/>
              <a:t>. Ho and T. H. </a:t>
            </a:r>
            <a:r>
              <a:rPr lang="it-IT" sz="2200" dirty="0" err="1"/>
              <a:t>Hsieh</a:t>
            </a:r>
            <a:r>
              <a:rPr lang="it-IT" sz="2200" dirty="0" smtClean="0"/>
              <a:t>, </a:t>
            </a:r>
            <a:r>
              <a:rPr lang="is-IS" sz="2200" dirty="0"/>
              <a:t>arXiv:</a:t>
            </a:r>
            <a:r>
              <a:rPr lang="is-IS" sz="2200" dirty="0" smtClean="0"/>
              <a:t>1803.00026, (2018)</a:t>
            </a:r>
            <a:endParaRPr lang="nb-NO" sz="2200" dirty="0" smtClean="0"/>
          </a:p>
        </p:txBody>
      </p:sp>
      <p:pic>
        <p:nvPicPr>
          <p:cNvPr id="13" name="Immagine 12" descr="vec_alpha^*,_v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84" y="4123559"/>
            <a:ext cx="1322479" cy="472314"/>
          </a:xfrm>
          <a:prstGeom prst="rect">
            <a:avLst/>
          </a:prstGeom>
        </p:spPr>
      </p:pic>
      <p:pic>
        <p:nvPicPr>
          <p:cNvPr id="15" name="Immagine 14" descr="|_psi(_vec_alph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" y="3950854"/>
            <a:ext cx="5184928" cy="94948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53522" y="607217"/>
            <a:ext cx="25795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 smtClean="0"/>
              <a:t>Adiabatic</a:t>
            </a:r>
            <a:r>
              <a:rPr lang="it-IT" sz="2200" dirty="0" smtClean="0"/>
              <a:t> </a:t>
            </a:r>
            <a:r>
              <a:rPr lang="it-IT" sz="2200" dirty="0" err="1" smtClean="0"/>
              <a:t>protocol</a:t>
            </a:r>
            <a:r>
              <a:rPr lang="it-IT" sz="2200" dirty="0" smtClean="0"/>
              <a:t>:</a:t>
            </a:r>
            <a:endParaRPr lang="it-IT" sz="2200" dirty="0"/>
          </a:p>
        </p:txBody>
      </p:sp>
      <p:pic>
        <p:nvPicPr>
          <p:cNvPr id="19" name="Immagine 18" descr="H=H_A_+_Gamma(t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8" y="1307426"/>
            <a:ext cx="2776634" cy="34350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3077885" y="135964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,</a:t>
            </a:r>
          </a:p>
        </p:txBody>
      </p:sp>
      <p:pic>
        <p:nvPicPr>
          <p:cNvPr id="25" name="Immagine 24" descr="Gamma^*(t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10" y="1309204"/>
            <a:ext cx="797686" cy="377851"/>
          </a:xfrm>
          <a:prstGeom prst="rect">
            <a:avLst/>
          </a:prstGeom>
        </p:spPr>
      </p:pic>
      <p:sp>
        <p:nvSpPr>
          <p:cNvPr id="27" name="Up Arrow 195"/>
          <p:cNvSpPr/>
          <p:nvPr/>
        </p:nvSpPr>
        <p:spPr>
          <a:xfrm rot="5400000">
            <a:off x="5521428" y="1009242"/>
            <a:ext cx="381459" cy="962124"/>
          </a:xfrm>
          <a:prstGeom prst="upArrow">
            <a:avLst/>
          </a:prstGeom>
          <a:solidFill>
            <a:srgbClr val="7033FF"/>
          </a:solidFill>
          <a:ln>
            <a:solidFill>
              <a:srgbClr val="70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4012079" y="1217261"/>
            <a:ext cx="1117698" cy="553143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30" name="Immagine 29" descr="|_psi_t_rang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50" y="1269529"/>
            <a:ext cx="673100" cy="457200"/>
          </a:xfrm>
          <a:prstGeom prst="rect">
            <a:avLst/>
          </a:prstGeom>
        </p:spPr>
      </p:pic>
      <p:sp>
        <p:nvSpPr>
          <p:cNvPr id="31" name="Rettangolo arrotondato 30"/>
          <p:cNvSpPr/>
          <p:nvPr/>
        </p:nvSpPr>
        <p:spPr>
          <a:xfrm>
            <a:off x="6238962" y="1215605"/>
            <a:ext cx="865407" cy="608457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32" name="Rettangolo arrotondato 31"/>
          <p:cNvSpPr/>
          <p:nvPr/>
        </p:nvSpPr>
        <p:spPr>
          <a:xfrm>
            <a:off x="5655341" y="4123559"/>
            <a:ext cx="1368221" cy="553143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33" name="Up Arrow 195"/>
          <p:cNvSpPr/>
          <p:nvPr/>
        </p:nvSpPr>
        <p:spPr>
          <a:xfrm rot="5400000">
            <a:off x="7373660" y="3924597"/>
            <a:ext cx="381459" cy="962124"/>
          </a:xfrm>
          <a:prstGeom prst="upArrow">
            <a:avLst/>
          </a:prstGeom>
          <a:solidFill>
            <a:srgbClr val="7033FF"/>
          </a:solidFill>
          <a:ln>
            <a:solidFill>
              <a:srgbClr val="70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4" name="Immagine 33" descr="|_psi_t_rang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82" y="4184884"/>
            <a:ext cx="673100" cy="457200"/>
          </a:xfrm>
          <a:prstGeom prst="rect">
            <a:avLst/>
          </a:prstGeom>
        </p:spPr>
      </p:pic>
      <p:sp>
        <p:nvSpPr>
          <p:cNvPr id="35" name="Rettangolo arrotondato 34"/>
          <p:cNvSpPr/>
          <p:nvPr/>
        </p:nvSpPr>
        <p:spPr>
          <a:xfrm>
            <a:off x="8091194" y="4116019"/>
            <a:ext cx="865407" cy="608457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416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 animBg="1"/>
      <p:bldP spid="33" grpId="1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(_alpha,_beta)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3" y="2040872"/>
            <a:ext cx="3348268" cy="37299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433290" y="-35253"/>
            <a:ext cx="999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Quantum </a:t>
            </a:r>
            <a:r>
              <a:rPr lang="it-IT" sz="3200" dirty="0" err="1" smtClean="0"/>
              <a:t>Approximate</a:t>
            </a:r>
            <a:r>
              <a:rPr lang="it-IT" sz="3200" dirty="0" smtClean="0"/>
              <a:t> </a:t>
            </a:r>
            <a:r>
              <a:rPr lang="it-IT" sz="3200" dirty="0" err="1" smtClean="0"/>
              <a:t>Optimization</a:t>
            </a:r>
            <a:r>
              <a:rPr lang="it-IT" sz="3200" dirty="0" smtClean="0"/>
              <a:t> </a:t>
            </a:r>
            <a:r>
              <a:rPr lang="it-IT" sz="3200" dirty="0" err="1" smtClean="0"/>
              <a:t>Algorithms</a:t>
            </a:r>
            <a:endParaRPr lang="it-IT" sz="3200" dirty="0"/>
          </a:p>
        </p:txBody>
      </p:sp>
      <p:pic>
        <p:nvPicPr>
          <p:cNvPr id="6" name="Immagine 5" descr="H_A=_sum_i&lt;j_J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2" y="892882"/>
            <a:ext cx="2662134" cy="791962"/>
          </a:xfrm>
          <a:prstGeom prst="rect">
            <a:avLst/>
          </a:prstGeom>
        </p:spPr>
      </p:pic>
      <p:pic>
        <p:nvPicPr>
          <p:cNvPr id="7" name="Immagine 6" descr="H_B=B_z_sum_i_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15" y="932453"/>
            <a:ext cx="2337715" cy="744253"/>
          </a:xfrm>
          <a:prstGeom prst="rect">
            <a:avLst/>
          </a:prstGeom>
        </p:spPr>
      </p:pic>
      <p:pic>
        <p:nvPicPr>
          <p:cNvPr id="9" name="Immagine 8" descr="ComparisonEnergyPlo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/>
          <a:stretch/>
        </p:blipFill>
        <p:spPr>
          <a:xfrm>
            <a:off x="3621451" y="2371465"/>
            <a:ext cx="5079304" cy="267510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 rot="2471967">
            <a:off x="7492311" y="2452672"/>
            <a:ext cx="1545308" cy="54090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Preliminary</a:t>
            </a:r>
            <a:endParaRPr lang="en-US" sz="3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303058" y="1972251"/>
            <a:ext cx="271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</a:t>
            </a:r>
            <a:r>
              <a:rPr lang="it-IT" dirty="0" smtClean="0"/>
              <a:t>=1 QAOA with 7 </a:t>
            </a:r>
            <a:r>
              <a:rPr lang="it-IT" dirty="0" err="1" smtClean="0"/>
              <a:t>qubits</a:t>
            </a:r>
            <a:endParaRPr lang="it-IT" dirty="0"/>
          </a:p>
        </p:txBody>
      </p:sp>
      <p:pic>
        <p:nvPicPr>
          <p:cNvPr id="13" name="Immagine 12" descr="alph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88" y="4841989"/>
            <a:ext cx="279400" cy="228600"/>
          </a:xfrm>
          <a:prstGeom prst="rect">
            <a:avLst/>
          </a:prstGeom>
        </p:spPr>
      </p:pic>
      <p:pic>
        <p:nvPicPr>
          <p:cNvPr id="14" name="Immagine 13" descr="SJorda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4" y="2886914"/>
            <a:ext cx="1097280" cy="1097280"/>
          </a:xfrm>
          <a:prstGeom prst="rect">
            <a:avLst/>
          </a:prstGeom>
        </p:spPr>
      </p:pic>
      <p:pic>
        <p:nvPicPr>
          <p:cNvPr id="15" name="Immagine 14" descr="Ani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80" y="2904522"/>
            <a:ext cx="1079672" cy="107967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22939" y="3928614"/>
            <a:ext cx="110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S. Jordan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086175" y="3946545"/>
            <a:ext cx="123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</a:t>
            </a:r>
            <a:r>
              <a:rPr lang="it-IT" dirty="0" smtClean="0"/>
              <a:t>. </a:t>
            </a:r>
            <a:r>
              <a:rPr lang="it-IT" dirty="0" err="1" smtClean="0"/>
              <a:t>Bhapat</a:t>
            </a:r>
            <a:endParaRPr lang="it-IT" dirty="0"/>
          </a:p>
        </p:txBody>
      </p:sp>
      <p:sp>
        <p:nvSpPr>
          <p:cNvPr id="18" name="Rettangolo arrotondato 17"/>
          <p:cNvSpPr/>
          <p:nvPr/>
        </p:nvSpPr>
        <p:spPr>
          <a:xfrm>
            <a:off x="114615" y="823737"/>
            <a:ext cx="2888560" cy="920871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3316942" y="827032"/>
            <a:ext cx="2495176" cy="920871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035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1430835" y="672007"/>
            <a:ext cx="1458073" cy="553143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25788" y="26018"/>
            <a:ext cx="635803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From Spin models to HEP models</a:t>
            </a:r>
            <a:endParaRPr lang="en-US" sz="3200" dirty="0">
              <a:latin typeface="+mj-lt"/>
              <a:cs typeface="Helvetica"/>
            </a:endParaRPr>
          </a:p>
        </p:txBody>
      </p:sp>
      <p:sp>
        <p:nvSpPr>
          <p:cNvPr id="4" name="Up Arrow 195"/>
          <p:cNvSpPr/>
          <p:nvPr/>
        </p:nvSpPr>
        <p:spPr>
          <a:xfrm rot="10800000">
            <a:off x="1954349" y="1235895"/>
            <a:ext cx="381459" cy="962124"/>
          </a:xfrm>
          <a:prstGeom prst="upArrow">
            <a:avLst/>
          </a:prstGeom>
          <a:solidFill>
            <a:srgbClr val="7033FF"/>
          </a:solidFill>
          <a:ln>
            <a:solidFill>
              <a:srgbClr val="70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2780091" y="1393113"/>
            <a:ext cx="3686282" cy="325872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Kogut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mr-IN" sz="1600" dirty="0">
                <a:solidFill>
                  <a:srgbClr val="000000"/>
                </a:solidFill>
                <a:latin typeface="+mj-lt"/>
                <a:cs typeface="Helvetica"/>
              </a:rPr>
              <a:t>–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Susskind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staggered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fermions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pic>
        <p:nvPicPr>
          <p:cNvPr id="3" name="Immagine 2" descr="mathcal_L_=_bar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55" y="783298"/>
            <a:ext cx="1327164" cy="338296"/>
          </a:xfrm>
          <a:prstGeom prst="rect">
            <a:avLst/>
          </a:prstGeom>
        </p:spPr>
      </p:pic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491800" y="2217787"/>
            <a:ext cx="3317863" cy="653445"/>
            <a:chOff x="294448" y="2274000"/>
            <a:chExt cx="4014614" cy="790669"/>
          </a:xfrm>
        </p:grpSpPr>
        <p:sp>
          <p:nvSpPr>
            <p:cNvPr id="7" name="Rettangolo arrotondato 6"/>
            <p:cNvSpPr/>
            <p:nvPr/>
          </p:nvSpPr>
          <p:spPr>
            <a:xfrm>
              <a:off x="294448" y="2274000"/>
              <a:ext cx="4014614" cy="790669"/>
            </a:xfrm>
            <a:prstGeom prst="roundRect">
              <a:avLst/>
            </a:prstGeom>
            <a:solidFill>
              <a:srgbClr val="7033FF">
                <a:alpha val="9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  <p:pic>
          <p:nvPicPr>
            <p:cNvPr id="8" name="Immagine 7" descr="H_=_frac_i_2_a_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20" y="2331627"/>
              <a:ext cx="3755825" cy="687686"/>
            </a:xfrm>
            <a:prstGeom prst="rect">
              <a:avLst/>
            </a:prstGeom>
          </p:spPr>
        </p:pic>
      </p:grpSp>
      <p:grpSp>
        <p:nvGrpSpPr>
          <p:cNvPr id="10" name="Gruppo 9"/>
          <p:cNvGrpSpPr>
            <a:grpSpLocks noChangeAspect="1"/>
          </p:cNvGrpSpPr>
          <p:nvPr/>
        </p:nvGrpSpPr>
        <p:grpSpPr>
          <a:xfrm>
            <a:off x="5824161" y="3332150"/>
            <a:ext cx="1600050" cy="1852611"/>
            <a:chOff x="4649250" y="3421324"/>
            <a:chExt cx="975209" cy="1129142"/>
          </a:xfrm>
        </p:grpSpPr>
        <p:pic>
          <p:nvPicPr>
            <p:cNvPr id="13" name="Immagine 12" descr="Real-time dynamics of lattice gauge theories with a few-qubit quantum computer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1" t="8172" r="75772" b="82034"/>
            <a:stretch/>
          </p:blipFill>
          <p:spPr>
            <a:xfrm>
              <a:off x="4649250" y="3421324"/>
              <a:ext cx="975209" cy="1129142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5452185" y="3598891"/>
              <a:ext cx="172274" cy="329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452185" y="4150430"/>
              <a:ext cx="172274" cy="329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342974" y="1872336"/>
            <a:ext cx="3130116" cy="1291358"/>
            <a:chOff x="4890227" y="2001800"/>
            <a:chExt cx="3130116" cy="1291358"/>
          </a:xfrm>
        </p:grpSpPr>
        <p:sp>
          <p:nvSpPr>
            <p:cNvPr id="21" name="Rettangolo arrotondato 20"/>
            <p:cNvSpPr/>
            <p:nvPr/>
          </p:nvSpPr>
          <p:spPr>
            <a:xfrm>
              <a:off x="4890227" y="2001800"/>
              <a:ext cx="3130116" cy="1291358"/>
            </a:xfrm>
            <a:prstGeom prst="roundRect">
              <a:avLst/>
            </a:prstGeom>
            <a:solidFill>
              <a:srgbClr val="7033FF">
                <a:alpha val="9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  <p:pic>
          <p:nvPicPr>
            <p:cNvPr id="12" name="Immagine 11" descr="Phi^dagger_n,_Ph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40"/>
            <a:stretch/>
          </p:blipFill>
          <p:spPr>
            <a:xfrm>
              <a:off x="4953908" y="2075966"/>
              <a:ext cx="1592584" cy="254761"/>
            </a:xfrm>
            <a:prstGeom prst="rect">
              <a:avLst/>
            </a:prstGeom>
          </p:spPr>
        </p:pic>
        <p:pic>
          <p:nvPicPr>
            <p:cNvPr id="19" name="Immagine 18" descr="Phi^dagger_n,_Ph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4" t="1" r="-16" b="-2341"/>
            <a:stretch/>
          </p:blipFill>
          <p:spPr>
            <a:xfrm>
              <a:off x="4924903" y="2429588"/>
              <a:ext cx="2460070" cy="260725"/>
            </a:xfrm>
            <a:prstGeom prst="rect">
              <a:avLst/>
            </a:prstGeom>
          </p:spPr>
        </p:pic>
        <p:pic>
          <p:nvPicPr>
            <p:cNvPr id="20" name="Immagine 19" descr="dot_Phi_n=i_H,_P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257" y="2735039"/>
              <a:ext cx="2826055" cy="438424"/>
            </a:xfrm>
            <a:prstGeom prst="rect">
              <a:avLst/>
            </a:prstGeom>
          </p:spPr>
        </p:pic>
      </p:grpSp>
      <p:sp>
        <p:nvSpPr>
          <p:cNvPr id="22" name="Up Arrow 195"/>
          <p:cNvSpPr/>
          <p:nvPr/>
        </p:nvSpPr>
        <p:spPr>
          <a:xfrm rot="10800000">
            <a:off x="1954348" y="2897813"/>
            <a:ext cx="381459" cy="1351802"/>
          </a:xfrm>
          <a:prstGeom prst="upArrow">
            <a:avLst/>
          </a:prstGeom>
          <a:solidFill>
            <a:srgbClr val="7033FF"/>
          </a:solidFill>
          <a:ln>
            <a:solidFill>
              <a:srgbClr val="70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3265042" y="763973"/>
            <a:ext cx="3262090" cy="358459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Free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massless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f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ermions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 in 1+1D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sp>
        <p:nvSpPr>
          <p:cNvPr id="24" name="Rettangolo arrotondato 23"/>
          <p:cNvSpPr>
            <a:spLocks noChangeAspect="1"/>
          </p:cNvSpPr>
          <p:nvPr/>
        </p:nvSpPr>
        <p:spPr>
          <a:xfrm>
            <a:off x="2565173" y="2956429"/>
            <a:ext cx="1656574" cy="1244341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Jordan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Wigner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transformation</a:t>
            </a:r>
            <a:endParaRPr lang="it-IT" sz="1600" dirty="0" smtClean="0">
              <a:solidFill>
                <a:srgbClr val="000000"/>
              </a:solidFill>
              <a:latin typeface="+mj-lt"/>
              <a:cs typeface="Helvetica"/>
            </a:endParaRPr>
          </a:p>
          <a:p>
            <a:pPr algn="ctr"/>
            <a:endParaRPr lang="it-IT" dirty="0" smtClean="0">
              <a:solidFill>
                <a:srgbClr val="000000"/>
              </a:solidFill>
              <a:latin typeface="+mj-lt"/>
              <a:cs typeface="Helvetica"/>
            </a:endParaRPr>
          </a:p>
          <a:p>
            <a:pPr algn="ctr"/>
            <a:endParaRPr lang="it-IT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pic>
        <p:nvPicPr>
          <p:cNvPr id="25" name="Immagine 24" descr="Phi_n=_prod_l&lt;n_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18" y="3609053"/>
            <a:ext cx="1421914" cy="473971"/>
          </a:xfrm>
          <a:prstGeom prst="rect">
            <a:avLst/>
          </a:prstGeom>
        </p:spPr>
      </p:pic>
      <p:grpSp>
        <p:nvGrpSpPr>
          <p:cNvPr id="29" name="Gruppo 28"/>
          <p:cNvGrpSpPr/>
          <p:nvPr/>
        </p:nvGrpSpPr>
        <p:grpSpPr>
          <a:xfrm>
            <a:off x="488223" y="4278922"/>
            <a:ext cx="3312017" cy="724992"/>
            <a:chOff x="927828" y="4298460"/>
            <a:chExt cx="3312017" cy="724992"/>
          </a:xfrm>
        </p:grpSpPr>
        <p:pic>
          <p:nvPicPr>
            <p:cNvPr id="27" name="Immagine 26" descr="H=_frac_1_2_a_su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516" y="4368004"/>
              <a:ext cx="3173831" cy="586541"/>
            </a:xfrm>
            <a:prstGeom prst="rect">
              <a:avLst/>
            </a:prstGeom>
          </p:spPr>
        </p:pic>
        <p:sp>
          <p:nvSpPr>
            <p:cNvPr id="28" name="Rettangolo arrotondato 27"/>
            <p:cNvSpPr/>
            <p:nvPr/>
          </p:nvSpPr>
          <p:spPr>
            <a:xfrm>
              <a:off x="927828" y="4298460"/>
              <a:ext cx="3312017" cy="724992"/>
            </a:xfrm>
            <a:prstGeom prst="roundRect">
              <a:avLst/>
            </a:prstGeom>
            <a:solidFill>
              <a:srgbClr val="7033FF">
                <a:alpha val="9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7519294" y="2252925"/>
            <a:ext cx="1580946" cy="617740"/>
            <a:chOff x="7519294" y="2252925"/>
            <a:chExt cx="1580946" cy="617740"/>
          </a:xfrm>
        </p:grpSpPr>
        <p:sp>
          <p:nvSpPr>
            <p:cNvPr id="32" name="Rettangolo arrotondato 31"/>
            <p:cNvSpPr/>
            <p:nvPr/>
          </p:nvSpPr>
          <p:spPr>
            <a:xfrm>
              <a:off x="7519294" y="2252925"/>
              <a:ext cx="1580946" cy="617740"/>
            </a:xfrm>
            <a:prstGeom prst="roundRect">
              <a:avLst/>
            </a:prstGeom>
            <a:solidFill>
              <a:srgbClr val="7033FF">
                <a:alpha val="9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  <p:pic>
          <p:nvPicPr>
            <p:cNvPr id="31" name="Immagine 30" descr="psi_k=_left(_c_P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924" y="2325095"/>
              <a:ext cx="1421915" cy="468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4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2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1347203" y="672007"/>
            <a:ext cx="3787439" cy="790669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25788" y="26018"/>
            <a:ext cx="635803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From Spin models to HEP models</a:t>
            </a:r>
            <a:endParaRPr lang="en-US" sz="3200" dirty="0">
              <a:latin typeface="+mj-lt"/>
              <a:cs typeface="Helvetica"/>
            </a:endParaRPr>
          </a:p>
        </p:txBody>
      </p:sp>
      <p:sp>
        <p:nvSpPr>
          <p:cNvPr id="4" name="Up Arrow 195"/>
          <p:cNvSpPr/>
          <p:nvPr/>
        </p:nvSpPr>
        <p:spPr>
          <a:xfrm rot="10800000">
            <a:off x="3122488" y="1481788"/>
            <a:ext cx="381459" cy="905519"/>
          </a:xfrm>
          <a:prstGeom prst="upArrow">
            <a:avLst/>
          </a:prstGeom>
          <a:solidFill>
            <a:srgbClr val="7033FF"/>
          </a:solidFill>
          <a:ln>
            <a:solidFill>
              <a:srgbClr val="70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4" name="Immagine 13" descr="mathcal_L_=_bar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96" y="769039"/>
            <a:ext cx="3603765" cy="583542"/>
          </a:xfrm>
          <a:prstGeom prst="rect">
            <a:avLst/>
          </a:prstGeom>
        </p:spPr>
      </p:pic>
      <p:pic>
        <p:nvPicPr>
          <p:cNvPr id="16" name="Immagine 15" descr="Real-time dynamics of lattice gauge theories with a few-qubit quantum compute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t="8172" r="48827" b="82034"/>
          <a:stretch/>
        </p:blipFill>
        <p:spPr>
          <a:xfrm>
            <a:off x="4527365" y="3475615"/>
            <a:ext cx="4323545" cy="1389463"/>
          </a:xfrm>
          <a:prstGeom prst="rect">
            <a:avLst/>
          </a:prstGeom>
        </p:spPr>
      </p:pic>
      <p:sp>
        <p:nvSpPr>
          <p:cNvPr id="18" name="Rettangolo arrotondato 17"/>
          <p:cNvSpPr/>
          <p:nvPr/>
        </p:nvSpPr>
        <p:spPr>
          <a:xfrm>
            <a:off x="4724167" y="1540828"/>
            <a:ext cx="3686282" cy="768390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Kogut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mr-IN" sz="1600" dirty="0">
                <a:solidFill>
                  <a:srgbClr val="000000"/>
                </a:solidFill>
                <a:latin typeface="+mj-lt"/>
                <a:cs typeface="Helvetica"/>
              </a:rPr>
              <a:t>–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Susskind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staggered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fermions</a:t>
            </a:r>
            <a:endParaRPr lang="it-IT" sz="1600" dirty="0" smtClean="0">
              <a:solidFill>
                <a:srgbClr val="000000"/>
              </a:solidFill>
              <a:latin typeface="+mj-lt"/>
              <a:cs typeface="Helvetica"/>
            </a:endParaRPr>
          </a:p>
          <a:p>
            <a:pPr algn="ctr"/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+</a:t>
            </a:r>
          </a:p>
          <a:p>
            <a:pPr algn="ctr"/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Jordan-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Wigner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Transformation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36098" y="2410766"/>
            <a:ext cx="6441864" cy="790669"/>
            <a:chOff x="99068" y="2410766"/>
            <a:chExt cx="6441864" cy="790669"/>
          </a:xfrm>
        </p:grpSpPr>
        <p:sp>
          <p:nvSpPr>
            <p:cNvPr id="7" name="Rettangolo arrotondato 6"/>
            <p:cNvSpPr/>
            <p:nvPr/>
          </p:nvSpPr>
          <p:spPr>
            <a:xfrm>
              <a:off x="99068" y="2410766"/>
              <a:ext cx="6441864" cy="790669"/>
            </a:xfrm>
            <a:prstGeom prst="roundRect">
              <a:avLst/>
            </a:prstGeom>
            <a:solidFill>
              <a:srgbClr val="7033FF">
                <a:alpha val="9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  <p:pic>
          <p:nvPicPr>
            <p:cNvPr id="22" name="Immagine 21" descr="H=_frac_1_2a_su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59" y="2507746"/>
              <a:ext cx="6245476" cy="631122"/>
            </a:xfrm>
            <a:prstGeom prst="rect">
              <a:avLst/>
            </a:prstGeom>
          </p:spPr>
        </p:pic>
      </p:grpSp>
      <p:grpSp>
        <p:nvGrpSpPr>
          <p:cNvPr id="34" name="Gruppo 33"/>
          <p:cNvGrpSpPr/>
          <p:nvPr/>
        </p:nvGrpSpPr>
        <p:grpSpPr>
          <a:xfrm>
            <a:off x="6597276" y="2410766"/>
            <a:ext cx="1263269" cy="790669"/>
            <a:chOff x="6933116" y="2410766"/>
            <a:chExt cx="1263269" cy="790669"/>
          </a:xfrm>
        </p:grpSpPr>
        <p:pic>
          <p:nvPicPr>
            <p:cNvPr id="23" name="Immagine 22" descr="L_n=_frac_E_n_g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731" y="2507746"/>
              <a:ext cx="1119770" cy="638741"/>
            </a:xfrm>
            <a:prstGeom prst="rect">
              <a:avLst/>
            </a:prstGeom>
          </p:spPr>
        </p:pic>
        <p:sp>
          <p:nvSpPr>
            <p:cNvPr id="24" name="Rettangolo arrotondato 23"/>
            <p:cNvSpPr/>
            <p:nvPr/>
          </p:nvSpPr>
          <p:spPr>
            <a:xfrm>
              <a:off x="6933116" y="2410766"/>
              <a:ext cx="1263269" cy="790669"/>
            </a:xfrm>
            <a:prstGeom prst="roundRect">
              <a:avLst/>
            </a:prstGeom>
            <a:solidFill>
              <a:srgbClr val="7033FF">
                <a:alpha val="9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</p:grpSp>
      <p:sp>
        <p:nvSpPr>
          <p:cNvPr id="25" name="Ovale 24"/>
          <p:cNvSpPr/>
          <p:nvPr/>
        </p:nvSpPr>
        <p:spPr>
          <a:xfrm>
            <a:off x="1355214" y="2559539"/>
            <a:ext cx="1181158" cy="550022"/>
          </a:xfrm>
          <a:prstGeom prst="ellipse">
            <a:avLst/>
          </a:prstGeom>
          <a:solidFill>
            <a:srgbClr val="008000">
              <a:alpha val="14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304218" y="3427786"/>
            <a:ext cx="4028206" cy="1318395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384687" y="3402843"/>
            <a:ext cx="391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0000"/>
                </a:solidFill>
                <a:latin typeface="+mj-lt"/>
                <a:cs typeface="Helvetica"/>
              </a:rPr>
              <a:t>Two</a:t>
            </a:r>
            <a:r>
              <a:rPr lang="it-IT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+mj-lt"/>
                <a:cs typeface="Helvetica"/>
              </a:rPr>
              <a:t>Challenges</a:t>
            </a:r>
            <a:r>
              <a:rPr lang="it-IT" dirty="0" smtClean="0">
                <a:solidFill>
                  <a:srgbClr val="000000"/>
                </a:solidFill>
                <a:latin typeface="+mj-lt"/>
                <a:cs typeface="Helvetica"/>
              </a:rPr>
              <a:t>:</a:t>
            </a:r>
            <a:endParaRPr lang="it-IT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pic>
        <p:nvPicPr>
          <p:cNvPr id="32" name="Immagine 31" descr="L_n-L_n-1_+_frac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6" y="4312065"/>
            <a:ext cx="3113131" cy="398567"/>
          </a:xfrm>
          <a:prstGeom prst="rect">
            <a:avLst/>
          </a:prstGeom>
        </p:spPr>
      </p:pic>
      <p:sp>
        <p:nvSpPr>
          <p:cNvPr id="35" name="Rettangolo 34"/>
          <p:cNvSpPr/>
          <p:nvPr/>
        </p:nvSpPr>
        <p:spPr>
          <a:xfrm>
            <a:off x="307368" y="4004741"/>
            <a:ext cx="2560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  <a:latin typeface="+mj-lt"/>
                <a:cs typeface="Helvetica"/>
              </a:rPr>
              <a:t>2)  </a:t>
            </a:r>
            <a:r>
              <a:rPr lang="it-IT" dirty="0" err="1" smtClean="0">
                <a:solidFill>
                  <a:srgbClr val="000000"/>
                </a:solidFill>
                <a:latin typeface="+mj-lt"/>
                <a:cs typeface="Helvetica"/>
              </a:rPr>
              <a:t>Preserve</a:t>
            </a:r>
            <a:r>
              <a:rPr lang="it-IT" dirty="0" smtClean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dirty="0">
                <a:solidFill>
                  <a:srgbClr val="000000"/>
                </a:solidFill>
                <a:latin typeface="+mj-lt"/>
                <a:cs typeface="Helvetica"/>
              </a:rPr>
              <a:t>Gauss Law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304218" y="3703792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it-IT" dirty="0" err="1">
                <a:solidFill>
                  <a:srgbClr val="000000"/>
                </a:solidFill>
                <a:latin typeface="+mj-lt"/>
                <a:cs typeface="Helvetica"/>
              </a:rPr>
              <a:t>Engineer</a:t>
            </a:r>
            <a:r>
              <a:rPr lang="it-IT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+mj-lt"/>
                <a:cs typeface="Helvetica"/>
              </a:rPr>
              <a:t>three</a:t>
            </a:r>
            <a:r>
              <a:rPr lang="it-IT" dirty="0">
                <a:solidFill>
                  <a:srgbClr val="000000"/>
                </a:solidFill>
                <a:latin typeface="+mj-lt"/>
                <a:cs typeface="Helvetica"/>
              </a:rPr>
              <a:t>-body </a:t>
            </a:r>
            <a:r>
              <a:rPr lang="it-IT" dirty="0" err="1">
                <a:solidFill>
                  <a:srgbClr val="000000"/>
                </a:solidFill>
                <a:latin typeface="+mj-lt"/>
                <a:cs typeface="Helvetica"/>
              </a:rPr>
              <a:t>interactions</a:t>
            </a:r>
            <a:endParaRPr lang="it-IT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264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5" grpId="0" animBg="1"/>
      <p:bldP spid="30" grpId="0" animBg="1"/>
      <p:bldP spid="30" grpId="1" animBg="1"/>
      <p:bldP spid="31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3651" y="26018"/>
            <a:ext cx="872726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1+1D </a:t>
            </a:r>
            <a:r>
              <a:rPr lang="en-US" sz="3200" dirty="0">
                <a:latin typeface="+mj-lt"/>
                <a:cs typeface="Helvetica"/>
              </a:rPr>
              <a:t>Schwinger model </a:t>
            </a:r>
            <a:r>
              <a:rPr lang="en-US" sz="3200" dirty="0" smtClean="0">
                <a:latin typeface="+mj-lt"/>
                <a:cs typeface="Helvetica"/>
              </a:rPr>
              <a:t>with IBMx2 and IBMx5</a:t>
            </a:r>
            <a:endParaRPr lang="en-US" sz="3200" dirty="0">
              <a:latin typeface="+mj-lt"/>
              <a:cs typeface="Helvetica"/>
            </a:endParaRPr>
          </a:p>
        </p:txBody>
      </p:sp>
      <p:pic>
        <p:nvPicPr>
          <p:cNvPr id="4" name="Immagine 3" descr="Quantum-Classical Computation of Schwinger Model Dynamics using Quantum Computer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47483" r="55067" b="44009"/>
          <a:stretch/>
        </p:blipFill>
        <p:spPr>
          <a:xfrm>
            <a:off x="195383" y="1123471"/>
            <a:ext cx="3790463" cy="1240197"/>
          </a:xfrm>
          <a:prstGeom prst="rect">
            <a:avLst/>
          </a:prstGeom>
        </p:spPr>
      </p:pic>
      <p:pic>
        <p:nvPicPr>
          <p:cNvPr id="6" name="Immagine 5" descr="Quantum-Classical Computation of Schwinger Model Dynamics using Quantum Computer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3" t="32479" r="8963" b="46638"/>
          <a:stretch/>
        </p:blipFill>
        <p:spPr>
          <a:xfrm>
            <a:off x="6079309" y="845021"/>
            <a:ext cx="2918001" cy="2093158"/>
          </a:xfrm>
          <a:prstGeom prst="rect">
            <a:avLst/>
          </a:prstGeom>
        </p:spPr>
      </p:pic>
      <p:pic>
        <p:nvPicPr>
          <p:cNvPr id="7" name="Immagine 6" descr="Quantum-Classical Computation of Schwinger Model Dynamics using Quantum Computer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72951"/>
          <a:stretch/>
        </p:blipFill>
        <p:spPr>
          <a:xfrm>
            <a:off x="-651530" y="2830720"/>
            <a:ext cx="8519743" cy="2285671"/>
          </a:xfrm>
          <a:prstGeom prst="rect">
            <a:avLst/>
          </a:prstGeom>
        </p:spPr>
      </p:pic>
      <p:sp>
        <p:nvSpPr>
          <p:cNvPr id="9" name="Rettangolo arrotondato 8"/>
          <p:cNvSpPr/>
          <p:nvPr/>
        </p:nvSpPr>
        <p:spPr>
          <a:xfrm>
            <a:off x="725637" y="2425518"/>
            <a:ext cx="2312605" cy="405331"/>
          </a:xfrm>
          <a:prstGeom prst="roundRect">
            <a:avLst/>
          </a:prstGeom>
          <a:solidFill>
            <a:srgbClr val="FF6600">
              <a:alpha val="9000"/>
            </a:srgbClr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SU(4)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parametrization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794324" y="2474234"/>
            <a:ext cx="1612608" cy="405331"/>
          </a:xfrm>
          <a:prstGeom prst="roundRect">
            <a:avLst/>
          </a:prstGeom>
          <a:solidFill>
            <a:srgbClr val="FF6600">
              <a:alpha val="9000"/>
            </a:srgbClr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Trotterization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208152" y="661300"/>
            <a:ext cx="5291927" cy="405331"/>
          </a:xfrm>
          <a:prstGeom prst="roundRect">
            <a:avLst/>
          </a:prstGeom>
          <a:solidFill>
            <a:srgbClr val="FF6600">
              <a:alpha val="9000"/>
            </a:srgbClr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Fully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Digital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implementation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with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superconducting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qubits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621673" y="4874882"/>
            <a:ext cx="27733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 smtClean="0">
                <a:latin typeface="+mj-lt"/>
              </a:rPr>
              <a:t>Klco</a:t>
            </a:r>
            <a:r>
              <a:rPr lang="it-IT" sz="1300" dirty="0" smtClean="0">
                <a:latin typeface="+mj-lt"/>
              </a:rPr>
              <a:t>, et al., </a:t>
            </a:r>
            <a:r>
              <a:rPr lang="it-IT" sz="1300" dirty="0" err="1" smtClean="0">
                <a:latin typeface="+mj-lt"/>
              </a:rPr>
              <a:t>Arxiv</a:t>
            </a:r>
            <a:r>
              <a:rPr lang="it-IT" sz="1300" dirty="0" smtClean="0">
                <a:latin typeface="+mj-lt"/>
              </a:rPr>
              <a:t> </a:t>
            </a:r>
            <a:r>
              <a:rPr lang="hr-HR" sz="1300" dirty="0" smtClean="0">
                <a:latin typeface="+mj-lt"/>
              </a:rPr>
              <a:t>1803.03326 (2018)</a:t>
            </a:r>
            <a:endParaRPr lang="it-IT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44758"/>
            <a:ext cx="8229600" cy="779319"/>
          </a:xfrm>
        </p:spPr>
        <p:txBody>
          <a:bodyPr>
            <a:normAutofit/>
          </a:bodyPr>
          <a:lstStyle/>
          <a:p>
            <a:r>
              <a:rPr lang="it-IT" dirty="0" err="1" smtClean="0">
                <a:cs typeface="Helvetica"/>
              </a:rPr>
              <a:t>Introduction</a:t>
            </a:r>
            <a:endParaRPr lang="it-IT" dirty="0">
              <a:cs typeface="Helvetica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234" b="3351"/>
          <a:stretch/>
        </p:blipFill>
        <p:spPr>
          <a:xfrm>
            <a:off x="228784" y="683402"/>
            <a:ext cx="2666386" cy="1759075"/>
          </a:xfrm>
        </p:spPr>
      </p:pic>
      <p:pic>
        <p:nvPicPr>
          <p:cNvPr id="6" name="Immagine 5" descr="77ion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137" r="39323" b="4457"/>
          <a:stretch/>
        </p:blipFill>
        <p:spPr>
          <a:xfrm rot="5400000">
            <a:off x="2107737" y="1128161"/>
            <a:ext cx="389649" cy="41223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40882" y="624476"/>
            <a:ext cx="50981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j-lt"/>
                <a:cs typeface="Helvetica"/>
              </a:rPr>
              <a:t>Solving</a:t>
            </a:r>
            <a:r>
              <a:rPr lang="it-IT" dirty="0" smtClean="0">
                <a:latin typeface="+mj-lt"/>
                <a:cs typeface="Helvetica"/>
              </a:rPr>
              <a:t> QCD on a lattice:</a:t>
            </a:r>
          </a:p>
          <a:p>
            <a:endParaRPr lang="it-IT" dirty="0" smtClean="0"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latin typeface="+mj-lt"/>
                <a:cs typeface="Helvetica"/>
              </a:rPr>
              <a:t>MonteCarlo</a:t>
            </a:r>
            <a:r>
              <a:rPr lang="it-IT" dirty="0" smtClean="0">
                <a:latin typeface="+mj-lt"/>
                <a:cs typeface="Helvetica"/>
              </a:rPr>
              <a:t> </a:t>
            </a:r>
            <a:r>
              <a:rPr lang="it-IT" dirty="0" err="1" smtClean="0">
                <a:latin typeface="+mj-lt"/>
                <a:cs typeface="Helvetica"/>
              </a:rPr>
              <a:t>has</a:t>
            </a:r>
            <a:r>
              <a:rPr lang="it-IT" dirty="0" smtClean="0">
                <a:latin typeface="+mj-lt"/>
                <a:cs typeface="Helvetica"/>
              </a:rPr>
              <a:t> </a:t>
            </a:r>
            <a:r>
              <a:rPr lang="it-IT" dirty="0" err="1" smtClean="0">
                <a:latin typeface="+mj-lt"/>
                <a:cs typeface="Helvetica"/>
              </a:rPr>
              <a:t>sign</a:t>
            </a:r>
            <a:r>
              <a:rPr lang="it-IT" dirty="0" smtClean="0">
                <a:latin typeface="+mj-lt"/>
                <a:cs typeface="Helvetica"/>
              </a:rPr>
              <a:t> </a:t>
            </a:r>
            <a:r>
              <a:rPr lang="it-IT" dirty="0" err="1" smtClean="0">
                <a:latin typeface="+mj-lt"/>
                <a:cs typeface="Helvetica"/>
              </a:rPr>
              <a:t>problem</a:t>
            </a:r>
            <a:endParaRPr lang="it-IT" dirty="0" smtClean="0"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latin typeface="+mj-lt"/>
                <a:cs typeface="Helvetica"/>
              </a:rPr>
              <a:t>Possibilities</a:t>
            </a:r>
            <a:r>
              <a:rPr lang="it-IT" dirty="0" smtClean="0">
                <a:latin typeface="+mj-lt"/>
                <a:cs typeface="Helvetica"/>
              </a:rPr>
              <a:t> </a:t>
            </a:r>
            <a:r>
              <a:rPr lang="it-IT" dirty="0" err="1" smtClean="0">
                <a:latin typeface="+mj-lt"/>
                <a:cs typeface="Helvetica"/>
              </a:rPr>
              <a:t>offered</a:t>
            </a:r>
            <a:r>
              <a:rPr lang="it-IT" dirty="0" smtClean="0">
                <a:latin typeface="+mj-lt"/>
                <a:cs typeface="Helvetica"/>
              </a:rPr>
              <a:t> by NISQ </a:t>
            </a:r>
          </a:p>
          <a:p>
            <a:r>
              <a:rPr lang="it-IT" dirty="0" smtClean="0">
                <a:latin typeface="+mj-lt"/>
                <a:cs typeface="Helvetica"/>
              </a:rPr>
              <a:t>    (</a:t>
            </a:r>
            <a:r>
              <a:rPr lang="it-IT" dirty="0" err="1">
                <a:latin typeface="+mj-lt"/>
                <a:cs typeface="Helvetica"/>
              </a:rPr>
              <a:t>Noisy</a:t>
            </a:r>
            <a:r>
              <a:rPr lang="it-IT" dirty="0">
                <a:latin typeface="+mj-lt"/>
                <a:cs typeface="Helvetica"/>
              </a:rPr>
              <a:t> Intermediate-Scale </a:t>
            </a:r>
            <a:r>
              <a:rPr lang="it-IT" dirty="0" smtClean="0">
                <a:latin typeface="+mj-lt"/>
                <a:cs typeface="Helvetica"/>
              </a:rPr>
              <a:t>Quantum) </a:t>
            </a:r>
            <a:r>
              <a:rPr lang="it-IT" dirty="0" err="1" smtClean="0">
                <a:latin typeface="+mj-lt"/>
                <a:cs typeface="Helvetica"/>
              </a:rPr>
              <a:t>devices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13749" y="2605991"/>
            <a:ext cx="4583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j-lt"/>
                <a:cs typeface="Helvetica"/>
              </a:rPr>
              <a:t>Trapped</a:t>
            </a:r>
            <a:r>
              <a:rPr lang="it-IT" dirty="0" err="1">
                <a:latin typeface="+mj-lt"/>
                <a:cs typeface="Helvetica"/>
              </a:rPr>
              <a:t>-</a:t>
            </a:r>
            <a:r>
              <a:rPr lang="it-IT" dirty="0" err="1" smtClean="0">
                <a:latin typeface="+mj-lt"/>
                <a:cs typeface="Helvetica"/>
              </a:rPr>
              <a:t>ions</a:t>
            </a:r>
            <a:r>
              <a:rPr lang="it-IT" dirty="0" smtClean="0">
                <a:latin typeface="+mj-lt"/>
                <a:cs typeface="Helvetica"/>
              </a:rPr>
              <a:t> quantum </a:t>
            </a:r>
            <a:r>
              <a:rPr lang="it-IT" dirty="0" err="1" smtClean="0">
                <a:latin typeface="+mj-lt"/>
                <a:cs typeface="Helvetica"/>
              </a:rPr>
              <a:t>systems</a:t>
            </a:r>
            <a:r>
              <a:rPr lang="it-IT" dirty="0" smtClean="0">
                <a:latin typeface="+mj-lt"/>
                <a:cs typeface="Helvetica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latin typeface="+mj-lt"/>
                <a:cs typeface="Helvetica"/>
              </a:rPr>
              <a:t>Single qubit </a:t>
            </a:r>
            <a:r>
              <a:rPr lang="it-IT" dirty="0" err="1" smtClean="0">
                <a:latin typeface="+mj-lt"/>
                <a:cs typeface="Helvetica"/>
              </a:rPr>
              <a:t>manipulation</a:t>
            </a:r>
            <a:r>
              <a:rPr lang="it-IT" dirty="0" smtClean="0">
                <a:latin typeface="+mj-lt"/>
                <a:cs typeface="Helvetica"/>
              </a:rPr>
              <a:t> and </a:t>
            </a:r>
            <a:r>
              <a:rPr lang="it-IT" dirty="0" err="1" smtClean="0">
                <a:latin typeface="+mj-lt"/>
                <a:cs typeface="Helvetica"/>
              </a:rPr>
              <a:t>detection</a:t>
            </a:r>
            <a:endParaRPr lang="it-IT" dirty="0" smtClean="0"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latin typeface="+mj-lt"/>
                <a:cs typeface="Helvetica"/>
              </a:rPr>
              <a:t>High fidelity </a:t>
            </a:r>
            <a:r>
              <a:rPr lang="it-IT" dirty="0" err="1" smtClean="0">
                <a:latin typeface="+mj-lt"/>
                <a:cs typeface="Helvetica"/>
              </a:rPr>
              <a:t>entanglement</a:t>
            </a:r>
            <a:endParaRPr lang="it-IT" dirty="0" smtClean="0"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latin typeface="+mj-lt"/>
                <a:cs typeface="Helvetica"/>
              </a:rPr>
              <a:t>Scalable to &gt; 100 </a:t>
            </a:r>
            <a:r>
              <a:rPr lang="it-IT" dirty="0" err="1" smtClean="0">
                <a:latin typeface="+mj-lt"/>
                <a:cs typeface="Helvetica"/>
              </a:rPr>
              <a:t>qubits</a:t>
            </a:r>
            <a:r>
              <a:rPr lang="it-IT" dirty="0" smtClean="0">
                <a:latin typeface="+mj-lt"/>
                <a:cs typeface="Helvetica"/>
              </a:rPr>
              <a:t> per </a:t>
            </a:r>
            <a:r>
              <a:rPr lang="it-IT" dirty="0" err="1" smtClean="0">
                <a:latin typeface="+mj-lt"/>
                <a:cs typeface="Helvetica"/>
              </a:rPr>
              <a:t>module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12" name="Rectangle: Rounded Corners 16"/>
          <p:cNvSpPr/>
          <p:nvPr/>
        </p:nvSpPr>
        <p:spPr>
          <a:xfrm>
            <a:off x="81960" y="607153"/>
            <a:ext cx="8470409" cy="1905214"/>
          </a:xfrm>
          <a:prstGeom prst="roundRect">
            <a:avLst>
              <a:gd name="adj" fmla="val 8272"/>
            </a:avLst>
          </a:prstGeom>
          <a:noFill/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 smtClean="0">
              <a:solidFill>
                <a:srgbClr val="FF5B5B"/>
              </a:solidFill>
              <a:latin typeface="+mj-lt"/>
              <a:cs typeface="Helvetica"/>
            </a:endParaRPr>
          </a:p>
        </p:txBody>
      </p:sp>
      <p:sp>
        <p:nvSpPr>
          <p:cNvPr id="13" name="Rectangle: Rounded Corners 16"/>
          <p:cNvSpPr/>
          <p:nvPr/>
        </p:nvSpPr>
        <p:spPr>
          <a:xfrm>
            <a:off x="95464" y="2577939"/>
            <a:ext cx="8866137" cy="1182701"/>
          </a:xfrm>
          <a:prstGeom prst="roundRect">
            <a:avLst>
              <a:gd name="adj" fmla="val 8272"/>
            </a:avLst>
          </a:prstGeom>
          <a:noFill/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 smtClean="0">
              <a:solidFill>
                <a:srgbClr val="FF5B5B"/>
              </a:solidFill>
              <a:latin typeface="+mj-lt"/>
              <a:cs typeface="Helvetica"/>
            </a:endParaRPr>
          </a:p>
        </p:txBody>
      </p:sp>
      <p:sp>
        <p:nvSpPr>
          <p:cNvPr id="14" name="Rectangle: Rounded Corners 16"/>
          <p:cNvSpPr/>
          <p:nvPr/>
        </p:nvSpPr>
        <p:spPr>
          <a:xfrm>
            <a:off x="81961" y="3818339"/>
            <a:ext cx="8866137" cy="1306889"/>
          </a:xfrm>
          <a:prstGeom prst="roundRect">
            <a:avLst>
              <a:gd name="adj" fmla="val 8272"/>
            </a:avLst>
          </a:prstGeom>
          <a:noFill/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 smtClean="0">
              <a:solidFill>
                <a:srgbClr val="FF5B5B"/>
              </a:solidFill>
              <a:latin typeface="+mj-lt"/>
              <a:cs typeface="Helvetica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72611" y="3868038"/>
            <a:ext cx="5917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HEP on NISQ </a:t>
            </a:r>
            <a:r>
              <a:rPr lang="it-IT" dirty="0" err="1" smtClean="0">
                <a:latin typeface="+mj-lt"/>
                <a:cs typeface="Helvetica"/>
              </a:rPr>
              <a:t>devices</a:t>
            </a:r>
            <a:endParaRPr lang="it-IT" dirty="0" smtClean="0"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latin typeface="+mj-lt"/>
                <a:cs typeface="Helvetica"/>
              </a:rPr>
              <a:t>Proof</a:t>
            </a:r>
            <a:r>
              <a:rPr lang="it-IT" dirty="0" smtClean="0">
                <a:latin typeface="+mj-lt"/>
                <a:cs typeface="Helvetica"/>
              </a:rPr>
              <a:t> of </a:t>
            </a:r>
            <a:r>
              <a:rPr lang="it-IT" dirty="0" err="1" smtClean="0">
                <a:latin typeface="+mj-lt"/>
                <a:cs typeface="Helvetica"/>
              </a:rPr>
              <a:t>principle</a:t>
            </a:r>
            <a:r>
              <a:rPr lang="it-IT" dirty="0" smtClean="0">
                <a:latin typeface="+mj-lt"/>
                <a:cs typeface="Helvetica"/>
              </a:rPr>
              <a:t> with </a:t>
            </a:r>
            <a:r>
              <a:rPr lang="it-IT" dirty="0" err="1" smtClean="0">
                <a:latin typeface="+mj-lt"/>
                <a:cs typeface="Helvetica"/>
              </a:rPr>
              <a:t>digital</a:t>
            </a:r>
            <a:r>
              <a:rPr lang="it-IT" dirty="0" smtClean="0">
                <a:latin typeface="+mj-lt"/>
                <a:cs typeface="Helvetica"/>
              </a:rPr>
              <a:t> and </a:t>
            </a:r>
            <a:r>
              <a:rPr lang="it-IT" dirty="0" err="1" smtClean="0">
                <a:latin typeface="+mj-lt"/>
                <a:cs typeface="Helvetica"/>
              </a:rPr>
              <a:t>hybrid</a:t>
            </a:r>
            <a:r>
              <a:rPr lang="it-IT" dirty="0" smtClean="0">
                <a:latin typeface="+mj-lt"/>
                <a:cs typeface="Helvetica"/>
              </a:rPr>
              <a:t> </a:t>
            </a:r>
            <a:r>
              <a:rPr lang="it-IT" dirty="0" err="1" smtClean="0">
                <a:latin typeface="+mj-lt"/>
                <a:cs typeface="Helvetica"/>
              </a:rPr>
              <a:t>approaches</a:t>
            </a:r>
            <a:endParaRPr lang="it-IT" dirty="0" smtClean="0"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latin typeface="+mj-lt"/>
                <a:cs typeface="Helvetica"/>
              </a:rPr>
              <a:t>Proposals</a:t>
            </a:r>
            <a:r>
              <a:rPr lang="it-IT" dirty="0" smtClean="0">
                <a:latin typeface="+mj-lt"/>
                <a:cs typeface="Helvetica"/>
              </a:rPr>
              <a:t> for </a:t>
            </a:r>
            <a:r>
              <a:rPr lang="it-IT" dirty="0" err="1" smtClean="0">
                <a:latin typeface="+mj-lt"/>
                <a:cs typeface="Helvetica"/>
              </a:rPr>
              <a:t>analog</a:t>
            </a:r>
            <a:r>
              <a:rPr lang="it-IT" dirty="0" smtClean="0">
                <a:latin typeface="+mj-lt"/>
                <a:cs typeface="Helvetica"/>
              </a:rPr>
              <a:t> </a:t>
            </a:r>
            <a:r>
              <a:rPr lang="it-IT" smtClean="0">
                <a:latin typeface="+mj-lt"/>
                <a:cs typeface="Helvetica"/>
              </a:rPr>
              <a:t>implementation</a:t>
            </a:r>
            <a:endParaRPr lang="it-IT" dirty="0" smtClean="0">
              <a:latin typeface="+mj-lt"/>
              <a:cs typeface="Helvetica"/>
            </a:endParaRPr>
          </a:p>
        </p:txBody>
      </p:sp>
      <p:pic>
        <p:nvPicPr>
          <p:cNvPr id="92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428" y="3898748"/>
            <a:ext cx="2135149" cy="11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6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18"/>
          <p:cNvSpPr/>
          <p:nvPr/>
        </p:nvSpPr>
        <p:spPr>
          <a:xfrm>
            <a:off x="99068" y="688713"/>
            <a:ext cx="5473284" cy="718790"/>
          </a:xfrm>
          <a:prstGeom prst="roundRect">
            <a:avLst/>
          </a:prstGeom>
          <a:solidFill>
            <a:srgbClr val="7033FF">
              <a:alpha val="9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51567" y="26018"/>
            <a:ext cx="77398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1+1D </a:t>
            </a:r>
            <a:r>
              <a:rPr lang="en-US" sz="3200" dirty="0">
                <a:latin typeface="+mj-lt"/>
                <a:cs typeface="Helvetica"/>
              </a:rPr>
              <a:t>S</a:t>
            </a:r>
            <a:r>
              <a:rPr lang="en-US" sz="3200" dirty="0" smtClean="0">
                <a:latin typeface="+mj-lt"/>
                <a:cs typeface="Helvetica"/>
              </a:rPr>
              <a:t>chwinger model with trapped ions</a:t>
            </a:r>
            <a:endParaRPr lang="en-US" sz="3200" dirty="0">
              <a:latin typeface="+mj-lt"/>
              <a:cs typeface="Helvetica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3617610" y="1574808"/>
            <a:ext cx="1766460" cy="679624"/>
            <a:chOff x="3554640" y="2047173"/>
            <a:chExt cx="1766460" cy="679624"/>
          </a:xfrm>
        </p:grpSpPr>
        <p:sp>
          <p:nvSpPr>
            <p:cNvPr id="21" name="Rettangolo arrotondato 20"/>
            <p:cNvSpPr/>
            <p:nvPr/>
          </p:nvSpPr>
          <p:spPr>
            <a:xfrm>
              <a:off x="3554640" y="2047173"/>
              <a:ext cx="1766460" cy="679624"/>
            </a:xfrm>
            <a:prstGeom prst="roundRect">
              <a:avLst/>
            </a:prstGeom>
            <a:solidFill>
              <a:srgbClr val="008000">
                <a:alpha val="9000"/>
              </a:srgbClr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00000"/>
                </a:solidFill>
                <a:latin typeface="+mj-lt"/>
                <a:cs typeface="Helvetica"/>
              </a:endParaRPr>
            </a:p>
          </p:txBody>
        </p:sp>
        <p:pic>
          <p:nvPicPr>
            <p:cNvPr id="11" name="Immagine 10" descr="sigma^-_n_righta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459" y="2149939"/>
              <a:ext cx="1635795" cy="521368"/>
            </a:xfrm>
            <a:prstGeom prst="rect">
              <a:avLst/>
            </a:prstGeom>
          </p:spPr>
        </p:pic>
      </p:grpSp>
      <p:grpSp>
        <p:nvGrpSpPr>
          <p:cNvPr id="23" name="Gruppo 22"/>
          <p:cNvGrpSpPr/>
          <p:nvPr/>
        </p:nvGrpSpPr>
        <p:grpSpPr>
          <a:xfrm>
            <a:off x="111893" y="1568561"/>
            <a:ext cx="2994708" cy="673205"/>
            <a:chOff x="227338" y="2019932"/>
            <a:chExt cx="2994708" cy="673205"/>
          </a:xfrm>
        </p:grpSpPr>
        <p:sp>
          <p:nvSpPr>
            <p:cNvPr id="22" name="Rettangolo arrotondato 21"/>
            <p:cNvSpPr/>
            <p:nvPr/>
          </p:nvSpPr>
          <p:spPr>
            <a:xfrm>
              <a:off x="227338" y="2019932"/>
              <a:ext cx="2994708" cy="673205"/>
            </a:xfrm>
            <a:prstGeom prst="roundRect">
              <a:avLst/>
            </a:prstGeom>
            <a:solidFill>
              <a:srgbClr val="008000">
                <a:alpha val="9000"/>
              </a:srgbClr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rgbClr val="000000"/>
                </a:solidFill>
                <a:latin typeface="+mj-lt"/>
                <a:cs typeface="Helvetica"/>
              </a:endParaRPr>
            </a:p>
          </p:txBody>
        </p:sp>
        <p:pic>
          <p:nvPicPr>
            <p:cNvPr id="12" name="Immagine 11" descr="L_n-L_n-1_=_frac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45" y="2102777"/>
              <a:ext cx="2874045" cy="482266"/>
            </a:xfrm>
            <a:prstGeom prst="rect">
              <a:avLst/>
            </a:prstGeom>
          </p:spPr>
        </p:pic>
      </p:grpSp>
      <p:sp>
        <p:nvSpPr>
          <p:cNvPr id="18" name="Rettangolo 17"/>
          <p:cNvSpPr/>
          <p:nvPr/>
        </p:nvSpPr>
        <p:spPr>
          <a:xfrm>
            <a:off x="5495006" y="4806242"/>
            <a:ext cx="34716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  <a:cs typeface="Helvetica"/>
              </a:rPr>
              <a:t> E. Martinez, et al., </a:t>
            </a:r>
            <a:r>
              <a:rPr lang="it-IT" sz="1400" b="1" dirty="0">
                <a:latin typeface="+mj-lt"/>
                <a:cs typeface="Helvetica"/>
              </a:rPr>
              <a:t>Nature</a:t>
            </a:r>
            <a:r>
              <a:rPr lang="it-IT" sz="1400" dirty="0">
                <a:latin typeface="+mj-lt"/>
                <a:cs typeface="Helvetica"/>
              </a:rPr>
              <a:t> 534, 516 (2016)</a:t>
            </a:r>
          </a:p>
        </p:txBody>
      </p:sp>
      <p:sp>
        <p:nvSpPr>
          <p:cNvPr id="25" name="Up Arrow 195"/>
          <p:cNvSpPr/>
          <p:nvPr/>
        </p:nvSpPr>
        <p:spPr>
          <a:xfrm rot="10800000">
            <a:off x="3148579" y="1436935"/>
            <a:ext cx="381459" cy="980804"/>
          </a:xfrm>
          <a:prstGeom prst="upArrow">
            <a:avLst/>
          </a:prstGeom>
          <a:solidFill>
            <a:srgbClr val="7033FF"/>
          </a:solidFill>
          <a:ln>
            <a:solidFill>
              <a:srgbClr val="70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6" name="Immagine 25" descr="H=_w_sum_n_sigm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1" y="835711"/>
            <a:ext cx="5161550" cy="463578"/>
          </a:xfrm>
          <a:prstGeom prst="rect">
            <a:avLst/>
          </a:prstGeom>
        </p:spPr>
      </p:pic>
      <p:sp>
        <p:nvSpPr>
          <p:cNvPr id="30" name="Rettangolo arrotondato 29"/>
          <p:cNvSpPr/>
          <p:nvPr/>
        </p:nvSpPr>
        <p:spPr>
          <a:xfrm>
            <a:off x="5866076" y="645822"/>
            <a:ext cx="2477661" cy="823264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Hybrid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implementation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with long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range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interactions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  <p:grpSp>
        <p:nvGrpSpPr>
          <p:cNvPr id="38" name="Gruppo 37"/>
          <p:cNvGrpSpPr>
            <a:grpSpLocks noChangeAspect="1"/>
          </p:cNvGrpSpPr>
          <p:nvPr/>
        </p:nvGrpSpPr>
        <p:grpSpPr>
          <a:xfrm>
            <a:off x="108253" y="2479816"/>
            <a:ext cx="5323855" cy="653445"/>
            <a:chOff x="440275" y="2971993"/>
            <a:chExt cx="5856240" cy="718790"/>
          </a:xfrm>
        </p:grpSpPr>
        <p:sp>
          <p:nvSpPr>
            <p:cNvPr id="27" name="Rettangolo arrotondato 26"/>
            <p:cNvSpPr/>
            <p:nvPr/>
          </p:nvSpPr>
          <p:spPr>
            <a:xfrm>
              <a:off x="440275" y="2971993"/>
              <a:ext cx="5856240" cy="718790"/>
            </a:xfrm>
            <a:prstGeom prst="roundRect">
              <a:avLst/>
            </a:prstGeom>
            <a:solidFill>
              <a:srgbClr val="7033FF">
                <a:alpha val="9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  <p:pic>
          <p:nvPicPr>
            <p:cNvPr id="32" name="Immagine 31" descr="H=_w_sum_n=1^N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74" y="3001984"/>
              <a:ext cx="5677705" cy="646002"/>
            </a:xfrm>
            <a:prstGeom prst="rect">
              <a:avLst/>
            </a:prstGeom>
          </p:spPr>
        </p:pic>
      </p:grpSp>
      <p:grpSp>
        <p:nvGrpSpPr>
          <p:cNvPr id="37" name="Gruppo 36"/>
          <p:cNvGrpSpPr>
            <a:grpSpLocks noChangeAspect="1"/>
          </p:cNvGrpSpPr>
          <p:nvPr/>
        </p:nvGrpSpPr>
        <p:grpSpPr>
          <a:xfrm>
            <a:off x="3666934" y="3377180"/>
            <a:ext cx="2046579" cy="1830341"/>
            <a:chOff x="6737959" y="2224457"/>
            <a:chExt cx="2046579" cy="1830341"/>
          </a:xfrm>
        </p:grpSpPr>
        <p:pic>
          <p:nvPicPr>
            <p:cNvPr id="13" name="Immagine 12" descr="Real-time dynamics of lattice gauge theories with a few-qubit quantum computer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7" t="17384" r="70113" b="71193"/>
            <a:stretch/>
          </p:blipFill>
          <p:spPr>
            <a:xfrm>
              <a:off x="6737959" y="2224457"/>
              <a:ext cx="1983607" cy="1830341"/>
            </a:xfrm>
            <a:prstGeom prst="rect">
              <a:avLst/>
            </a:prstGeom>
          </p:spPr>
        </p:pic>
        <p:sp>
          <p:nvSpPr>
            <p:cNvPr id="34" name="Rettangolo 33"/>
            <p:cNvSpPr/>
            <p:nvPr/>
          </p:nvSpPr>
          <p:spPr>
            <a:xfrm>
              <a:off x="6811426" y="3491341"/>
              <a:ext cx="188915" cy="440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8595623" y="2552115"/>
              <a:ext cx="188915" cy="440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</p:grpSp>
      <p:sp>
        <p:nvSpPr>
          <p:cNvPr id="39" name="Ovale 38"/>
          <p:cNvSpPr/>
          <p:nvPr/>
        </p:nvSpPr>
        <p:spPr>
          <a:xfrm>
            <a:off x="3758639" y="2344262"/>
            <a:ext cx="1813713" cy="916526"/>
          </a:xfrm>
          <a:prstGeom prst="ellipse">
            <a:avLst/>
          </a:prstGeom>
          <a:solidFill>
            <a:srgbClr val="008000">
              <a:alpha val="14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pic>
        <p:nvPicPr>
          <p:cNvPr id="40" name="Immagine 39" descr="Real-time dynamics of lattice gauge theories with a few-qubit quantum computer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5884" r="52036" b="70523"/>
          <a:stretch/>
        </p:blipFill>
        <p:spPr>
          <a:xfrm>
            <a:off x="5415469" y="2089353"/>
            <a:ext cx="3991884" cy="2821807"/>
          </a:xfrm>
          <a:prstGeom prst="rect">
            <a:avLst/>
          </a:prstGeom>
        </p:spPr>
      </p:pic>
      <p:sp>
        <p:nvSpPr>
          <p:cNvPr id="41" name="CasellaDiTesto 40"/>
          <p:cNvSpPr txBox="1"/>
          <p:nvPr/>
        </p:nvSpPr>
        <p:spPr>
          <a:xfrm>
            <a:off x="524765" y="3113830"/>
            <a:ext cx="176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+mj-lt"/>
              </a:rPr>
              <a:t>Particle-antiparticle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hopping</a:t>
            </a:r>
            <a:endParaRPr lang="it-IT" dirty="0">
              <a:latin typeface="+mj-lt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225532" y="3145321"/>
            <a:ext cx="176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+mj-lt"/>
              </a:rPr>
              <a:t>Mass</a:t>
            </a:r>
          </a:p>
          <a:p>
            <a:pPr algn="ctr"/>
            <a:r>
              <a:rPr lang="it-IT" dirty="0" err="1" smtClean="0">
                <a:latin typeface="+mj-lt"/>
              </a:rPr>
              <a:t>term</a:t>
            </a:r>
            <a:endParaRPr lang="it-IT" dirty="0">
              <a:latin typeface="+mj-lt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3779221" y="3272967"/>
            <a:ext cx="176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+mj-lt"/>
              </a:rPr>
              <a:t>Gauge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field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9" grpId="0" animBg="1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44875" y="-10526"/>
            <a:ext cx="76043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Fully analog approach with trapped ions</a:t>
            </a:r>
            <a:endParaRPr lang="en-US" sz="3200" dirty="0">
              <a:latin typeface="+mj-lt"/>
              <a:cs typeface="Helvetica"/>
            </a:endParaRPr>
          </a:p>
        </p:txBody>
      </p:sp>
      <p:pic>
        <p:nvPicPr>
          <p:cNvPr id="6" name="Immagine 5" descr="Analog quantum simulation of (1 + 1)-dimensional lattice QED with trapped ionsPR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56122" r="12572" b="20715"/>
          <a:stretch/>
        </p:blipFill>
        <p:spPr>
          <a:xfrm>
            <a:off x="238815" y="2931361"/>
            <a:ext cx="4947506" cy="205514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72219" y="2577426"/>
            <a:ext cx="3517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Helvetica"/>
              </a:rPr>
              <a:t>D. Yang, et al., PRA </a:t>
            </a:r>
            <a:r>
              <a:rPr lang="en-US" sz="1600" b="1" dirty="0" smtClean="0">
                <a:latin typeface="+mj-lt"/>
                <a:cs typeface="Helvetica"/>
              </a:rPr>
              <a:t>94</a:t>
            </a:r>
            <a:r>
              <a:rPr lang="en-US" sz="1600" dirty="0" smtClean="0">
                <a:latin typeface="+mj-lt"/>
                <a:cs typeface="Helvetica"/>
              </a:rPr>
              <a:t>, 052321 (2016)</a:t>
            </a:r>
            <a:endParaRPr lang="it-IT" sz="1600" dirty="0">
              <a:latin typeface="+mj-lt"/>
              <a:cs typeface="Helvetic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399535" y="2819942"/>
            <a:ext cx="38010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Helvetica"/>
              </a:rPr>
              <a:t>Highly occupied boson model </a:t>
            </a:r>
          </a:p>
          <a:p>
            <a:r>
              <a:rPr lang="en-US" sz="1600" dirty="0" smtClean="0">
                <a:latin typeface="+mj-lt"/>
                <a:cs typeface="Helvetica"/>
              </a:rPr>
              <a:t>(HOBM):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latin typeface="+mj-lt"/>
                <a:cs typeface="Helvetica"/>
              </a:rPr>
              <a:t>Microtraps</a:t>
            </a:r>
            <a:r>
              <a:rPr lang="en-US" sz="1600" dirty="0" smtClean="0">
                <a:latin typeface="+mj-lt"/>
                <a:cs typeface="Helvetica"/>
              </a:rPr>
              <a:t> to tailor phonon hopping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j-lt"/>
                <a:cs typeface="Helvetica"/>
              </a:rPr>
              <a:t>High &lt;n&gt; </a:t>
            </a:r>
            <a:r>
              <a:rPr lang="en-US" sz="1600" dirty="0" err="1">
                <a:latin typeface="+mj-lt"/>
                <a:cs typeface="Helvetica"/>
              </a:rPr>
              <a:t>F</a:t>
            </a:r>
            <a:r>
              <a:rPr lang="en-US" sz="1600" dirty="0" err="1" smtClean="0">
                <a:latin typeface="+mj-lt"/>
                <a:cs typeface="Helvetica"/>
              </a:rPr>
              <a:t>ock</a:t>
            </a:r>
            <a:r>
              <a:rPr lang="en-US" sz="1600" dirty="0" smtClean="0">
                <a:latin typeface="+mj-lt"/>
                <a:cs typeface="Helvetica"/>
              </a:rPr>
              <a:t> state</a:t>
            </a:r>
            <a:endParaRPr lang="it-IT" sz="1600" dirty="0">
              <a:latin typeface="+mj-lt"/>
              <a:cs typeface="Helvetica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382826" y="3895444"/>
            <a:ext cx="28777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Helvetica"/>
              </a:rPr>
              <a:t>Spin Quantum Link Model: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j-lt"/>
                <a:cs typeface="Helvetica"/>
              </a:rPr>
              <a:t>Phonons = matter fields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j-lt"/>
                <a:cs typeface="Helvetica"/>
              </a:rPr>
              <a:t>Spin =  gauge </a:t>
            </a:r>
            <a:r>
              <a:rPr lang="en-US" sz="1600" dirty="0" smtClean="0">
                <a:latin typeface="+mj-lt"/>
                <a:cs typeface="Helvetica"/>
              </a:rPr>
              <a:t>fields (S=1/2)</a:t>
            </a:r>
            <a:endParaRPr lang="en-US" sz="1600" dirty="0" smtClean="0">
              <a:latin typeface="+mj-lt"/>
              <a:cs typeface="Helvetica"/>
            </a:endParaRPr>
          </a:p>
          <a:p>
            <a:endParaRPr lang="it-IT" sz="1600" dirty="0">
              <a:latin typeface="+mj-lt"/>
              <a:cs typeface="Helvetica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01521" y="2577425"/>
            <a:ext cx="5178217" cy="2520575"/>
          </a:xfrm>
          <a:prstGeom prst="round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2" name="Immagine 1" descr="Quantum Simulation of a Lattice Schwinger Model in a Chain of Trapped Ion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8523" r="58357" b="81739"/>
          <a:stretch/>
        </p:blipFill>
        <p:spPr>
          <a:xfrm>
            <a:off x="182007" y="1037977"/>
            <a:ext cx="3293948" cy="1299154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124827" y="628505"/>
            <a:ext cx="5589990" cy="1893745"/>
          </a:xfrm>
          <a:prstGeom prst="round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13" name="Immagine 12" descr="Quantum Simulation of a Lattice Schwinger Model in a Chain of Trapped Ion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8" t="52129" r="5332" b="25799"/>
          <a:stretch/>
        </p:blipFill>
        <p:spPr>
          <a:xfrm>
            <a:off x="3299460" y="777256"/>
            <a:ext cx="2521465" cy="16621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20413" y="700431"/>
            <a:ext cx="3549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  <a:cs typeface="Helvetica"/>
              </a:rPr>
              <a:t>P. </a:t>
            </a:r>
            <a:r>
              <a:rPr lang="en-US" sz="1600" dirty="0" err="1">
                <a:latin typeface="+mj-lt"/>
                <a:cs typeface="Helvetica"/>
              </a:rPr>
              <a:t>Hauke</a:t>
            </a:r>
            <a:r>
              <a:rPr lang="en-US" sz="1600" dirty="0">
                <a:latin typeface="+mj-lt"/>
                <a:cs typeface="Helvetica"/>
              </a:rPr>
              <a:t>, et. al., PRX </a:t>
            </a:r>
            <a:r>
              <a:rPr lang="en-US" sz="1600" b="1" dirty="0">
                <a:latin typeface="+mj-lt"/>
                <a:cs typeface="Helvetica"/>
              </a:rPr>
              <a:t>3</a:t>
            </a:r>
            <a:r>
              <a:rPr lang="en-US" sz="1600" dirty="0">
                <a:latin typeface="+mj-lt"/>
                <a:cs typeface="Helvetica"/>
              </a:rPr>
              <a:t>, 041018 (2013)</a:t>
            </a:r>
            <a:endParaRPr lang="it-IT" sz="1600" dirty="0">
              <a:latin typeface="+mj-lt"/>
              <a:cs typeface="Helvetica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820925" y="667394"/>
            <a:ext cx="32880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Helvetica"/>
              </a:rPr>
              <a:t>Encoding Matter and Gauge fields</a:t>
            </a:r>
          </a:p>
          <a:p>
            <a:r>
              <a:rPr lang="en-US" sz="1600" dirty="0" smtClean="0">
                <a:latin typeface="+mj-lt"/>
                <a:cs typeface="Helvetica"/>
              </a:rPr>
              <a:t>In two different </a:t>
            </a:r>
            <a:r>
              <a:rPr lang="en-US" sz="1600" dirty="0" err="1" smtClean="0">
                <a:latin typeface="+mj-lt"/>
                <a:cs typeface="Helvetica"/>
              </a:rPr>
              <a:t>qubits</a:t>
            </a:r>
            <a:r>
              <a:rPr lang="en-US" sz="1600" dirty="0" smtClean="0">
                <a:latin typeface="+mj-lt"/>
                <a:cs typeface="Helvetica"/>
              </a:rPr>
              <a:t>: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411298" y="1864817"/>
            <a:ext cx="20192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+mj-lt"/>
                <a:cs typeface="Helvetica"/>
              </a:rPr>
              <a:t>J is </a:t>
            </a:r>
            <a:r>
              <a:rPr lang="en-US" sz="1600" dirty="0" err="1" smtClean="0">
                <a:latin typeface="+mj-lt"/>
                <a:cs typeface="Helvetica"/>
              </a:rPr>
              <a:t>perturbative</a:t>
            </a:r>
            <a:r>
              <a:rPr lang="en-US" sz="1600" dirty="0" smtClean="0">
                <a:latin typeface="+mj-lt"/>
                <a:cs typeface="Helvetica"/>
              </a:rPr>
              <a:t> in </a:t>
            </a:r>
          </a:p>
          <a:p>
            <a:pPr algn="ctr"/>
            <a:r>
              <a:rPr lang="en-US" sz="1600" dirty="0" smtClean="0">
                <a:latin typeface="+mj-lt"/>
                <a:cs typeface="Helvetica"/>
              </a:rPr>
              <a:t>the 2-body coupling</a:t>
            </a:r>
          </a:p>
        </p:txBody>
      </p:sp>
      <p:pic>
        <p:nvPicPr>
          <p:cNvPr id="16" name="Immagine 15" descr="H_J=-_frac_J_2_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0" y="1293069"/>
            <a:ext cx="3183150" cy="495516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5809166" y="1275690"/>
            <a:ext cx="3323076" cy="546690"/>
          </a:xfrm>
          <a:prstGeom prst="round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19" name="Immagine 18" descr="H_sim_a^dagger_i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96" y="4735383"/>
            <a:ext cx="1598646" cy="336934"/>
          </a:xfrm>
          <a:prstGeom prst="rect">
            <a:avLst/>
          </a:prstGeom>
        </p:spPr>
      </p:pic>
      <p:sp>
        <p:nvSpPr>
          <p:cNvPr id="20" name="Rettangolo arrotondato 19"/>
          <p:cNvSpPr/>
          <p:nvPr/>
        </p:nvSpPr>
        <p:spPr>
          <a:xfrm>
            <a:off x="6583077" y="4725485"/>
            <a:ext cx="1705263" cy="373396"/>
          </a:xfrm>
          <a:prstGeom prst="roundRect">
            <a:avLst/>
          </a:prstGeom>
          <a:noFill/>
          <a:ln w="1905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9068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92675" y="2498"/>
            <a:ext cx="76043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Fully analog approach with trapped ions</a:t>
            </a:r>
            <a:endParaRPr lang="en-US" sz="3200" dirty="0">
              <a:latin typeface="+mj-lt"/>
              <a:cs typeface="Helvetica"/>
            </a:endParaRPr>
          </a:p>
        </p:txBody>
      </p:sp>
      <p:pic>
        <p:nvPicPr>
          <p:cNvPr id="2" name="Immagine 1" descr="37829417_2474641945883143_481898968448499712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r="13489" b="34145"/>
          <a:stretch/>
        </p:blipFill>
        <p:spPr>
          <a:xfrm>
            <a:off x="7803151" y="608267"/>
            <a:ext cx="1040003" cy="102427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258034" y="1588454"/>
            <a:ext cx="134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j-lt"/>
                <a:cs typeface="Helvetica"/>
              </a:rPr>
              <a:t>Z</a:t>
            </a:r>
            <a:r>
              <a:rPr lang="it-IT" dirty="0" smtClean="0">
                <a:latin typeface="+mj-lt"/>
                <a:cs typeface="Helvetica"/>
              </a:rPr>
              <a:t>. </a:t>
            </a:r>
            <a:r>
              <a:rPr lang="it-IT" dirty="0" err="1" smtClean="0">
                <a:latin typeface="+mj-lt"/>
                <a:cs typeface="Helvetica"/>
              </a:rPr>
              <a:t>Davoudi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758014" y="158845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A. N. </a:t>
            </a:r>
            <a:r>
              <a:rPr lang="it-IT" dirty="0">
                <a:latin typeface="+mj-lt"/>
                <a:cs typeface="Helvetica"/>
              </a:rPr>
              <a:t>S</a:t>
            </a:r>
            <a:r>
              <a:rPr lang="it-IT" dirty="0" smtClean="0">
                <a:latin typeface="+mj-lt"/>
                <a:cs typeface="Helvetica"/>
              </a:rPr>
              <a:t>haw</a:t>
            </a:r>
            <a:endParaRPr lang="it-IT" dirty="0">
              <a:latin typeface="+mj-lt"/>
              <a:cs typeface="Helvetica"/>
            </a:endParaRPr>
          </a:p>
        </p:txBody>
      </p:sp>
      <p:pic>
        <p:nvPicPr>
          <p:cNvPr id="9" name="Immagine 8" descr="Ions-for-NP-Davoudi-v.1.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53044" r="51511" b="27522"/>
          <a:stretch/>
        </p:blipFill>
        <p:spPr>
          <a:xfrm>
            <a:off x="280458" y="3243419"/>
            <a:ext cx="5145401" cy="1770842"/>
          </a:xfrm>
          <a:prstGeom prst="rect">
            <a:avLst/>
          </a:prstGeom>
        </p:spPr>
      </p:pic>
      <p:pic>
        <p:nvPicPr>
          <p:cNvPr id="10" name="Immagine 9" descr="Alirez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24" y="2166778"/>
            <a:ext cx="890255" cy="890255"/>
          </a:xfrm>
          <a:prstGeom prst="rect">
            <a:avLst/>
          </a:prstGeom>
        </p:spPr>
      </p:pic>
      <p:pic>
        <p:nvPicPr>
          <p:cNvPr id="11" name="Immagine 10" descr="Mohamm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87" y="2166596"/>
            <a:ext cx="925104" cy="925104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1011758" y="1242259"/>
            <a:ext cx="4367065" cy="1396256"/>
            <a:chOff x="712772" y="1437887"/>
            <a:chExt cx="4367065" cy="1396256"/>
          </a:xfrm>
        </p:grpSpPr>
        <p:sp>
          <p:nvSpPr>
            <p:cNvPr id="13" name="Rettangolo arrotondato 12"/>
            <p:cNvSpPr/>
            <p:nvPr/>
          </p:nvSpPr>
          <p:spPr>
            <a:xfrm>
              <a:off x="712772" y="1437887"/>
              <a:ext cx="4367065" cy="1396255"/>
            </a:xfrm>
            <a:prstGeom prst="roundRect">
              <a:avLst/>
            </a:prstGeom>
            <a:solidFill>
              <a:srgbClr val="7033FF">
                <a:alpha val="5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  <p:pic>
          <p:nvPicPr>
            <p:cNvPr id="12" name="Immagine 11" descr="Quantum-Classical Computation of Schwinger Model Dynamics using Quantum Computer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3" t="47483" r="55067" b="44009"/>
            <a:stretch/>
          </p:blipFill>
          <p:spPr>
            <a:xfrm>
              <a:off x="771568" y="1437888"/>
              <a:ext cx="4267429" cy="1396255"/>
            </a:xfrm>
            <a:prstGeom prst="rect">
              <a:avLst/>
            </a:prstGeom>
          </p:spPr>
        </p:pic>
      </p:grpSp>
      <p:sp>
        <p:nvSpPr>
          <p:cNvPr id="15" name="Rettangolo arrotondato 14"/>
          <p:cNvSpPr/>
          <p:nvPr/>
        </p:nvSpPr>
        <p:spPr>
          <a:xfrm>
            <a:off x="676975" y="594251"/>
            <a:ext cx="5308268" cy="562301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chemeClr val="tx1"/>
                </a:solidFill>
                <a:latin typeface="+mj-lt"/>
                <a:cs typeface="Helvetica"/>
              </a:rPr>
              <a:t>Optimization</a:t>
            </a:r>
            <a:r>
              <a:rPr lang="it-IT" sz="1600" dirty="0">
                <a:solidFill>
                  <a:schemeClr val="tx1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j-lt"/>
                <a:cs typeface="Helvetica"/>
              </a:rPr>
              <a:t>approach</a:t>
            </a:r>
            <a:r>
              <a:rPr lang="it-IT" sz="1600" dirty="0">
                <a:solidFill>
                  <a:schemeClr val="tx1"/>
                </a:solidFill>
                <a:latin typeface="+mj-lt"/>
                <a:cs typeface="Helvetica"/>
              </a:rPr>
              <a:t> for </a:t>
            </a:r>
            <a:r>
              <a:rPr lang="it-IT" sz="1600" dirty="0" err="1">
                <a:solidFill>
                  <a:schemeClr val="tx1"/>
                </a:solidFill>
                <a:latin typeface="+mj-lt"/>
                <a:cs typeface="Helvetica"/>
              </a:rPr>
              <a:t>analog</a:t>
            </a:r>
            <a:r>
              <a:rPr lang="it-IT" sz="1600" dirty="0">
                <a:solidFill>
                  <a:schemeClr val="tx1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j-lt"/>
                <a:cs typeface="Helvetica"/>
              </a:rPr>
              <a:t>Schwinger</a:t>
            </a:r>
            <a:r>
              <a:rPr lang="it-IT" sz="1600" dirty="0">
                <a:solidFill>
                  <a:schemeClr val="tx1"/>
                </a:solidFill>
                <a:latin typeface="+mj-lt"/>
                <a:cs typeface="Helvetica"/>
              </a:rPr>
              <a:t> model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+mj-lt"/>
                <a:cs typeface="Helvetica"/>
              </a:rPr>
              <a:t>w</a:t>
            </a:r>
            <a:r>
              <a:rPr lang="it-IT" sz="1600" dirty="0" smtClean="0">
                <a:solidFill>
                  <a:schemeClr val="tx1"/>
                </a:solidFill>
                <a:latin typeface="+mj-lt"/>
                <a:cs typeface="Helvetica"/>
              </a:rPr>
              <a:t>ith </a:t>
            </a:r>
            <a:r>
              <a:rPr lang="it-IT" sz="1600" dirty="0">
                <a:solidFill>
                  <a:schemeClr val="tx1"/>
                </a:solidFill>
                <a:latin typeface="+mj-lt"/>
                <a:cs typeface="Helvetica"/>
              </a:rPr>
              <a:t>small </a:t>
            </a:r>
            <a:r>
              <a:rPr lang="it-IT" sz="1600" dirty="0" err="1">
                <a:solidFill>
                  <a:schemeClr val="tx1"/>
                </a:solidFill>
                <a:latin typeface="+mj-lt"/>
                <a:cs typeface="Helvetica"/>
              </a:rPr>
              <a:t>system</a:t>
            </a:r>
            <a:r>
              <a:rPr lang="it-IT" sz="1600" dirty="0">
                <a:solidFill>
                  <a:schemeClr val="tx1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+mj-lt"/>
                <a:cs typeface="Helvetica"/>
              </a:rPr>
              <a:t>sizes</a:t>
            </a:r>
            <a:endParaRPr lang="it-IT" sz="1600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410434" y="3023918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A. </a:t>
            </a:r>
            <a:r>
              <a:rPr lang="it-IT" dirty="0" err="1" smtClean="0">
                <a:latin typeface="+mj-lt"/>
                <a:cs typeface="Helvetica"/>
              </a:rPr>
              <a:t>Seif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792849" y="3030982"/>
            <a:ext cx="119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M. </a:t>
            </a:r>
            <a:r>
              <a:rPr lang="it-IT" dirty="0" err="1" smtClean="0">
                <a:latin typeface="+mj-lt"/>
                <a:cs typeface="Helvetica"/>
              </a:rPr>
              <a:t>Hafezi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18" name="Up Arrow 195"/>
          <p:cNvSpPr/>
          <p:nvPr/>
        </p:nvSpPr>
        <p:spPr>
          <a:xfrm rot="10800000">
            <a:off x="3042749" y="2641059"/>
            <a:ext cx="381459" cy="609003"/>
          </a:xfrm>
          <a:prstGeom prst="upArrow">
            <a:avLst/>
          </a:prstGeom>
          <a:solidFill>
            <a:srgbClr val="7033FF"/>
          </a:solidFill>
          <a:ln>
            <a:solidFill>
              <a:srgbClr val="70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Immagine 7" descr="jiehang_zha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24" y="3562385"/>
            <a:ext cx="979281" cy="97928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6397620" y="4520573"/>
            <a:ext cx="104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  <a:cs typeface="Helvetica"/>
              </a:rPr>
              <a:t>J</a:t>
            </a:r>
            <a:r>
              <a:rPr lang="it-IT" dirty="0" smtClean="0">
                <a:latin typeface="+mj-lt"/>
                <a:cs typeface="Helvetica"/>
              </a:rPr>
              <a:t>. Zhang</a:t>
            </a:r>
            <a:endParaRPr lang="it-IT" dirty="0">
              <a:latin typeface="+mj-lt"/>
              <a:cs typeface="Helvetica"/>
            </a:endParaRPr>
          </a:p>
        </p:txBody>
      </p:sp>
      <p:pic>
        <p:nvPicPr>
          <p:cNvPr id="20" name="Immagine 19" descr="Chri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r="18912" b="37051"/>
          <a:stretch/>
        </p:blipFill>
        <p:spPr>
          <a:xfrm>
            <a:off x="7924907" y="3605230"/>
            <a:ext cx="942859" cy="93787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7805379" y="4525401"/>
            <a:ext cx="127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C. Monroe</a:t>
            </a:r>
            <a:endParaRPr lang="it-IT" dirty="0">
              <a:latin typeface="+mj-lt"/>
              <a:cs typeface="Helvetica"/>
            </a:endParaRPr>
          </a:p>
        </p:txBody>
      </p:sp>
      <p:pic>
        <p:nvPicPr>
          <p:cNvPr id="4" name="Immagine 3" descr="Zohreh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9" y="634625"/>
            <a:ext cx="1092040" cy="101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80916" y="26018"/>
            <a:ext cx="76043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Fully analog approach with trapped ions</a:t>
            </a:r>
            <a:endParaRPr lang="en-US" sz="3200" dirty="0">
              <a:latin typeface="+mj-lt"/>
              <a:cs typeface="Helvetica"/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1112776" y="969092"/>
            <a:ext cx="1251743" cy="1164613"/>
          </a:xfrm>
          <a:prstGeom prst="straightConnector1">
            <a:avLst/>
          </a:prstGeom>
          <a:ln>
            <a:solidFill>
              <a:srgbClr val="008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4555941" y="1631613"/>
            <a:ext cx="1" cy="1736496"/>
          </a:xfrm>
          <a:prstGeom prst="straightConnector1">
            <a:avLst/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 flipV="1">
            <a:off x="3309888" y="973196"/>
            <a:ext cx="1246054" cy="658418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1112776" y="3931231"/>
            <a:ext cx="1286866" cy="781441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3314491" y="3393385"/>
            <a:ext cx="1241451" cy="1319287"/>
          </a:xfrm>
          <a:prstGeom prst="straightConnector1">
            <a:avLst/>
          </a:prstGeom>
          <a:ln>
            <a:solidFill>
              <a:srgbClr val="008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|_!_uparrow_dow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57" y="3419232"/>
            <a:ext cx="488783" cy="234615"/>
          </a:xfrm>
          <a:prstGeom prst="rect">
            <a:avLst/>
          </a:prstGeom>
        </p:spPr>
      </p:pic>
      <p:pic>
        <p:nvPicPr>
          <p:cNvPr id="11" name="Immagine 10" descr="|_!_downarrow_d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12" y="4606174"/>
            <a:ext cx="488783" cy="234615"/>
          </a:xfrm>
          <a:prstGeom prst="rect">
            <a:avLst/>
          </a:prstGeom>
        </p:spPr>
      </p:pic>
      <p:pic>
        <p:nvPicPr>
          <p:cNvPr id="29" name="Immagine 28" descr="|_!_downarrow_u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80" y="3431021"/>
            <a:ext cx="537661" cy="258077"/>
          </a:xfrm>
          <a:prstGeom prst="rect">
            <a:avLst/>
          </a:prstGeom>
        </p:spPr>
      </p:pic>
      <p:pic>
        <p:nvPicPr>
          <p:cNvPr id="31" name="Immagine 30" descr="|_!_downarrow_d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81" y="3380811"/>
            <a:ext cx="537661" cy="258077"/>
          </a:xfrm>
          <a:prstGeom prst="rect">
            <a:avLst/>
          </a:prstGeom>
        </p:spPr>
      </p:pic>
      <p:pic>
        <p:nvPicPr>
          <p:cNvPr id="32" name="Immagine 31" descr="|_!_uparrow_upa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0" y="694799"/>
            <a:ext cx="537661" cy="258077"/>
          </a:xfrm>
          <a:prstGeom prst="rect">
            <a:avLst/>
          </a:prstGeom>
        </p:spPr>
      </p:pic>
      <p:pic>
        <p:nvPicPr>
          <p:cNvPr id="33" name="Immagine 32" descr="|_!_uparrow_dow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67" y="1900956"/>
            <a:ext cx="537661" cy="258077"/>
          </a:xfrm>
          <a:prstGeom prst="rect">
            <a:avLst/>
          </a:prstGeom>
        </p:spPr>
      </p:pic>
      <p:pic>
        <p:nvPicPr>
          <p:cNvPr id="34" name="Immagine 33" descr="|_!_uparrow_upa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77" y="1855190"/>
            <a:ext cx="537661" cy="258077"/>
          </a:xfrm>
          <a:prstGeom prst="rect">
            <a:avLst/>
          </a:prstGeom>
        </p:spPr>
      </p:pic>
      <p:pic>
        <p:nvPicPr>
          <p:cNvPr id="47" name="Immagine 46" descr="|_!_downarrow_u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12" y="1822545"/>
            <a:ext cx="537661" cy="258077"/>
          </a:xfrm>
          <a:prstGeom prst="rect">
            <a:avLst/>
          </a:prstGeom>
        </p:spPr>
      </p:pic>
      <p:cxnSp>
        <p:nvCxnSpPr>
          <p:cNvPr id="77" name="Connettore 1 76"/>
          <p:cNvCxnSpPr/>
          <p:nvPr/>
        </p:nvCxnSpPr>
        <p:spPr>
          <a:xfrm>
            <a:off x="4108451" y="3393385"/>
            <a:ext cx="919452" cy="0"/>
          </a:xfrm>
          <a:prstGeom prst="line">
            <a:avLst/>
          </a:prstGeom>
          <a:ln w="19050" cmpd="sng">
            <a:solidFill>
              <a:srgbClr val="0000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uppo 83"/>
          <p:cNvGrpSpPr/>
          <p:nvPr/>
        </p:nvGrpSpPr>
        <p:grpSpPr>
          <a:xfrm>
            <a:off x="4103848" y="3298609"/>
            <a:ext cx="924055" cy="569355"/>
            <a:chOff x="4490268" y="3278289"/>
            <a:chExt cx="924055" cy="569355"/>
          </a:xfrm>
        </p:grpSpPr>
        <p:cxnSp>
          <p:nvCxnSpPr>
            <p:cNvPr id="73" name="Connettore 1 72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Connettore 1 78"/>
          <p:cNvCxnSpPr/>
          <p:nvPr/>
        </p:nvCxnSpPr>
        <p:spPr>
          <a:xfrm>
            <a:off x="582704" y="3931231"/>
            <a:ext cx="919452" cy="0"/>
          </a:xfrm>
          <a:prstGeom prst="line">
            <a:avLst/>
          </a:prstGeom>
          <a:ln w="1905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uppo 84"/>
          <p:cNvGrpSpPr/>
          <p:nvPr/>
        </p:nvGrpSpPr>
        <p:grpSpPr>
          <a:xfrm>
            <a:off x="2359916" y="3299920"/>
            <a:ext cx="924055" cy="569355"/>
            <a:chOff x="4490268" y="3278289"/>
            <a:chExt cx="924055" cy="569355"/>
          </a:xfrm>
        </p:grpSpPr>
        <p:cxnSp>
          <p:nvCxnSpPr>
            <p:cNvPr id="86" name="Connettore 1 85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o 90"/>
          <p:cNvGrpSpPr/>
          <p:nvPr/>
        </p:nvGrpSpPr>
        <p:grpSpPr>
          <a:xfrm>
            <a:off x="578101" y="3308364"/>
            <a:ext cx="924055" cy="569355"/>
            <a:chOff x="4490268" y="3278289"/>
            <a:chExt cx="924055" cy="569355"/>
          </a:xfrm>
        </p:grpSpPr>
        <p:cxnSp>
          <p:nvCxnSpPr>
            <p:cNvPr id="92" name="Connettore 1 91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Connettore 2 7"/>
          <p:cNvCxnSpPr/>
          <p:nvPr/>
        </p:nvCxnSpPr>
        <p:spPr>
          <a:xfrm>
            <a:off x="1112776" y="2159033"/>
            <a:ext cx="1" cy="1772198"/>
          </a:xfrm>
          <a:prstGeom prst="straightConnector1">
            <a:avLst/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uppo 96"/>
          <p:cNvGrpSpPr/>
          <p:nvPr/>
        </p:nvGrpSpPr>
        <p:grpSpPr>
          <a:xfrm>
            <a:off x="578869" y="1679951"/>
            <a:ext cx="924055" cy="569355"/>
            <a:chOff x="4490268" y="3278289"/>
            <a:chExt cx="924055" cy="569355"/>
          </a:xfrm>
        </p:grpSpPr>
        <p:cxnSp>
          <p:nvCxnSpPr>
            <p:cNvPr id="98" name="Connettore 1 97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Connettore 1 103"/>
          <p:cNvCxnSpPr/>
          <p:nvPr/>
        </p:nvCxnSpPr>
        <p:spPr>
          <a:xfrm>
            <a:off x="578101" y="2159033"/>
            <a:ext cx="919452" cy="0"/>
          </a:xfrm>
          <a:prstGeom prst="line">
            <a:avLst/>
          </a:prstGeom>
          <a:ln w="19050" cmpd="sng">
            <a:solidFill>
              <a:srgbClr val="0000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uppo 106"/>
          <p:cNvGrpSpPr/>
          <p:nvPr/>
        </p:nvGrpSpPr>
        <p:grpSpPr>
          <a:xfrm>
            <a:off x="2355313" y="1679998"/>
            <a:ext cx="924055" cy="569355"/>
            <a:chOff x="4490268" y="3278289"/>
            <a:chExt cx="924055" cy="569355"/>
          </a:xfrm>
        </p:grpSpPr>
        <p:cxnSp>
          <p:nvCxnSpPr>
            <p:cNvPr id="108" name="Connettore 1 107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o 112"/>
          <p:cNvGrpSpPr/>
          <p:nvPr/>
        </p:nvGrpSpPr>
        <p:grpSpPr>
          <a:xfrm>
            <a:off x="4102780" y="1680333"/>
            <a:ext cx="924055" cy="569355"/>
            <a:chOff x="4490268" y="3278289"/>
            <a:chExt cx="924055" cy="569355"/>
          </a:xfrm>
        </p:grpSpPr>
        <p:cxnSp>
          <p:nvCxnSpPr>
            <p:cNvPr id="114" name="Connettore 1 113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Connettore 1 118"/>
          <p:cNvCxnSpPr/>
          <p:nvPr/>
        </p:nvCxnSpPr>
        <p:spPr>
          <a:xfrm>
            <a:off x="4096215" y="1631613"/>
            <a:ext cx="919452" cy="0"/>
          </a:xfrm>
          <a:prstGeom prst="line">
            <a:avLst/>
          </a:prstGeom>
          <a:ln w="19050" cmpd="sng">
            <a:solidFill>
              <a:srgbClr val="0000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0" name="Gruppo 129"/>
          <p:cNvGrpSpPr/>
          <p:nvPr/>
        </p:nvGrpSpPr>
        <p:grpSpPr>
          <a:xfrm>
            <a:off x="2390436" y="4432098"/>
            <a:ext cx="924055" cy="569355"/>
            <a:chOff x="4490268" y="3278289"/>
            <a:chExt cx="924055" cy="569355"/>
          </a:xfrm>
        </p:grpSpPr>
        <p:cxnSp>
          <p:nvCxnSpPr>
            <p:cNvPr id="131" name="Connettore 1 130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131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132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uppo 135"/>
          <p:cNvGrpSpPr/>
          <p:nvPr/>
        </p:nvGrpSpPr>
        <p:grpSpPr>
          <a:xfrm>
            <a:off x="2359916" y="688518"/>
            <a:ext cx="924055" cy="569355"/>
            <a:chOff x="4490268" y="3278289"/>
            <a:chExt cx="924055" cy="569355"/>
          </a:xfrm>
        </p:grpSpPr>
        <p:cxnSp>
          <p:nvCxnSpPr>
            <p:cNvPr id="137" name="Connettore 1 136"/>
            <p:cNvCxnSpPr/>
            <p:nvPr/>
          </p:nvCxnSpPr>
          <p:spPr>
            <a:xfrm>
              <a:off x="4490268" y="3703826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/>
          </p:nvCxnSpPr>
          <p:spPr>
            <a:xfrm>
              <a:off x="4490268" y="3847644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/>
          </p:nvCxnSpPr>
          <p:spPr>
            <a:xfrm>
              <a:off x="4494871" y="3558863"/>
              <a:ext cx="91945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/>
          </p:nvCxnSpPr>
          <p:spPr>
            <a:xfrm>
              <a:off x="4490268" y="3423252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/>
          </p:nvCxnSpPr>
          <p:spPr>
            <a:xfrm>
              <a:off x="4494871" y="3278289"/>
              <a:ext cx="91945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Immagine 143" descr="color_rgb_1,0.1,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6" y="4353755"/>
            <a:ext cx="993969" cy="156685"/>
          </a:xfrm>
          <a:prstGeom prst="rect">
            <a:avLst/>
          </a:prstGeom>
        </p:spPr>
      </p:pic>
      <p:pic>
        <p:nvPicPr>
          <p:cNvPr id="147" name="Immagine 146" descr="color_rgb_0,0.1,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7" y="2819972"/>
            <a:ext cx="899469" cy="172354"/>
          </a:xfrm>
          <a:prstGeom prst="rect">
            <a:avLst/>
          </a:prstGeom>
        </p:spPr>
      </p:pic>
      <p:cxnSp>
        <p:nvCxnSpPr>
          <p:cNvPr id="148" name="Connettore 2 147"/>
          <p:cNvCxnSpPr/>
          <p:nvPr/>
        </p:nvCxnSpPr>
        <p:spPr>
          <a:xfrm>
            <a:off x="314602" y="3590524"/>
            <a:ext cx="0" cy="112214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0" name="Immagine 149" descr="omega_0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" y="4107826"/>
            <a:ext cx="193896" cy="123879"/>
          </a:xfrm>
          <a:prstGeom prst="rect">
            <a:avLst/>
          </a:prstGeom>
        </p:spPr>
      </p:pic>
      <p:grpSp>
        <p:nvGrpSpPr>
          <p:cNvPr id="194" name="Gruppo 193"/>
          <p:cNvGrpSpPr/>
          <p:nvPr/>
        </p:nvGrpSpPr>
        <p:grpSpPr>
          <a:xfrm>
            <a:off x="6246734" y="2080622"/>
            <a:ext cx="2367744" cy="702859"/>
            <a:chOff x="6659002" y="2490828"/>
            <a:chExt cx="2367744" cy="702859"/>
          </a:xfrm>
        </p:grpSpPr>
        <p:pic>
          <p:nvPicPr>
            <p:cNvPr id="155" name="Immagine 154" descr="H_sim_sigma^+_i_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013" y="2599492"/>
              <a:ext cx="2256321" cy="495547"/>
            </a:xfrm>
            <a:prstGeom prst="rect">
              <a:avLst/>
            </a:prstGeom>
          </p:spPr>
        </p:pic>
        <p:sp>
          <p:nvSpPr>
            <p:cNvPr id="156" name="Rettangolo arrotondato 155"/>
            <p:cNvSpPr/>
            <p:nvPr/>
          </p:nvSpPr>
          <p:spPr>
            <a:xfrm>
              <a:off x="6659002" y="2490828"/>
              <a:ext cx="2367744" cy="702859"/>
            </a:xfrm>
            <a:prstGeom prst="roundRect">
              <a:avLst/>
            </a:prstGeom>
            <a:solidFill>
              <a:srgbClr val="7033FF">
                <a:alpha val="5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</p:grpSp>
      <p:grpSp>
        <p:nvGrpSpPr>
          <p:cNvPr id="190" name="Gruppo 189"/>
          <p:cNvGrpSpPr>
            <a:grpSpLocks noChangeAspect="1"/>
          </p:cNvGrpSpPr>
          <p:nvPr/>
        </p:nvGrpSpPr>
        <p:grpSpPr>
          <a:xfrm>
            <a:off x="5108300" y="3298616"/>
            <a:ext cx="4006895" cy="1891669"/>
            <a:chOff x="5055825" y="3188984"/>
            <a:chExt cx="4006895" cy="1891668"/>
          </a:xfrm>
        </p:grpSpPr>
        <p:grpSp>
          <p:nvGrpSpPr>
            <p:cNvPr id="174" name="Group 86"/>
            <p:cNvGrpSpPr/>
            <p:nvPr/>
          </p:nvGrpSpPr>
          <p:grpSpPr>
            <a:xfrm>
              <a:off x="5055825" y="3188984"/>
              <a:ext cx="4006895" cy="1891668"/>
              <a:chOff x="3762257" y="1006651"/>
              <a:chExt cx="4848343" cy="2080830"/>
            </a:xfrm>
          </p:grpSpPr>
          <p:grpSp>
            <p:nvGrpSpPr>
              <p:cNvPr id="175" name="Group 105"/>
              <p:cNvGrpSpPr/>
              <p:nvPr/>
            </p:nvGrpSpPr>
            <p:grpSpPr>
              <a:xfrm>
                <a:off x="3762257" y="1006651"/>
                <a:ext cx="4848343" cy="2080830"/>
                <a:chOff x="3762257" y="1006651"/>
                <a:chExt cx="4848343" cy="2080830"/>
              </a:xfrm>
            </p:grpSpPr>
            <p:sp>
              <p:nvSpPr>
                <p:cNvPr id="177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4945049" y="2715073"/>
                  <a:ext cx="2567430" cy="3724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prstClr val="black"/>
                      </a:solidFill>
                      <a:latin typeface="+mj-lt"/>
                      <a:cs typeface="Arial" pitchFamily="34" charset="0"/>
                    </a:rPr>
                    <a:t>Beatnote frequency</a:t>
                  </a:r>
                  <a:endParaRPr lang="en-US" sz="1600" dirty="0">
                    <a:solidFill>
                      <a:prstClr val="black"/>
                    </a:solidFill>
                    <a:latin typeface="+mj-lt"/>
                    <a:cs typeface="Arial" pitchFamily="34" charset="0"/>
                  </a:endParaRPr>
                </a:p>
              </p:txBody>
            </p:sp>
            <p:cxnSp>
              <p:nvCxnSpPr>
                <p:cNvPr id="178" name="Straight Connector 90"/>
                <p:cNvCxnSpPr/>
                <p:nvPr/>
              </p:nvCxnSpPr>
              <p:spPr>
                <a:xfrm rot="16200000" flipH="1">
                  <a:off x="6163126" y="2759956"/>
                  <a:ext cx="131321" cy="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92"/>
                <p:cNvCxnSpPr/>
                <p:nvPr/>
              </p:nvCxnSpPr>
              <p:spPr>
                <a:xfrm>
                  <a:off x="3762257" y="2720531"/>
                  <a:ext cx="4848343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TextBox 93"/>
                <p:cNvSpPr txBox="1">
                  <a:spLocks noChangeArrowheads="1"/>
                </p:cNvSpPr>
                <p:nvPr/>
              </p:nvSpPr>
              <p:spPr bwMode="auto">
                <a:xfrm>
                  <a:off x="5759205" y="1006651"/>
                  <a:ext cx="1008997" cy="3724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prstClr val="black"/>
                      </a:solidFill>
                      <a:latin typeface="+mj-lt"/>
                      <a:cs typeface="Arial" pitchFamily="34" charset="0"/>
                    </a:rPr>
                    <a:t>Carrier</a:t>
                  </a:r>
                  <a:endParaRPr lang="en-US" sz="1600" dirty="0">
                    <a:solidFill>
                      <a:prstClr val="black"/>
                    </a:solidFill>
                    <a:latin typeface="+mj-lt"/>
                    <a:cs typeface="Arial" pitchFamily="34" charset="0"/>
                  </a:endParaRPr>
                </a:p>
              </p:txBody>
            </p:sp>
          </p:grpSp>
          <p:cxnSp>
            <p:nvCxnSpPr>
              <p:cNvPr id="176" name="Straight Connector 88"/>
              <p:cNvCxnSpPr/>
              <p:nvPr/>
            </p:nvCxnSpPr>
            <p:spPr>
              <a:xfrm rot="5400000">
                <a:off x="5590051" y="2031364"/>
                <a:ext cx="1282766" cy="1217"/>
              </a:xfrm>
              <a:prstGeom prst="line">
                <a:avLst/>
              </a:prstGeom>
              <a:ln w="476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TextBox 94"/>
            <p:cNvSpPr txBox="1">
              <a:spLocks noChangeArrowheads="1"/>
            </p:cNvSpPr>
            <p:nvPr/>
          </p:nvSpPr>
          <p:spPr bwMode="auto">
            <a:xfrm>
              <a:off x="7498302" y="3522071"/>
              <a:ext cx="10760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FF"/>
                  </a:solidFill>
                  <a:latin typeface="+mj-lt"/>
                  <a:cs typeface="Helvetica"/>
                </a:rPr>
                <a:t>Transverse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FF"/>
                  </a:solidFill>
                  <a:latin typeface="+mj-lt"/>
                  <a:cs typeface="Helvetica"/>
                </a:rPr>
                <a:t>modes</a:t>
              </a:r>
              <a:endParaRPr lang="en-US" sz="1400" dirty="0">
                <a:solidFill>
                  <a:srgbClr val="0000FF"/>
                </a:solidFill>
                <a:latin typeface="+mj-lt"/>
                <a:cs typeface="Helvetica"/>
              </a:endParaRPr>
            </a:p>
          </p:txBody>
        </p:sp>
        <p:grpSp>
          <p:nvGrpSpPr>
            <p:cNvPr id="182" name="Gruppo 181"/>
            <p:cNvGrpSpPr/>
            <p:nvPr/>
          </p:nvGrpSpPr>
          <p:grpSpPr>
            <a:xfrm>
              <a:off x="7904437" y="4140352"/>
              <a:ext cx="607622" cy="606199"/>
              <a:chOff x="7904437" y="4088541"/>
              <a:chExt cx="607622" cy="606199"/>
            </a:xfrm>
          </p:grpSpPr>
          <p:cxnSp>
            <p:nvCxnSpPr>
              <p:cNvPr id="183" name="Straight Connector 132"/>
              <p:cNvCxnSpPr/>
              <p:nvPr/>
            </p:nvCxnSpPr>
            <p:spPr>
              <a:xfrm rot="5400000" flipH="1" flipV="1">
                <a:off x="7612367" y="4402671"/>
                <a:ext cx="584139" cy="0"/>
              </a:xfrm>
              <a:prstGeom prst="line">
                <a:avLst/>
              </a:prstGeom>
              <a:ln w="31750">
                <a:solidFill>
                  <a:srgbClr val="004BE2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33"/>
              <p:cNvCxnSpPr/>
              <p:nvPr/>
            </p:nvCxnSpPr>
            <p:spPr>
              <a:xfrm rot="5400000" flipH="1" flipV="1">
                <a:off x="8219989" y="4380611"/>
                <a:ext cx="584139" cy="0"/>
              </a:xfrm>
              <a:prstGeom prst="line">
                <a:avLst/>
              </a:prstGeom>
              <a:ln w="31750">
                <a:solidFill>
                  <a:srgbClr val="004BE2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5" name="Straight Connector 123"/>
            <p:cNvCxnSpPr/>
            <p:nvPr/>
          </p:nvCxnSpPr>
          <p:spPr>
            <a:xfrm rot="16200000" flipH="1" flipV="1">
              <a:off x="5980653" y="4444492"/>
              <a:ext cx="584139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24"/>
            <p:cNvCxnSpPr/>
            <p:nvPr/>
          </p:nvCxnSpPr>
          <p:spPr>
            <a:xfrm rot="16200000" flipH="1" flipV="1">
              <a:off x="5153907" y="4456815"/>
              <a:ext cx="584139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97"/>
            <p:cNvSpPr txBox="1">
              <a:spLocks noChangeArrowheads="1"/>
            </p:cNvSpPr>
            <p:nvPr/>
          </p:nvSpPr>
          <p:spPr bwMode="auto">
            <a:xfrm>
              <a:off x="5751386" y="3520760"/>
              <a:ext cx="10760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Helvetica"/>
                </a:rPr>
                <a:t>Transverse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Helvetica"/>
                </a:rPr>
                <a:t>modes</a:t>
              </a:r>
              <a:endParaRPr lang="en-US" sz="1400" dirty="0">
                <a:solidFill>
                  <a:srgbClr val="FF0000"/>
                </a:solidFill>
                <a:latin typeface="+mj-lt"/>
                <a:cs typeface="Helvetica"/>
              </a:endParaRPr>
            </a:p>
          </p:txBody>
        </p:sp>
        <p:cxnSp>
          <p:nvCxnSpPr>
            <p:cNvPr id="188" name="Straight Connector 60"/>
            <p:cNvCxnSpPr/>
            <p:nvPr/>
          </p:nvCxnSpPr>
          <p:spPr>
            <a:xfrm flipH="1">
              <a:off x="5167265" y="4014211"/>
              <a:ext cx="1216" cy="706616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61"/>
            <p:cNvCxnSpPr/>
            <p:nvPr/>
          </p:nvCxnSpPr>
          <p:spPr>
            <a:xfrm>
              <a:off x="8036320" y="4011878"/>
              <a:ext cx="0" cy="734674"/>
            </a:xfrm>
            <a:prstGeom prst="line">
              <a:avLst/>
            </a:prstGeom>
            <a:ln w="47625">
              <a:solidFill>
                <a:srgbClr val="0D5E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Straight Connector 61"/>
          <p:cNvCxnSpPr/>
          <p:nvPr/>
        </p:nvCxnSpPr>
        <p:spPr>
          <a:xfrm>
            <a:off x="8235000" y="4125230"/>
            <a:ext cx="0" cy="734674"/>
          </a:xfrm>
          <a:prstGeom prst="line">
            <a:avLst/>
          </a:prstGeom>
          <a:ln w="47625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3" name="Immagine 192" descr="color_rgb_0.0,0.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3" y="1298738"/>
            <a:ext cx="991032" cy="172354"/>
          </a:xfrm>
          <a:prstGeom prst="rect">
            <a:avLst/>
          </a:prstGeom>
        </p:spPr>
      </p:pic>
      <p:sp>
        <p:nvSpPr>
          <p:cNvPr id="195" name="Rettangolo arrotondato 194"/>
          <p:cNvSpPr/>
          <p:nvPr/>
        </p:nvSpPr>
        <p:spPr>
          <a:xfrm>
            <a:off x="6286554" y="800663"/>
            <a:ext cx="2277979" cy="996149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Generalization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of </a:t>
            </a:r>
          </a:p>
          <a:p>
            <a:pPr algn="ctr"/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Molmer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Sorensen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  <a:p>
            <a:pPr algn="ctr"/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scheme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with multiple</a:t>
            </a:r>
          </a:p>
          <a:p>
            <a:pPr algn="ctr"/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Frequency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tones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arrotondato 7"/>
          <p:cNvSpPr/>
          <p:nvPr/>
        </p:nvSpPr>
        <p:spPr>
          <a:xfrm>
            <a:off x="1122778" y="1145092"/>
            <a:ext cx="6630235" cy="702859"/>
          </a:xfrm>
          <a:prstGeom prst="roundRect">
            <a:avLst/>
          </a:prstGeom>
          <a:solidFill>
            <a:srgbClr val="7033FF">
              <a:alpha val="5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80916" y="26018"/>
            <a:ext cx="76043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Fully analog approach with trapped ions</a:t>
            </a:r>
            <a:endParaRPr lang="en-US" sz="3200" dirty="0">
              <a:latin typeface="+mj-lt"/>
              <a:cs typeface="Helvetica"/>
            </a:endParaRPr>
          </a:p>
        </p:txBody>
      </p:sp>
      <p:pic>
        <p:nvPicPr>
          <p:cNvPr id="6" name="Immagine 5" descr="Ions-for-NP-Davoudi-v.1.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27619" r="55721" b="62104"/>
          <a:stretch/>
        </p:blipFill>
        <p:spPr>
          <a:xfrm>
            <a:off x="5454452" y="1952562"/>
            <a:ext cx="2252653" cy="581492"/>
          </a:xfrm>
          <a:prstGeom prst="rect">
            <a:avLst/>
          </a:prstGeom>
        </p:spPr>
      </p:pic>
      <p:pic>
        <p:nvPicPr>
          <p:cNvPr id="11" name="Immagine 10" descr="U(t)=_exp_left(-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34" y="1181245"/>
            <a:ext cx="6245475" cy="632086"/>
          </a:xfrm>
          <a:prstGeom prst="rect">
            <a:avLst/>
          </a:prstGeom>
        </p:spPr>
      </p:pic>
      <p:pic>
        <p:nvPicPr>
          <p:cNvPr id="13" name="Immagine 12" descr="hat_H_I_=_frac_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78" y="2010291"/>
            <a:ext cx="3987285" cy="444348"/>
          </a:xfrm>
          <a:prstGeom prst="rect">
            <a:avLst/>
          </a:prstGeom>
        </p:spPr>
      </p:pic>
      <p:pic>
        <p:nvPicPr>
          <p:cNvPr id="14" name="Immagine 13" descr="Ions-for-NP-Davoudi-v.1.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42151" r="34788" b="41453"/>
          <a:stretch/>
        </p:blipFill>
        <p:spPr>
          <a:xfrm>
            <a:off x="1010867" y="2763175"/>
            <a:ext cx="3749587" cy="927719"/>
          </a:xfrm>
          <a:prstGeom prst="rect">
            <a:avLst/>
          </a:prstGeom>
        </p:spPr>
      </p:pic>
      <p:pic>
        <p:nvPicPr>
          <p:cNvPr id="15" name="Immagine 14" descr="Ions-for-NP-Davoudi-v.1.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62818" r="21247" b="20786"/>
          <a:stretch/>
        </p:blipFill>
        <p:spPr>
          <a:xfrm>
            <a:off x="1021845" y="3843294"/>
            <a:ext cx="4761970" cy="927719"/>
          </a:xfrm>
          <a:prstGeom prst="rect">
            <a:avLst/>
          </a:prstGeom>
        </p:spPr>
      </p:pic>
      <p:pic>
        <p:nvPicPr>
          <p:cNvPr id="17" name="Immagine 16" descr="color_rgb_0.43,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97" y="4063817"/>
            <a:ext cx="573505" cy="236572"/>
          </a:xfrm>
          <a:prstGeom prst="rect">
            <a:avLst/>
          </a:prstGeom>
        </p:spPr>
      </p:pic>
      <p:pic>
        <p:nvPicPr>
          <p:cNvPr id="18" name="Immagine 17" descr="color_rgb_0.43,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08" y="4357635"/>
            <a:ext cx="673869" cy="243741"/>
          </a:xfrm>
          <a:prstGeom prst="rect">
            <a:avLst/>
          </a:prstGeom>
        </p:spPr>
      </p:pic>
      <p:sp>
        <p:nvSpPr>
          <p:cNvPr id="21" name="Rettangolo arrotondato 20"/>
          <p:cNvSpPr/>
          <p:nvPr/>
        </p:nvSpPr>
        <p:spPr>
          <a:xfrm>
            <a:off x="6314010" y="2763175"/>
            <a:ext cx="2277979" cy="996149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Playing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with laser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parameters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to</a:t>
            </a:r>
          </a:p>
          <a:p>
            <a:pPr algn="ctr"/>
            <a:r>
              <a:rPr lang="it-IT" sz="1600" dirty="0" err="1" smtClean="0">
                <a:solidFill>
                  <a:srgbClr val="000000"/>
                </a:solidFill>
                <a:latin typeface="+mj-lt"/>
                <a:cs typeface="Helvetica"/>
              </a:rPr>
              <a:t>enhance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resonantly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three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body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terms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: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7115692" y="3948959"/>
            <a:ext cx="847434" cy="702859"/>
          </a:xfrm>
          <a:prstGeom prst="roundRect">
            <a:avLst/>
          </a:prstGeom>
          <a:solidFill>
            <a:srgbClr val="7033FF">
              <a:alpha val="5000"/>
            </a:srgbClr>
          </a:solidFill>
          <a:ln w="19050" cmpd="sng">
            <a:solidFill>
              <a:srgbClr val="70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122778" y="674746"/>
            <a:ext cx="3811826" cy="347049"/>
          </a:xfrm>
          <a:prstGeom prst="roundRect">
            <a:avLst/>
          </a:prstGeom>
          <a:solidFill>
            <a:srgbClr val="008000">
              <a:alpha val="9000"/>
            </a:srgbClr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Magnus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expansion</a:t>
            </a:r>
            <a:r>
              <a:rPr lang="it-IT" sz="1600" dirty="0">
                <a:solidFill>
                  <a:srgbClr val="000000"/>
                </a:solidFill>
                <a:latin typeface="+mj-lt"/>
                <a:cs typeface="Helvetica"/>
              </a:rPr>
              <a:t> of the full </a:t>
            </a:r>
            <a:r>
              <a:rPr lang="it-IT" sz="1600" dirty="0" err="1">
                <a:solidFill>
                  <a:srgbClr val="000000"/>
                </a:solidFill>
                <a:latin typeface="+mj-lt"/>
                <a:cs typeface="Helvetica"/>
              </a:rPr>
              <a:t>evolution</a:t>
            </a:r>
            <a:r>
              <a:rPr lang="it-IT" sz="1600" dirty="0" smtClean="0">
                <a:solidFill>
                  <a:srgbClr val="000000"/>
                </a:solidFill>
                <a:latin typeface="+mj-lt"/>
                <a:cs typeface="Helvetica"/>
              </a:rPr>
              <a:t>:</a:t>
            </a:r>
            <a:endParaRPr lang="it-IT" sz="1600" dirty="0">
              <a:solidFill>
                <a:srgbClr val="000000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027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88709" y="41612"/>
            <a:ext cx="4268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cs typeface="Helvetica"/>
              </a:rPr>
              <a:t>Summary and outlook</a:t>
            </a:r>
            <a:endParaRPr lang="en-US" sz="3200" dirty="0">
              <a:cs typeface="Helvetic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20817" y="867909"/>
            <a:ext cx="6660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>
                <a:cs typeface="Helvetica"/>
              </a:rPr>
              <a:t>Great </a:t>
            </a:r>
            <a:r>
              <a:rPr lang="it-IT" dirty="0" err="1" smtClean="0">
                <a:cs typeface="Helvetica"/>
              </a:rPr>
              <a:t>opportunities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offered</a:t>
            </a:r>
            <a:r>
              <a:rPr lang="it-IT" dirty="0" smtClean="0">
                <a:cs typeface="Helvetica"/>
              </a:rPr>
              <a:t> by </a:t>
            </a:r>
            <a:r>
              <a:rPr lang="it-IT" dirty="0" err="1" smtClean="0">
                <a:cs typeface="Helvetica"/>
              </a:rPr>
              <a:t>near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term</a:t>
            </a:r>
            <a:r>
              <a:rPr lang="it-IT" dirty="0" smtClean="0">
                <a:cs typeface="Helvetica"/>
              </a:rPr>
              <a:t> quantum </a:t>
            </a:r>
            <a:r>
              <a:rPr lang="it-IT" dirty="0" err="1" smtClean="0">
                <a:cs typeface="Helvetica"/>
              </a:rPr>
              <a:t>platforms</a:t>
            </a:r>
            <a:endParaRPr lang="it-IT" dirty="0" smtClean="0"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cs typeface="Helvetica"/>
              </a:rPr>
              <a:t>Trapped</a:t>
            </a:r>
            <a:r>
              <a:rPr lang="it-IT" dirty="0" err="1">
                <a:cs typeface="Helvetica"/>
              </a:rPr>
              <a:t>-</a:t>
            </a:r>
            <a:r>
              <a:rPr lang="it-IT" dirty="0" err="1" smtClean="0">
                <a:cs typeface="Helvetica"/>
              </a:rPr>
              <a:t>ion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systems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offer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features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that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makes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>
                <a:cs typeface="Helvetica"/>
              </a:rPr>
              <a:t>analog</a:t>
            </a:r>
            <a:r>
              <a:rPr lang="it-IT" dirty="0">
                <a:cs typeface="Helvetica"/>
              </a:rPr>
              <a:t> </a:t>
            </a:r>
            <a:endParaRPr lang="it-IT" dirty="0" smtClean="0">
              <a:cs typeface="Helvetica"/>
            </a:endParaRPr>
          </a:p>
          <a:p>
            <a:r>
              <a:rPr lang="it-IT" dirty="0" smtClean="0">
                <a:cs typeface="Helvetica"/>
              </a:rPr>
              <a:t>     </a:t>
            </a:r>
            <a:r>
              <a:rPr lang="it-IT" dirty="0" err="1" smtClean="0">
                <a:cs typeface="Helvetica"/>
              </a:rPr>
              <a:t>implementation</a:t>
            </a:r>
            <a:r>
              <a:rPr lang="it-IT" dirty="0" smtClean="0">
                <a:cs typeface="Helvetica"/>
              </a:rPr>
              <a:t> of Lattice HEP </a:t>
            </a:r>
            <a:r>
              <a:rPr lang="it-IT" dirty="0" err="1" smtClean="0">
                <a:cs typeface="Helvetica"/>
              </a:rPr>
              <a:t>models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possible</a:t>
            </a:r>
            <a:endParaRPr lang="it-IT" dirty="0" smtClean="0">
              <a:cs typeface="Helvetic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73217" y="2125749"/>
            <a:ext cx="460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t-IT" dirty="0" smtClean="0"/>
          </a:p>
        </p:txBody>
      </p:sp>
      <p:pic>
        <p:nvPicPr>
          <p:cNvPr id="7" name="Immagine 6" descr="121_ions_correc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" y="2740265"/>
            <a:ext cx="5641121" cy="10256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90983" y="2052663"/>
            <a:ext cx="320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cs typeface="Helvetica"/>
              </a:rPr>
              <a:t>Two</a:t>
            </a:r>
            <a:r>
              <a:rPr lang="it-IT" dirty="0" smtClean="0">
                <a:cs typeface="Helvetica"/>
              </a:rPr>
              <a:t> new </a:t>
            </a:r>
            <a:r>
              <a:rPr lang="it-IT" dirty="0" err="1" smtClean="0">
                <a:cs typeface="Helvetica"/>
              </a:rPr>
              <a:t>systems</a:t>
            </a:r>
            <a:r>
              <a:rPr lang="it-IT" dirty="0" smtClean="0">
                <a:cs typeface="Helvetica"/>
              </a:rPr>
              <a:t> </a:t>
            </a:r>
            <a:r>
              <a:rPr lang="it-IT" dirty="0" err="1" smtClean="0">
                <a:cs typeface="Helvetica"/>
              </a:rPr>
              <a:t>coming</a:t>
            </a:r>
            <a:r>
              <a:rPr lang="it-IT" dirty="0" smtClean="0">
                <a:cs typeface="Helvetica"/>
              </a:rPr>
              <a:t> up: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39822" y="2433102"/>
            <a:ext cx="4942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err="1" smtClean="0"/>
              <a:t>Cryogenic</a:t>
            </a:r>
            <a:r>
              <a:rPr lang="it-IT" sz="1600" dirty="0" smtClean="0"/>
              <a:t> </a:t>
            </a:r>
            <a:r>
              <a:rPr lang="it-IT" sz="1600" dirty="0" err="1" smtClean="0"/>
              <a:t>Analog</a:t>
            </a:r>
            <a:r>
              <a:rPr lang="it-IT" sz="1600" dirty="0" smtClean="0"/>
              <a:t> Quantum </a:t>
            </a:r>
            <a:r>
              <a:rPr lang="it-IT" sz="1600" dirty="0" err="1" smtClean="0"/>
              <a:t>simulation</a:t>
            </a:r>
            <a:r>
              <a:rPr lang="it-IT" sz="1600" dirty="0" smtClean="0"/>
              <a:t> </a:t>
            </a:r>
            <a:r>
              <a:rPr lang="it-IT" sz="1600" dirty="0" err="1" smtClean="0"/>
              <a:t>platform</a:t>
            </a:r>
            <a:r>
              <a:rPr lang="it-IT" sz="1600" dirty="0" smtClean="0"/>
              <a:t>: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763876" y="2843928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~100 </a:t>
            </a:r>
            <a:r>
              <a:rPr lang="it-IT" dirty="0" err="1" smtClean="0"/>
              <a:t>qubits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Global control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94644" y="3765923"/>
            <a:ext cx="3762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smtClean="0"/>
              <a:t>New</a:t>
            </a:r>
            <a:r>
              <a:rPr lang="it-IT" sz="1600" dirty="0" smtClean="0"/>
              <a:t> </a:t>
            </a:r>
            <a:r>
              <a:rPr lang="it-IT" sz="1600" dirty="0" smtClean="0"/>
              <a:t>Quantum </a:t>
            </a:r>
            <a:r>
              <a:rPr lang="it-IT" sz="1600" dirty="0" err="1" smtClean="0"/>
              <a:t>computing</a:t>
            </a:r>
            <a:r>
              <a:rPr lang="it-IT" sz="1600" dirty="0" smtClean="0"/>
              <a:t> </a:t>
            </a:r>
            <a:r>
              <a:rPr lang="it-IT" sz="1600" dirty="0" err="1" smtClean="0"/>
              <a:t>platform</a:t>
            </a:r>
            <a:r>
              <a:rPr lang="it-IT" sz="1600" dirty="0" smtClean="0"/>
              <a:t>:</a:t>
            </a:r>
            <a:endParaRPr lang="it-IT" sz="1600" dirty="0"/>
          </a:p>
        </p:txBody>
      </p:sp>
      <p:pic>
        <p:nvPicPr>
          <p:cNvPr id="12" name="Immagine 11" descr="Ion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" y="4135841"/>
            <a:ext cx="2261436" cy="94498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6"/>
          <a:stretch/>
        </p:blipFill>
        <p:spPr bwMode="auto">
          <a:xfrm>
            <a:off x="3432250" y="4117610"/>
            <a:ext cx="1465105" cy="97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6957225" y="4284487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~30 </a:t>
            </a:r>
            <a:r>
              <a:rPr lang="it-IT" dirty="0" err="1" smtClean="0"/>
              <a:t>qubits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Full control</a:t>
            </a:r>
          </a:p>
        </p:txBody>
      </p:sp>
    </p:spTree>
    <p:extLst>
      <p:ext uri="{BB962C8B-B14F-4D97-AF65-F5344CB8AC3E}">
        <p14:creationId xmlns:p14="http://schemas.microsoft.com/office/powerpoint/2010/main" val="278764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98355" y="41612"/>
            <a:ext cx="36197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  <a:cs typeface="Helvetica"/>
              </a:rPr>
              <a:t>Acknowledgments</a:t>
            </a:r>
            <a:endParaRPr lang="en-US" sz="3200" dirty="0">
              <a:latin typeface="+mj-lt"/>
              <a:cs typeface="Helvetica"/>
            </a:endParaRPr>
          </a:p>
        </p:txBody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xmlns="" id="{E8F32F63-B9E1-473A-A114-01380188E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" y="888922"/>
            <a:ext cx="6260837" cy="2910311"/>
          </a:xfrm>
          <a:prstGeom prst="rect">
            <a:avLst/>
          </a:prstGeom>
        </p:spPr>
      </p:pic>
      <p:pic>
        <p:nvPicPr>
          <p:cNvPr id="5" name="Immagine 4" descr="37829417_2474641945883143_481898968448499712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r="13489" b="34145"/>
          <a:stretch/>
        </p:blipFill>
        <p:spPr>
          <a:xfrm>
            <a:off x="7806928" y="892514"/>
            <a:ext cx="1258403" cy="123937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371011" y="2099779"/>
            <a:ext cx="134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j-lt"/>
                <a:cs typeface="Helvetica"/>
              </a:rPr>
              <a:t>Z</a:t>
            </a:r>
            <a:r>
              <a:rPr lang="it-IT" dirty="0" smtClean="0">
                <a:latin typeface="+mj-lt"/>
                <a:cs typeface="Helvetica"/>
              </a:rPr>
              <a:t>. </a:t>
            </a:r>
            <a:r>
              <a:rPr lang="it-IT" dirty="0" err="1" smtClean="0">
                <a:latin typeface="+mj-lt"/>
                <a:cs typeface="Helvetica"/>
              </a:rPr>
              <a:t>Davoudi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870991" y="209977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A. N. </a:t>
            </a:r>
            <a:r>
              <a:rPr lang="it-IT" dirty="0">
                <a:latin typeface="+mj-lt"/>
                <a:cs typeface="Helvetica"/>
              </a:rPr>
              <a:t>S</a:t>
            </a:r>
            <a:r>
              <a:rPr lang="it-IT" dirty="0" smtClean="0">
                <a:latin typeface="+mj-lt"/>
                <a:cs typeface="Helvetica"/>
              </a:rPr>
              <a:t>haw</a:t>
            </a:r>
            <a:endParaRPr lang="it-IT" dirty="0">
              <a:latin typeface="+mj-lt"/>
              <a:cs typeface="Helvetica"/>
            </a:endParaRPr>
          </a:p>
        </p:txBody>
      </p:sp>
      <p:pic>
        <p:nvPicPr>
          <p:cNvPr id="9" name="Immagine 8" descr="Alirez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24" y="2659331"/>
            <a:ext cx="1077209" cy="1077209"/>
          </a:xfrm>
          <a:prstGeom prst="rect">
            <a:avLst/>
          </a:prstGeom>
        </p:spPr>
      </p:pic>
      <p:pic>
        <p:nvPicPr>
          <p:cNvPr id="10" name="Immagine 9" descr="Mohamm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29" y="2655491"/>
            <a:ext cx="1119375" cy="11193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523411" y="3729476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A. </a:t>
            </a:r>
            <a:r>
              <a:rPr lang="it-IT" dirty="0" err="1" smtClean="0">
                <a:latin typeface="+mj-lt"/>
                <a:cs typeface="Helvetica"/>
              </a:rPr>
              <a:t>Seif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905826" y="3736540"/>
            <a:ext cx="119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j-lt"/>
                <a:cs typeface="Helvetica"/>
              </a:rPr>
              <a:t>M. </a:t>
            </a:r>
            <a:r>
              <a:rPr lang="it-IT" dirty="0" err="1" smtClean="0">
                <a:latin typeface="+mj-lt"/>
                <a:cs typeface="Helvetica"/>
              </a:rPr>
              <a:t>Hafezi</a:t>
            </a:r>
            <a:endParaRPr lang="it-IT" dirty="0">
              <a:latin typeface="+mj-lt"/>
              <a:cs typeface="Helvetica"/>
            </a:endParaRPr>
          </a:p>
        </p:txBody>
      </p:sp>
      <p:sp>
        <p:nvSpPr>
          <p:cNvPr id="2" name="Ovale 1"/>
          <p:cNvSpPr/>
          <p:nvPr/>
        </p:nvSpPr>
        <p:spPr>
          <a:xfrm>
            <a:off x="2768555" y="1196180"/>
            <a:ext cx="411172" cy="74718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32099" y="1184135"/>
            <a:ext cx="411172" cy="74718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3" descr="nist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777" y="3981389"/>
            <a:ext cx="1389519" cy="36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WELCOME1"/>
          <p:cNvPicPr>
            <a:picLocks noChangeAspect="1" noChangeArrowheads="1"/>
          </p:cNvPicPr>
          <p:nvPr/>
        </p:nvPicPr>
        <p:blipFill>
          <a:blip r:embed="rId7" cstate="print"/>
          <a:srcRect r="76556"/>
          <a:stretch>
            <a:fillRect/>
          </a:stretch>
        </p:blipFill>
        <p:spPr bwMode="auto">
          <a:xfrm>
            <a:off x="8122789" y="4171890"/>
            <a:ext cx="1057114" cy="97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NSF_trans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4961" y="4201425"/>
            <a:ext cx="912825" cy="9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JQI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" y="4377135"/>
            <a:ext cx="2851393" cy="6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bionews-tx.com/wp-content/uploads/2014/01/AFOS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37" y="3778556"/>
            <a:ext cx="1863234" cy="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nsaseal_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9352" y="4250650"/>
            <a:ext cx="8334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ogo_with_b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9676" y="4571521"/>
            <a:ext cx="1147782" cy="42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5" descr="DARPA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07847" y="4466906"/>
            <a:ext cx="990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://www.mse.umd.edu/sites/default/files/images/logos/umd-ball-knockout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16" y="4293270"/>
            <a:ext cx="843153" cy="8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 descr="Zohreh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23" y="927388"/>
            <a:ext cx="1201244" cy="11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0"/>
          <p:cNvCxnSpPr/>
          <p:nvPr/>
        </p:nvCxnSpPr>
        <p:spPr>
          <a:xfrm rot="5400000">
            <a:off x="2729607" y="1544861"/>
            <a:ext cx="1285103" cy="1217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1"/>
          <p:cNvCxnSpPr/>
          <p:nvPr/>
        </p:nvCxnSpPr>
        <p:spPr>
          <a:xfrm rot="5400000">
            <a:off x="7181631" y="1543693"/>
            <a:ext cx="1282767" cy="1217"/>
          </a:xfrm>
          <a:prstGeom prst="line">
            <a:avLst/>
          </a:prstGeom>
          <a:ln w="47625">
            <a:solidFill>
              <a:srgbClr val="0D5E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4"/>
          <p:cNvSpPr txBox="1">
            <a:spLocks noChangeArrowheads="1"/>
          </p:cNvSpPr>
          <p:nvPr/>
        </p:nvSpPr>
        <p:spPr bwMode="auto">
          <a:xfrm>
            <a:off x="6817854" y="1050315"/>
            <a:ext cx="109116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modes</a:t>
            </a:r>
            <a:endParaRPr lang="en-US" sz="1600" dirty="0">
              <a:solidFill>
                <a:srgbClr val="0000FF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9" name="Group 157"/>
          <p:cNvGrpSpPr/>
          <p:nvPr/>
        </p:nvGrpSpPr>
        <p:grpSpPr>
          <a:xfrm>
            <a:off x="7161770" y="1587621"/>
            <a:ext cx="571240" cy="584139"/>
            <a:chOff x="6553200" y="4800600"/>
            <a:chExt cx="745175" cy="762000"/>
          </a:xfrm>
        </p:grpSpPr>
        <p:cxnSp>
          <p:nvCxnSpPr>
            <p:cNvPr id="10" name="Straight Connector 132"/>
            <p:cNvCxnSpPr/>
            <p:nvPr/>
          </p:nvCxnSpPr>
          <p:spPr>
            <a:xfrm rot="5400000" flipH="1" flipV="1">
              <a:off x="617220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3"/>
            <p:cNvCxnSpPr/>
            <p:nvPr/>
          </p:nvCxnSpPr>
          <p:spPr>
            <a:xfrm rot="5400000" flipH="1" flipV="1">
              <a:off x="635292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4"/>
            <p:cNvCxnSpPr/>
            <p:nvPr/>
          </p:nvCxnSpPr>
          <p:spPr>
            <a:xfrm rot="5400000" flipH="1" flipV="1">
              <a:off x="648862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5"/>
            <p:cNvCxnSpPr/>
            <p:nvPr/>
          </p:nvCxnSpPr>
          <p:spPr>
            <a:xfrm rot="5400000" flipH="1" flipV="1">
              <a:off x="659130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6"/>
            <p:cNvCxnSpPr/>
            <p:nvPr/>
          </p:nvCxnSpPr>
          <p:spPr>
            <a:xfrm rot="5400000" flipH="1" flipV="1">
              <a:off x="667665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7"/>
            <p:cNvCxnSpPr/>
            <p:nvPr/>
          </p:nvCxnSpPr>
          <p:spPr>
            <a:xfrm rot="5400000" flipH="1" flipV="1">
              <a:off x="676237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8"/>
            <p:cNvCxnSpPr/>
            <p:nvPr/>
          </p:nvCxnSpPr>
          <p:spPr>
            <a:xfrm rot="5400000" flipH="1" flipV="1">
              <a:off x="683387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39"/>
            <p:cNvCxnSpPr/>
            <p:nvPr/>
          </p:nvCxnSpPr>
          <p:spPr>
            <a:xfrm rot="5400000" flipH="1" flipV="1">
              <a:off x="6874450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40"/>
            <p:cNvCxnSpPr/>
            <p:nvPr/>
          </p:nvCxnSpPr>
          <p:spPr>
            <a:xfrm rot="5400000" flipH="1" flipV="1">
              <a:off x="6917375" y="5181600"/>
              <a:ext cx="762000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58"/>
          <p:cNvGrpSpPr/>
          <p:nvPr/>
        </p:nvGrpSpPr>
        <p:grpSpPr>
          <a:xfrm rot="10800000">
            <a:off x="3545713" y="1587621"/>
            <a:ext cx="571240" cy="584139"/>
            <a:chOff x="6553200" y="4800600"/>
            <a:chExt cx="745175" cy="762000"/>
          </a:xfrm>
        </p:grpSpPr>
        <p:cxnSp>
          <p:nvCxnSpPr>
            <p:cNvPr id="20" name="Straight Connector 123"/>
            <p:cNvCxnSpPr/>
            <p:nvPr/>
          </p:nvCxnSpPr>
          <p:spPr>
            <a:xfrm rot="5400000" flipH="1" flipV="1">
              <a:off x="617220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24"/>
            <p:cNvCxnSpPr/>
            <p:nvPr/>
          </p:nvCxnSpPr>
          <p:spPr>
            <a:xfrm rot="5400000" flipH="1" flipV="1">
              <a:off x="635292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5"/>
            <p:cNvCxnSpPr/>
            <p:nvPr/>
          </p:nvCxnSpPr>
          <p:spPr>
            <a:xfrm rot="5400000" flipH="1" flipV="1">
              <a:off x="648862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26"/>
            <p:cNvCxnSpPr/>
            <p:nvPr/>
          </p:nvCxnSpPr>
          <p:spPr>
            <a:xfrm rot="5400000" flipH="1" flipV="1">
              <a:off x="659130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27"/>
            <p:cNvCxnSpPr/>
            <p:nvPr/>
          </p:nvCxnSpPr>
          <p:spPr>
            <a:xfrm rot="5400000" flipH="1" flipV="1">
              <a:off x="667665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28"/>
            <p:cNvCxnSpPr/>
            <p:nvPr/>
          </p:nvCxnSpPr>
          <p:spPr>
            <a:xfrm rot="5400000" flipH="1" flipV="1">
              <a:off x="676237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29"/>
            <p:cNvCxnSpPr/>
            <p:nvPr/>
          </p:nvCxnSpPr>
          <p:spPr>
            <a:xfrm rot="5400000" flipH="1" flipV="1">
              <a:off x="683387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30"/>
            <p:cNvCxnSpPr/>
            <p:nvPr/>
          </p:nvCxnSpPr>
          <p:spPr>
            <a:xfrm rot="5400000" flipH="1" flipV="1">
              <a:off x="6874450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31"/>
            <p:cNvCxnSpPr/>
            <p:nvPr/>
          </p:nvCxnSpPr>
          <p:spPr>
            <a:xfrm rot="5400000" flipH="1" flipV="1">
              <a:off x="6917375" y="5181600"/>
              <a:ext cx="762000" cy="0"/>
            </a:xfrm>
            <a:prstGeom prst="line">
              <a:avLst/>
            </a:prstGeom>
            <a:ln w="317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97"/>
          <p:cNvSpPr txBox="1">
            <a:spLocks noChangeArrowheads="1"/>
          </p:cNvSpPr>
          <p:nvPr/>
        </p:nvSpPr>
        <p:spPr bwMode="auto">
          <a:xfrm>
            <a:off x="3383442" y="1052273"/>
            <a:ext cx="109116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modes</a:t>
            </a:r>
            <a:endParaRPr lang="en-US" sz="16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0" name="Group 86"/>
          <p:cNvGrpSpPr/>
          <p:nvPr/>
        </p:nvGrpSpPr>
        <p:grpSpPr>
          <a:xfrm>
            <a:off x="3167733" y="443939"/>
            <a:ext cx="4848343" cy="2359041"/>
            <a:chOff x="3762257" y="984299"/>
            <a:chExt cx="4848343" cy="2359041"/>
          </a:xfrm>
        </p:grpSpPr>
        <p:grpSp>
          <p:nvGrpSpPr>
            <p:cNvPr id="31" name="Group 105"/>
            <p:cNvGrpSpPr/>
            <p:nvPr/>
          </p:nvGrpSpPr>
          <p:grpSpPr>
            <a:xfrm>
              <a:off x="3762257" y="984299"/>
              <a:ext cx="4848343" cy="2359041"/>
              <a:chOff x="3762257" y="984299"/>
              <a:chExt cx="4848343" cy="2359041"/>
            </a:xfrm>
          </p:grpSpPr>
          <p:sp>
            <p:nvSpPr>
              <p:cNvPr id="33" name="TextBox 89"/>
              <p:cNvSpPr txBox="1">
                <a:spLocks noChangeArrowheads="1"/>
              </p:cNvSpPr>
              <p:nvPr/>
            </p:nvSpPr>
            <p:spPr bwMode="auto">
              <a:xfrm>
                <a:off x="5259827" y="3004786"/>
                <a:ext cx="1964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Beatnote frequency</a:t>
                </a:r>
                <a:endParaRPr lang="en-US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4" name="Straight Connector 90"/>
              <p:cNvCxnSpPr/>
              <p:nvPr/>
            </p:nvCxnSpPr>
            <p:spPr>
              <a:xfrm rot="16200000" flipH="1">
                <a:off x="6163126" y="2759956"/>
                <a:ext cx="131321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9091871"/>
                  </p:ext>
                </p:extLst>
              </p:nvPr>
            </p:nvGraphicFramePr>
            <p:xfrm>
              <a:off x="6032248" y="2804075"/>
              <a:ext cx="393076" cy="3139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99" name="Equation" r:id="rId3" imgW="266400" imgH="215640" progId="Equation.3">
                      <p:embed/>
                    </p:oleObj>
                  </mc:Choice>
                  <mc:Fallback>
                    <p:oleObj name="Equation" r:id="rId3" imgW="26640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32248" y="2804075"/>
                            <a:ext cx="393076" cy="31397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6" name="Straight Connector 92"/>
              <p:cNvCxnSpPr/>
              <p:nvPr/>
            </p:nvCxnSpPr>
            <p:spPr>
              <a:xfrm>
                <a:off x="3762257" y="2709355"/>
                <a:ext cx="4848343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93"/>
              <p:cNvSpPr txBox="1">
                <a:spLocks noChangeArrowheads="1"/>
              </p:cNvSpPr>
              <p:nvPr/>
            </p:nvSpPr>
            <p:spPr bwMode="auto">
              <a:xfrm>
                <a:off x="5783792" y="984299"/>
                <a:ext cx="81304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Carrier</a:t>
                </a:r>
                <a:endParaRPr lang="en-US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2" name="Straight Connector 88"/>
            <p:cNvCxnSpPr/>
            <p:nvPr/>
          </p:nvCxnSpPr>
          <p:spPr>
            <a:xfrm rot="5400000">
              <a:off x="5590052" y="2031365"/>
              <a:ext cx="1282766" cy="1217"/>
            </a:xfrm>
            <a:prstGeom prst="line">
              <a:avLst/>
            </a:prstGeom>
            <a:ln w="476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19"/>
          <p:cNvGrpSpPr/>
          <p:nvPr/>
        </p:nvGrpSpPr>
        <p:grpSpPr>
          <a:xfrm>
            <a:off x="4241866" y="2150499"/>
            <a:ext cx="3577278" cy="754259"/>
            <a:chOff x="4836394" y="2694030"/>
            <a:chExt cx="3577278" cy="754257"/>
          </a:xfrm>
        </p:grpSpPr>
        <p:sp>
          <p:nvSpPr>
            <p:cNvPr id="39" name="TextBox 146"/>
            <p:cNvSpPr txBox="1"/>
            <p:nvPr/>
          </p:nvSpPr>
          <p:spPr>
            <a:xfrm>
              <a:off x="7046891" y="2726893"/>
              <a:ext cx="49606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2000" i="1" kern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2000" i="1" kern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it-IT" sz="2000" i="1" kern="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l-GR" sz="2000" i="1" kern="0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ight Brace 16"/>
            <p:cNvSpPr/>
            <p:nvPr/>
          </p:nvSpPr>
          <p:spPr>
            <a:xfrm rot="5400000">
              <a:off x="7238190" y="1699477"/>
              <a:ext cx="180929" cy="2170035"/>
            </a:xfrm>
            <a:custGeom>
              <a:avLst/>
              <a:gdLst>
                <a:gd name="connsiteX0" fmla="*/ 0 w 312467"/>
                <a:gd name="connsiteY0" fmla="*/ 0 h 2196927"/>
                <a:gd name="connsiteX1" fmla="*/ 156234 w 312467"/>
                <a:gd name="connsiteY1" fmla="*/ 26038 h 2196927"/>
                <a:gd name="connsiteX2" fmla="*/ 156234 w 312467"/>
                <a:gd name="connsiteY2" fmla="*/ 1072426 h 2196927"/>
                <a:gd name="connsiteX3" fmla="*/ 312468 w 312467"/>
                <a:gd name="connsiteY3" fmla="*/ 1098464 h 2196927"/>
                <a:gd name="connsiteX4" fmla="*/ 156234 w 312467"/>
                <a:gd name="connsiteY4" fmla="*/ 1124502 h 2196927"/>
                <a:gd name="connsiteX5" fmla="*/ 156234 w 312467"/>
                <a:gd name="connsiteY5" fmla="*/ 2170889 h 2196927"/>
                <a:gd name="connsiteX6" fmla="*/ 0 w 312467"/>
                <a:gd name="connsiteY6" fmla="*/ 2196927 h 2196927"/>
                <a:gd name="connsiteX7" fmla="*/ 0 w 312467"/>
                <a:gd name="connsiteY7" fmla="*/ 0 h 2196927"/>
                <a:gd name="connsiteX0" fmla="*/ 0 w 312467"/>
                <a:gd name="connsiteY0" fmla="*/ 0 h 2196927"/>
                <a:gd name="connsiteX1" fmla="*/ 156234 w 312467"/>
                <a:gd name="connsiteY1" fmla="*/ 26038 h 2196927"/>
                <a:gd name="connsiteX2" fmla="*/ 156234 w 312467"/>
                <a:gd name="connsiteY2" fmla="*/ 1072426 h 2196927"/>
                <a:gd name="connsiteX3" fmla="*/ 312468 w 312467"/>
                <a:gd name="connsiteY3" fmla="*/ 1098464 h 2196927"/>
                <a:gd name="connsiteX4" fmla="*/ 156234 w 312467"/>
                <a:gd name="connsiteY4" fmla="*/ 1124502 h 2196927"/>
                <a:gd name="connsiteX5" fmla="*/ 156234 w 312467"/>
                <a:gd name="connsiteY5" fmla="*/ 2170889 h 2196927"/>
                <a:gd name="connsiteX6" fmla="*/ 0 w 312467"/>
                <a:gd name="connsiteY6" fmla="*/ 2196927 h 2196927"/>
                <a:gd name="connsiteX0" fmla="*/ 0 w 313381"/>
                <a:gd name="connsiteY0" fmla="*/ 0 h 2196927"/>
                <a:gd name="connsiteX1" fmla="*/ 156234 w 313381"/>
                <a:gd name="connsiteY1" fmla="*/ 26038 h 2196927"/>
                <a:gd name="connsiteX2" fmla="*/ 156234 w 313381"/>
                <a:gd name="connsiteY2" fmla="*/ 1072426 h 2196927"/>
                <a:gd name="connsiteX3" fmla="*/ 312468 w 313381"/>
                <a:gd name="connsiteY3" fmla="*/ 1098464 h 2196927"/>
                <a:gd name="connsiteX4" fmla="*/ 156234 w 313381"/>
                <a:gd name="connsiteY4" fmla="*/ 1124502 h 2196927"/>
                <a:gd name="connsiteX5" fmla="*/ 156234 w 313381"/>
                <a:gd name="connsiteY5" fmla="*/ 2170889 h 2196927"/>
                <a:gd name="connsiteX6" fmla="*/ 0 w 313381"/>
                <a:gd name="connsiteY6" fmla="*/ 2196927 h 2196927"/>
                <a:gd name="connsiteX7" fmla="*/ 0 w 313381"/>
                <a:gd name="connsiteY7" fmla="*/ 0 h 2196927"/>
                <a:gd name="connsiteX0" fmla="*/ 0 w 313381"/>
                <a:gd name="connsiteY0" fmla="*/ 0 h 2196927"/>
                <a:gd name="connsiteX1" fmla="*/ 156234 w 313381"/>
                <a:gd name="connsiteY1" fmla="*/ 26038 h 2196927"/>
                <a:gd name="connsiteX2" fmla="*/ 156234 w 313381"/>
                <a:gd name="connsiteY2" fmla="*/ 1072426 h 2196927"/>
                <a:gd name="connsiteX3" fmla="*/ 312468 w 313381"/>
                <a:gd name="connsiteY3" fmla="*/ 1098464 h 2196927"/>
                <a:gd name="connsiteX4" fmla="*/ 156234 w 313381"/>
                <a:gd name="connsiteY4" fmla="*/ 1124502 h 2196927"/>
                <a:gd name="connsiteX5" fmla="*/ 156234 w 313381"/>
                <a:gd name="connsiteY5" fmla="*/ 2170889 h 2196927"/>
                <a:gd name="connsiteX6" fmla="*/ 0 w 313381"/>
                <a:gd name="connsiteY6" fmla="*/ 2196927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2468 w 317230"/>
                <a:gd name="connsiteY3" fmla="*/ 1098464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7" fmla="*/ 0 w 317230"/>
                <a:gd name="connsiteY7" fmla="*/ 0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7230 w 317230"/>
                <a:gd name="connsiteY3" fmla="*/ 1150851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2471 w 317230"/>
                <a:gd name="connsiteY3" fmla="*/ 1098464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7" fmla="*/ 0 w 317230"/>
                <a:gd name="connsiteY7" fmla="*/ 0 h 2196927"/>
                <a:gd name="connsiteX0" fmla="*/ 0 w 317230"/>
                <a:gd name="connsiteY0" fmla="*/ 0 h 2196927"/>
                <a:gd name="connsiteX1" fmla="*/ 156234 w 317230"/>
                <a:gd name="connsiteY1" fmla="*/ 26038 h 2196927"/>
                <a:gd name="connsiteX2" fmla="*/ 156234 w 317230"/>
                <a:gd name="connsiteY2" fmla="*/ 1072426 h 2196927"/>
                <a:gd name="connsiteX3" fmla="*/ 317230 w 317230"/>
                <a:gd name="connsiteY3" fmla="*/ 1150851 h 2196927"/>
                <a:gd name="connsiteX4" fmla="*/ 156234 w 317230"/>
                <a:gd name="connsiteY4" fmla="*/ 1124502 h 2196927"/>
                <a:gd name="connsiteX5" fmla="*/ 156234 w 317230"/>
                <a:gd name="connsiteY5" fmla="*/ 2170889 h 2196927"/>
                <a:gd name="connsiteX6" fmla="*/ 0 w 317230"/>
                <a:gd name="connsiteY6" fmla="*/ 2196927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2471 w 320716"/>
                <a:gd name="connsiteY3" fmla="*/ 1098464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7" fmla="*/ 0 w 320716"/>
                <a:gd name="connsiteY7" fmla="*/ 0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7230 w 320716"/>
                <a:gd name="connsiteY3" fmla="*/ 1150851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4856 w 320716"/>
                <a:gd name="connsiteY3" fmla="*/ 812714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7" fmla="*/ 0 w 320716"/>
                <a:gd name="connsiteY7" fmla="*/ 0 h 2196927"/>
                <a:gd name="connsiteX0" fmla="*/ 0 w 320716"/>
                <a:gd name="connsiteY0" fmla="*/ 0 h 2196927"/>
                <a:gd name="connsiteX1" fmla="*/ 156234 w 320716"/>
                <a:gd name="connsiteY1" fmla="*/ 26038 h 2196927"/>
                <a:gd name="connsiteX2" fmla="*/ 156234 w 320716"/>
                <a:gd name="connsiteY2" fmla="*/ 1072426 h 2196927"/>
                <a:gd name="connsiteX3" fmla="*/ 317230 w 320716"/>
                <a:gd name="connsiteY3" fmla="*/ 1150851 h 2196927"/>
                <a:gd name="connsiteX4" fmla="*/ 156234 w 320716"/>
                <a:gd name="connsiteY4" fmla="*/ 1124502 h 2196927"/>
                <a:gd name="connsiteX5" fmla="*/ 156234 w 320716"/>
                <a:gd name="connsiteY5" fmla="*/ 2170889 h 2196927"/>
                <a:gd name="connsiteX6" fmla="*/ 0 w 320716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86276 w 315757"/>
                <a:gd name="connsiteY3" fmla="*/ 1100845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86276 w 315757"/>
                <a:gd name="connsiteY3" fmla="*/ 1100845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24364 w 315757"/>
                <a:gd name="connsiteY3" fmla="*/ 109846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314856 w 315757"/>
                <a:gd name="connsiteY3" fmla="*/ 812714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7" fmla="*/ 0 w 315757"/>
                <a:gd name="connsiteY7" fmla="*/ 0 h 2196927"/>
                <a:gd name="connsiteX0" fmla="*/ 0 w 315757"/>
                <a:gd name="connsiteY0" fmla="*/ 0 h 2196927"/>
                <a:gd name="connsiteX1" fmla="*/ 156234 w 315757"/>
                <a:gd name="connsiteY1" fmla="*/ 26038 h 2196927"/>
                <a:gd name="connsiteX2" fmla="*/ 156234 w 315757"/>
                <a:gd name="connsiteY2" fmla="*/ 1072426 h 2196927"/>
                <a:gd name="connsiteX3" fmla="*/ 224364 w 315757"/>
                <a:gd name="connsiteY3" fmla="*/ 1100846 h 2196927"/>
                <a:gd name="connsiteX4" fmla="*/ 156234 w 315757"/>
                <a:gd name="connsiteY4" fmla="*/ 1124502 h 2196927"/>
                <a:gd name="connsiteX5" fmla="*/ 156234 w 315757"/>
                <a:gd name="connsiteY5" fmla="*/ 2170889 h 2196927"/>
                <a:gd name="connsiteX6" fmla="*/ 0 w 315757"/>
                <a:gd name="connsiteY6" fmla="*/ 2196927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74350 w 230524"/>
                <a:gd name="connsiteY3" fmla="*/ 1100845 h 2196927"/>
                <a:gd name="connsiteX4" fmla="*/ 156234 w 230524"/>
                <a:gd name="connsiteY4" fmla="*/ 1124502 h 2196927"/>
                <a:gd name="connsiteX5" fmla="*/ 156234 w 230524"/>
                <a:gd name="connsiteY5" fmla="*/ 2170889 h 2196927"/>
                <a:gd name="connsiteX6" fmla="*/ 0 w 230524"/>
                <a:gd name="connsiteY6" fmla="*/ 2196927 h 2196927"/>
                <a:gd name="connsiteX7" fmla="*/ 0 w 230524"/>
                <a:gd name="connsiteY7" fmla="*/ 0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224364 w 230524"/>
                <a:gd name="connsiteY3" fmla="*/ 1100846 h 2196927"/>
                <a:gd name="connsiteX4" fmla="*/ 156234 w 230524"/>
                <a:gd name="connsiteY4" fmla="*/ 1124502 h 2196927"/>
                <a:gd name="connsiteX5" fmla="*/ 156234 w 230524"/>
                <a:gd name="connsiteY5" fmla="*/ 2170889 h 2196927"/>
                <a:gd name="connsiteX6" fmla="*/ 0 w 230524"/>
                <a:gd name="connsiteY6" fmla="*/ 2196927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156234 w 230524"/>
                <a:gd name="connsiteY3" fmla="*/ 1124502 h 2196927"/>
                <a:gd name="connsiteX4" fmla="*/ 156234 w 230524"/>
                <a:gd name="connsiteY4" fmla="*/ 2170889 h 2196927"/>
                <a:gd name="connsiteX5" fmla="*/ 0 w 230524"/>
                <a:gd name="connsiteY5" fmla="*/ 2196927 h 2196927"/>
                <a:gd name="connsiteX6" fmla="*/ 0 w 230524"/>
                <a:gd name="connsiteY6" fmla="*/ 0 h 2196927"/>
                <a:gd name="connsiteX0" fmla="*/ 0 w 230524"/>
                <a:gd name="connsiteY0" fmla="*/ 0 h 2196927"/>
                <a:gd name="connsiteX1" fmla="*/ 156234 w 230524"/>
                <a:gd name="connsiteY1" fmla="*/ 26038 h 2196927"/>
                <a:gd name="connsiteX2" fmla="*/ 156234 w 230524"/>
                <a:gd name="connsiteY2" fmla="*/ 1072426 h 2196927"/>
                <a:gd name="connsiteX3" fmla="*/ 224364 w 230524"/>
                <a:gd name="connsiteY3" fmla="*/ 1100846 h 2196927"/>
                <a:gd name="connsiteX4" fmla="*/ 156234 w 230524"/>
                <a:gd name="connsiteY4" fmla="*/ 1124502 h 2196927"/>
                <a:gd name="connsiteX5" fmla="*/ 156234 w 230524"/>
                <a:gd name="connsiteY5" fmla="*/ 2170889 h 2196927"/>
                <a:gd name="connsiteX6" fmla="*/ 0 w 230524"/>
                <a:gd name="connsiteY6" fmla="*/ 2196927 h 2196927"/>
                <a:gd name="connsiteX0" fmla="*/ 0 w 232795"/>
                <a:gd name="connsiteY0" fmla="*/ 0 h 2196927"/>
                <a:gd name="connsiteX1" fmla="*/ 156234 w 232795"/>
                <a:gd name="connsiteY1" fmla="*/ 26038 h 2196927"/>
                <a:gd name="connsiteX2" fmla="*/ 156234 w 232795"/>
                <a:gd name="connsiteY2" fmla="*/ 1072426 h 2196927"/>
                <a:gd name="connsiteX3" fmla="*/ 156234 w 232795"/>
                <a:gd name="connsiteY3" fmla="*/ 1124502 h 2196927"/>
                <a:gd name="connsiteX4" fmla="*/ 156234 w 232795"/>
                <a:gd name="connsiteY4" fmla="*/ 2170889 h 2196927"/>
                <a:gd name="connsiteX5" fmla="*/ 0 w 232795"/>
                <a:gd name="connsiteY5" fmla="*/ 2196927 h 2196927"/>
                <a:gd name="connsiteX6" fmla="*/ 0 w 232795"/>
                <a:gd name="connsiteY6" fmla="*/ 0 h 2196927"/>
                <a:gd name="connsiteX0" fmla="*/ 0 w 232795"/>
                <a:gd name="connsiteY0" fmla="*/ 0 h 2196927"/>
                <a:gd name="connsiteX1" fmla="*/ 156234 w 232795"/>
                <a:gd name="connsiteY1" fmla="*/ 26038 h 2196927"/>
                <a:gd name="connsiteX2" fmla="*/ 156234 w 232795"/>
                <a:gd name="connsiteY2" fmla="*/ 1072426 h 2196927"/>
                <a:gd name="connsiteX3" fmla="*/ 224364 w 232795"/>
                <a:gd name="connsiteY3" fmla="*/ 1100846 h 2196927"/>
                <a:gd name="connsiteX4" fmla="*/ 156234 w 232795"/>
                <a:gd name="connsiteY4" fmla="*/ 1124502 h 2196927"/>
                <a:gd name="connsiteX5" fmla="*/ 156234 w 232795"/>
                <a:gd name="connsiteY5" fmla="*/ 2170889 h 2196927"/>
                <a:gd name="connsiteX6" fmla="*/ 0 w 232795"/>
                <a:gd name="connsiteY6" fmla="*/ 2196927 h 2196927"/>
                <a:gd name="connsiteX0" fmla="*/ 0 w 228345"/>
                <a:gd name="connsiteY0" fmla="*/ 0 h 2196927"/>
                <a:gd name="connsiteX1" fmla="*/ 156234 w 228345"/>
                <a:gd name="connsiteY1" fmla="*/ 26038 h 2196927"/>
                <a:gd name="connsiteX2" fmla="*/ 156234 w 228345"/>
                <a:gd name="connsiteY2" fmla="*/ 1072426 h 2196927"/>
                <a:gd name="connsiteX3" fmla="*/ 156234 w 228345"/>
                <a:gd name="connsiteY3" fmla="*/ 1124502 h 2196927"/>
                <a:gd name="connsiteX4" fmla="*/ 156234 w 228345"/>
                <a:gd name="connsiteY4" fmla="*/ 2170889 h 2196927"/>
                <a:gd name="connsiteX5" fmla="*/ 0 w 228345"/>
                <a:gd name="connsiteY5" fmla="*/ 2196927 h 2196927"/>
                <a:gd name="connsiteX6" fmla="*/ 0 w 228345"/>
                <a:gd name="connsiteY6" fmla="*/ 0 h 2196927"/>
                <a:gd name="connsiteX0" fmla="*/ 0 w 228345"/>
                <a:gd name="connsiteY0" fmla="*/ 0 h 2196927"/>
                <a:gd name="connsiteX1" fmla="*/ 156234 w 228345"/>
                <a:gd name="connsiteY1" fmla="*/ 26038 h 2196927"/>
                <a:gd name="connsiteX2" fmla="*/ 156234 w 228345"/>
                <a:gd name="connsiteY2" fmla="*/ 1072426 h 2196927"/>
                <a:gd name="connsiteX3" fmla="*/ 219601 w 228345"/>
                <a:gd name="connsiteY3" fmla="*/ 1098465 h 2196927"/>
                <a:gd name="connsiteX4" fmla="*/ 156234 w 228345"/>
                <a:gd name="connsiteY4" fmla="*/ 1124502 h 2196927"/>
                <a:gd name="connsiteX5" fmla="*/ 156234 w 228345"/>
                <a:gd name="connsiteY5" fmla="*/ 2170889 h 2196927"/>
                <a:gd name="connsiteX6" fmla="*/ 0 w 228345"/>
                <a:gd name="connsiteY6" fmla="*/ 2196927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156234 w 229983"/>
                <a:gd name="connsiteY3" fmla="*/ 1124502 h 2196927"/>
                <a:gd name="connsiteX4" fmla="*/ 156234 w 229983"/>
                <a:gd name="connsiteY4" fmla="*/ 2170889 h 2196927"/>
                <a:gd name="connsiteX5" fmla="*/ 0 w 229983"/>
                <a:gd name="connsiteY5" fmla="*/ 2196927 h 2196927"/>
                <a:gd name="connsiteX6" fmla="*/ 0 w 229983"/>
                <a:gd name="connsiteY6" fmla="*/ 0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219601 w 229983"/>
                <a:gd name="connsiteY3" fmla="*/ 1098465 h 2196927"/>
                <a:gd name="connsiteX4" fmla="*/ 156234 w 229983"/>
                <a:gd name="connsiteY4" fmla="*/ 1124502 h 2196927"/>
                <a:gd name="connsiteX5" fmla="*/ 156234 w 229983"/>
                <a:gd name="connsiteY5" fmla="*/ 2170889 h 2196927"/>
                <a:gd name="connsiteX6" fmla="*/ 0 w 229983"/>
                <a:gd name="connsiteY6" fmla="*/ 2196927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156234 w 229983"/>
                <a:gd name="connsiteY3" fmla="*/ 1124502 h 2196927"/>
                <a:gd name="connsiteX4" fmla="*/ 156234 w 229983"/>
                <a:gd name="connsiteY4" fmla="*/ 2170889 h 2196927"/>
                <a:gd name="connsiteX5" fmla="*/ 0 w 229983"/>
                <a:gd name="connsiteY5" fmla="*/ 2196927 h 2196927"/>
                <a:gd name="connsiteX6" fmla="*/ 0 w 229983"/>
                <a:gd name="connsiteY6" fmla="*/ 0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219601 w 229983"/>
                <a:gd name="connsiteY3" fmla="*/ 1098465 h 2196927"/>
                <a:gd name="connsiteX4" fmla="*/ 156234 w 229983"/>
                <a:gd name="connsiteY4" fmla="*/ 1124502 h 2196927"/>
                <a:gd name="connsiteX5" fmla="*/ 156234 w 229983"/>
                <a:gd name="connsiteY5" fmla="*/ 2170889 h 2196927"/>
                <a:gd name="connsiteX6" fmla="*/ 0 w 229983"/>
                <a:gd name="connsiteY6" fmla="*/ 2196927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156234 w 229983"/>
                <a:gd name="connsiteY3" fmla="*/ 1124502 h 2196927"/>
                <a:gd name="connsiteX4" fmla="*/ 156234 w 229983"/>
                <a:gd name="connsiteY4" fmla="*/ 2170889 h 2196927"/>
                <a:gd name="connsiteX5" fmla="*/ 0 w 229983"/>
                <a:gd name="connsiteY5" fmla="*/ 2196927 h 2196927"/>
                <a:gd name="connsiteX6" fmla="*/ 0 w 229983"/>
                <a:gd name="connsiteY6" fmla="*/ 0 h 2196927"/>
                <a:gd name="connsiteX0" fmla="*/ 0 w 229983"/>
                <a:gd name="connsiteY0" fmla="*/ 0 h 2196927"/>
                <a:gd name="connsiteX1" fmla="*/ 156234 w 229983"/>
                <a:gd name="connsiteY1" fmla="*/ 26038 h 2196927"/>
                <a:gd name="connsiteX2" fmla="*/ 156234 w 229983"/>
                <a:gd name="connsiteY2" fmla="*/ 1072426 h 2196927"/>
                <a:gd name="connsiteX3" fmla="*/ 219601 w 229983"/>
                <a:gd name="connsiteY3" fmla="*/ 1098465 h 2196927"/>
                <a:gd name="connsiteX4" fmla="*/ 156234 w 229983"/>
                <a:gd name="connsiteY4" fmla="*/ 1124502 h 2196927"/>
                <a:gd name="connsiteX5" fmla="*/ 156234 w 229983"/>
                <a:gd name="connsiteY5" fmla="*/ 2170889 h 2196927"/>
                <a:gd name="connsiteX6" fmla="*/ 0 w 229983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156234 w 236611"/>
                <a:gd name="connsiteY3" fmla="*/ 1124502 h 2196927"/>
                <a:gd name="connsiteX4" fmla="*/ 156234 w 236611"/>
                <a:gd name="connsiteY4" fmla="*/ 2170889 h 2196927"/>
                <a:gd name="connsiteX5" fmla="*/ 0 w 236611"/>
                <a:gd name="connsiteY5" fmla="*/ 2196927 h 2196927"/>
                <a:gd name="connsiteX6" fmla="*/ 0 w 236611"/>
                <a:gd name="connsiteY6" fmla="*/ 0 h 2196927"/>
                <a:gd name="connsiteX0" fmla="*/ 0 w 236611"/>
                <a:gd name="connsiteY0" fmla="*/ 0 h 2196927"/>
                <a:gd name="connsiteX1" fmla="*/ 156234 w 236611"/>
                <a:gd name="connsiteY1" fmla="*/ 26038 h 2196927"/>
                <a:gd name="connsiteX2" fmla="*/ 156234 w 236611"/>
                <a:gd name="connsiteY2" fmla="*/ 1072426 h 2196927"/>
                <a:gd name="connsiteX3" fmla="*/ 226745 w 236611"/>
                <a:gd name="connsiteY3" fmla="*/ 1100846 h 2196927"/>
                <a:gd name="connsiteX4" fmla="*/ 156234 w 236611"/>
                <a:gd name="connsiteY4" fmla="*/ 1124502 h 2196927"/>
                <a:gd name="connsiteX5" fmla="*/ 156234 w 236611"/>
                <a:gd name="connsiteY5" fmla="*/ 2170889 h 2196927"/>
                <a:gd name="connsiteX6" fmla="*/ 0 w 236611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0 w 226745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0 w 226745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0 w 226745"/>
                <a:gd name="connsiteY6" fmla="*/ 2196927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6234 w 226745"/>
                <a:gd name="connsiteY5" fmla="*/ 2170889 h 2196927"/>
                <a:gd name="connsiteX6" fmla="*/ 50006 w 226745"/>
                <a:gd name="connsiteY6" fmla="*/ 2192164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9218 w 226745"/>
                <a:gd name="connsiteY5" fmla="*/ 2055224 h 2196927"/>
                <a:gd name="connsiteX6" fmla="*/ 50006 w 226745"/>
                <a:gd name="connsiteY6" fmla="*/ 2192164 h 2196927"/>
                <a:gd name="connsiteX0" fmla="*/ 0 w 226745"/>
                <a:gd name="connsiteY0" fmla="*/ 0 h 2196927"/>
                <a:gd name="connsiteX1" fmla="*/ 156234 w 226745"/>
                <a:gd name="connsiteY1" fmla="*/ 26038 h 2196927"/>
                <a:gd name="connsiteX2" fmla="*/ 156234 w 226745"/>
                <a:gd name="connsiteY2" fmla="*/ 1072426 h 2196927"/>
                <a:gd name="connsiteX3" fmla="*/ 156234 w 226745"/>
                <a:gd name="connsiteY3" fmla="*/ 1124502 h 2196927"/>
                <a:gd name="connsiteX4" fmla="*/ 156234 w 226745"/>
                <a:gd name="connsiteY4" fmla="*/ 2170889 h 2196927"/>
                <a:gd name="connsiteX5" fmla="*/ 0 w 226745"/>
                <a:gd name="connsiteY5" fmla="*/ 2196927 h 2196927"/>
                <a:gd name="connsiteX6" fmla="*/ 0 w 226745"/>
                <a:gd name="connsiteY6" fmla="*/ 0 h 2196927"/>
                <a:gd name="connsiteX0" fmla="*/ 52387 w 226745"/>
                <a:gd name="connsiteY0" fmla="*/ 0 h 2196927"/>
                <a:gd name="connsiteX1" fmla="*/ 150265 w 226745"/>
                <a:gd name="connsiteY1" fmla="*/ 127539 h 2196927"/>
                <a:gd name="connsiteX2" fmla="*/ 156234 w 226745"/>
                <a:gd name="connsiteY2" fmla="*/ 1072426 h 2196927"/>
                <a:gd name="connsiteX3" fmla="*/ 226745 w 226745"/>
                <a:gd name="connsiteY3" fmla="*/ 1100846 h 2196927"/>
                <a:gd name="connsiteX4" fmla="*/ 156234 w 226745"/>
                <a:gd name="connsiteY4" fmla="*/ 1124502 h 2196927"/>
                <a:gd name="connsiteX5" fmla="*/ 159218 w 226745"/>
                <a:gd name="connsiteY5" fmla="*/ 2055224 h 2196927"/>
                <a:gd name="connsiteX6" fmla="*/ 50006 w 226745"/>
                <a:gd name="connsiteY6" fmla="*/ 2192164 h 219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745" h="2196927" stroke="0" extrusionOk="0">
                  <a:moveTo>
                    <a:pt x="0" y="0"/>
                  </a:moveTo>
                  <a:cubicBezTo>
                    <a:pt x="86286" y="0"/>
                    <a:pt x="156234" y="11658"/>
                    <a:pt x="156234" y="26038"/>
                  </a:cubicBezTo>
                  <a:lnTo>
                    <a:pt x="156234" y="1072426"/>
                  </a:lnTo>
                  <a:cubicBezTo>
                    <a:pt x="170522" y="1077879"/>
                    <a:pt x="153853" y="1076186"/>
                    <a:pt x="156234" y="1124502"/>
                  </a:cubicBezTo>
                  <a:lnTo>
                    <a:pt x="156234" y="2170889"/>
                  </a:lnTo>
                  <a:cubicBezTo>
                    <a:pt x="156234" y="2185269"/>
                    <a:pt x="86286" y="2196927"/>
                    <a:pt x="0" y="2196927"/>
                  </a:cubicBezTo>
                  <a:lnTo>
                    <a:pt x="0" y="0"/>
                  </a:lnTo>
                  <a:close/>
                </a:path>
                <a:path w="226745" h="2196927" fill="none">
                  <a:moveTo>
                    <a:pt x="52387" y="0"/>
                  </a:moveTo>
                  <a:cubicBezTo>
                    <a:pt x="138673" y="0"/>
                    <a:pt x="150265" y="113159"/>
                    <a:pt x="150265" y="127539"/>
                  </a:cubicBezTo>
                  <a:cubicBezTo>
                    <a:pt x="152255" y="442501"/>
                    <a:pt x="154244" y="757464"/>
                    <a:pt x="156234" y="1072426"/>
                  </a:cubicBezTo>
                  <a:cubicBezTo>
                    <a:pt x="156234" y="1086806"/>
                    <a:pt x="226745" y="1092167"/>
                    <a:pt x="226745" y="1100846"/>
                  </a:cubicBezTo>
                  <a:cubicBezTo>
                    <a:pt x="226745" y="1109525"/>
                    <a:pt x="156234" y="1110122"/>
                    <a:pt x="156234" y="1124502"/>
                  </a:cubicBezTo>
                  <a:cubicBezTo>
                    <a:pt x="157229" y="1434743"/>
                    <a:pt x="158223" y="1744983"/>
                    <a:pt x="159218" y="2055224"/>
                  </a:cubicBezTo>
                  <a:cubicBezTo>
                    <a:pt x="159218" y="2069604"/>
                    <a:pt x="136292" y="2192164"/>
                    <a:pt x="50006" y="2192164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78"/>
            <p:cNvSpPr txBox="1"/>
            <p:nvPr/>
          </p:nvSpPr>
          <p:spPr>
            <a:xfrm>
              <a:off x="4836394" y="2740402"/>
              <a:ext cx="710235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l-GR" sz="2000" i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endParaRPr lang="el-GR" sz="2000" i="1" kern="0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Right Brace 16"/>
          <p:cNvSpPr/>
          <p:nvPr/>
        </p:nvSpPr>
        <p:spPr>
          <a:xfrm rot="5400000">
            <a:off x="4403833" y="1118209"/>
            <a:ext cx="180931" cy="2245502"/>
          </a:xfrm>
          <a:custGeom>
            <a:avLst/>
            <a:gdLst>
              <a:gd name="connsiteX0" fmla="*/ 0 w 312467"/>
              <a:gd name="connsiteY0" fmla="*/ 0 h 2196927"/>
              <a:gd name="connsiteX1" fmla="*/ 156234 w 312467"/>
              <a:gd name="connsiteY1" fmla="*/ 26038 h 2196927"/>
              <a:gd name="connsiteX2" fmla="*/ 156234 w 312467"/>
              <a:gd name="connsiteY2" fmla="*/ 1072426 h 2196927"/>
              <a:gd name="connsiteX3" fmla="*/ 312468 w 312467"/>
              <a:gd name="connsiteY3" fmla="*/ 1098464 h 2196927"/>
              <a:gd name="connsiteX4" fmla="*/ 156234 w 312467"/>
              <a:gd name="connsiteY4" fmla="*/ 1124502 h 2196927"/>
              <a:gd name="connsiteX5" fmla="*/ 156234 w 312467"/>
              <a:gd name="connsiteY5" fmla="*/ 2170889 h 2196927"/>
              <a:gd name="connsiteX6" fmla="*/ 0 w 312467"/>
              <a:gd name="connsiteY6" fmla="*/ 2196927 h 2196927"/>
              <a:gd name="connsiteX7" fmla="*/ 0 w 312467"/>
              <a:gd name="connsiteY7" fmla="*/ 0 h 2196927"/>
              <a:gd name="connsiteX0" fmla="*/ 0 w 312467"/>
              <a:gd name="connsiteY0" fmla="*/ 0 h 2196927"/>
              <a:gd name="connsiteX1" fmla="*/ 156234 w 312467"/>
              <a:gd name="connsiteY1" fmla="*/ 26038 h 2196927"/>
              <a:gd name="connsiteX2" fmla="*/ 156234 w 312467"/>
              <a:gd name="connsiteY2" fmla="*/ 1072426 h 2196927"/>
              <a:gd name="connsiteX3" fmla="*/ 312468 w 312467"/>
              <a:gd name="connsiteY3" fmla="*/ 1098464 h 2196927"/>
              <a:gd name="connsiteX4" fmla="*/ 156234 w 312467"/>
              <a:gd name="connsiteY4" fmla="*/ 1124502 h 2196927"/>
              <a:gd name="connsiteX5" fmla="*/ 156234 w 312467"/>
              <a:gd name="connsiteY5" fmla="*/ 2170889 h 2196927"/>
              <a:gd name="connsiteX6" fmla="*/ 0 w 312467"/>
              <a:gd name="connsiteY6" fmla="*/ 2196927 h 2196927"/>
              <a:gd name="connsiteX0" fmla="*/ 0 w 313381"/>
              <a:gd name="connsiteY0" fmla="*/ 0 h 2196927"/>
              <a:gd name="connsiteX1" fmla="*/ 156234 w 313381"/>
              <a:gd name="connsiteY1" fmla="*/ 26038 h 2196927"/>
              <a:gd name="connsiteX2" fmla="*/ 156234 w 313381"/>
              <a:gd name="connsiteY2" fmla="*/ 1072426 h 2196927"/>
              <a:gd name="connsiteX3" fmla="*/ 312468 w 313381"/>
              <a:gd name="connsiteY3" fmla="*/ 1098464 h 2196927"/>
              <a:gd name="connsiteX4" fmla="*/ 156234 w 313381"/>
              <a:gd name="connsiteY4" fmla="*/ 1124502 h 2196927"/>
              <a:gd name="connsiteX5" fmla="*/ 156234 w 313381"/>
              <a:gd name="connsiteY5" fmla="*/ 2170889 h 2196927"/>
              <a:gd name="connsiteX6" fmla="*/ 0 w 313381"/>
              <a:gd name="connsiteY6" fmla="*/ 2196927 h 2196927"/>
              <a:gd name="connsiteX7" fmla="*/ 0 w 313381"/>
              <a:gd name="connsiteY7" fmla="*/ 0 h 2196927"/>
              <a:gd name="connsiteX0" fmla="*/ 0 w 313381"/>
              <a:gd name="connsiteY0" fmla="*/ 0 h 2196927"/>
              <a:gd name="connsiteX1" fmla="*/ 156234 w 313381"/>
              <a:gd name="connsiteY1" fmla="*/ 26038 h 2196927"/>
              <a:gd name="connsiteX2" fmla="*/ 156234 w 313381"/>
              <a:gd name="connsiteY2" fmla="*/ 1072426 h 2196927"/>
              <a:gd name="connsiteX3" fmla="*/ 312468 w 313381"/>
              <a:gd name="connsiteY3" fmla="*/ 1098464 h 2196927"/>
              <a:gd name="connsiteX4" fmla="*/ 156234 w 313381"/>
              <a:gd name="connsiteY4" fmla="*/ 1124502 h 2196927"/>
              <a:gd name="connsiteX5" fmla="*/ 156234 w 313381"/>
              <a:gd name="connsiteY5" fmla="*/ 2170889 h 2196927"/>
              <a:gd name="connsiteX6" fmla="*/ 0 w 313381"/>
              <a:gd name="connsiteY6" fmla="*/ 2196927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2468 w 317230"/>
              <a:gd name="connsiteY3" fmla="*/ 1098464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7" fmla="*/ 0 w 317230"/>
              <a:gd name="connsiteY7" fmla="*/ 0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7230 w 317230"/>
              <a:gd name="connsiteY3" fmla="*/ 1150851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2471 w 317230"/>
              <a:gd name="connsiteY3" fmla="*/ 1098464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7" fmla="*/ 0 w 317230"/>
              <a:gd name="connsiteY7" fmla="*/ 0 h 2196927"/>
              <a:gd name="connsiteX0" fmla="*/ 0 w 317230"/>
              <a:gd name="connsiteY0" fmla="*/ 0 h 2196927"/>
              <a:gd name="connsiteX1" fmla="*/ 156234 w 317230"/>
              <a:gd name="connsiteY1" fmla="*/ 26038 h 2196927"/>
              <a:gd name="connsiteX2" fmla="*/ 156234 w 317230"/>
              <a:gd name="connsiteY2" fmla="*/ 1072426 h 2196927"/>
              <a:gd name="connsiteX3" fmla="*/ 317230 w 317230"/>
              <a:gd name="connsiteY3" fmla="*/ 1150851 h 2196927"/>
              <a:gd name="connsiteX4" fmla="*/ 156234 w 317230"/>
              <a:gd name="connsiteY4" fmla="*/ 1124502 h 2196927"/>
              <a:gd name="connsiteX5" fmla="*/ 156234 w 317230"/>
              <a:gd name="connsiteY5" fmla="*/ 2170889 h 2196927"/>
              <a:gd name="connsiteX6" fmla="*/ 0 w 317230"/>
              <a:gd name="connsiteY6" fmla="*/ 2196927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2471 w 320716"/>
              <a:gd name="connsiteY3" fmla="*/ 1098464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7" fmla="*/ 0 w 320716"/>
              <a:gd name="connsiteY7" fmla="*/ 0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7230 w 320716"/>
              <a:gd name="connsiteY3" fmla="*/ 1150851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4856 w 320716"/>
              <a:gd name="connsiteY3" fmla="*/ 812714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7" fmla="*/ 0 w 320716"/>
              <a:gd name="connsiteY7" fmla="*/ 0 h 2196927"/>
              <a:gd name="connsiteX0" fmla="*/ 0 w 320716"/>
              <a:gd name="connsiteY0" fmla="*/ 0 h 2196927"/>
              <a:gd name="connsiteX1" fmla="*/ 156234 w 320716"/>
              <a:gd name="connsiteY1" fmla="*/ 26038 h 2196927"/>
              <a:gd name="connsiteX2" fmla="*/ 156234 w 320716"/>
              <a:gd name="connsiteY2" fmla="*/ 1072426 h 2196927"/>
              <a:gd name="connsiteX3" fmla="*/ 317230 w 320716"/>
              <a:gd name="connsiteY3" fmla="*/ 1150851 h 2196927"/>
              <a:gd name="connsiteX4" fmla="*/ 156234 w 320716"/>
              <a:gd name="connsiteY4" fmla="*/ 1124502 h 2196927"/>
              <a:gd name="connsiteX5" fmla="*/ 156234 w 320716"/>
              <a:gd name="connsiteY5" fmla="*/ 2170889 h 2196927"/>
              <a:gd name="connsiteX6" fmla="*/ 0 w 320716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86276 w 315757"/>
              <a:gd name="connsiteY3" fmla="*/ 1100845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86276 w 315757"/>
              <a:gd name="connsiteY3" fmla="*/ 1100845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24364 w 315757"/>
              <a:gd name="connsiteY3" fmla="*/ 109846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314856 w 315757"/>
              <a:gd name="connsiteY3" fmla="*/ 812714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7" fmla="*/ 0 w 315757"/>
              <a:gd name="connsiteY7" fmla="*/ 0 h 2196927"/>
              <a:gd name="connsiteX0" fmla="*/ 0 w 315757"/>
              <a:gd name="connsiteY0" fmla="*/ 0 h 2196927"/>
              <a:gd name="connsiteX1" fmla="*/ 156234 w 315757"/>
              <a:gd name="connsiteY1" fmla="*/ 26038 h 2196927"/>
              <a:gd name="connsiteX2" fmla="*/ 156234 w 315757"/>
              <a:gd name="connsiteY2" fmla="*/ 1072426 h 2196927"/>
              <a:gd name="connsiteX3" fmla="*/ 224364 w 315757"/>
              <a:gd name="connsiteY3" fmla="*/ 1100846 h 2196927"/>
              <a:gd name="connsiteX4" fmla="*/ 156234 w 315757"/>
              <a:gd name="connsiteY4" fmla="*/ 1124502 h 2196927"/>
              <a:gd name="connsiteX5" fmla="*/ 156234 w 315757"/>
              <a:gd name="connsiteY5" fmla="*/ 2170889 h 2196927"/>
              <a:gd name="connsiteX6" fmla="*/ 0 w 315757"/>
              <a:gd name="connsiteY6" fmla="*/ 2196927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74350 w 230524"/>
              <a:gd name="connsiteY3" fmla="*/ 1100845 h 2196927"/>
              <a:gd name="connsiteX4" fmla="*/ 156234 w 230524"/>
              <a:gd name="connsiteY4" fmla="*/ 1124502 h 2196927"/>
              <a:gd name="connsiteX5" fmla="*/ 156234 w 230524"/>
              <a:gd name="connsiteY5" fmla="*/ 2170889 h 2196927"/>
              <a:gd name="connsiteX6" fmla="*/ 0 w 230524"/>
              <a:gd name="connsiteY6" fmla="*/ 2196927 h 2196927"/>
              <a:gd name="connsiteX7" fmla="*/ 0 w 230524"/>
              <a:gd name="connsiteY7" fmla="*/ 0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224364 w 230524"/>
              <a:gd name="connsiteY3" fmla="*/ 1100846 h 2196927"/>
              <a:gd name="connsiteX4" fmla="*/ 156234 w 230524"/>
              <a:gd name="connsiteY4" fmla="*/ 1124502 h 2196927"/>
              <a:gd name="connsiteX5" fmla="*/ 156234 w 230524"/>
              <a:gd name="connsiteY5" fmla="*/ 2170889 h 2196927"/>
              <a:gd name="connsiteX6" fmla="*/ 0 w 230524"/>
              <a:gd name="connsiteY6" fmla="*/ 2196927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156234 w 230524"/>
              <a:gd name="connsiteY3" fmla="*/ 1124502 h 2196927"/>
              <a:gd name="connsiteX4" fmla="*/ 156234 w 230524"/>
              <a:gd name="connsiteY4" fmla="*/ 2170889 h 2196927"/>
              <a:gd name="connsiteX5" fmla="*/ 0 w 230524"/>
              <a:gd name="connsiteY5" fmla="*/ 2196927 h 2196927"/>
              <a:gd name="connsiteX6" fmla="*/ 0 w 230524"/>
              <a:gd name="connsiteY6" fmla="*/ 0 h 2196927"/>
              <a:gd name="connsiteX0" fmla="*/ 0 w 230524"/>
              <a:gd name="connsiteY0" fmla="*/ 0 h 2196927"/>
              <a:gd name="connsiteX1" fmla="*/ 156234 w 230524"/>
              <a:gd name="connsiteY1" fmla="*/ 26038 h 2196927"/>
              <a:gd name="connsiteX2" fmla="*/ 156234 w 230524"/>
              <a:gd name="connsiteY2" fmla="*/ 1072426 h 2196927"/>
              <a:gd name="connsiteX3" fmla="*/ 224364 w 230524"/>
              <a:gd name="connsiteY3" fmla="*/ 1100846 h 2196927"/>
              <a:gd name="connsiteX4" fmla="*/ 156234 w 230524"/>
              <a:gd name="connsiteY4" fmla="*/ 1124502 h 2196927"/>
              <a:gd name="connsiteX5" fmla="*/ 156234 w 230524"/>
              <a:gd name="connsiteY5" fmla="*/ 2170889 h 2196927"/>
              <a:gd name="connsiteX6" fmla="*/ 0 w 230524"/>
              <a:gd name="connsiteY6" fmla="*/ 2196927 h 2196927"/>
              <a:gd name="connsiteX0" fmla="*/ 0 w 232795"/>
              <a:gd name="connsiteY0" fmla="*/ 0 h 2196927"/>
              <a:gd name="connsiteX1" fmla="*/ 156234 w 232795"/>
              <a:gd name="connsiteY1" fmla="*/ 26038 h 2196927"/>
              <a:gd name="connsiteX2" fmla="*/ 156234 w 232795"/>
              <a:gd name="connsiteY2" fmla="*/ 1072426 h 2196927"/>
              <a:gd name="connsiteX3" fmla="*/ 156234 w 232795"/>
              <a:gd name="connsiteY3" fmla="*/ 1124502 h 2196927"/>
              <a:gd name="connsiteX4" fmla="*/ 156234 w 232795"/>
              <a:gd name="connsiteY4" fmla="*/ 2170889 h 2196927"/>
              <a:gd name="connsiteX5" fmla="*/ 0 w 232795"/>
              <a:gd name="connsiteY5" fmla="*/ 2196927 h 2196927"/>
              <a:gd name="connsiteX6" fmla="*/ 0 w 232795"/>
              <a:gd name="connsiteY6" fmla="*/ 0 h 2196927"/>
              <a:gd name="connsiteX0" fmla="*/ 0 w 232795"/>
              <a:gd name="connsiteY0" fmla="*/ 0 h 2196927"/>
              <a:gd name="connsiteX1" fmla="*/ 156234 w 232795"/>
              <a:gd name="connsiteY1" fmla="*/ 26038 h 2196927"/>
              <a:gd name="connsiteX2" fmla="*/ 156234 w 232795"/>
              <a:gd name="connsiteY2" fmla="*/ 1072426 h 2196927"/>
              <a:gd name="connsiteX3" fmla="*/ 224364 w 232795"/>
              <a:gd name="connsiteY3" fmla="*/ 1100846 h 2196927"/>
              <a:gd name="connsiteX4" fmla="*/ 156234 w 232795"/>
              <a:gd name="connsiteY4" fmla="*/ 1124502 h 2196927"/>
              <a:gd name="connsiteX5" fmla="*/ 156234 w 232795"/>
              <a:gd name="connsiteY5" fmla="*/ 2170889 h 2196927"/>
              <a:gd name="connsiteX6" fmla="*/ 0 w 232795"/>
              <a:gd name="connsiteY6" fmla="*/ 2196927 h 2196927"/>
              <a:gd name="connsiteX0" fmla="*/ 0 w 228345"/>
              <a:gd name="connsiteY0" fmla="*/ 0 h 2196927"/>
              <a:gd name="connsiteX1" fmla="*/ 156234 w 228345"/>
              <a:gd name="connsiteY1" fmla="*/ 26038 h 2196927"/>
              <a:gd name="connsiteX2" fmla="*/ 156234 w 228345"/>
              <a:gd name="connsiteY2" fmla="*/ 1072426 h 2196927"/>
              <a:gd name="connsiteX3" fmla="*/ 156234 w 228345"/>
              <a:gd name="connsiteY3" fmla="*/ 1124502 h 2196927"/>
              <a:gd name="connsiteX4" fmla="*/ 156234 w 228345"/>
              <a:gd name="connsiteY4" fmla="*/ 2170889 h 2196927"/>
              <a:gd name="connsiteX5" fmla="*/ 0 w 228345"/>
              <a:gd name="connsiteY5" fmla="*/ 2196927 h 2196927"/>
              <a:gd name="connsiteX6" fmla="*/ 0 w 228345"/>
              <a:gd name="connsiteY6" fmla="*/ 0 h 2196927"/>
              <a:gd name="connsiteX0" fmla="*/ 0 w 228345"/>
              <a:gd name="connsiteY0" fmla="*/ 0 h 2196927"/>
              <a:gd name="connsiteX1" fmla="*/ 156234 w 228345"/>
              <a:gd name="connsiteY1" fmla="*/ 26038 h 2196927"/>
              <a:gd name="connsiteX2" fmla="*/ 156234 w 228345"/>
              <a:gd name="connsiteY2" fmla="*/ 1072426 h 2196927"/>
              <a:gd name="connsiteX3" fmla="*/ 219601 w 228345"/>
              <a:gd name="connsiteY3" fmla="*/ 1098465 h 2196927"/>
              <a:gd name="connsiteX4" fmla="*/ 156234 w 228345"/>
              <a:gd name="connsiteY4" fmla="*/ 1124502 h 2196927"/>
              <a:gd name="connsiteX5" fmla="*/ 156234 w 228345"/>
              <a:gd name="connsiteY5" fmla="*/ 2170889 h 2196927"/>
              <a:gd name="connsiteX6" fmla="*/ 0 w 228345"/>
              <a:gd name="connsiteY6" fmla="*/ 2196927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156234 w 229983"/>
              <a:gd name="connsiteY3" fmla="*/ 1124502 h 2196927"/>
              <a:gd name="connsiteX4" fmla="*/ 156234 w 229983"/>
              <a:gd name="connsiteY4" fmla="*/ 2170889 h 2196927"/>
              <a:gd name="connsiteX5" fmla="*/ 0 w 229983"/>
              <a:gd name="connsiteY5" fmla="*/ 2196927 h 2196927"/>
              <a:gd name="connsiteX6" fmla="*/ 0 w 229983"/>
              <a:gd name="connsiteY6" fmla="*/ 0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219601 w 229983"/>
              <a:gd name="connsiteY3" fmla="*/ 1098465 h 2196927"/>
              <a:gd name="connsiteX4" fmla="*/ 156234 w 229983"/>
              <a:gd name="connsiteY4" fmla="*/ 1124502 h 2196927"/>
              <a:gd name="connsiteX5" fmla="*/ 156234 w 229983"/>
              <a:gd name="connsiteY5" fmla="*/ 2170889 h 2196927"/>
              <a:gd name="connsiteX6" fmla="*/ 0 w 229983"/>
              <a:gd name="connsiteY6" fmla="*/ 2196927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156234 w 229983"/>
              <a:gd name="connsiteY3" fmla="*/ 1124502 h 2196927"/>
              <a:gd name="connsiteX4" fmla="*/ 156234 w 229983"/>
              <a:gd name="connsiteY4" fmla="*/ 2170889 h 2196927"/>
              <a:gd name="connsiteX5" fmla="*/ 0 w 229983"/>
              <a:gd name="connsiteY5" fmla="*/ 2196927 h 2196927"/>
              <a:gd name="connsiteX6" fmla="*/ 0 w 229983"/>
              <a:gd name="connsiteY6" fmla="*/ 0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219601 w 229983"/>
              <a:gd name="connsiteY3" fmla="*/ 1098465 h 2196927"/>
              <a:gd name="connsiteX4" fmla="*/ 156234 w 229983"/>
              <a:gd name="connsiteY4" fmla="*/ 1124502 h 2196927"/>
              <a:gd name="connsiteX5" fmla="*/ 156234 w 229983"/>
              <a:gd name="connsiteY5" fmla="*/ 2170889 h 2196927"/>
              <a:gd name="connsiteX6" fmla="*/ 0 w 229983"/>
              <a:gd name="connsiteY6" fmla="*/ 2196927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156234 w 229983"/>
              <a:gd name="connsiteY3" fmla="*/ 1124502 h 2196927"/>
              <a:gd name="connsiteX4" fmla="*/ 156234 w 229983"/>
              <a:gd name="connsiteY4" fmla="*/ 2170889 h 2196927"/>
              <a:gd name="connsiteX5" fmla="*/ 0 w 229983"/>
              <a:gd name="connsiteY5" fmla="*/ 2196927 h 2196927"/>
              <a:gd name="connsiteX6" fmla="*/ 0 w 229983"/>
              <a:gd name="connsiteY6" fmla="*/ 0 h 2196927"/>
              <a:gd name="connsiteX0" fmla="*/ 0 w 229983"/>
              <a:gd name="connsiteY0" fmla="*/ 0 h 2196927"/>
              <a:gd name="connsiteX1" fmla="*/ 156234 w 229983"/>
              <a:gd name="connsiteY1" fmla="*/ 26038 h 2196927"/>
              <a:gd name="connsiteX2" fmla="*/ 156234 w 229983"/>
              <a:gd name="connsiteY2" fmla="*/ 1072426 h 2196927"/>
              <a:gd name="connsiteX3" fmla="*/ 219601 w 229983"/>
              <a:gd name="connsiteY3" fmla="*/ 1098465 h 2196927"/>
              <a:gd name="connsiteX4" fmla="*/ 156234 w 229983"/>
              <a:gd name="connsiteY4" fmla="*/ 1124502 h 2196927"/>
              <a:gd name="connsiteX5" fmla="*/ 156234 w 229983"/>
              <a:gd name="connsiteY5" fmla="*/ 2170889 h 2196927"/>
              <a:gd name="connsiteX6" fmla="*/ 0 w 229983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156234 w 236611"/>
              <a:gd name="connsiteY3" fmla="*/ 1124502 h 2196927"/>
              <a:gd name="connsiteX4" fmla="*/ 156234 w 236611"/>
              <a:gd name="connsiteY4" fmla="*/ 2170889 h 2196927"/>
              <a:gd name="connsiteX5" fmla="*/ 0 w 236611"/>
              <a:gd name="connsiteY5" fmla="*/ 2196927 h 2196927"/>
              <a:gd name="connsiteX6" fmla="*/ 0 w 236611"/>
              <a:gd name="connsiteY6" fmla="*/ 0 h 2196927"/>
              <a:gd name="connsiteX0" fmla="*/ 0 w 236611"/>
              <a:gd name="connsiteY0" fmla="*/ 0 h 2196927"/>
              <a:gd name="connsiteX1" fmla="*/ 156234 w 236611"/>
              <a:gd name="connsiteY1" fmla="*/ 26038 h 2196927"/>
              <a:gd name="connsiteX2" fmla="*/ 156234 w 236611"/>
              <a:gd name="connsiteY2" fmla="*/ 1072426 h 2196927"/>
              <a:gd name="connsiteX3" fmla="*/ 226745 w 236611"/>
              <a:gd name="connsiteY3" fmla="*/ 1100846 h 2196927"/>
              <a:gd name="connsiteX4" fmla="*/ 156234 w 236611"/>
              <a:gd name="connsiteY4" fmla="*/ 1124502 h 2196927"/>
              <a:gd name="connsiteX5" fmla="*/ 156234 w 236611"/>
              <a:gd name="connsiteY5" fmla="*/ 2170889 h 2196927"/>
              <a:gd name="connsiteX6" fmla="*/ 0 w 236611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0 w 226745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0 w 226745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0 w 226745"/>
              <a:gd name="connsiteY6" fmla="*/ 2196927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6234 w 226745"/>
              <a:gd name="connsiteY5" fmla="*/ 2170889 h 2196927"/>
              <a:gd name="connsiteX6" fmla="*/ 50006 w 226745"/>
              <a:gd name="connsiteY6" fmla="*/ 2192164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9218 w 226745"/>
              <a:gd name="connsiteY5" fmla="*/ 2055224 h 2196927"/>
              <a:gd name="connsiteX6" fmla="*/ 50006 w 226745"/>
              <a:gd name="connsiteY6" fmla="*/ 2192164 h 2196927"/>
              <a:gd name="connsiteX0" fmla="*/ 0 w 226745"/>
              <a:gd name="connsiteY0" fmla="*/ 0 h 2196927"/>
              <a:gd name="connsiteX1" fmla="*/ 156234 w 226745"/>
              <a:gd name="connsiteY1" fmla="*/ 26038 h 2196927"/>
              <a:gd name="connsiteX2" fmla="*/ 156234 w 226745"/>
              <a:gd name="connsiteY2" fmla="*/ 1072426 h 2196927"/>
              <a:gd name="connsiteX3" fmla="*/ 156234 w 226745"/>
              <a:gd name="connsiteY3" fmla="*/ 1124502 h 2196927"/>
              <a:gd name="connsiteX4" fmla="*/ 156234 w 226745"/>
              <a:gd name="connsiteY4" fmla="*/ 2170889 h 2196927"/>
              <a:gd name="connsiteX5" fmla="*/ 0 w 226745"/>
              <a:gd name="connsiteY5" fmla="*/ 2196927 h 2196927"/>
              <a:gd name="connsiteX6" fmla="*/ 0 w 226745"/>
              <a:gd name="connsiteY6" fmla="*/ 0 h 2196927"/>
              <a:gd name="connsiteX0" fmla="*/ 52387 w 226745"/>
              <a:gd name="connsiteY0" fmla="*/ 0 h 2196927"/>
              <a:gd name="connsiteX1" fmla="*/ 150265 w 226745"/>
              <a:gd name="connsiteY1" fmla="*/ 127539 h 2196927"/>
              <a:gd name="connsiteX2" fmla="*/ 156234 w 226745"/>
              <a:gd name="connsiteY2" fmla="*/ 1072426 h 2196927"/>
              <a:gd name="connsiteX3" fmla="*/ 226745 w 226745"/>
              <a:gd name="connsiteY3" fmla="*/ 1100846 h 2196927"/>
              <a:gd name="connsiteX4" fmla="*/ 156234 w 226745"/>
              <a:gd name="connsiteY4" fmla="*/ 1124502 h 2196927"/>
              <a:gd name="connsiteX5" fmla="*/ 159218 w 226745"/>
              <a:gd name="connsiteY5" fmla="*/ 2055224 h 2196927"/>
              <a:gd name="connsiteX6" fmla="*/ 50006 w 226745"/>
              <a:gd name="connsiteY6" fmla="*/ 2192164 h 2196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45" h="2196927" stroke="0" extrusionOk="0">
                <a:moveTo>
                  <a:pt x="0" y="0"/>
                </a:moveTo>
                <a:cubicBezTo>
                  <a:pt x="86286" y="0"/>
                  <a:pt x="156234" y="11658"/>
                  <a:pt x="156234" y="26038"/>
                </a:cubicBezTo>
                <a:lnTo>
                  <a:pt x="156234" y="1072426"/>
                </a:lnTo>
                <a:cubicBezTo>
                  <a:pt x="170522" y="1077879"/>
                  <a:pt x="153853" y="1076186"/>
                  <a:pt x="156234" y="1124502"/>
                </a:cubicBezTo>
                <a:lnTo>
                  <a:pt x="156234" y="2170889"/>
                </a:lnTo>
                <a:cubicBezTo>
                  <a:pt x="156234" y="2185269"/>
                  <a:pt x="86286" y="2196927"/>
                  <a:pt x="0" y="2196927"/>
                </a:cubicBezTo>
                <a:lnTo>
                  <a:pt x="0" y="0"/>
                </a:lnTo>
                <a:close/>
              </a:path>
              <a:path w="226745" h="2196927" fill="none">
                <a:moveTo>
                  <a:pt x="52387" y="0"/>
                </a:moveTo>
                <a:cubicBezTo>
                  <a:pt x="138673" y="0"/>
                  <a:pt x="150265" y="113159"/>
                  <a:pt x="150265" y="127539"/>
                </a:cubicBezTo>
                <a:cubicBezTo>
                  <a:pt x="152255" y="442501"/>
                  <a:pt x="154244" y="757464"/>
                  <a:pt x="156234" y="1072426"/>
                </a:cubicBezTo>
                <a:cubicBezTo>
                  <a:pt x="156234" y="1086806"/>
                  <a:pt x="226745" y="1092167"/>
                  <a:pt x="226745" y="1100846"/>
                </a:cubicBezTo>
                <a:cubicBezTo>
                  <a:pt x="226745" y="1109525"/>
                  <a:pt x="156234" y="1110122"/>
                  <a:pt x="156234" y="1124502"/>
                </a:cubicBezTo>
                <a:cubicBezTo>
                  <a:pt x="157229" y="1434743"/>
                  <a:pt x="158223" y="1744983"/>
                  <a:pt x="159218" y="2055224"/>
                </a:cubicBezTo>
                <a:cubicBezTo>
                  <a:pt x="159218" y="2069604"/>
                  <a:pt x="136292" y="2192164"/>
                  <a:pt x="50006" y="219216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uppo 95"/>
          <p:cNvGrpSpPr/>
          <p:nvPr/>
        </p:nvGrpSpPr>
        <p:grpSpPr>
          <a:xfrm>
            <a:off x="6590173" y="2635755"/>
            <a:ext cx="2520849" cy="2480282"/>
            <a:chOff x="9238584" y="2212924"/>
            <a:chExt cx="2520849" cy="2480282"/>
          </a:xfrm>
        </p:grpSpPr>
        <p:sp>
          <p:nvSpPr>
            <p:cNvPr id="95" name="Rectangle 79"/>
            <p:cNvSpPr/>
            <p:nvPr/>
          </p:nvSpPr>
          <p:spPr bwMode="auto">
            <a:xfrm>
              <a:off x="9259821" y="2212924"/>
              <a:ext cx="2499612" cy="24802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grpSp>
          <p:nvGrpSpPr>
            <p:cNvPr id="47" name="Group 178"/>
            <p:cNvGrpSpPr/>
            <p:nvPr/>
          </p:nvGrpSpPr>
          <p:grpSpPr>
            <a:xfrm>
              <a:off x="9238584" y="2258272"/>
              <a:ext cx="2314212" cy="2419623"/>
              <a:chOff x="307756" y="4394351"/>
              <a:chExt cx="2314212" cy="2419623"/>
            </a:xfrm>
          </p:grpSpPr>
          <p:sp>
            <p:nvSpPr>
              <p:cNvPr id="48" name="Up Arrow 181"/>
              <p:cNvSpPr/>
              <p:nvPr/>
            </p:nvSpPr>
            <p:spPr>
              <a:xfrm rot="10349667">
                <a:off x="1717598" y="4448428"/>
                <a:ext cx="149619" cy="1435239"/>
              </a:xfrm>
              <a:prstGeom prst="upArrow">
                <a:avLst/>
              </a:prstGeom>
              <a:solidFill>
                <a:srgbClr val="70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Up Arrow 195"/>
              <p:cNvSpPr/>
              <p:nvPr/>
            </p:nvSpPr>
            <p:spPr>
              <a:xfrm rot="231321">
                <a:off x="1491128" y="4394351"/>
                <a:ext cx="141873" cy="1908547"/>
              </a:xfrm>
              <a:prstGeom prst="upArrow">
                <a:avLst/>
              </a:prstGeom>
              <a:solidFill>
                <a:srgbClr val="70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0" name="Picture 179" descr="FockState_Wavefunctions_Red_and_Red.eps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27369" y="5502797"/>
                <a:ext cx="476017" cy="685800"/>
              </a:xfrm>
              <a:prstGeom prst="rect">
                <a:avLst/>
              </a:prstGeom>
            </p:spPr>
          </p:pic>
          <p:pic>
            <p:nvPicPr>
              <p:cNvPr id="51" name="Picture 180" descr="FockState_Wavefunctions_Red_and_Red.eps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38440" y="5988032"/>
                <a:ext cx="476017" cy="685800"/>
              </a:xfrm>
              <a:prstGeom prst="rect">
                <a:avLst/>
              </a:prstGeom>
            </p:spPr>
          </p:pic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1463362" y="5022019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463362" y="4842820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2045759" y="4842820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880966" y="4842820"/>
                <a:ext cx="4927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Text Box 13"/>
              <p:cNvSpPr txBox="1">
                <a:spLocks noChangeArrowheads="1"/>
              </p:cNvSpPr>
              <p:nvPr/>
            </p:nvSpPr>
            <p:spPr bwMode="auto">
              <a:xfrm>
                <a:off x="362459" y="6179385"/>
                <a:ext cx="6345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dirty="0">
                    <a:solidFill>
                      <a:srgbClr val="000000"/>
                    </a:solidFill>
                  </a:rPr>
                  <a:t>S</a:t>
                </a:r>
                <a:r>
                  <a:rPr lang="en-US" baseline="-25000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57" name="Text Box 14"/>
              <p:cNvSpPr txBox="1">
                <a:spLocks noChangeArrowheads="1"/>
              </p:cNvSpPr>
              <p:nvPr/>
            </p:nvSpPr>
            <p:spPr bwMode="auto">
              <a:xfrm>
                <a:off x="362459" y="4762597"/>
                <a:ext cx="6345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dirty="0">
                    <a:solidFill>
                      <a:srgbClr val="000000"/>
                    </a:solidFill>
                  </a:rPr>
                  <a:t>P</a:t>
                </a:r>
                <a:r>
                  <a:rPr lang="en-US" baseline="-25000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58" name="Text Box 60"/>
              <p:cNvSpPr txBox="1">
                <a:spLocks noChangeArrowheads="1"/>
              </p:cNvSpPr>
              <p:nvPr/>
            </p:nvSpPr>
            <p:spPr bwMode="auto">
              <a:xfrm>
                <a:off x="910175" y="6506197"/>
                <a:ext cx="46229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|</a:t>
                </a:r>
                <a:r>
                  <a:rPr lang="en-US" sz="1400" baseline="-25000" dirty="0">
                    <a:solidFill>
                      <a:srgbClr val="000000"/>
                    </a:solidFill>
                    <a:cs typeface="Arial" charset="0"/>
                    <a:sym typeface="Symbol" pitchFamily="18" charset="2"/>
                  </a:rPr>
                  <a:t>z </a:t>
                </a:r>
                <a:r>
                  <a:rPr lang="en-US" sz="1400" dirty="0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</a:t>
                </a:r>
              </a:p>
            </p:txBody>
          </p:sp>
          <p:sp>
            <p:nvSpPr>
              <p:cNvPr id="59" name="Rectangle 61"/>
              <p:cNvSpPr>
                <a:spLocks noChangeArrowheads="1"/>
              </p:cNvSpPr>
              <p:nvPr/>
            </p:nvSpPr>
            <p:spPr bwMode="auto">
              <a:xfrm>
                <a:off x="2085436" y="5821795"/>
                <a:ext cx="43523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Times New Roman" pitchFamily="18" charset="0"/>
                    <a:sym typeface="Symbol" pitchFamily="18" charset="2"/>
                  </a:rPr>
                  <a:t>|</a:t>
                </a: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  <a:sym typeface="Symbol" pitchFamily="18" charset="2"/>
                  </a:rPr>
                  <a:t></a:t>
                </a:r>
                <a:r>
                  <a:rPr lang="en-US" sz="1400" baseline="-25000" dirty="0">
                    <a:solidFill>
                      <a:srgbClr val="000000"/>
                    </a:solidFill>
                    <a:cs typeface="Arial" charset="0"/>
                    <a:sym typeface="Symbol" pitchFamily="18" charset="2"/>
                  </a:rPr>
                  <a:t>z</a:t>
                </a: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  <a:sym typeface="Symbol" pitchFamily="18" charset="2"/>
                  </a:rPr>
                  <a:t></a:t>
                </a:r>
              </a:p>
            </p:txBody>
          </p:sp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806300" y="4396453"/>
                <a:ext cx="177406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" name="Line 11"/>
              <p:cNvSpPr>
                <a:spLocks noChangeShapeType="1"/>
              </p:cNvSpPr>
              <p:nvPr/>
            </p:nvSpPr>
            <p:spPr bwMode="auto">
              <a:xfrm flipV="1">
                <a:off x="2567980" y="4413128"/>
                <a:ext cx="0" cy="42363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Text Box 27"/>
              <p:cNvSpPr txBox="1">
                <a:spLocks noChangeArrowheads="1"/>
              </p:cNvSpPr>
              <p:nvPr/>
            </p:nvSpPr>
            <p:spPr bwMode="auto">
              <a:xfrm>
                <a:off x="1898349" y="4451345"/>
                <a:ext cx="72361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33 THz</a:t>
                </a:r>
                <a:endParaRPr lang="en-US" sz="1400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63" name="TextBox 196"/>
              <p:cNvSpPr txBox="1"/>
              <p:nvPr/>
            </p:nvSpPr>
            <p:spPr>
              <a:xfrm>
                <a:off x="1843168" y="5024741"/>
                <a:ext cx="34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pitchFamily="18" charset="2"/>
                  </a:rPr>
                  <a:t>w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64" name="TextBox 197"/>
              <p:cNvSpPr txBox="1"/>
              <p:nvPr/>
            </p:nvSpPr>
            <p:spPr>
              <a:xfrm>
                <a:off x="307756" y="5172589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 pitchFamily="18" charset="2"/>
                  </a:rPr>
                  <a:t>w+w</a:t>
                </a:r>
                <a:r>
                  <a:rPr lang="en-US" baseline="-25000" dirty="0" err="1" smtClean="0">
                    <a:latin typeface="+mj-lt"/>
                  </a:rPr>
                  <a:t>HF</a:t>
                </a:r>
                <a:r>
                  <a:rPr lang="en-US" dirty="0">
                    <a:cs typeface="Times New Roman" panose="02020603050405020304" pitchFamily="18" charset="0"/>
                  </a:rPr>
                  <a:t> ±</a:t>
                </a:r>
                <a:r>
                  <a:rPr lang="en-US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67" name="Oval 102"/>
          <p:cNvSpPr>
            <a:spLocks noChangeAspect="1"/>
          </p:cNvSpPr>
          <p:nvPr/>
        </p:nvSpPr>
        <p:spPr>
          <a:xfrm>
            <a:off x="7231830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Oval 103"/>
          <p:cNvSpPr>
            <a:spLocks noChangeAspect="1"/>
          </p:cNvSpPr>
          <p:nvPr/>
        </p:nvSpPr>
        <p:spPr>
          <a:xfrm>
            <a:off x="7377882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Oval 105"/>
          <p:cNvSpPr>
            <a:spLocks noChangeAspect="1"/>
          </p:cNvSpPr>
          <p:nvPr/>
        </p:nvSpPr>
        <p:spPr>
          <a:xfrm>
            <a:off x="7523934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Oval 106"/>
          <p:cNvSpPr>
            <a:spLocks noChangeAspect="1"/>
          </p:cNvSpPr>
          <p:nvPr/>
        </p:nvSpPr>
        <p:spPr>
          <a:xfrm>
            <a:off x="7663002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Oval 107"/>
          <p:cNvSpPr>
            <a:spLocks noChangeAspect="1"/>
          </p:cNvSpPr>
          <p:nvPr/>
        </p:nvSpPr>
        <p:spPr>
          <a:xfrm>
            <a:off x="7809054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Oval 108"/>
          <p:cNvSpPr>
            <a:spLocks noChangeAspect="1"/>
          </p:cNvSpPr>
          <p:nvPr/>
        </p:nvSpPr>
        <p:spPr>
          <a:xfrm>
            <a:off x="7955106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Oval 109"/>
          <p:cNvSpPr>
            <a:spLocks noChangeAspect="1"/>
          </p:cNvSpPr>
          <p:nvPr/>
        </p:nvSpPr>
        <p:spPr>
          <a:xfrm>
            <a:off x="8101158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Oval 110"/>
          <p:cNvSpPr>
            <a:spLocks noChangeAspect="1"/>
          </p:cNvSpPr>
          <p:nvPr/>
        </p:nvSpPr>
        <p:spPr>
          <a:xfrm>
            <a:off x="8247210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5" name="Oval 111"/>
          <p:cNvSpPr>
            <a:spLocks noChangeAspect="1"/>
          </p:cNvSpPr>
          <p:nvPr/>
        </p:nvSpPr>
        <p:spPr>
          <a:xfrm>
            <a:off x="8393262" y="60264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6" name="Straight Arrow Connector 114"/>
          <p:cNvCxnSpPr/>
          <p:nvPr/>
        </p:nvCxnSpPr>
        <p:spPr>
          <a:xfrm flipH="1">
            <a:off x="7760578" y="970193"/>
            <a:ext cx="304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147"/>
          <p:cNvSpPr>
            <a:spLocks noChangeAspect="1"/>
          </p:cNvSpPr>
          <p:nvPr/>
        </p:nvSpPr>
        <p:spPr>
          <a:xfrm>
            <a:off x="6164410" y="1343997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8" name="Oval 148"/>
          <p:cNvSpPr>
            <a:spLocks noChangeAspect="1"/>
          </p:cNvSpPr>
          <p:nvPr/>
        </p:nvSpPr>
        <p:spPr>
          <a:xfrm>
            <a:off x="6314280" y="1665629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Oval 149"/>
          <p:cNvSpPr>
            <a:spLocks noChangeAspect="1"/>
          </p:cNvSpPr>
          <p:nvPr/>
        </p:nvSpPr>
        <p:spPr>
          <a:xfrm>
            <a:off x="6606384" y="1589113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Oval 150"/>
          <p:cNvSpPr>
            <a:spLocks noChangeAspect="1"/>
          </p:cNvSpPr>
          <p:nvPr/>
        </p:nvSpPr>
        <p:spPr>
          <a:xfrm>
            <a:off x="6898488" y="1516085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Oval 151"/>
          <p:cNvSpPr>
            <a:spLocks noChangeAspect="1"/>
          </p:cNvSpPr>
          <p:nvPr/>
        </p:nvSpPr>
        <p:spPr>
          <a:xfrm>
            <a:off x="5876124" y="1420516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Oval 152"/>
          <p:cNvSpPr>
            <a:spLocks noChangeAspect="1"/>
          </p:cNvSpPr>
          <p:nvPr/>
        </p:nvSpPr>
        <p:spPr>
          <a:xfrm>
            <a:off x="6458739" y="1343997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Oval 153"/>
          <p:cNvSpPr>
            <a:spLocks noChangeAspect="1"/>
          </p:cNvSpPr>
          <p:nvPr/>
        </p:nvSpPr>
        <p:spPr>
          <a:xfrm>
            <a:off x="6022176" y="1592604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Oval 154"/>
          <p:cNvSpPr>
            <a:spLocks noChangeAspect="1"/>
          </p:cNvSpPr>
          <p:nvPr/>
        </p:nvSpPr>
        <p:spPr>
          <a:xfrm>
            <a:off x="6745452" y="1417024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5" name="Oval 155"/>
          <p:cNvSpPr>
            <a:spLocks noChangeAspect="1"/>
          </p:cNvSpPr>
          <p:nvPr/>
        </p:nvSpPr>
        <p:spPr>
          <a:xfrm>
            <a:off x="5730072" y="1526561"/>
            <a:ext cx="80010" cy="80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6" name="Straight Arrow Connector 157"/>
          <p:cNvCxnSpPr/>
          <p:nvPr/>
        </p:nvCxnSpPr>
        <p:spPr>
          <a:xfrm>
            <a:off x="6439691" y="1745640"/>
            <a:ext cx="690563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117"/>
          <p:cNvGrpSpPr/>
          <p:nvPr/>
        </p:nvGrpSpPr>
        <p:grpSpPr>
          <a:xfrm>
            <a:off x="1452604" y="4108546"/>
            <a:ext cx="1269540" cy="982044"/>
            <a:chOff x="5562600" y="4178095"/>
            <a:chExt cx="916890" cy="851105"/>
          </a:xfrm>
        </p:grpSpPr>
        <p:graphicFrame>
          <p:nvGraphicFramePr>
            <p:cNvPr id="8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6543380"/>
                </p:ext>
              </p:extLst>
            </p:nvPr>
          </p:nvGraphicFramePr>
          <p:xfrm>
            <a:off x="5659826" y="4195550"/>
            <a:ext cx="819664" cy="7070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00" name="Equation" r:id="rId6" imgW="507960" imgH="419040" progId="Equation.3">
                    <p:embed/>
                  </p:oleObj>
                </mc:Choice>
                <mc:Fallback>
                  <p:oleObj name="Equation" r:id="rId6" imgW="507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9826" y="4195550"/>
                          <a:ext cx="819664" cy="70702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" name="Rectangle 73"/>
            <p:cNvSpPr/>
            <p:nvPr/>
          </p:nvSpPr>
          <p:spPr>
            <a:xfrm>
              <a:off x="5562600" y="4178095"/>
              <a:ext cx="916890" cy="85110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91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950272"/>
              </p:ext>
            </p:extLst>
          </p:nvPr>
        </p:nvGraphicFramePr>
        <p:xfrm>
          <a:off x="2921691" y="4373915"/>
          <a:ext cx="1560309" cy="39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1" name="Equation" r:id="rId8" imgW="698500" imgH="177800" progId="Equation.3">
                  <p:embed/>
                </p:oleObj>
              </mc:Choice>
              <mc:Fallback>
                <p:oleObj name="Equation" r:id="rId8" imgW="698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691" y="4373915"/>
                        <a:ext cx="1560309" cy="3929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507306"/>
              </p:ext>
            </p:extLst>
          </p:nvPr>
        </p:nvGraphicFramePr>
        <p:xfrm>
          <a:off x="1013770" y="3197902"/>
          <a:ext cx="2229385" cy="835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" name="Equation" r:id="rId10" imgW="1104900" imgH="393700" progId="Equation.3">
                  <p:embed/>
                </p:oleObj>
              </mc:Choice>
              <mc:Fallback>
                <p:oleObj name="Equation" r:id="rId10" imgW="1104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770" y="3197902"/>
                        <a:ext cx="2229385" cy="835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Gruppo 103"/>
          <p:cNvGrpSpPr/>
          <p:nvPr/>
        </p:nvGrpSpPr>
        <p:grpSpPr>
          <a:xfrm>
            <a:off x="4620105" y="3095085"/>
            <a:ext cx="1425231" cy="905078"/>
            <a:chOff x="4053105" y="3038390"/>
            <a:chExt cx="1425231" cy="905078"/>
          </a:xfrm>
        </p:grpSpPr>
        <p:graphicFrame>
          <p:nvGraphicFramePr>
            <p:cNvPr id="9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2007464"/>
                </p:ext>
              </p:extLst>
            </p:nvPr>
          </p:nvGraphicFramePr>
          <p:xfrm>
            <a:off x="4098799" y="3043356"/>
            <a:ext cx="1379537" cy="900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03" name="Equation" r:id="rId12" imgW="596900" imgH="368300" progId="Equation.3">
                    <p:embed/>
                  </p:oleObj>
                </mc:Choice>
                <mc:Fallback>
                  <p:oleObj name="Equation" r:id="rId12" imgW="5969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8799" y="3043356"/>
                          <a:ext cx="1379537" cy="900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33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" name="Rectangle 79"/>
            <p:cNvSpPr/>
            <p:nvPr/>
          </p:nvSpPr>
          <p:spPr>
            <a:xfrm>
              <a:off x="4053105" y="3038390"/>
              <a:ext cx="1357045" cy="880832"/>
            </a:xfrm>
            <a:prstGeom prst="rect">
              <a:avLst/>
            </a:prstGeom>
            <a:noFill/>
            <a:ln>
              <a:solidFill>
                <a:srgbClr val="B16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3" name="Gruppo 102"/>
          <p:cNvGrpSpPr/>
          <p:nvPr/>
        </p:nvGrpSpPr>
        <p:grpSpPr>
          <a:xfrm>
            <a:off x="3243155" y="3095085"/>
            <a:ext cx="1303945" cy="887228"/>
            <a:chOff x="2642135" y="3038390"/>
            <a:chExt cx="1303945" cy="887228"/>
          </a:xfrm>
        </p:grpSpPr>
        <p:graphicFrame>
          <p:nvGraphicFramePr>
            <p:cNvPr id="9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1336972"/>
                </p:ext>
              </p:extLst>
            </p:nvPr>
          </p:nvGraphicFramePr>
          <p:xfrm>
            <a:off x="2663935" y="3038390"/>
            <a:ext cx="1282145" cy="887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04" name="Equation" r:id="rId14" imgW="660400" imgH="431800" progId="Equation.3">
                    <p:embed/>
                  </p:oleObj>
                </mc:Choice>
                <mc:Fallback>
                  <p:oleObj name="Equation" r:id="rId14" imgW="660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3935" y="3038390"/>
                          <a:ext cx="1282145" cy="88722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Rectangle 79"/>
            <p:cNvSpPr/>
            <p:nvPr/>
          </p:nvSpPr>
          <p:spPr>
            <a:xfrm>
              <a:off x="2642135" y="3040826"/>
              <a:ext cx="1232252" cy="884792"/>
            </a:xfrm>
            <a:prstGeom prst="rect">
              <a:avLst/>
            </a:prstGeom>
            <a:noFill/>
            <a:ln>
              <a:solidFill>
                <a:srgbClr val="00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uppo 104"/>
          <p:cNvGrpSpPr>
            <a:grpSpLocks noChangeAspect="1"/>
          </p:cNvGrpSpPr>
          <p:nvPr/>
        </p:nvGrpSpPr>
        <p:grpSpPr>
          <a:xfrm>
            <a:off x="60605" y="493409"/>
            <a:ext cx="2766566" cy="2500066"/>
            <a:chOff x="67191" y="304282"/>
            <a:chExt cx="3544686" cy="3203230"/>
          </a:xfrm>
        </p:grpSpPr>
        <p:sp>
          <p:nvSpPr>
            <p:cNvPr id="106" name="Right Arrow 164"/>
            <p:cNvSpPr/>
            <p:nvPr/>
          </p:nvSpPr>
          <p:spPr>
            <a:xfrm rot="2743843">
              <a:off x="50540" y="1254082"/>
              <a:ext cx="3202759" cy="1304101"/>
            </a:xfrm>
            <a:prstGeom prst="rightArrow">
              <a:avLst>
                <a:gd name="adj1" fmla="val 75790"/>
                <a:gd name="adj2" fmla="val 48208"/>
              </a:avLst>
            </a:prstGeom>
            <a:solidFill>
              <a:srgbClr val="9933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ight Arrow 2"/>
            <p:cNvSpPr/>
            <p:nvPr/>
          </p:nvSpPr>
          <p:spPr>
            <a:xfrm rot="18950384">
              <a:off x="93942" y="1086542"/>
              <a:ext cx="3268465" cy="1304101"/>
            </a:xfrm>
            <a:prstGeom prst="rightArrow">
              <a:avLst>
                <a:gd name="adj1" fmla="val 75790"/>
                <a:gd name="adj2" fmla="val 51682"/>
              </a:avLst>
            </a:prstGeom>
            <a:solidFill>
              <a:srgbClr val="9933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71"/>
            <p:cNvSpPr txBox="1"/>
            <p:nvPr/>
          </p:nvSpPr>
          <p:spPr>
            <a:xfrm>
              <a:off x="644800" y="946274"/>
              <a:ext cx="343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w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109" name="TextBox 172"/>
            <p:cNvSpPr txBox="1"/>
            <p:nvPr/>
          </p:nvSpPr>
          <p:spPr>
            <a:xfrm>
              <a:off x="265836" y="2242781"/>
              <a:ext cx="1423144" cy="492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itchFamily="18" charset="2"/>
                </a:rPr>
                <a:t>w+w</a:t>
              </a:r>
              <a:r>
                <a:rPr lang="en-US" baseline="-25000" dirty="0" err="1" smtClean="0">
                  <a:latin typeface="+mj-lt"/>
                </a:rPr>
                <a:t>HF</a:t>
              </a:r>
              <a:r>
                <a:rPr lang="en-US" dirty="0" smtClean="0">
                  <a:latin typeface="+mj-lt"/>
                  <a:cs typeface="Times New Roman" panose="02020603050405020304" pitchFamily="18" charset="0"/>
                </a:rPr>
                <a:t>±</a:t>
              </a:r>
              <a:r>
                <a:rPr lang="en-US" dirty="0" smtClean="0">
                  <a:latin typeface="+mj-lt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endParaRPr lang="en-US" dirty="0">
                <a:latin typeface="+mj-lt"/>
              </a:endParaRPr>
            </a:p>
          </p:txBody>
        </p:sp>
        <p:sp>
          <p:nvSpPr>
            <p:cNvPr id="110" name="Line 11"/>
            <p:cNvSpPr>
              <a:spLocks noChangeShapeType="1"/>
            </p:cNvSpPr>
            <p:nvPr/>
          </p:nvSpPr>
          <p:spPr bwMode="auto">
            <a:xfrm flipV="1">
              <a:off x="2855508" y="1440519"/>
              <a:ext cx="0" cy="70364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1" name="Rounded Rectangle 175"/>
            <p:cNvSpPr/>
            <p:nvPr/>
          </p:nvSpPr>
          <p:spPr>
            <a:xfrm>
              <a:off x="67191" y="304282"/>
              <a:ext cx="3544686" cy="3050024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1216" y="1701594"/>
              <a:ext cx="1939351" cy="233441"/>
            </a:xfrm>
            <a:prstGeom prst="rect">
              <a:avLst/>
            </a:prstGeom>
          </p:spPr>
        </p:pic>
        <p:pic>
          <p:nvPicPr>
            <p:cNvPr id="113" name="Immagine 112" descr="latex-image-1.pd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26" y="1520353"/>
              <a:ext cx="635000" cy="469900"/>
            </a:xfrm>
            <a:prstGeom prst="rect">
              <a:avLst/>
            </a:prstGeom>
          </p:spPr>
        </p:pic>
      </p:grpSp>
      <p:sp>
        <p:nvSpPr>
          <p:cNvPr id="114" name="Title 1"/>
          <p:cNvSpPr txBox="1">
            <a:spLocks/>
          </p:cNvSpPr>
          <p:nvPr/>
        </p:nvSpPr>
        <p:spPr>
          <a:xfrm>
            <a:off x="821134" y="-106705"/>
            <a:ext cx="7886700" cy="665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 smtClean="0">
                <a:latin typeface="Helvetica"/>
                <a:cs typeface="Helvetica"/>
              </a:rPr>
              <a:t>Generating Spin Hamiltonians</a:t>
            </a:r>
            <a:endParaRPr lang="en-US" sz="3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684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0018 -0.0523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81481E-6 L -0.00035 -0.03055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7 L 0.00069 0.0201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3.61111E-6 -0.01064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0.00035 0.0418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81481E-6 L -0.00035 -0.0305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7 L 0.00069 0.0201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3.61111E-6 -0.0106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5128591" y="4749600"/>
            <a:ext cx="3958259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en-US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E.F. </a:t>
            </a:r>
            <a:r>
              <a:rPr lang="en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Dumitrescu, et al.,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Phys. Rev. Lett.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210501 (2018)</a:t>
            </a:r>
            <a:endParaRPr sz="1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D77216C3-615C-4044-B364-E8C508060F4D}"/>
              </a:ext>
            </a:extLst>
          </p:cNvPr>
          <p:cNvSpPr txBox="1">
            <a:spLocks/>
          </p:cNvSpPr>
          <p:nvPr/>
        </p:nvSpPr>
        <p:spPr>
          <a:xfrm>
            <a:off x="491372" y="248664"/>
            <a:ext cx="7125459" cy="42022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tx1"/>
                </a:solidFill>
                <a:latin typeface="Palatino"/>
                <a:cs typeface="Palatino"/>
              </a:rPr>
              <a:t>Generating Spin Hamiltonians</a:t>
            </a:r>
          </a:p>
        </p:txBody>
      </p:sp>
      <p:pic>
        <p:nvPicPr>
          <p:cNvPr id="10" name="Shape 76">
            <a:extLst>
              <a:ext uri="{FF2B5EF4-FFF2-40B4-BE49-F238E27FC236}">
                <a16:creationId xmlns="" xmlns:a16="http://schemas.microsoft.com/office/drawing/2014/main" id="{EC159252-3DA6-483A-A982-E691DDF47A1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770" y="2682170"/>
            <a:ext cx="7570700" cy="140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85E1A10-E44C-4E23-9CFA-199446E09581}"/>
              </a:ext>
            </a:extLst>
          </p:cNvPr>
          <p:cNvGrpSpPr/>
          <p:nvPr/>
        </p:nvGrpSpPr>
        <p:grpSpPr>
          <a:xfrm>
            <a:off x="1535857" y="1314450"/>
            <a:ext cx="3130424" cy="1213185"/>
            <a:chOff x="1861250" y="2133600"/>
            <a:chExt cx="4173899" cy="1617580"/>
          </a:xfrm>
        </p:grpSpPr>
        <p:pic>
          <p:nvPicPr>
            <p:cNvPr id="68" name="Shape 68"/>
            <p:cNvPicPr preferRelativeResize="0"/>
            <p:nvPr/>
          </p:nvPicPr>
          <p:blipFill rotWithShape="1">
            <a:blip r:embed="rId4">
              <a:alphaModFix/>
            </a:blip>
            <a:srcRect l="24999" t="41025" r="48718" b="37606"/>
            <a:stretch/>
          </p:blipFill>
          <p:spPr>
            <a:xfrm>
              <a:off x="1861250" y="2133600"/>
              <a:ext cx="4173899" cy="1617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CE0CC14-86C1-4E1F-87D0-2A13CDB092EC}"/>
                </a:ext>
              </a:extLst>
            </p:cNvPr>
            <p:cNvSpPr/>
            <p:nvPr/>
          </p:nvSpPr>
          <p:spPr>
            <a:xfrm>
              <a:off x="2386100" y="2286000"/>
              <a:ext cx="357100" cy="34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hangingPunct="0"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B6313A2-3433-4F45-815E-4565A765E1B9}"/>
              </a:ext>
            </a:extLst>
          </p:cNvPr>
          <p:cNvSpPr txBox="1"/>
          <p:nvPr/>
        </p:nvSpPr>
        <p:spPr>
          <a:xfrm>
            <a:off x="368519" y="1801252"/>
            <a:ext cx="1106312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 hangingPunct="0"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Calibri"/>
              </a:rPr>
              <a:t>canonical </a:t>
            </a:r>
          </a:p>
          <a:p>
            <a:pPr defTabSz="685800" hangingPunct="0"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Calibri"/>
              </a:rPr>
              <a:t>UCC ansatz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7698F5A-E2E7-4A78-8F7A-EAC9FFCC56D4}"/>
              </a:ext>
            </a:extLst>
          </p:cNvPr>
          <p:cNvSpPr txBox="1"/>
          <p:nvPr/>
        </p:nvSpPr>
        <p:spPr>
          <a:xfrm>
            <a:off x="342900" y="3028950"/>
            <a:ext cx="1126563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 hangingPunct="0"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Calibri"/>
              </a:rPr>
              <a:t>… compiled</a:t>
            </a:r>
          </a:p>
          <a:p>
            <a:pPr defTabSz="685800" hangingPunct="0"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Calibri"/>
              </a:rPr>
              <a:t>to our native </a:t>
            </a:r>
          </a:p>
          <a:p>
            <a:pPr defTabSz="685800" hangingPunct="0"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Calibri"/>
              </a:rPr>
              <a:t>gate set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="" xmlns:a16="http://schemas.microsoft.com/office/drawing/2014/main" id="{17C5A784-B3E5-4711-A518-82FAE09A0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2" t="20537" r="39485" b="68735"/>
          <a:stretch/>
        </p:blipFill>
        <p:spPr bwMode="auto">
          <a:xfrm>
            <a:off x="331075" y="182878"/>
            <a:ext cx="1056290" cy="5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FAAE0DB-4F42-40DA-8CE7-6A6F940D385C}"/>
              </a:ext>
            </a:extLst>
          </p:cNvPr>
          <p:cNvSpPr/>
          <p:nvPr/>
        </p:nvSpPr>
        <p:spPr>
          <a:xfrm>
            <a:off x="1439967" y="4088967"/>
            <a:ext cx="720840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 hangingPunct="0">
              <a:buClr>
                <a:srgbClr val="000000"/>
              </a:buClr>
              <a:buSzPts val="1100"/>
              <a:defRPr/>
            </a:pP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H =  (15.531709)I + (0.218291)Z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−  (6.125)Z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− (9.625)Z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</a:p>
          <a:p>
            <a:pPr defTabSz="685800" hangingPunct="0">
              <a:buClr>
                <a:srgbClr val="000000"/>
              </a:buClr>
              <a:buSzPts val="1100"/>
              <a:defRPr/>
            </a:pP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−(2.143304)X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1 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−(2.143304)Y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Y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1 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−(3.913119)X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− (3.913119)Y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sz="14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Y</a:t>
            </a:r>
            <a:r>
              <a:rPr lang="en-US" sz="1400" kern="0" baseline="-2500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endParaRPr lang="en-US" sz="1400" kern="0" dirty="0">
              <a:solidFill>
                <a:srgbClr val="000000"/>
              </a:solidFill>
              <a:latin typeface="Arial"/>
              <a:sym typeface="Calibri"/>
            </a:endParaRPr>
          </a:p>
        </p:txBody>
      </p:sp>
      <p:sp>
        <p:nvSpPr>
          <p:cNvPr id="9" name="Shape 61">
            <a:extLst>
              <a:ext uri="{FF2B5EF4-FFF2-40B4-BE49-F238E27FC236}">
                <a16:creationId xmlns="" xmlns:a16="http://schemas.microsoft.com/office/drawing/2014/main" id="{006D303E-796B-4FCC-971B-FD306434D258}"/>
              </a:ext>
            </a:extLst>
          </p:cNvPr>
          <p:cNvSpPr txBox="1">
            <a:spLocks/>
          </p:cNvSpPr>
          <p:nvPr/>
        </p:nvSpPr>
        <p:spPr>
          <a:xfrm>
            <a:off x="4171950" y="685800"/>
            <a:ext cx="4572000" cy="86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297" indent="0" defTabSz="685800">
              <a:buClr>
                <a:srgbClr val="595959"/>
              </a:buClr>
              <a:buNone/>
              <a:defRPr/>
            </a:pPr>
            <a:r>
              <a:rPr lang="en-US" sz="1200" kern="0" dirty="0">
                <a:solidFill>
                  <a:srgbClr val="595959"/>
                </a:solidFill>
              </a:rPr>
              <a:t>ORNL (R. </a:t>
            </a:r>
            <a:r>
              <a:rPr lang="en-US" sz="1200" kern="0" dirty="0" err="1">
                <a:solidFill>
                  <a:srgbClr val="595959"/>
                </a:solidFill>
              </a:rPr>
              <a:t>Pooser</a:t>
            </a:r>
            <a:r>
              <a:rPr lang="en-US" sz="1200" kern="0" dirty="0">
                <a:solidFill>
                  <a:srgbClr val="595959"/>
                </a:solidFill>
              </a:rPr>
              <a:t>, E. </a:t>
            </a:r>
            <a:r>
              <a:rPr lang="en-US" sz="1200" kern="0" dirty="0" err="1">
                <a:solidFill>
                  <a:srgbClr val="595959"/>
                </a:solidFill>
              </a:rPr>
              <a:t>Dumitrescu</a:t>
            </a:r>
            <a:r>
              <a:rPr lang="en-US" sz="1200" kern="0" dirty="0">
                <a:solidFill>
                  <a:srgbClr val="595959"/>
                </a:solidFill>
              </a:rPr>
              <a:t>, P. </a:t>
            </a:r>
            <a:r>
              <a:rPr lang="en-US" sz="1200" kern="0" dirty="0" err="1">
                <a:solidFill>
                  <a:srgbClr val="595959"/>
                </a:solidFill>
              </a:rPr>
              <a:t>Lougovski</a:t>
            </a:r>
            <a:r>
              <a:rPr lang="en-US" sz="1200" kern="0" dirty="0">
                <a:solidFill>
                  <a:srgbClr val="595959"/>
                </a:solidFill>
              </a:rPr>
              <a:t>, A. McCaskey)</a:t>
            </a:r>
          </a:p>
          <a:p>
            <a:pPr marL="114297" indent="0" defTabSz="685800">
              <a:buClr>
                <a:srgbClr val="595959"/>
              </a:buClr>
              <a:buNone/>
              <a:defRPr/>
            </a:pPr>
            <a:r>
              <a:rPr lang="en-US" sz="1200" kern="0" dirty="0">
                <a:solidFill>
                  <a:srgbClr val="595959"/>
                </a:solidFill>
              </a:rPr>
              <a:t>UMD (K. Landsman, N. </a:t>
            </a:r>
            <a:r>
              <a:rPr lang="en-US" sz="1200" kern="0" dirty="0" err="1">
                <a:solidFill>
                  <a:srgbClr val="595959"/>
                </a:solidFill>
              </a:rPr>
              <a:t>Linke</a:t>
            </a:r>
            <a:r>
              <a:rPr lang="en-US" sz="1200" kern="0" dirty="0">
                <a:solidFill>
                  <a:srgbClr val="595959"/>
                </a:solidFill>
              </a:rPr>
              <a:t>, D. Zhu, CM)</a:t>
            </a:r>
          </a:p>
          <a:p>
            <a:pPr marL="114297" indent="0" defTabSz="685800">
              <a:buClr>
                <a:srgbClr val="595959"/>
              </a:buClr>
              <a:buNone/>
              <a:defRPr/>
            </a:pPr>
            <a:r>
              <a:rPr lang="en-US" sz="1200" kern="0" dirty="0" err="1">
                <a:solidFill>
                  <a:srgbClr val="595959"/>
                </a:solidFill>
              </a:rPr>
              <a:t>IonQ</a:t>
            </a:r>
            <a:r>
              <a:rPr lang="en-US" sz="1200" kern="0" dirty="0">
                <a:solidFill>
                  <a:srgbClr val="595959"/>
                </a:solidFill>
              </a:rPr>
              <a:t> (Y. Nam, O. Shehab, CM)</a:t>
            </a:r>
          </a:p>
        </p:txBody>
      </p:sp>
    </p:spTree>
    <p:extLst>
      <p:ext uri="{BB962C8B-B14F-4D97-AF65-F5344CB8AC3E}">
        <p14:creationId xmlns:p14="http://schemas.microsoft.com/office/powerpoint/2010/main" val="35959471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85">
            <a:extLst>
              <a:ext uri="{FF2B5EF4-FFF2-40B4-BE49-F238E27FC236}">
                <a16:creationId xmlns="" xmlns:a16="http://schemas.microsoft.com/office/drawing/2014/main" id="{206933C9-D4DB-46DD-A30C-4ACAB01A1100}"/>
              </a:ext>
            </a:extLst>
          </p:cNvPr>
          <p:cNvSpPr/>
          <p:nvPr/>
        </p:nvSpPr>
        <p:spPr>
          <a:xfrm>
            <a:off x="628650" y="171450"/>
            <a:ext cx="6172201" cy="46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90" rIns="34289" bIns="34290" anchor="ctr">
            <a:normAutofit fontScale="85000" lnSpcReduction="10000"/>
          </a:bodyPr>
          <a:lstStyle>
            <a:lvl1pPr algn="ctr" defTabSz="457200"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l" defTabSz="342900" hangingPunct="0">
              <a:defRPr/>
            </a:pPr>
            <a:r>
              <a:rPr lang="en-US" sz="2700" kern="0" dirty="0">
                <a:solidFill>
                  <a:srgbClr val="000099"/>
                </a:solidFill>
                <a:latin typeface="Calibri"/>
              </a:rPr>
              <a:t>Quantum Scrambling Litmus Test (7 qubit circuit)</a:t>
            </a:r>
            <a:endParaRPr sz="2700" kern="0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A4A479-2F31-4E2B-91B0-79F77DC9E91F}"/>
              </a:ext>
            </a:extLst>
          </p:cNvPr>
          <p:cNvSpPr txBox="1"/>
          <p:nvPr/>
        </p:nvSpPr>
        <p:spPr>
          <a:xfrm>
            <a:off x="6929437" y="152655"/>
            <a:ext cx="1985963" cy="761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r" defTabSz="685800" hangingPunct="0">
              <a:defRPr/>
            </a:pPr>
            <a:r>
              <a:rPr lang="en-US" sz="1500" i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N. Yao (UC Berkeley)</a:t>
            </a:r>
          </a:p>
          <a:p>
            <a:pPr algn="r" defTabSz="685800" hangingPunct="0">
              <a:defRPr/>
            </a:pPr>
            <a:r>
              <a:rPr lang="en-US" sz="1500" i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B. Yoshida (Perimeter)</a:t>
            </a:r>
          </a:p>
          <a:p>
            <a:pPr lvl="0" algn="r">
              <a:defRPr/>
            </a:pPr>
            <a:r>
              <a:rPr lang="en-US" sz="1500" dirty="0"/>
              <a:t>arXiv:1803.10772</a:t>
            </a:r>
            <a:endParaRPr lang="en-US" sz="15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0E9EACB-2772-4A48-B9FD-1C03B4A57E2E}"/>
              </a:ext>
            </a:extLst>
          </p:cNvPr>
          <p:cNvSpPr txBox="1"/>
          <p:nvPr/>
        </p:nvSpPr>
        <p:spPr>
          <a:xfrm>
            <a:off x="560928" y="847114"/>
            <a:ext cx="1314450" cy="715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ctr" defTabSz="685800" hangingPunct="0">
              <a:defRPr/>
            </a:pPr>
            <a:r>
              <a:rPr lang="en-US" sz="2100" b="1" kern="0" dirty="0">
                <a:solidFill>
                  <a:srgbClr val="C00000"/>
                </a:solidFill>
                <a:latin typeface="Calibri"/>
                <a:cs typeface="Calibri"/>
                <a:sym typeface="Calibri"/>
              </a:rPr>
              <a:t>Quantum scrambling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9D73A85-6A4C-44F4-A6F4-DFC599D8EB81}"/>
              </a:ext>
            </a:extLst>
          </p:cNvPr>
          <p:cNvSpPr/>
          <p:nvPr/>
        </p:nvSpPr>
        <p:spPr>
          <a:xfrm>
            <a:off x="2029251" y="776329"/>
            <a:ext cx="6295194" cy="96180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14313" indent="-214313" defTabSz="685800" hangingPunct="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The “complete diffusion” of entanglement within a system</a:t>
            </a:r>
          </a:p>
          <a:p>
            <a:pPr marL="214313" indent="-214313" defTabSz="685800" hangingPunct="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Relevant to information evolution in black holes</a:t>
            </a:r>
          </a:p>
          <a:p>
            <a:pPr defTabSz="685800" hangingPunct="0">
              <a:defRPr/>
            </a:pPr>
            <a:r>
              <a:rPr lang="en-US" sz="1200" i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      Hayden and Preskill, J. HEP </a:t>
            </a:r>
            <a:r>
              <a:rPr lang="en-US" sz="1200" b="1" i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200" i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, 120 (2007);  </a:t>
            </a:r>
            <a:r>
              <a:rPr lang="en-US" sz="1200" i="1" dirty="0"/>
              <a:t>Susskind and Zhao, arXiv:1707.04354 (2017)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C00000"/>
                </a:solidFill>
                <a:latin typeface="Calibri"/>
                <a:cs typeface="Calibri"/>
                <a:sym typeface="Calibri"/>
              </a:rPr>
              <a:t>OTOC measurements can be ambiguous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B1B7ECDB-A6EA-4D3D-8755-7A40E8393406}"/>
              </a:ext>
            </a:extLst>
          </p:cNvPr>
          <p:cNvGrpSpPr/>
          <p:nvPr/>
        </p:nvGrpSpPr>
        <p:grpSpPr>
          <a:xfrm>
            <a:off x="1997935" y="1937501"/>
            <a:ext cx="4229100" cy="2066696"/>
            <a:chOff x="2663913" y="2583335"/>
            <a:chExt cx="5638800" cy="275559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A038EC9C-5103-4AB6-8F47-B9900C7B9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63913" y="2583335"/>
              <a:ext cx="5638800" cy="27555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B0CB5D28-EB96-44BB-B8D2-B354D51C492B}"/>
                    </a:ext>
                  </a:extLst>
                </p:cNvPr>
                <p:cNvSpPr txBox="1"/>
                <p:nvPr/>
              </p:nvSpPr>
              <p:spPr>
                <a:xfrm>
                  <a:off x="5235586" y="3026054"/>
                  <a:ext cx="273579" cy="36933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85800" hangingPunct="0"/>
                  <a:endParaRPr lang="en-US" sz="1400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0CB5D28-EB96-44BB-B8D2-B354D51C49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5586" y="3026053"/>
                  <a:ext cx="286553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5532" r="-21277" b="-65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F135AF01-A43D-4EFF-A0A0-DAFD10FF4A5F}"/>
                    </a:ext>
                  </a:extLst>
                </p:cNvPr>
                <p:cNvSpPr txBox="1"/>
                <p:nvPr/>
              </p:nvSpPr>
              <p:spPr>
                <a:xfrm>
                  <a:off x="5170685" y="4155896"/>
                  <a:ext cx="604933" cy="36933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85800" hangingPunct="0"/>
                  <a:endParaRPr lang="en-US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135AF01-A43D-4EFF-A0A0-DAFD10FF4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0685" y="4155896"/>
                  <a:ext cx="436017" cy="378886"/>
                </a:xfrm>
                <a:prstGeom prst="rect">
                  <a:avLst/>
                </a:prstGeom>
                <a:blipFill>
                  <a:blip r:embed="rId5"/>
                  <a:stretch>
                    <a:fillRect l="-15278" t="-3226" r="-11111" b="-645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FA7183C-964C-4D7B-BE77-F1136460F4B1}"/>
              </a:ext>
            </a:extLst>
          </p:cNvPr>
          <p:cNvGrpSpPr/>
          <p:nvPr/>
        </p:nvGrpSpPr>
        <p:grpSpPr>
          <a:xfrm>
            <a:off x="3653411" y="1963366"/>
            <a:ext cx="746217" cy="1720354"/>
            <a:chOff x="4872444" y="3325945"/>
            <a:chExt cx="994956" cy="2293805"/>
          </a:xfrm>
        </p:grpSpPr>
        <p:pic>
          <p:nvPicPr>
            <p:cNvPr id="26" name="Picture 4" descr="Image result for black hole">
              <a:extLst>
                <a:ext uri="{FF2B5EF4-FFF2-40B4-BE49-F238E27FC236}">
                  <a16:creationId xmlns="" xmlns:a16="http://schemas.microsoft.com/office/drawing/2014/main" id="{E4FBCE2E-1981-4EA7-BC9D-83B3A6EAF7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4" r="387"/>
            <a:stretch/>
          </p:blipFill>
          <p:spPr bwMode="auto">
            <a:xfrm rot="16200000">
              <a:off x="4811845" y="4564195"/>
              <a:ext cx="1120510" cy="990600"/>
            </a:xfrm>
            <a:prstGeom prst="flowChartConnector">
              <a:avLst/>
            </a:prstGeom>
            <a:solidFill>
              <a:schemeClr val="tx1"/>
            </a:solidFill>
          </p:spPr>
        </p:pic>
        <p:pic>
          <p:nvPicPr>
            <p:cNvPr id="27" name="Picture 4" descr="Image result for black hole">
              <a:extLst>
                <a:ext uri="{FF2B5EF4-FFF2-40B4-BE49-F238E27FC236}">
                  <a16:creationId xmlns="" xmlns:a16="http://schemas.microsoft.com/office/drawing/2014/main" id="{AD65B862-E2D8-4E71-B262-0E10CD8E2F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4" r="387"/>
            <a:stretch/>
          </p:blipFill>
          <p:spPr bwMode="auto">
            <a:xfrm rot="16200000">
              <a:off x="4807489" y="3390900"/>
              <a:ext cx="1120510" cy="990600"/>
            </a:xfrm>
            <a:prstGeom prst="flowChartConnector">
              <a:avLst/>
            </a:prstGeom>
            <a:solidFill>
              <a:schemeClr val="tx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8FEA1741-7E9B-4A08-8603-4850A68375CD}"/>
                    </a:ext>
                  </a:extLst>
                </p:cNvPr>
                <p:cNvSpPr txBox="1"/>
                <p:nvPr/>
              </p:nvSpPr>
              <p:spPr>
                <a:xfrm>
                  <a:off x="5444491" y="4475783"/>
                  <a:ext cx="282105" cy="4924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defTabSz="685800" hangingPunct="0"/>
                  <a:endParaRPr lang="en-US" sz="2700" b="1" dirty="0">
                    <a:solidFill>
                      <a:srgbClr val="000000"/>
                    </a:solidFill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FEA1741-7E9B-4A08-8603-4850A68375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490" y="4475783"/>
                  <a:ext cx="435374" cy="6463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9A7FB08-67DE-4366-A4F6-E461F0613878}"/>
              </a:ext>
            </a:extLst>
          </p:cNvPr>
          <p:cNvGrpSpPr/>
          <p:nvPr/>
        </p:nvGrpSpPr>
        <p:grpSpPr>
          <a:xfrm>
            <a:off x="228600" y="4277782"/>
            <a:ext cx="5312635" cy="791207"/>
            <a:chOff x="4274676" y="5486400"/>
            <a:chExt cx="5986150" cy="913569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60A8D5BE-7F33-481D-A7AD-526401BEC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7638" y="5561947"/>
              <a:ext cx="5273188" cy="83802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4C92C5B5-4C1B-4F80-A735-C4249836EE4B}"/>
                </a:ext>
              </a:extLst>
            </p:cNvPr>
            <p:cNvSpPr txBox="1"/>
            <p:nvPr/>
          </p:nvSpPr>
          <p:spPr>
            <a:xfrm>
              <a:off x="4274676" y="5486400"/>
              <a:ext cx="368136" cy="852898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685800" hangingPunct="0"/>
              <a:endPara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  <a:p>
              <a:pPr defTabSz="685800" hangingPunct="0"/>
              <a:r>
                <a:rPr lang="en-US" sz="1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 U </a:t>
              </a:r>
            </a:p>
            <a:p>
              <a:pPr defTabSz="685800" hangingPunct="0"/>
              <a:endPara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6350318-C1E1-4E75-AD29-0F15043ECEB1}"/>
                </a:ext>
              </a:extLst>
            </p:cNvPr>
            <p:cNvSpPr txBox="1"/>
            <p:nvPr/>
          </p:nvSpPr>
          <p:spPr>
            <a:xfrm>
              <a:off x="4673861" y="5604547"/>
              <a:ext cx="190735" cy="533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685800" hangingPunct="0"/>
              <a:r>
                <a:rPr lang="en-US" sz="2400" dirty="0">
                  <a:solidFill>
                    <a:srgbClr val="000000"/>
                  </a:solidFill>
                  <a:sym typeface="Calibri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B19E6A-1BA2-4AEA-88A3-B9E67F5B6E52}"/>
              </a:ext>
            </a:extLst>
          </p:cNvPr>
          <p:cNvGrpSpPr/>
          <p:nvPr/>
        </p:nvGrpSpPr>
        <p:grpSpPr>
          <a:xfrm>
            <a:off x="6249645" y="1771650"/>
            <a:ext cx="2817612" cy="2592500"/>
            <a:chOff x="8242651" y="1851434"/>
            <a:chExt cx="3756815" cy="3456667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255E17B9-3187-48D3-8C44-EBEC01047806}"/>
                </a:ext>
              </a:extLst>
            </p:cNvPr>
            <p:cNvGrpSpPr/>
            <p:nvPr/>
          </p:nvGrpSpPr>
          <p:grpSpPr>
            <a:xfrm>
              <a:off x="8242651" y="1851434"/>
              <a:ext cx="3756815" cy="3456667"/>
              <a:chOff x="8282785" y="1715495"/>
              <a:chExt cx="3756815" cy="345666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A5A5700F-418A-4D79-B12E-BFE32C8CE7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814" b="8925"/>
              <a:stretch/>
            </p:blipFill>
            <p:spPr>
              <a:xfrm>
                <a:off x="8576518" y="1715495"/>
                <a:ext cx="3463082" cy="308733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="" xmlns:a16="http://schemas.microsoft.com/office/drawing/2014/main" id="{12CA233D-E543-4A6D-9A1B-61AAF6AEE43B}"/>
                      </a:ext>
                    </a:extLst>
                  </p:cNvPr>
                  <p:cNvSpPr txBox="1"/>
                  <p:nvPr/>
                </p:nvSpPr>
                <p:spPr>
                  <a:xfrm>
                    <a:off x="9275380" y="4802830"/>
                    <a:ext cx="2764220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0" tIns="0" rIns="0" bIns="0" numCol="1" spcCol="38100" rtlCol="0" anchor="t">
                    <a:spAutoFit/>
                  </a:bodyPr>
                  <a:lstStyle/>
                  <a:p>
                    <a:pPr defTabSz="685800" hangingPunct="0"/>
                    <a:r>
                      <a:rPr lang="en-US" sz="1200" dirty="0"/>
                      <a:t>s</a:t>
                    </a:r>
                    <a:r>
                      <a:rPr lang="en-US" sz="1200" dirty="0">
                        <a:solidFill>
                          <a:srgbClr val="000000"/>
                        </a:solidFill>
                        <a:sym typeface="Calibri"/>
                      </a:rPr>
                      <a:t>crambling parameter 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2CA233D-E543-4A6D-9A1B-61AAF6AEE4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5380" y="4802830"/>
                    <a:ext cx="2764220" cy="24622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636" t="-24390" b="-4878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3B43779B-AE08-4767-BFEB-BA2382EC3424}"/>
                  </a:ext>
                </a:extLst>
              </p:cNvPr>
              <p:cNvSpPr txBox="1"/>
              <p:nvPr/>
            </p:nvSpPr>
            <p:spPr>
              <a:xfrm rot="16200000">
                <a:off x="7472547" y="2974415"/>
                <a:ext cx="1989806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defTabSz="685800" hangingPunct="0"/>
                <a:r>
                  <a:rPr lang="en-US" sz="1200" dirty="0">
                    <a:solidFill>
                      <a:srgbClr val="000000"/>
                    </a:solidFill>
                    <a:sym typeface="Calibri"/>
                  </a:rPr>
                  <a:t>teleportation fidelity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3660E82A-1D73-4C75-8F8D-1085B1D825EE}"/>
                </a:ext>
              </a:extLst>
            </p:cNvPr>
            <p:cNvSpPr txBox="1"/>
            <p:nvPr/>
          </p:nvSpPr>
          <p:spPr>
            <a:xfrm>
              <a:off x="9286983" y="3423519"/>
              <a:ext cx="2219217" cy="73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685800" hangingPunct="0">
                <a:defRPr/>
              </a:pPr>
              <a:r>
                <a:rPr lang="en-US" sz="15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K. Landsman, et al., </a:t>
              </a:r>
              <a:r>
                <a:rPr lang="en-US" sz="1500" dirty="0"/>
                <a:t>arXiv:1806.02807</a:t>
              </a:r>
              <a:endParaRPr lang="en-US" sz="15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96EC710-4A1F-4188-8A84-4FC11740ED66}"/>
              </a:ext>
            </a:extLst>
          </p:cNvPr>
          <p:cNvGrpSpPr/>
          <p:nvPr/>
        </p:nvGrpSpPr>
        <p:grpSpPr>
          <a:xfrm>
            <a:off x="799492" y="1862827"/>
            <a:ext cx="6001358" cy="2853193"/>
            <a:chOff x="1065989" y="2483770"/>
            <a:chExt cx="8001811" cy="3804257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FEF62BB-77B1-4836-95D0-AF503DC7F728}"/>
                </a:ext>
              </a:extLst>
            </p:cNvPr>
            <p:cNvGrpSpPr/>
            <p:nvPr/>
          </p:nvGrpSpPr>
          <p:grpSpPr>
            <a:xfrm>
              <a:off x="1065989" y="2483770"/>
              <a:ext cx="8001811" cy="3804257"/>
              <a:chOff x="1065989" y="2866593"/>
              <a:chExt cx="8001811" cy="4325550"/>
            </a:xfrm>
          </p:grpSpPr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198AA71-F825-4C7B-BBE7-5BF0E77F5B06}"/>
                  </a:ext>
                </a:extLst>
              </p:cNvPr>
              <p:cNvSpPr txBox="1"/>
              <p:nvPr/>
            </p:nvSpPr>
            <p:spPr>
              <a:xfrm>
                <a:off x="1065989" y="2866593"/>
                <a:ext cx="2213117" cy="79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ctr" defTabSz="685800" hangingPunct="0">
                  <a:defRPr/>
                </a:pPr>
                <a:r>
                  <a:rPr lang="en-US" sz="1400" i="1" kern="0" dirty="0">
                    <a:solidFill>
                      <a:srgbClr val="000099"/>
                    </a:solidFill>
                    <a:latin typeface="Calibri"/>
                    <a:cs typeface="Calibri"/>
                    <a:sym typeface="Calibri"/>
                  </a:rPr>
                  <a:t>Arbitrary </a:t>
                </a:r>
              </a:p>
              <a:p>
                <a:pPr algn="ctr" defTabSz="685800" hangingPunct="0">
                  <a:defRPr/>
                </a:pPr>
                <a:r>
                  <a:rPr lang="en-US" sz="1400" i="1" kern="0" dirty="0">
                    <a:solidFill>
                      <a:srgbClr val="000099"/>
                    </a:solidFill>
                    <a:latin typeface="Calibri"/>
                    <a:cs typeface="Calibri"/>
                    <a:sym typeface="Calibri"/>
                  </a:rPr>
                  <a:t>input state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="" xmlns:a16="http://schemas.microsoft.com/office/drawing/2014/main" id="{51EF9D7B-63E2-4C77-8F83-45B24049F56B}"/>
                      </a:ext>
                    </a:extLst>
                  </p:cNvPr>
                  <p:cNvSpPr txBox="1"/>
                  <p:nvPr/>
                </p:nvSpPr>
                <p:spPr>
                  <a:xfrm>
                    <a:off x="7508787" y="5978983"/>
                    <a:ext cx="1559013" cy="121316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t">
                    <a:spAutoFit/>
                  </a:bodyPr>
                  <a:lstStyle/>
                  <a:p>
                    <a:pPr algn="ctr" defTabSz="685800" hangingPunct="0">
                      <a:defRPr/>
                    </a:pPr>
                    <a:r>
                      <a:rPr lang="en-US" sz="1400" i="1" kern="0" dirty="0">
                        <a:solidFill>
                          <a:srgbClr val="000099"/>
                        </a:solidFill>
                        <a:latin typeface="Calibri"/>
                        <a:cs typeface="Calibri"/>
                        <a:sym typeface="Calibri"/>
                      </a:rPr>
                      <a:t>teleportation </a:t>
                    </a:r>
                  </a:p>
                  <a:p>
                    <a:pPr algn="ctr" defTabSz="685800" hangingPunct="0">
                      <a:defRPr/>
                    </a:pPr>
                    <a:r>
                      <a:rPr lang="en-US" sz="1400" i="1" kern="0" dirty="0" err="1">
                        <a:solidFill>
                          <a:srgbClr val="000099"/>
                        </a:solidFill>
                        <a:latin typeface="Calibri"/>
                        <a:cs typeface="Calibri"/>
                        <a:sym typeface="Calibri"/>
                      </a:rPr>
                      <a:t>iff</a:t>
                    </a:r>
                    <a:r>
                      <a:rPr lang="en-US" sz="1400" i="1" kern="0" dirty="0">
                        <a:solidFill>
                          <a:srgbClr val="000099"/>
                        </a:solidFill>
                        <a:latin typeface="Calibri"/>
                        <a:cs typeface="Calibri"/>
                        <a:sym typeface="Calibri"/>
                      </a:rPr>
                      <a:t>  scrambles</a:t>
                    </a: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EF9D7B-63E2-4C77-8F83-45B24049F5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8787" y="5978983"/>
                    <a:ext cx="1559013" cy="73489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297" t="-4673" r="-4297" b="-13084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794010FC-C783-40CF-8EF7-6279859E7E3D}"/>
                </a:ext>
              </a:extLst>
            </p:cNvPr>
            <p:cNvSpPr/>
            <p:nvPr/>
          </p:nvSpPr>
          <p:spPr>
            <a:xfrm>
              <a:off x="2316562" y="3071423"/>
              <a:ext cx="5379904" cy="2518975"/>
            </a:xfrm>
            <a:custGeom>
              <a:avLst/>
              <a:gdLst>
                <a:gd name="connsiteX0" fmla="*/ 262353 w 5534744"/>
                <a:gd name="connsiteY0" fmla="*/ 0 h 2448364"/>
                <a:gd name="connsiteX1" fmla="*/ 67799 w 5534744"/>
                <a:gd name="connsiteY1" fmla="*/ 1721796 h 2448364"/>
                <a:gd name="connsiteX2" fmla="*/ 1283757 w 5534744"/>
                <a:gd name="connsiteY2" fmla="*/ 2441643 h 2448364"/>
                <a:gd name="connsiteX3" fmla="*/ 5534744 w 5534744"/>
                <a:gd name="connsiteY3" fmla="*/ 2101175 h 2448364"/>
                <a:gd name="connsiteX4" fmla="*/ 5534744 w 5534744"/>
                <a:gd name="connsiteY4" fmla="*/ 2101175 h 244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4744" h="2448364">
                  <a:moveTo>
                    <a:pt x="262353" y="0"/>
                  </a:moveTo>
                  <a:cubicBezTo>
                    <a:pt x="79959" y="657428"/>
                    <a:pt x="-102435" y="1314856"/>
                    <a:pt x="67799" y="1721796"/>
                  </a:cubicBezTo>
                  <a:cubicBezTo>
                    <a:pt x="238033" y="2128736"/>
                    <a:pt x="372600" y="2378413"/>
                    <a:pt x="1283757" y="2441643"/>
                  </a:cubicBezTo>
                  <a:cubicBezTo>
                    <a:pt x="2194914" y="2504873"/>
                    <a:pt x="5534744" y="2101175"/>
                    <a:pt x="5534744" y="2101175"/>
                  </a:cubicBezTo>
                  <a:lnTo>
                    <a:pt x="5534744" y="2101175"/>
                  </a:lnTo>
                </a:path>
              </a:pathLst>
            </a:custGeom>
            <a:noFill/>
            <a:ln w="38100" cap="flat">
              <a:solidFill>
                <a:srgbClr val="000099"/>
              </a:solidFill>
              <a:prstDash val="sysDash"/>
              <a:miter lim="800000"/>
              <a:tailEnd type="arrow" w="med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defTabSz="685800" latinLnBrk="1" hangingPunct="0"/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8934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isoscele 3"/>
          <p:cNvSpPr/>
          <p:nvPr/>
        </p:nvSpPr>
        <p:spPr>
          <a:xfrm>
            <a:off x="1631770" y="1051256"/>
            <a:ext cx="6281255" cy="2901527"/>
          </a:xfrm>
          <a:prstGeom prst="triangle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  <a:cs typeface="Helvetica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7" y="2970180"/>
            <a:ext cx="2735521" cy="1588299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 flipH="1">
            <a:off x="686350" y="4472261"/>
            <a:ext cx="2884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Helvetica"/>
              </a:rPr>
              <a:t>Quantum computing</a:t>
            </a:r>
          </a:p>
        </p:txBody>
      </p:sp>
      <p:sp>
        <p:nvSpPr>
          <p:cNvPr id="8" name="TextBox 5"/>
          <p:cNvSpPr txBox="1"/>
          <p:nvPr/>
        </p:nvSpPr>
        <p:spPr>
          <a:xfrm flipH="1">
            <a:off x="5617661" y="4530172"/>
            <a:ext cx="35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Helvetica"/>
              </a:rPr>
              <a:t>Synthetic quantum matter</a:t>
            </a:r>
          </a:p>
        </p:txBody>
      </p:sp>
      <p:sp>
        <p:nvSpPr>
          <p:cNvPr id="9" name="TextBox 6"/>
          <p:cNvSpPr txBox="1"/>
          <p:nvPr/>
        </p:nvSpPr>
        <p:spPr>
          <a:xfrm flipH="1">
            <a:off x="2953967" y="437820"/>
            <a:ext cx="3485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Helvetica"/>
              </a:rPr>
              <a:t>Precision measurements</a:t>
            </a: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884" y="847765"/>
            <a:ext cx="1847906" cy="1656347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-246751" y="4792470"/>
            <a:ext cx="48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Helvetica"/>
              </a:rPr>
              <a:t>Programmable</a:t>
            </a:r>
            <a:r>
              <a:rPr lang="en-US" dirty="0">
                <a:latin typeface="+mj-lt"/>
                <a:cs typeface="Helvetica"/>
              </a:rPr>
              <a:t> </a:t>
            </a:r>
            <a:r>
              <a:rPr lang="en-US" dirty="0" smtClean="0">
                <a:latin typeface="+mj-lt"/>
                <a:cs typeface="Helvetica"/>
              </a:rPr>
              <a:t>quantum</a:t>
            </a:r>
            <a:r>
              <a:rPr lang="en-US" dirty="0">
                <a:latin typeface="+mj-lt"/>
                <a:cs typeface="Helvetica"/>
              </a:rPr>
              <a:t> </a:t>
            </a:r>
            <a:r>
              <a:rPr lang="en-US" dirty="0" smtClean="0">
                <a:latin typeface="+mj-lt"/>
                <a:cs typeface="Helvetica"/>
              </a:rPr>
              <a:t>gates</a:t>
            </a:r>
            <a:endParaRPr lang="en-US" dirty="0">
              <a:latin typeface="+mj-lt"/>
              <a:cs typeface="Helvetica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5709548" y="884199"/>
            <a:ext cx="1106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  <a:cs typeface="Helvetica"/>
              </a:rPr>
              <a:t>Ion clock</a:t>
            </a:r>
          </a:p>
          <a:p>
            <a:pPr algn="ctr"/>
            <a:r>
              <a:rPr lang="en-US" dirty="0">
                <a:latin typeface="+mj-lt"/>
                <a:cs typeface="Helvetica"/>
              </a:rPr>
              <a:t>3 × 10</a:t>
            </a:r>
            <a:r>
              <a:rPr lang="en-US" baseline="30000" dirty="0">
                <a:latin typeface="+mj-lt"/>
                <a:cs typeface="Helvetica"/>
              </a:rPr>
              <a:t>-18</a:t>
            </a:r>
          </a:p>
          <a:p>
            <a:pPr algn="ctr"/>
            <a:r>
              <a:rPr lang="en-US" dirty="0">
                <a:latin typeface="+mj-lt"/>
                <a:cs typeface="Helvetica"/>
              </a:rPr>
              <a:t>accuracy</a:t>
            </a: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309" y="2953270"/>
            <a:ext cx="2841883" cy="1531547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76690" y="-28325"/>
            <a:ext cx="90308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latin typeface="+mj-lt"/>
                <a:cs typeface="Helvetica"/>
              </a:rPr>
              <a:t>Trapped-ion systems: a powerful quantum platform</a:t>
            </a:r>
            <a:endParaRPr lang="en-US" sz="3000" dirty="0"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2536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76690" y="-28325"/>
            <a:ext cx="90308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latin typeface="+mj-lt"/>
                <a:cs typeface="Helvetica"/>
              </a:rPr>
              <a:t>Trapped-ion systems: a powerful quantum platform</a:t>
            </a:r>
            <a:endParaRPr lang="en-US" sz="3000" dirty="0">
              <a:latin typeface="+mj-lt"/>
              <a:cs typeface="Helvetica"/>
            </a:endParaRPr>
          </a:p>
        </p:txBody>
      </p:sp>
      <p:sp>
        <p:nvSpPr>
          <p:cNvPr id="8" name="Rectangle: Rounded Corners 16"/>
          <p:cNvSpPr/>
          <p:nvPr/>
        </p:nvSpPr>
        <p:spPr>
          <a:xfrm>
            <a:off x="55967" y="2206190"/>
            <a:ext cx="4459199" cy="2906731"/>
          </a:xfrm>
          <a:prstGeom prst="roundRect">
            <a:avLst>
              <a:gd name="adj" fmla="val 8272"/>
            </a:avLst>
          </a:prstGeom>
          <a:noFill/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j-lt"/>
                <a:cs typeface="Helvetica"/>
              </a:rPr>
              <a:t>Quantum simulation of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+mj-lt"/>
                <a:cs typeface="Helvetica"/>
              </a:rPr>
              <a:t>out-of-equilibrium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+mj-lt"/>
                <a:cs typeface="Helvetica"/>
              </a:rPr>
              <a:t>spin models:</a:t>
            </a:r>
          </a:p>
          <a:p>
            <a:endParaRPr lang="en-US" dirty="0" smtClean="0">
              <a:solidFill>
                <a:schemeClr val="tx1"/>
              </a:solidFill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Helvetica"/>
              </a:rPr>
              <a:t>Many body localization</a:t>
            </a:r>
          </a:p>
          <a:p>
            <a:r>
              <a:rPr lang="en-US" dirty="0" smtClean="0">
                <a:latin typeface="+mj-lt"/>
                <a:cs typeface="Helvetica"/>
              </a:rPr>
              <a:t>      </a:t>
            </a:r>
            <a:r>
              <a:rPr lang="en-US" sz="1500" dirty="0" smtClean="0">
                <a:latin typeface="+mj-lt"/>
                <a:cs typeface="Helvetica"/>
              </a:rPr>
              <a:t>J. Smith et al., </a:t>
            </a:r>
            <a:r>
              <a:rPr lang="en-US" sz="1500" b="1" dirty="0" smtClean="0">
                <a:latin typeface="+mj-lt"/>
                <a:cs typeface="Helvetica"/>
              </a:rPr>
              <a:t>Nat. Physics</a:t>
            </a:r>
            <a:r>
              <a:rPr lang="en-US" sz="1500" dirty="0" smtClean="0">
                <a:latin typeface="+mj-lt"/>
                <a:cs typeface="Helvetica"/>
              </a:rPr>
              <a:t>, 12, 907 (2016)</a:t>
            </a:r>
            <a:endParaRPr lang="en-US" dirty="0" smtClean="0">
              <a:solidFill>
                <a:schemeClr val="tx1"/>
              </a:solidFill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Helvetica"/>
              </a:rPr>
              <a:t>Time Crystals</a:t>
            </a:r>
          </a:p>
          <a:p>
            <a:r>
              <a:rPr lang="en-US" sz="1500" dirty="0" smtClean="0">
                <a:latin typeface="+mj-lt"/>
                <a:cs typeface="Helvetica"/>
              </a:rPr>
              <a:t>       J. Zhang, et al.</a:t>
            </a:r>
            <a:r>
              <a:rPr lang="en-US" sz="1500" i="1" dirty="0" smtClean="0">
                <a:latin typeface="+mj-lt"/>
                <a:cs typeface="Helvetica"/>
              </a:rPr>
              <a:t>, </a:t>
            </a:r>
            <a:r>
              <a:rPr lang="en-US" sz="1500" b="1" dirty="0" smtClean="0">
                <a:latin typeface="+mj-lt"/>
                <a:cs typeface="Helvetica"/>
              </a:rPr>
              <a:t>Nature 543</a:t>
            </a:r>
            <a:r>
              <a:rPr lang="en-US" sz="1500" dirty="0" smtClean="0">
                <a:latin typeface="+mj-lt"/>
                <a:cs typeface="Helvetica"/>
              </a:rPr>
              <a:t>, 217 (2017)</a:t>
            </a:r>
            <a:endParaRPr lang="en-US" dirty="0" smtClean="0">
              <a:solidFill>
                <a:schemeClr val="tx1"/>
              </a:solidFill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Helvetica"/>
              </a:rPr>
              <a:t>Dynamical Phase transitions</a:t>
            </a:r>
            <a:endParaRPr lang="en-US" dirty="0" smtClean="0">
              <a:solidFill>
                <a:srgbClr val="FF5B5B"/>
              </a:solidFill>
              <a:latin typeface="+mj-lt"/>
              <a:cs typeface="Helvetica"/>
            </a:endParaRPr>
          </a:p>
          <a:p>
            <a:r>
              <a:rPr lang="en-US" sz="1500" dirty="0" smtClean="0">
                <a:latin typeface="+mj-lt"/>
                <a:cs typeface="Helvetica"/>
              </a:rPr>
              <a:t>       </a:t>
            </a:r>
            <a:r>
              <a:rPr lang="it-IT" sz="1500" dirty="0" err="1" smtClean="0">
                <a:latin typeface="+mj-lt"/>
                <a:cs typeface="Helvetica"/>
              </a:rPr>
              <a:t>J</a:t>
            </a:r>
            <a:r>
              <a:rPr lang="it-IT" sz="1500" dirty="0" smtClean="0">
                <a:latin typeface="+mj-lt"/>
                <a:cs typeface="Helvetica"/>
              </a:rPr>
              <a:t>. Zhang, GP, et al., </a:t>
            </a:r>
            <a:r>
              <a:rPr lang="de-DE" sz="1500" b="1" dirty="0" smtClean="0">
                <a:latin typeface="+mj-lt"/>
                <a:cs typeface="Helvetica"/>
              </a:rPr>
              <a:t>Nature 551, </a:t>
            </a:r>
            <a:r>
              <a:rPr lang="de-DE" sz="1500" dirty="0" smtClean="0">
                <a:latin typeface="+mj-lt"/>
                <a:cs typeface="Helvetica"/>
              </a:rPr>
              <a:t>601</a:t>
            </a:r>
            <a:r>
              <a:rPr lang="de-DE" sz="1500" b="1" dirty="0" smtClean="0">
                <a:latin typeface="+mj-lt"/>
                <a:cs typeface="Helvetica"/>
              </a:rPr>
              <a:t> </a:t>
            </a:r>
            <a:r>
              <a:rPr lang="de-DE" sz="1500" dirty="0" smtClean="0">
                <a:latin typeface="+mj-lt"/>
                <a:cs typeface="Helvetica"/>
              </a:rPr>
              <a:t>(2017)</a:t>
            </a:r>
            <a:r>
              <a:rPr lang="de-DE" sz="1500" b="1" dirty="0" smtClean="0">
                <a:latin typeface="+mj-lt"/>
                <a:cs typeface="Helvetica"/>
              </a:rPr>
              <a:t>  </a:t>
            </a:r>
            <a:endParaRPr lang="en-US" sz="1500" dirty="0" smtClean="0">
              <a:solidFill>
                <a:srgbClr val="FF5B5B"/>
              </a:solidFill>
              <a:latin typeface="+mj-lt"/>
              <a:cs typeface="Helvetica"/>
            </a:endParaRPr>
          </a:p>
        </p:txBody>
      </p:sp>
      <p:sp>
        <p:nvSpPr>
          <p:cNvPr id="9" name="Rectangle: Rounded Corners 16"/>
          <p:cNvSpPr/>
          <p:nvPr/>
        </p:nvSpPr>
        <p:spPr>
          <a:xfrm>
            <a:off x="4638788" y="2077922"/>
            <a:ext cx="4450110" cy="3034367"/>
          </a:xfrm>
          <a:prstGeom prst="roundRect">
            <a:avLst>
              <a:gd name="adj" fmla="val 8272"/>
            </a:avLst>
          </a:prstGeom>
          <a:noFill/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j-lt"/>
                <a:cs typeface="Helvetica"/>
              </a:rPr>
              <a:t>New directions in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+mj-lt"/>
                <a:cs typeface="Helvetica"/>
              </a:rPr>
              <a:t>Ion trapping quantum technologies:</a:t>
            </a:r>
          </a:p>
          <a:p>
            <a:endParaRPr lang="en-US" sz="1000" dirty="0" smtClean="0">
              <a:solidFill>
                <a:schemeClr val="tx1"/>
              </a:solidFill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Helvetica"/>
              </a:rPr>
              <a:t>High Energy Physics:</a:t>
            </a:r>
          </a:p>
          <a:p>
            <a:r>
              <a:rPr lang="en-US" dirty="0" smtClean="0">
                <a:latin typeface="+mj-lt"/>
                <a:cs typeface="Helvetica"/>
              </a:rPr>
              <a:t>    </a:t>
            </a:r>
            <a:r>
              <a:rPr lang="en-US" sz="1500" dirty="0" smtClean="0">
                <a:latin typeface="+mj-lt"/>
                <a:cs typeface="Helvetica"/>
              </a:rPr>
              <a:t> </a:t>
            </a:r>
            <a:r>
              <a:rPr lang="en-US" sz="1500" u="sng" dirty="0" smtClean="0">
                <a:latin typeface="+mj-lt"/>
                <a:cs typeface="Helvetica"/>
              </a:rPr>
              <a:t>Dirac Equation</a:t>
            </a:r>
            <a:r>
              <a:rPr lang="en-US" sz="1500" dirty="0" smtClean="0">
                <a:latin typeface="+mj-lt"/>
                <a:cs typeface="Helvetica"/>
              </a:rPr>
              <a:t>: </a:t>
            </a:r>
          </a:p>
          <a:p>
            <a:r>
              <a:rPr lang="en-US" sz="1500" dirty="0">
                <a:latin typeface="+mj-lt"/>
                <a:cs typeface="Helvetica"/>
              </a:rPr>
              <a:t> </a:t>
            </a:r>
            <a:r>
              <a:rPr lang="en-US" sz="1500" dirty="0" smtClean="0">
                <a:latin typeface="+mj-lt"/>
                <a:cs typeface="Helvetica"/>
              </a:rPr>
              <a:t>       R. </a:t>
            </a:r>
            <a:r>
              <a:rPr lang="en-US" sz="1500" dirty="0" err="1" smtClean="0">
                <a:latin typeface="+mj-lt"/>
                <a:cs typeface="Helvetica"/>
              </a:rPr>
              <a:t>Gerritsma</a:t>
            </a:r>
            <a:r>
              <a:rPr lang="en-US" sz="1500" dirty="0" smtClean="0">
                <a:latin typeface="+mj-lt"/>
                <a:cs typeface="Helvetica"/>
              </a:rPr>
              <a:t>, et al., </a:t>
            </a:r>
            <a:r>
              <a:rPr lang="it-IT" sz="1500" b="1" dirty="0" smtClean="0">
                <a:latin typeface="+mj-lt"/>
                <a:cs typeface="Helvetica"/>
              </a:rPr>
              <a:t>Nature</a:t>
            </a:r>
            <a:r>
              <a:rPr lang="it-IT" sz="1500" dirty="0" smtClean="0">
                <a:latin typeface="+mj-lt"/>
                <a:cs typeface="Helvetica"/>
              </a:rPr>
              <a:t> 463, 68 (2010)</a:t>
            </a:r>
            <a:endParaRPr lang="en-US" sz="1500" dirty="0" smtClean="0">
              <a:latin typeface="+mj-lt"/>
              <a:cs typeface="Helvetica"/>
            </a:endParaRPr>
          </a:p>
          <a:p>
            <a:r>
              <a:rPr lang="en-US" sz="1500" dirty="0">
                <a:solidFill>
                  <a:schemeClr val="tx1"/>
                </a:solidFill>
                <a:latin typeface="+mj-lt"/>
                <a:cs typeface="Helvetica"/>
              </a:rPr>
              <a:t> </a:t>
            </a:r>
            <a:r>
              <a:rPr lang="en-US" sz="1500" dirty="0" smtClean="0">
                <a:solidFill>
                  <a:schemeClr val="tx1"/>
                </a:solidFill>
                <a:latin typeface="+mj-lt"/>
                <a:cs typeface="Helvetica"/>
              </a:rPr>
              <a:t>     </a:t>
            </a:r>
            <a:r>
              <a:rPr lang="en-US" sz="1500" u="sng" dirty="0" smtClean="0">
                <a:solidFill>
                  <a:schemeClr val="tx1"/>
                </a:solidFill>
                <a:latin typeface="+mj-lt"/>
                <a:cs typeface="Helvetica"/>
              </a:rPr>
              <a:t>Schwinger model in 1+1D:</a:t>
            </a:r>
          </a:p>
          <a:p>
            <a:r>
              <a:rPr lang="en-US" sz="1500" dirty="0">
                <a:solidFill>
                  <a:schemeClr val="tx1"/>
                </a:solidFill>
                <a:latin typeface="+mj-lt"/>
                <a:cs typeface="Helvetica"/>
              </a:rPr>
              <a:t> </a:t>
            </a:r>
            <a:r>
              <a:rPr lang="en-US" sz="1500" dirty="0" smtClean="0">
                <a:solidFill>
                  <a:schemeClr val="tx1"/>
                </a:solidFill>
                <a:latin typeface="+mj-lt"/>
                <a:cs typeface="Helvetica"/>
              </a:rPr>
              <a:t>        E. Martinez, et al., </a:t>
            </a:r>
            <a:r>
              <a:rPr lang="it-IT" sz="1500" b="1" dirty="0" smtClean="0">
                <a:latin typeface="+mj-lt"/>
                <a:cs typeface="Helvetica"/>
              </a:rPr>
              <a:t>Nature</a:t>
            </a:r>
            <a:r>
              <a:rPr lang="it-IT" sz="1500" dirty="0" smtClean="0">
                <a:latin typeface="+mj-lt"/>
                <a:cs typeface="Helvetica"/>
              </a:rPr>
              <a:t> 534, 516 (2016)</a:t>
            </a:r>
            <a:endParaRPr lang="en-US" sz="1500" dirty="0" smtClean="0">
              <a:solidFill>
                <a:schemeClr val="tx1"/>
              </a:solidFill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Helvetica"/>
              </a:rPr>
              <a:t>Quantum Chemistry</a:t>
            </a:r>
          </a:p>
          <a:p>
            <a:r>
              <a:rPr lang="en-US" sz="1500" dirty="0" smtClean="0">
                <a:latin typeface="+mj-lt"/>
                <a:cs typeface="Helvetica"/>
              </a:rPr>
              <a:t>       C. </a:t>
            </a:r>
            <a:r>
              <a:rPr lang="en-US" sz="1500" dirty="0" err="1" smtClean="0">
                <a:latin typeface="+mj-lt"/>
                <a:cs typeface="Helvetica"/>
              </a:rPr>
              <a:t>Hempel</a:t>
            </a:r>
            <a:r>
              <a:rPr lang="en-US" sz="1500" dirty="0" smtClean="0">
                <a:latin typeface="+mj-lt"/>
                <a:cs typeface="Helvetica"/>
              </a:rPr>
              <a:t>, </a:t>
            </a:r>
            <a:r>
              <a:rPr lang="en-US" sz="1500" i="1" dirty="0" smtClean="0">
                <a:latin typeface="+mj-lt"/>
                <a:cs typeface="Helvetica"/>
              </a:rPr>
              <a:t>et al.</a:t>
            </a:r>
            <a:r>
              <a:rPr lang="nb-NO" sz="1500" dirty="0" smtClean="0">
                <a:latin typeface="+mj-lt"/>
                <a:cs typeface="Helvetica"/>
              </a:rPr>
              <a:t> </a:t>
            </a:r>
            <a:r>
              <a:rPr lang="nb-NO" sz="1500" b="1" dirty="0" smtClean="0">
                <a:latin typeface="+mj-lt"/>
                <a:cs typeface="Helvetica"/>
              </a:rPr>
              <a:t>PRX </a:t>
            </a:r>
            <a:r>
              <a:rPr lang="nb-NO" sz="1500" dirty="0" smtClean="0">
                <a:latin typeface="+mj-lt"/>
                <a:cs typeface="Helvetica"/>
              </a:rPr>
              <a:t>8, 031022 </a:t>
            </a:r>
            <a:r>
              <a:rPr lang="sk-SK" sz="1500" dirty="0" smtClean="0">
                <a:latin typeface="+mj-lt"/>
                <a:cs typeface="Helvetica"/>
              </a:rPr>
              <a:t>(2018)</a:t>
            </a:r>
            <a:endParaRPr lang="it-IT" sz="1500" dirty="0" smtClean="0">
              <a:latin typeface="+mj-lt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tx1"/>
                </a:solidFill>
                <a:latin typeface="+mj-lt"/>
                <a:cs typeface="Helvetica"/>
              </a:rPr>
              <a:t>BioPhysics</a:t>
            </a:r>
            <a:endParaRPr lang="en-US" dirty="0" smtClean="0">
              <a:solidFill>
                <a:srgbClr val="FF5B5B"/>
              </a:solidFill>
              <a:latin typeface="+mj-lt"/>
              <a:cs typeface="Helvetica"/>
            </a:endParaRPr>
          </a:p>
          <a:p>
            <a:r>
              <a:rPr lang="en-US" sz="1500" dirty="0" smtClean="0">
                <a:latin typeface="+mj-lt"/>
                <a:cs typeface="Helvetica"/>
              </a:rPr>
              <a:t>       </a:t>
            </a:r>
            <a:r>
              <a:rPr lang="it-IT" sz="1500" dirty="0" smtClean="0">
                <a:latin typeface="+mj-lt"/>
                <a:cs typeface="Helvetica"/>
              </a:rPr>
              <a:t>D. </a:t>
            </a:r>
            <a:r>
              <a:rPr lang="it-IT" sz="1500" dirty="0" err="1" smtClean="0">
                <a:latin typeface="+mj-lt"/>
                <a:cs typeface="Helvetica"/>
              </a:rPr>
              <a:t>Gorman</a:t>
            </a:r>
            <a:r>
              <a:rPr lang="it-IT" sz="1500" dirty="0" smtClean="0">
                <a:latin typeface="+mj-lt"/>
                <a:cs typeface="Helvetica"/>
              </a:rPr>
              <a:t>, et al., </a:t>
            </a:r>
            <a:r>
              <a:rPr lang="sk-SK" sz="1500" b="1" dirty="0" smtClean="0">
                <a:latin typeface="+mj-lt"/>
                <a:cs typeface="Helvetica"/>
              </a:rPr>
              <a:t>PRX </a:t>
            </a:r>
            <a:r>
              <a:rPr lang="sk-SK" sz="1500" dirty="0" smtClean="0">
                <a:latin typeface="+mj-lt"/>
                <a:cs typeface="Helvetica"/>
              </a:rPr>
              <a:t>8, 011038 (2018)</a:t>
            </a:r>
          </a:p>
        </p:txBody>
      </p:sp>
      <p:pic>
        <p:nvPicPr>
          <p:cNvPr id="14" name="Immagine 13" descr="77io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3" t="4137" r="39323" b="4457"/>
          <a:stretch/>
        </p:blipFill>
        <p:spPr>
          <a:xfrm rot="5400000">
            <a:off x="4177381" y="-3024312"/>
            <a:ext cx="817864" cy="86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/>
          <p:cNvSpPr>
            <a:spLocks noGrp="1"/>
          </p:cNvSpPr>
          <p:nvPr>
            <p:ph type="title"/>
          </p:nvPr>
        </p:nvSpPr>
        <p:spPr>
          <a:xfrm>
            <a:off x="-74616" y="-142489"/>
            <a:ext cx="9163300" cy="681835"/>
          </a:xfrm>
        </p:spPr>
        <p:txBody>
          <a:bodyPr>
            <a:normAutofit fontScale="90000"/>
          </a:bodyPr>
          <a:lstStyle/>
          <a:p>
            <a:r>
              <a:rPr lang="it-IT" sz="3500" dirty="0" smtClean="0"/>
              <a:t>A </a:t>
            </a:r>
            <a:r>
              <a:rPr lang="it-IT" sz="3500" dirty="0" err="1" smtClean="0"/>
              <a:t>many</a:t>
            </a:r>
            <a:r>
              <a:rPr lang="it-IT" sz="3500" dirty="0"/>
              <a:t>-</a:t>
            </a:r>
            <a:r>
              <a:rPr lang="it-IT" sz="3500" dirty="0" smtClean="0"/>
              <a:t>body </a:t>
            </a:r>
            <a:r>
              <a:rPr lang="it-IT" sz="3500" dirty="0" err="1" smtClean="0"/>
              <a:t>system</a:t>
            </a:r>
            <a:r>
              <a:rPr lang="it-IT" sz="3500" dirty="0" smtClean="0"/>
              <a:t> </a:t>
            </a:r>
            <a:r>
              <a:rPr lang="it-IT" sz="3500" dirty="0" err="1" smtClean="0"/>
              <a:t>assembled</a:t>
            </a:r>
            <a:r>
              <a:rPr lang="it-IT" sz="3500" dirty="0" smtClean="0"/>
              <a:t> </a:t>
            </a:r>
            <a:r>
              <a:rPr lang="it-IT" sz="3500" dirty="0" err="1" smtClean="0"/>
              <a:t>atom</a:t>
            </a:r>
            <a:r>
              <a:rPr lang="it-IT" sz="3500" dirty="0" smtClean="0"/>
              <a:t> by </a:t>
            </a:r>
            <a:r>
              <a:rPr lang="it-IT" sz="3500" dirty="0" err="1" smtClean="0"/>
              <a:t>atom</a:t>
            </a:r>
            <a:endParaRPr lang="it-IT" sz="3500" dirty="0"/>
          </a:p>
        </p:txBody>
      </p:sp>
      <p:sp>
        <p:nvSpPr>
          <p:cNvPr id="4" name="Rettangolo arrotondato 3"/>
          <p:cNvSpPr/>
          <p:nvPr/>
        </p:nvSpPr>
        <p:spPr>
          <a:xfrm>
            <a:off x="96999" y="2088092"/>
            <a:ext cx="5385290" cy="2944424"/>
          </a:xfrm>
          <a:prstGeom prst="roundRect">
            <a:avLst/>
          </a:prstGeom>
          <a:noFill/>
          <a:ln w="28575" cmpd="sng">
            <a:solidFill>
              <a:srgbClr val="B16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it-IT" sz="2400" dirty="0" smtClean="0">
              <a:solidFill>
                <a:schemeClr val="tx1"/>
              </a:solidFill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665412" y="2060155"/>
            <a:ext cx="4237216" cy="534705"/>
            <a:chOff x="-2325391" y="2833847"/>
            <a:chExt cx="2539168" cy="336313"/>
          </a:xfrm>
        </p:grpSpPr>
        <p:sp>
          <p:nvSpPr>
            <p:cNvPr id="6" name="TextBox 8"/>
            <p:cNvSpPr txBox="1"/>
            <p:nvPr/>
          </p:nvSpPr>
          <p:spPr>
            <a:xfrm>
              <a:off x="-2325391" y="2833847"/>
              <a:ext cx="2539168" cy="329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baseline="30000" dirty="0" smtClean="0"/>
                <a:t>171</a:t>
              </a:r>
              <a:r>
                <a:rPr lang="en-US" sz="2800" b="1" dirty="0" smtClean="0"/>
                <a:t>Yb</a:t>
              </a:r>
              <a:r>
                <a:rPr lang="en-US" sz="2800" b="1" baseline="30000" dirty="0" smtClean="0"/>
                <a:t>+</a:t>
              </a:r>
              <a:r>
                <a:rPr lang="en-US" sz="2800" b="1" dirty="0" smtClean="0"/>
                <a:t> Clock states </a:t>
              </a:r>
              <a:r>
                <a:rPr lang="en-US" sz="2800" b="1" dirty="0" err="1" smtClean="0"/>
                <a:t>qubit</a:t>
              </a:r>
              <a:endParaRPr lang="en-US" sz="2800" b="1" baseline="30000" dirty="0" smtClean="0"/>
            </a:p>
          </p:txBody>
        </p:sp>
        <p:cxnSp>
          <p:nvCxnSpPr>
            <p:cNvPr id="7" name="Straight Connector 2"/>
            <p:cNvCxnSpPr/>
            <p:nvPr/>
          </p:nvCxnSpPr>
          <p:spPr>
            <a:xfrm>
              <a:off x="-1631958" y="3170160"/>
              <a:ext cx="12382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9"/>
          <p:cNvSpPr/>
          <p:nvPr/>
        </p:nvSpPr>
        <p:spPr bwMode="auto">
          <a:xfrm>
            <a:off x="5737844" y="1975933"/>
            <a:ext cx="3211168" cy="31548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7059093" y="4290987"/>
            <a:ext cx="6165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7059093" y="4739375"/>
            <a:ext cx="6165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7007133" y="4299161"/>
            <a:ext cx="0" cy="448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157110" y="4372006"/>
            <a:ext cx="961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baseline="-25000" dirty="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14" name="TextBox 124"/>
          <p:cNvSpPr txBox="1">
            <a:spLocks noChangeArrowheads="1"/>
          </p:cNvSpPr>
          <p:nvPr/>
        </p:nvSpPr>
        <p:spPr bwMode="auto">
          <a:xfrm>
            <a:off x="7700115" y="4154953"/>
            <a:ext cx="410905" cy="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F=1</a:t>
            </a:r>
          </a:p>
        </p:txBody>
      </p:sp>
      <p:sp>
        <p:nvSpPr>
          <p:cNvPr id="15" name="TextBox 125"/>
          <p:cNvSpPr txBox="1">
            <a:spLocks noChangeArrowheads="1"/>
          </p:cNvSpPr>
          <p:nvPr/>
        </p:nvSpPr>
        <p:spPr bwMode="auto">
          <a:xfrm>
            <a:off x="7706565" y="4627278"/>
            <a:ext cx="410905" cy="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F=0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797886" y="4323374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12.6 GHz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4792" y="2517898"/>
            <a:ext cx="4572000" cy="4847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dirty="0" err="1" smtClean="0"/>
              <a:t>Coherence</a:t>
            </a:r>
            <a:r>
              <a:rPr lang="it-IT" dirty="0" smtClean="0"/>
              <a:t> time: T</a:t>
            </a:r>
            <a:r>
              <a:rPr lang="it-IT" baseline="-25000" dirty="0" smtClean="0"/>
              <a:t>2</a:t>
            </a:r>
            <a:r>
              <a:rPr lang="it-IT" dirty="0"/>
              <a:t>&gt;</a:t>
            </a:r>
            <a:r>
              <a:rPr lang="it-IT" dirty="0" smtClean="0"/>
              <a:t>10 minutes </a:t>
            </a:r>
            <a:endParaRPr lang="it-IT" dirty="0"/>
          </a:p>
        </p:txBody>
      </p:sp>
      <p:grpSp>
        <p:nvGrpSpPr>
          <p:cNvPr id="19" name="Gruppo 18"/>
          <p:cNvGrpSpPr/>
          <p:nvPr/>
        </p:nvGrpSpPr>
        <p:grpSpPr>
          <a:xfrm>
            <a:off x="5801137" y="2381447"/>
            <a:ext cx="2602503" cy="2452598"/>
            <a:chOff x="-2784274" y="2321705"/>
            <a:chExt cx="2602503" cy="2452598"/>
          </a:xfrm>
        </p:grpSpPr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-1525919" y="2554474"/>
              <a:ext cx="616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-2784274" y="2401850"/>
              <a:ext cx="8760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aseline="30000" dirty="0">
                  <a:solidFill>
                    <a:srgbClr val="000000"/>
                  </a:solidFill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</a:rPr>
                <a:t>P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1/2</a:t>
              </a:r>
            </a:p>
          </p:txBody>
        </p:sp>
        <p:sp>
          <p:nvSpPr>
            <p:cNvPr id="22" name="TextBox 127"/>
            <p:cNvSpPr txBox="1">
              <a:spLocks noChangeArrowheads="1"/>
            </p:cNvSpPr>
            <p:nvPr/>
          </p:nvSpPr>
          <p:spPr bwMode="auto">
            <a:xfrm>
              <a:off x="-929062" y="2395812"/>
              <a:ext cx="410905" cy="271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</a:rPr>
                <a:t>F=0</a:t>
              </a: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-1526932" y="2338095"/>
              <a:ext cx="616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-798303" y="2338095"/>
              <a:ext cx="616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-2255561" y="2338095"/>
              <a:ext cx="616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Line 20"/>
            <p:cNvSpPr>
              <a:spLocks noChangeAspect="1" noChangeShapeType="1"/>
            </p:cNvSpPr>
            <p:nvPr/>
          </p:nvSpPr>
          <p:spPr bwMode="auto">
            <a:xfrm flipV="1">
              <a:off x="-1120375" y="2321705"/>
              <a:ext cx="748495" cy="1910725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Line 20"/>
            <p:cNvSpPr>
              <a:spLocks noChangeAspect="1" noChangeShapeType="1"/>
            </p:cNvSpPr>
            <p:nvPr/>
          </p:nvSpPr>
          <p:spPr bwMode="auto">
            <a:xfrm flipH="1" flipV="1">
              <a:off x="-2103171" y="2348820"/>
              <a:ext cx="735076" cy="186529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4"/>
            <p:cNvSpPr>
              <a:spLocks noChangeAspect="1"/>
            </p:cNvSpPr>
            <p:nvPr/>
          </p:nvSpPr>
          <p:spPr bwMode="auto">
            <a:xfrm rot="900000" flipH="1">
              <a:off x="-638233" y="2353214"/>
              <a:ext cx="137136" cy="2403425"/>
            </a:xfrm>
            <a:custGeom>
              <a:avLst/>
              <a:gdLst>
                <a:gd name="T0" fmla="*/ 2147483647 w 152"/>
                <a:gd name="T1" fmla="*/ 0 h 1440"/>
                <a:gd name="T2" fmla="*/ 2147483647 w 152"/>
                <a:gd name="T3" fmla="*/ 2147483647 h 1440"/>
                <a:gd name="T4" fmla="*/ 2147483647 w 152"/>
                <a:gd name="T5" fmla="*/ 2147483647 h 1440"/>
                <a:gd name="T6" fmla="*/ 2147483647 w 152"/>
                <a:gd name="T7" fmla="*/ 2147483647 h 1440"/>
                <a:gd name="T8" fmla="*/ 2147483647 w 152"/>
                <a:gd name="T9" fmla="*/ 2147483647 h 1440"/>
                <a:gd name="T10" fmla="*/ 2147483647 w 152"/>
                <a:gd name="T11" fmla="*/ 2147483647 h 1440"/>
                <a:gd name="T12" fmla="*/ 2147483647 w 152"/>
                <a:gd name="T13" fmla="*/ 2147483647 h 1440"/>
                <a:gd name="T14" fmla="*/ 2147483647 w 152"/>
                <a:gd name="T15" fmla="*/ 2147483647 h 1440"/>
                <a:gd name="T16" fmla="*/ 0 w 152"/>
                <a:gd name="T17" fmla="*/ 2147483647 h 1440"/>
                <a:gd name="T18" fmla="*/ 2147483647 w 152"/>
                <a:gd name="T19" fmla="*/ 2147483647 h 14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2"/>
                <a:gd name="T31" fmla="*/ 0 h 1440"/>
                <a:gd name="T32" fmla="*/ 152 w 152"/>
                <a:gd name="T33" fmla="*/ 1440 h 14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2" h="1440">
                  <a:moveTo>
                    <a:pt x="96" y="0"/>
                  </a:moveTo>
                  <a:cubicBezTo>
                    <a:pt x="124" y="68"/>
                    <a:pt x="152" y="136"/>
                    <a:pt x="144" y="192"/>
                  </a:cubicBezTo>
                  <a:cubicBezTo>
                    <a:pt x="136" y="248"/>
                    <a:pt x="48" y="280"/>
                    <a:pt x="48" y="336"/>
                  </a:cubicBezTo>
                  <a:cubicBezTo>
                    <a:pt x="48" y="392"/>
                    <a:pt x="144" y="472"/>
                    <a:pt x="144" y="528"/>
                  </a:cubicBezTo>
                  <a:cubicBezTo>
                    <a:pt x="144" y="584"/>
                    <a:pt x="48" y="616"/>
                    <a:pt x="48" y="672"/>
                  </a:cubicBezTo>
                  <a:cubicBezTo>
                    <a:pt x="48" y="728"/>
                    <a:pt x="144" y="808"/>
                    <a:pt x="144" y="864"/>
                  </a:cubicBezTo>
                  <a:cubicBezTo>
                    <a:pt x="144" y="920"/>
                    <a:pt x="48" y="960"/>
                    <a:pt x="48" y="1008"/>
                  </a:cubicBezTo>
                  <a:cubicBezTo>
                    <a:pt x="48" y="1056"/>
                    <a:pt x="152" y="1104"/>
                    <a:pt x="144" y="1152"/>
                  </a:cubicBezTo>
                  <a:cubicBezTo>
                    <a:pt x="136" y="1200"/>
                    <a:pt x="0" y="1248"/>
                    <a:pt x="0" y="1296"/>
                  </a:cubicBezTo>
                  <a:cubicBezTo>
                    <a:pt x="0" y="1344"/>
                    <a:pt x="120" y="1416"/>
                    <a:pt x="144" y="144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 rot="20700000">
              <a:off x="-1981952" y="2369095"/>
              <a:ext cx="137136" cy="2403425"/>
            </a:xfrm>
            <a:custGeom>
              <a:avLst/>
              <a:gdLst>
                <a:gd name="T0" fmla="*/ 2147483647 w 152"/>
                <a:gd name="T1" fmla="*/ 0 h 1440"/>
                <a:gd name="T2" fmla="*/ 2147483647 w 152"/>
                <a:gd name="T3" fmla="*/ 2147483647 h 1440"/>
                <a:gd name="T4" fmla="*/ 2147483647 w 152"/>
                <a:gd name="T5" fmla="*/ 2147483647 h 1440"/>
                <a:gd name="T6" fmla="*/ 2147483647 w 152"/>
                <a:gd name="T7" fmla="*/ 2147483647 h 1440"/>
                <a:gd name="T8" fmla="*/ 2147483647 w 152"/>
                <a:gd name="T9" fmla="*/ 2147483647 h 1440"/>
                <a:gd name="T10" fmla="*/ 2147483647 w 152"/>
                <a:gd name="T11" fmla="*/ 2147483647 h 1440"/>
                <a:gd name="T12" fmla="*/ 2147483647 w 152"/>
                <a:gd name="T13" fmla="*/ 2147483647 h 1440"/>
                <a:gd name="T14" fmla="*/ 2147483647 w 152"/>
                <a:gd name="T15" fmla="*/ 2147483647 h 1440"/>
                <a:gd name="T16" fmla="*/ 0 w 152"/>
                <a:gd name="T17" fmla="*/ 2147483647 h 1440"/>
                <a:gd name="T18" fmla="*/ 2147483647 w 152"/>
                <a:gd name="T19" fmla="*/ 2147483647 h 14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2"/>
                <a:gd name="T31" fmla="*/ 0 h 1440"/>
                <a:gd name="T32" fmla="*/ 152 w 152"/>
                <a:gd name="T33" fmla="*/ 1440 h 14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2" h="1440">
                  <a:moveTo>
                    <a:pt x="96" y="0"/>
                  </a:moveTo>
                  <a:cubicBezTo>
                    <a:pt x="124" y="68"/>
                    <a:pt x="152" y="136"/>
                    <a:pt x="144" y="192"/>
                  </a:cubicBezTo>
                  <a:cubicBezTo>
                    <a:pt x="136" y="248"/>
                    <a:pt x="48" y="280"/>
                    <a:pt x="48" y="336"/>
                  </a:cubicBezTo>
                  <a:cubicBezTo>
                    <a:pt x="48" y="392"/>
                    <a:pt x="144" y="472"/>
                    <a:pt x="144" y="528"/>
                  </a:cubicBezTo>
                  <a:cubicBezTo>
                    <a:pt x="144" y="584"/>
                    <a:pt x="48" y="616"/>
                    <a:pt x="48" y="672"/>
                  </a:cubicBezTo>
                  <a:cubicBezTo>
                    <a:pt x="48" y="728"/>
                    <a:pt x="144" y="808"/>
                    <a:pt x="144" y="864"/>
                  </a:cubicBezTo>
                  <a:cubicBezTo>
                    <a:pt x="144" y="920"/>
                    <a:pt x="48" y="960"/>
                    <a:pt x="48" y="1008"/>
                  </a:cubicBezTo>
                  <a:cubicBezTo>
                    <a:pt x="48" y="1056"/>
                    <a:pt x="152" y="1104"/>
                    <a:pt x="144" y="1152"/>
                  </a:cubicBezTo>
                  <a:cubicBezTo>
                    <a:pt x="136" y="1200"/>
                    <a:pt x="0" y="1248"/>
                    <a:pt x="0" y="1296"/>
                  </a:cubicBezTo>
                  <a:cubicBezTo>
                    <a:pt x="0" y="1344"/>
                    <a:pt x="120" y="1416"/>
                    <a:pt x="144" y="144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Oval 110"/>
            <p:cNvSpPr>
              <a:spLocks noChangeAspect="1"/>
            </p:cNvSpPr>
            <p:nvPr/>
          </p:nvSpPr>
          <p:spPr>
            <a:xfrm>
              <a:off x="-1311934" y="4618167"/>
              <a:ext cx="156136" cy="156136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ttangolo 30"/>
          <p:cNvSpPr/>
          <p:nvPr/>
        </p:nvSpPr>
        <p:spPr>
          <a:xfrm>
            <a:off x="80144" y="2939926"/>
            <a:ext cx="5468164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dirty="0"/>
              <a:t>High fidelity </a:t>
            </a:r>
            <a:r>
              <a:rPr lang="it-IT" dirty="0" smtClean="0"/>
              <a:t>state </a:t>
            </a:r>
            <a:r>
              <a:rPr lang="it-IT" dirty="0" err="1" smtClean="0"/>
              <a:t>preparation</a:t>
            </a:r>
            <a:r>
              <a:rPr lang="it-IT" dirty="0" smtClean="0"/>
              <a:t>: </a:t>
            </a:r>
            <a:r>
              <a:rPr lang="it-IT" dirty="0"/>
              <a:t>&gt;</a:t>
            </a:r>
            <a:r>
              <a:rPr lang="it-IT" dirty="0" smtClean="0"/>
              <a:t> </a:t>
            </a:r>
            <a:r>
              <a:rPr lang="it-IT" dirty="0"/>
              <a:t>99.9% in ~ </a:t>
            </a:r>
            <a:r>
              <a:rPr lang="it-IT" dirty="0" smtClean="0"/>
              <a:t>10 </a:t>
            </a:r>
            <a:r>
              <a:rPr lang="it-IT" dirty="0"/>
              <a:t>µ</a:t>
            </a:r>
            <a:r>
              <a:rPr lang="it-IT" dirty="0" err="1"/>
              <a:t>s</a:t>
            </a:r>
            <a:endParaRPr lang="it-IT" dirty="0"/>
          </a:p>
        </p:txBody>
      </p:sp>
      <p:grpSp>
        <p:nvGrpSpPr>
          <p:cNvPr id="32" name="Gruppo 31"/>
          <p:cNvGrpSpPr/>
          <p:nvPr/>
        </p:nvGrpSpPr>
        <p:grpSpPr>
          <a:xfrm>
            <a:off x="5802712" y="2462041"/>
            <a:ext cx="2261227" cy="1896201"/>
            <a:chOff x="4544339" y="4621373"/>
            <a:chExt cx="2261227" cy="1896201"/>
          </a:xfrm>
        </p:grpSpPr>
        <p:grpSp>
          <p:nvGrpSpPr>
            <p:cNvPr id="33" name="Gruppo 32"/>
            <p:cNvGrpSpPr/>
            <p:nvPr/>
          </p:nvGrpSpPr>
          <p:grpSpPr>
            <a:xfrm>
              <a:off x="4544339" y="4621373"/>
              <a:ext cx="2261227" cy="464977"/>
              <a:chOff x="-160224" y="3310025"/>
              <a:chExt cx="2261227" cy="464977"/>
            </a:xfrm>
          </p:grpSpPr>
          <p:sp>
            <p:nvSpPr>
              <p:cNvPr id="38" name="Line 7"/>
              <p:cNvSpPr>
                <a:spLocks noChangeShapeType="1"/>
              </p:cNvSpPr>
              <p:nvPr/>
            </p:nvSpPr>
            <p:spPr bwMode="auto">
              <a:xfrm>
                <a:off x="1086893" y="3469162"/>
                <a:ext cx="6165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Text Box 14"/>
              <p:cNvSpPr txBox="1">
                <a:spLocks noChangeArrowheads="1"/>
              </p:cNvSpPr>
              <p:nvPr/>
            </p:nvSpPr>
            <p:spPr bwMode="auto">
              <a:xfrm>
                <a:off x="-160224" y="3313337"/>
                <a:ext cx="87444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</a:rPr>
                  <a:t>P</a:t>
                </a:r>
                <a:r>
                  <a:rPr lang="en-US" sz="2400" baseline="-25000" dirty="0">
                    <a:solidFill>
                      <a:srgbClr val="000000"/>
                    </a:solidFill>
                  </a:rPr>
                  <a:t>1/2</a:t>
                </a:r>
              </a:p>
            </p:txBody>
          </p:sp>
          <p:sp>
            <p:nvSpPr>
              <p:cNvPr id="40" name="TextBox 127"/>
              <p:cNvSpPr txBox="1">
                <a:spLocks noChangeArrowheads="1"/>
              </p:cNvSpPr>
              <p:nvPr/>
            </p:nvSpPr>
            <p:spPr bwMode="auto">
              <a:xfrm>
                <a:off x="1690098" y="3310025"/>
                <a:ext cx="410905" cy="271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</a:rPr>
                  <a:t>F=0</a:t>
                </a:r>
              </a:p>
            </p:txBody>
          </p:sp>
        </p:grpSp>
        <p:grpSp>
          <p:nvGrpSpPr>
            <p:cNvPr id="34" name="Gruppo 33"/>
            <p:cNvGrpSpPr/>
            <p:nvPr/>
          </p:nvGrpSpPr>
          <p:grpSpPr>
            <a:xfrm>
              <a:off x="5933398" y="4812629"/>
              <a:ext cx="252764" cy="1704945"/>
              <a:chOff x="1267760" y="3493466"/>
              <a:chExt cx="252764" cy="1704945"/>
            </a:xfrm>
          </p:grpSpPr>
          <p:sp>
            <p:nvSpPr>
              <p:cNvPr id="35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1429656" y="3493466"/>
                <a:ext cx="0" cy="1645177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24"/>
              <p:cNvSpPr>
                <a:spLocks noChangeAspect="1"/>
              </p:cNvSpPr>
              <p:nvPr/>
            </p:nvSpPr>
            <p:spPr bwMode="auto">
              <a:xfrm>
                <a:off x="1267760" y="3493466"/>
                <a:ext cx="131359" cy="1620873"/>
              </a:xfrm>
              <a:custGeom>
                <a:avLst/>
                <a:gdLst>
                  <a:gd name="T0" fmla="*/ 2147483647 w 152"/>
                  <a:gd name="T1" fmla="*/ 0 h 1440"/>
                  <a:gd name="T2" fmla="*/ 2147483647 w 152"/>
                  <a:gd name="T3" fmla="*/ 2147483647 h 1440"/>
                  <a:gd name="T4" fmla="*/ 2147483647 w 152"/>
                  <a:gd name="T5" fmla="*/ 2147483647 h 1440"/>
                  <a:gd name="T6" fmla="*/ 2147483647 w 152"/>
                  <a:gd name="T7" fmla="*/ 2147483647 h 1440"/>
                  <a:gd name="T8" fmla="*/ 2147483647 w 152"/>
                  <a:gd name="T9" fmla="*/ 2147483647 h 1440"/>
                  <a:gd name="T10" fmla="*/ 2147483647 w 152"/>
                  <a:gd name="T11" fmla="*/ 2147483647 h 1440"/>
                  <a:gd name="T12" fmla="*/ 2147483647 w 152"/>
                  <a:gd name="T13" fmla="*/ 2147483647 h 1440"/>
                  <a:gd name="T14" fmla="*/ 2147483647 w 152"/>
                  <a:gd name="T15" fmla="*/ 2147483647 h 1440"/>
                  <a:gd name="T16" fmla="*/ 0 w 152"/>
                  <a:gd name="T17" fmla="*/ 2147483647 h 1440"/>
                  <a:gd name="T18" fmla="*/ 2147483647 w 152"/>
                  <a:gd name="T19" fmla="*/ 2147483647 h 14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2"/>
                  <a:gd name="T31" fmla="*/ 0 h 1440"/>
                  <a:gd name="T32" fmla="*/ 152 w 152"/>
                  <a:gd name="T33" fmla="*/ 1440 h 14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2" h="1440">
                    <a:moveTo>
                      <a:pt x="96" y="0"/>
                    </a:moveTo>
                    <a:cubicBezTo>
                      <a:pt x="124" y="68"/>
                      <a:pt x="152" y="136"/>
                      <a:pt x="144" y="192"/>
                    </a:cubicBezTo>
                    <a:cubicBezTo>
                      <a:pt x="136" y="248"/>
                      <a:pt x="48" y="280"/>
                      <a:pt x="48" y="336"/>
                    </a:cubicBezTo>
                    <a:cubicBezTo>
                      <a:pt x="48" y="392"/>
                      <a:pt x="144" y="472"/>
                      <a:pt x="144" y="528"/>
                    </a:cubicBezTo>
                    <a:cubicBezTo>
                      <a:pt x="144" y="584"/>
                      <a:pt x="48" y="616"/>
                      <a:pt x="48" y="672"/>
                    </a:cubicBezTo>
                    <a:cubicBezTo>
                      <a:pt x="48" y="728"/>
                      <a:pt x="144" y="808"/>
                      <a:pt x="144" y="864"/>
                    </a:cubicBezTo>
                    <a:cubicBezTo>
                      <a:pt x="144" y="920"/>
                      <a:pt x="48" y="960"/>
                      <a:pt x="48" y="1008"/>
                    </a:cubicBezTo>
                    <a:cubicBezTo>
                      <a:pt x="48" y="1056"/>
                      <a:pt x="152" y="1104"/>
                      <a:pt x="144" y="1152"/>
                    </a:cubicBezTo>
                    <a:cubicBezTo>
                      <a:pt x="136" y="1200"/>
                      <a:pt x="0" y="1248"/>
                      <a:pt x="0" y="1296"/>
                    </a:cubicBezTo>
                    <a:cubicBezTo>
                      <a:pt x="0" y="1344"/>
                      <a:pt x="120" y="1416"/>
                      <a:pt x="144" y="1440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Oval 110"/>
              <p:cNvSpPr/>
              <p:nvPr/>
            </p:nvSpPr>
            <p:spPr>
              <a:xfrm>
                <a:off x="1352379" y="5030266"/>
                <a:ext cx="168145" cy="1681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1" name="Gruppo 40"/>
          <p:cNvGrpSpPr/>
          <p:nvPr/>
        </p:nvGrpSpPr>
        <p:grpSpPr>
          <a:xfrm>
            <a:off x="7268969" y="3101221"/>
            <a:ext cx="168145" cy="1736468"/>
            <a:chOff x="2231066" y="4010025"/>
            <a:chExt cx="228600" cy="2360796"/>
          </a:xfrm>
        </p:grpSpPr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V="1">
              <a:off x="2354839" y="4010025"/>
              <a:ext cx="0" cy="2238375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Oval 110"/>
            <p:cNvSpPr/>
            <p:nvPr/>
          </p:nvSpPr>
          <p:spPr>
            <a:xfrm>
              <a:off x="2231066" y="6142221"/>
              <a:ext cx="228600" cy="2286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Rettangolo 43"/>
          <p:cNvSpPr/>
          <p:nvPr/>
        </p:nvSpPr>
        <p:spPr>
          <a:xfrm>
            <a:off x="83321" y="3393278"/>
            <a:ext cx="4572000" cy="4847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dirty="0"/>
              <a:t>High </a:t>
            </a:r>
            <a:r>
              <a:rPr lang="it-IT" dirty="0" err="1"/>
              <a:t>speed</a:t>
            </a:r>
            <a:r>
              <a:rPr lang="it-IT" dirty="0"/>
              <a:t> </a:t>
            </a:r>
            <a:r>
              <a:rPr lang="it-IT" dirty="0" err="1"/>
              <a:t>readout</a:t>
            </a:r>
            <a:r>
              <a:rPr lang="it-IT" dirty="0"/>
              <a:t>: &gt;</a:t>
            </a:r>
            <a:r>
              <a:rPr lang="it-IT" dirty="0" smtClean="0"/>
              <a:t> </a:t>
            </a:r>
            <a:r>
              <a:rPr lang="it-IT" dirty="0"/>
              <a:t>99.9</a:t>
            </a:r>
            <a:r>
              <a:rPr lang="it-IT" dirty="0" smtClean="0"/>
              <a:t>% in ~ 100 µ</a:t>
            </a:r>
            <a:r>
              <a:rPr lang="it-IT" dirty="0" err="1" smtClean="0"/>
              <a:t>s</a:t>
            </a:r>
            <a:r>
              <a:rPr lang="it-IT" dirty="0" smtClean="0"/>
              <a:t> </a:t>
            </a:r>
            <a:endParaRPr lang="it-IT" dirty="0"/>
          </a:p>
        </p:txBody>
      </p:sp>
      <p:grpSp>
        <p:nvGrpSpPr>
          <p:cNvPr id="45" name="Gruppo 44"/>
          <p:cNvGrpSpPr/>
          <p:nvPr/>
        </p:nvGrpSpPr>
        <p:grpSpPr>
          <a:xfrm>
            <a:off x="6098251" y="2134221"/>
            <a:ext cx="2363706" cy="2592327"/>
            <a:chOff x="-2473984" y="3435913"/>
            <a:chExt cx="2363706" cy="2606958"/>
          </a:xfrm>
        </p:grpSpPr>
        <p:sp>
          <p:nvSpPr>
            <p:cNvPr id="46" name="Line 8"/>
            <p:cNvSpPr>
              <a:spLocks noChangeShapeType="1"/>
            </p:cNvSpPr>
            <p:nvPr/>
          </p:nvSpPr>
          <p:spPr bwMode="auto">
            <a:xfrm>
              <a:off x="-1515599" y="3700686"/>
              <a:ext cx="616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Line 9"/>
            <p:cNvSpPr>
              <a:spLocks noChangeShapeType="1"/>
            </p:cNvSpPr>
            <p:nvPr/>
          </p:nvSpPr>
          <p:spPr bwMode="auto">
            <a:xfrm>
              <a:off x="-786970" y="3700686"/>
              <a:ext cx="616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10"/>
            <p:cNvSpPr>
              <a:spLocks noChangeShapeType="1"/>
            </p:cNvSpPr>
            <p:nvPr/>
          </p:nvSpPr>
          <p:spPr bwMode="auto">
            <a:xfrm>
              <a:off x="-2244228" y="3700686"/>
              <a:ext cx="6165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Up Arrow 195"/>
            <p:cNvSpPr/>
            <p:nvPr/>
          </p:nvSpPr>
          <p:spPr>
            <a:xfrm rot="231321">
              <a:off x="-1396978" y="3436726"/>
              <a:ext cx="111198" cy="2606145"/>
            </a:xfrm>
            <a:prstGeom prst="upArrow">
              <a:avLst/>
            </a:prstGeom>
            <a:solidFill>
              <a:srgbClr val="70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V="1">
              <a:off x="-433370" y="3435913"/>
              <a:ext cx="0" cy="2647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Up Arrow 195"/>
            <p:cNvSpPr/>
            <p:nvPr/>
          </p:nvSpPr>
          <p:spPr>
            <a:xfrm rot="21368679" flipV="1">
              <a:off x="-1191655" y="3464835"/>
              <a:ext cx="126862" cy="2125883"/>
            </a:xfrm>
            <a:prstGeom prst="upArrow">
              <a:avLst/>
            </a:prstGeom>
            <a:solidFill>
              <a:srgbClr val="70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Line 8"/>
            <p:cNvSpPr>
              <a:spLocks noChangeShapeType="1"/>
            </p:cNvSpPr>
            <p:nvPr/>
          </p:nvSpPr>
          <p:spPr bwMode="auto">
            <a:xfrm>
              <a:off x="-2256902" y="3450849"/>
              <a:ext cx="2146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Text Box 25"/>
            <p:cNvSpPr txBox="1">
              <a:spLocks noChangeArrowheads="1"/>
            </p:cNvSpPr>
            <p:nvPr/>
          </p:nvSpPr>
          <p:spPr bwMode="auto">
            <a:xfrm>
              <a:off x="-2473984" y="4553542"/>
              <a:ext cx="134906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dirty="0" smtClean="0">
                  <a:solidFill>
                    <a:srgbClr val="7033FF"/>
                  </a:solidFill>
                  <a:latin typeface="+mj-lt"/>
                </a:rPr>
                <a:t>355 nm</a:t>
              </a:r>
              <a:endParaRPr lang="en-US" sz="2200" dirty="0">
                <a:solidFill>
                  <a:srgbClr val="7033FF"/>
                </a:solidFill>
                <a:latin typeface="+mj-lt"/>
              </a:endParaRPr>
            </a:p>
          </p:txBody>
        </p:sp>
      </p:grpSp>
      <p:sp>
        <p:nvSpPr>
          <p:cNvPr id="54" name="Rettangolo 53"/>
          <p:cNvSpPr/>
          <p:nvPr/>
        </p:nvSpPr>
        <p:spPr>
          <a:xfrm>
            <a:off x="82933" y="3890943"/>
            <a:ext cx="479645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High Fidelity </a:t>
            </a:r>
            <a:r>
              <a:rPr lang="it-IT" dirty="0" err="1" smtClean="0">
                <a:solidFill>
                  <a:srgbClr val="FF0000"/>
                </a:solidFill>
              </a:rPr>
              <a:t>one</a:t>
            </a:r>
            <a:r>
              <a:rPr lang="it-IT" dirty="0" smtClean="0">
                <a:solidFill>
                  <a:srgbClr val="FF0000"/>
                </a:solidFill>
              </a:rPr>
              <a:t> (&gt;99% in 1 µ</a:t>
            </a:r>
            <a:r>
              <a:rPr lang="it-IT" dirty="0" err="1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) and </a:t>
            </a:r>
            <a:r>
              <a:rPr lang="it-IT" dirty="0" err="1" smtClean="0">
                <a:solidFill>
                  <a:srgbClr val="FF0000"/>
                </a:solidFill>
              </a:rPr>
              <a:t>two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qubit </a:t>
            </a:r>
            <a:r>
              <a:rPr lang="it-IT" dirty="0" err="1" smtClean="0">
                <a:solidFill>
                  <a:srgbClr val="FF0000"/>
                </a:solidFill>
              </a:rPr>
              <a:t>gates</a:t>
            </a:r>
            <a:r>
              <a:rPr lang="it-IT" dirty="0" smtClean="0">
                <a:solidFill>
                  <a:srgbClr val="FF0000"/>
                </a:solidFill>
              </a:rPr>
              <a:t> (&gt;98% in 500 µ</a:t>
            </a:r>
            <a:r>
              <a:rPr lang="it-IT" dirty="0" err="1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7051848" y="2623170"/>
            <a:ext cx="6165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6" name="TextBox 127"/>
          <p:cNvSpPr txBox="1">
            <a:spLocks noChangeArrowheads="1"/>
          </p:cNvSpPr>
          <p:nvPr/>
        </p:nvSpPr>
        <p:spPr bwMode="auto">
          <a:xfrm>
            <a:off x="7655053" y="2464033"/>
            <a:ext cx="410905" cy="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F=0</a:t>
            </a:r>
          </a:p>
        </p:txBody>
      </p:sp>
      <p:pic>
        <p:nvPicPr>
          <p:cNvPr id="63" name="Immagine 62" descr="|_!_uparrow_ra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98" y="4323374"/>
            <a:ext cx="254167" cy="234615"/>
          </a:xfrm>
          <a:prstGeom prst="rect">
            <a:avLst/>
          </a:prstGeom>
        </p:spPr>
      </p:pic>
      <p:pic>
        <p:nvPicPr>
          <p:cNvPr id="64" name="Immagine 63" descr="|_!_downarrow_r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79" y="4781630"/>
            <a:ext cx="254167" cy="234615"/>
          </a:xfrm>
          <a:prstGeom prst="rect">
            <a:avLst/>
          </a:prstGeom>
        </p:spPr>
      </p:pic>
      <p:pic>
        <p:nvPicPr>
          <p:cNvPr id="13" name="Ionload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28750"/>
          <a:stretch/>
        </p:blipFill>
        <p:spPr>
          <a:xfrm>
            <a:off x="2034100" y="519326"/>
            <a:ext cx="5161550" cy="14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/>
      <p:bldP spid="15" grpId="0"/>
      <p:bldP spid="17" grpId="0"/>
      <p:bldP spid="18" grpId="0"/>
      <p:bldP spid="31" grpId="0"/>
      <p:bldP spid="44" grpId="0"/>
      <p:bldP spid="54" grpId="0"/>
      <p:bldP spid="55" grpId="0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3"/>
          <p:cNvGrpSpPr/>
          <p:nvPr/>
        </p:nvGrpSpPr>
        <p:grpSpPr>
          <a:xfrm>
            <a:off x="2729684" y="1086481"/>
            <a:ext cx="3664906" cy="400110"/>
            <a:chOff x="1903217" y="799105"/>
            <a:chExt cx="3700820" cy="400110"/>
          </a:xfrm>
        </p:grpSpPr>
        <p:cxnSp>
          <p:nvCxnSpPr>
            <p:cNvPr id="21" name="Straight Connector 28"/>
            <p:cNvCxnSpPr/>
            <p:nvPr/>
          </p:nvCxnSpPr>
          <p:spPr bwMode="auto">
            <a:xfrm rot="10800000" flipH="1" flipV="1">
              <a:off x="1903217" y="1020066"/>
              <a:ext cx="37008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2" name="TextBox 33"/>
            <p:cNvSpPr txBox="1"/>
            <p:nvPr/>
          </p:nvSpPr>
          <p:spPr>
            <a:xfrm>
              <a:off x="3711980" y="799105"/>
              <a:ext cx="34896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smtClean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r</a:t>
              </a:r>
              <a:endParaRPr lang="en-US" sz="2000" i="1" dirty="0">
                <a:solidFill>
                  <a:srgbClr val="00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37" name="Picture 7"/>
          <p:cNvPicPr>
            <a:picLocks noChangeAspect="1"/>
          </p:cNvPicPr>
          <p:nvPr/>
        </p:nvPicPr>
        <p:blipFill rotWithShape="1">
          <a:blip r:embed="rId2"/>
          <a:srcRect t="3619" b="-764"/>
          <a:stretch/>
        </p:blipFill>
        <p:spPr>
          <a:xfrm>
            <a:off x="801237" y="1486591"/>
            <a:ext cx="7357717" cy="860369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-113397" y="0"/>
            <a:ext cx="942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Helvetica"/>
              </a:rPr>
              <a:t>Wiring Trapped-ion Qubits with Laser beams</a:t>
            </a:r>
            <a:endParaRPr lang="en-US" sz="2800" dirty="0">
              <a:latin typeface="+mj-lt"/>
              <a:cs typeface="Helvetica"/>
            </a:endParaRPr>
          </a:p>
        </p:txBody>
      </p:sp>
      <p:cxnSp>
        <p:nvCxnSpPr>
          <p:cNvPr id="5" name="Straight Arrow Connector 46"/>
          <p:cNvCxnSpPr/>
          <p:nvPr/>
        </p:nvCxnSpPr>
        <p:spPr bwMode="auto">
          <a:xfrm>
            <a:off x="7731163" y="1739003"/>
            <a:ext cx="295711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/>
          </a:ln>
          <a:effectLst/>
        </p:spPr>
      </p:cxnSp>
      <p:grpSp>
        <p:nvGrpSpPr>
          <p:cNvPr id="74" name="Gruppo 73"/>
          <p:cNvGrpSpPr/>
          <p:nvPr/>
        </p:nvGrpSpPr>
        <p:grpSpPr>
          <a:xfrm>
            <a:off x="2719146" y="1845287"/>
            <a:ext cx="3731684" cy="191787"/>
            <a:chOff x="2719146" y="1845287"/>
            <a:chExt cx="3731684" cy="191787"/>
          </a:xfrm>
        </p:grpSpPr>
        <p:pic>
          <p:nvPicPr>
            <p:cNvPr id="72" name="Picture 7"/>
            <p:cNvPicPr>
              <a:picLocks noChangeAspect="1"/>
            </p:cNvPicPr>
            <p:nvPr/>
          </p:nvPicPr>
          <p:blipFill rotWithShape="1">
            <a:blip r:embed="rId2"/>
            <a:srcRect l="39953" t="14571" r="57355" b="63774"/>
            <a:stretch/>
          </p:blipFill>
          <p:spPr>
            <a:xfrm>
              <a:off x="6252783" y="1845287"/>
              <a:ext cx="198047" cy="191787"/>
            </a:xfrm>
            <a:prstGeom prst="rect">
              <a:avLst/>
            </a:prstGeom>
          </p:spPr>
        </p:pic>
        <p:pic>
          <p:nvPicPr>
            <p:cNvPr id="71" name="Picture 7"/>
            <p:cNvPicPr>
              <a:picLocks noChangeAspect="1"/>
            </p:cNvPicPr>
            <p:nvPr/>
          </p:nvPicPr>
          <p:blipFill rotWithShape="1">
            <a:blip r:embed="rId2"/>
            <a:srcRect l="39953" t="14571" r="57355" b="63774"/>
            <a:stretch/>
          </p:blipFill>
          <p:spPr>
            <a:xfrm>
              <a:off x="2719146" y="1845287"/>
              <a:ext cx="198047" cy="191787"/>
            </a:xfrm>
            <a:prstGeom prst="rect">
              <a:avLst/>
            </a:prstGeom>
          </p:spPr>
        </p:pic>
      </p:grpSp>
      <p:sp>
        <p:nvSpPr>
          <p:cNvPr id="6" name="TextBox 47"/>
          <p:cNvSpPr txBox="1"/>
          <p:nvPr/>
        </p:nvSpPr>
        <p:spPr>
          <a:xfrm>
            <a:off x="7487861" y="1385400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~2 mm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Forma"/>
          <p:cNvSpPr>
            <a:spLocks noChangeAspect="1"/>
          </p:cNvSpPr>
          <p:nvPr/>
        </p:nvSpPr>
        <p:spPr>
          <a:xfrm>
            <a:off x="6075122" y="565553"/>
            <a:ext cx="535961" cy="262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4" y="191"/>
                </a:moveTo>
                <a:lnTo>
                  <a:pt x="3272" y="2162"/>
                </a:lnTo>
                <a:lnTo>
                  <a:pt x="5615" y="4728"/>
                </a:lnTo>
                <a:lnTo>
                  <a:pt x="6755" y="6463"/>
                </a:lnTo>
                <a:lnTo>
                  <a:pt x="7595" y="8697"/>
                </a:lnTo>
                <a:lnTo>
                  <a:pt x="7843" y="10202"/>
                </a:lnTo>
                <a:lnTo>
                  <a:pt x="7802" y="11619"/>
                </a:lnTo>
                <a:lnTo>
                  <a:pt x="7160" y="13955"/>
                </a:lnTo>
                <a:lnTo>
                  <a:pt x="5827" y="16270"/>
                </a:lnTo>
                <a:lnTo>
                  <a:pt x="3585" y="18751"/>
                </a:lnTo>
                <a:lnTo>
                  <a:pt x="758" y="21040"/>
                </a:lnTo>
                <a:lnTo>
                  <a:pt x="0" y="21600"/>
                </a:lnTo>
                <a:lnTo>
                  <a:pt x="21340" y="21585"/>
                </a:lnTo>
                <a:lnTo>
                  <a:pt x="18842" y="19585"/>
                </a:lnTo>
                <a:lnTo>
                  <a:pt x="16808" y="17557"/>
                </a:lnTo>
                <a:lnTo>
                  <a:pt x="15382" y="15568"/>
                </a:lnTo>
                <a:cubicBezTo>
                  <a:pt x="15130" y="15169"/>
                  <a:pt x="14918" y="14768"/>
                  <a:pt x="14748" y="14365"/>
                </a:cubicBezTo>
                <a:cubicBezTo>
                  <a:pt x="14579" y="13964"/>
                  <a:pt x="14451" y="13562"/>
                  <a:pt x="14364" y="13158"/>
                </a:cubicBezTo>
                <a:cubicBezTo>
                  <a:pt x="14251" y="12798"/>
                  <a:pt x="14165" y="12438"/>
                  <a:pt x="14105" y="12077"/>
                </a:cubicBezTo>
                <a:cubicBezTo>
                  <a:pt x="14046" y="11718"/>
                  <a:pt x="14013" y="11357"/>
                  <a:pt x="14006" y="10997"/>
                </a:cubicBezTo>
                <a:lnTo>
                  <a:pt x="14131" y="9603"/>
                </a:lnTo>
                <a:cubicBezTo>
                  <a:pt x="14225" y="9109"/>
                  <a:pt x="14360" y="8616"/>
                  <a:pt x="14539" y="8124"/>
                </a:cubicBezTo>
                <a:cubicBezTo>
                  <a:pt x="14720" y="7624"/>
                  <a:pt x="14945" y="7126"/>
                  <a:pt x="15214" y="6630"/>
                </a:cubicBezTo>
                <a:cubicBezTo>
                  <a:pt x="15483" y="6089"/>
                  <a:pt x="15813" y="5551"/>
                  <a:pt x="16203" y="5018"/>
                </a:cubicBezTo>
                <a:cubicBezTo>
                  <a:pt x="16685" y="4360"/>
                  <a:pt x="17258" y="3708"/>
                  <a:pt x="17920" y="3067"/>
                </a:cubicBezTo>
                <a:lnTo>
                  <a:pt x="19948" y="1248"/>
                </a:lnTo>
                <a:lnTo>
                  <a:pt x="21600" y="0"/>
                </a:lnTo>
                <a:lnTo>
                  <a:pt x="539" y="16"/>
                </a:lnTo>
                <a:lnTo>
                  <a:pt x="754" y="191"/>
                </a:lnTo>
                <a:close/>
              </a:path>
            </a:pathLst>
          </a:custGeom>
          <a:gradFill flip="none" rotWithShape="1">
            <a:gsLst>
              <a:gs pos="62000">
                <a:srgbClr val="7033FF">
                  <a:alpha val="53442"/>
                </a:srgbClr>
              </a:gs>
              <a:gs pos="100000">
                <a:srgbClr val="FFFFFF">
                  <a:alpha val="53442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j-lt"/>
            </a:endParaRPr>
          </a:p>
        </p:txBody>
      </p:sp>
      <p:sp>
        <p:nvSpPr>
          <p:cNvPr id="52" name="Forma"/>
          <p:cNvSpPr>
            <a:spLocks noChangeAspect="1"/>
          </p:cNvSpPr>
          <p:nvPr/>
        </p:nvSpPr>
        <p:spPr>
          <a:xfrm>
            <a:off x="2545289" y="537331"/>
            <a:ext cx="535961" cy="262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4" y="191"/>
                </a:moveTo>
                <a:lnTo>
                  <a:pt x="3272" y="2162"/>
                </a:lnTo>
                <a:lnTo>
                  <a:pt x="5615" y="4728"/>
                </a:lnTo>
                <a:lnTo>
                  <a:pt x="6755" y="6463"/>
                </a:lnTo>
                <a:lnTo>
                  <a:pt x="7595" y="8697"/>
                </a:lnTo>
                <a:lnTo>
                  <a:pt x="7843" y="10202"/>
                </a:lnTo>
                <a:lnTo>
                  <a:pt x="7802" y="11619"/>
                </a:lnTo>
                <a:lnTo>
                  <a:pt x="7160" y="13955"/>
                </a:lnTo>
                <a:lnTo>
                  <a:pt x="5827" y="16270"/>
                </a:lnTo>
                <a:lnTo>
                  <a:pt x="3585" y="18751"/>
                </a:lnTo>
                <a:lnTo>
                  <a:pt x="758" y="21040"/>
                </a:lnTo>
                <a:lnTo>
                  <a:pt x="0" y="21600"/>
                </a:lnTo>
                <a:lnTo>
                  <a:pt x="21340" y="21585"/>
                </a:lnTo>
                <a:lnTo>
                  <a:pt x="18842" y="19585"/>
                </a:lnTo>
                <a:lnTo>
                  <a:pt x="16808" y="17557"/>
                </a:lnTo>
                <a:lnTo>
                  <a:pt x="15382" y="15568"/>
                </a:lnTo>
                <a:cubicBezTo>
                  <a:pt x="15130" y="15169"/>
                  <a:pt x="14918" y="14768"/>
                  <a:pt x="14748" y="14365"/>
                </a:cubicBezTo>
                <a:cubicBezTo>
                  <a:pt x="14579" y="13964"/>
                  <a:pt x="14451" y="13562"/>
                  <a:pt x="14364" y="13158"/>
                </a:cubicBezTo>
                <a:cubicBezTo>
                  <a:pt x="14251" y="12798"/>
                  <a:pt x="14165" y="12438"/>
                  <a:pt x="14105" y="12077"/>
                </a:cubicBezTo>
                <a:cubicBezTo>
                  <a:pt x="14046" y="11718"/>
                  <a:pt x="14013" y="11357"/>
                  <a:pt x="14006" y="10997"/>
                </a:cubicBezTo>
                <a:lnTo>
                  <a:pt x="14131" y="9603"/>
                </a:lnTo>
                <a:cubicBezTo>
                  <a:pt x="14225" y="9109"/>
                  <a:pt x="14360" y="8616"/>
                  <a:pt x="14539" y="8124"/>
                </a:cubicBezTo>
                <a:cubicBezTo>
                  <a:pt x="14720" y="7624"/>
                  <a:pt x="14945" y="7126"/>
                  <a:pt x="15214" y="6630"/>
                </a:cubicBezTo>
                <a:cubicBezTo>
                  <a:pt x="15483" y="6089"/>
                  <a:pt x="15813" y="5551"/>
                  <a:pt x="16203" y="5018"/>
                </a:cubicBezTo>
                <a:cubicBezTo>
                  <a:pt x="16685" y="4360"/>
                  <a:pt x="17258" y="3708"/>
                  <a:pt x="17920" y="3067"/>
                </a:cubicBezTo>
                <a:lnTo>
                  <a:pt x="19948" y="1248"/>
                </a:lnTo>
                <a:lnTo>
                  <a:pt x="21600" y="0"/>
                </a:lnTo>
                <a:lnTo>
                  <a:pt x="539" y="16"/>
                </a:lnTo>
                <a:lnTo>
                  <a:pt x="754" y="191"/>
                </a:lnTo>
                <a:close/>
              </a:path>
            </a:pathLst>
          </a:custGeom>
          <a:gradFill flip="none" rotWithShape="1">
            <a:gsLst>
              <a:gs pos="62000">
                <a:srgbClr val="7033FF">
                  <a:alpha val="53442"/>
                </a:srgbClr>
              </a:gs>
              <a:gs pos="100000">
                <a:srgbClr val="FFFFFF">
                  <a:alpha val="53442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584200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j-lt"/>
            </a:endParaRPr>
          </a:p>
        </p:txBody>
      </p:sp>
      <p:pic>
        <p:nvPicPr>
          <p:cNvPr id="38" name="Picture 7"/>
          <p:cNvPicPr>
            <a:picLocks noChangeAspect="1"/>
          </p:cNvPicPr>
          <p:nvPr/>
        </p:nvPicPr>
        <p:blipFill rotWithShape="1">
          <a:blip r:embed="rId2"/>
          <a:srcRect l="25802" t="37366" r="71011" b="29491"/>
          <a:stretch/>
        </p:blipFill>
        <p:spPr>
          <a:xfrm>
            <a:off x="2701314" y="1606257"/>
            <a:ext cx="234461" cy="293526"/>
          </a:xfrm>
          <a:prstGeom prst="rect">
            <a:avLst/>
          </a:prstGeom>
        </p:spPr>
      </p:pic>
      <p:pic>
        <p:nvPicPr>
          <p:cNvPr id="43" name="Picture 7"/>
          <p:cNvPicPr>
            <a:picLocks noChangeAspect="1"/>
          </p:cNvPicPr>
          <p:nvPr/>
        </p:nvPicPr>
        <p:blipFill rotWithShape="1">
          <a:blip r:embed="rId2"/>
          <a:srcRect l="74172" t="37532" r="23050" b="34145"/>
          <a:stretch/>
        </p:blipFill>
        <p:spPr>
          <a:xfrm>
            <a:off x="6253391" y="1673372"/>
            <a:ext cx="204379" cy="250839"/>
          </a:xfrm>
          <a:prstGeom prst="rect">
            <a:avLst/>
          </a:prstGeom>
        </p:spPr>
      </p:pic>
      <p:pic>
        <p:nvPicPr>
          <p:cNvPr id="45" name="Picture 7"/>
          <p:cNvPicPr>
            <a:picLocks noChangeAspect="1"/>
          </p:cNvPicPr>
          <p:nvPr/>
        </p:nvPicPr>
        <p:blipFill rotWithShape="1">
          <a:blip r:embed="rId2"/>
          <a:srcRect l="74172" t="37532" r="23050" b="34145"/>
          <a:stretch/>
        </p:blipFill>
        <p:spPr>
          <a:xfrm>
            <a:off x="6250067" y="1911654"/>
            <a:ext cx="204379" cy="250839"/>
          </a:xfrm>
          <a:prstGeom prst="rect">
            <a:avLst/>
          </a:prstGeom>
        </p:spPr>
      </p:pic>
      <p:sp>
        <p:nvSpPr>
          <p:cNvPr id="76" name="CasellaDiTesto 75"/>
          <p:cNvSpPr txBox="1"/>
          <p:nvPr/>
        </p:nvSpPr>
        <p:spPr>
          <a:xfrm>
            <a:off x="6605412" y="4103464"/>
            <a:ext cx="26479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+mj-lt"/>
                <a:cs typeface="Helvetica"/>
              </a:rPr>
              <a:t>Cirac</a:t>
            </a:r>
            <a:r>
              <a:rPr lang="it-IT" sz="1600" dirty="0" smtClean="0">
                <a:latin typeface="+mj-lt"/>
                <a:cs typeface="Helvetica"/>
              </a:rPr>
              <a:t> &amp; </a:t>
            </a:r>
            <a:r>
              <a:rPr lang="it-IT" sz="1600" dirty="0" err="1" smtClean="0">
                <a:latin typeface="+mj-lt"/>
                <a:cs typeface="Helvetica"/>
              </a:rPr>
              <a:t>Zoller</a:t>
            </a:r>
            <a:r>
              <a:rPr lang="it-IT" sz="1600" dirty="0" smtClean="0">
                <a:latin typeface="+mj-lt"/>
                <a:cs typeface="Helvetica"/>
              </a:rPr>
              <a:t> (1995)</a:t>
            </a:r>
          </a:p>
          <a:p>
            <a:r>
              <a:rPr lang="it-IT" sz="1600" dirty="0" err="1" smtClean="0">
                <a:latin typeface="+mj-lt"/>
                <a:cs typeface="Helvetica"/>
              </a:rPr>
              <a:t>Molmer</a:t>
            </a:r>
            <a:r>
              <a:rPr lang="it-IT" sz="1600" dirty="0" smtClean="0">
                <a:latin typeface="+mj-lt"/>
                <a:cs typeface="Helvetica"/>
              </a:rPr>
              <a:t> &amp; </a:t>
            </a:r>
            <a:r>
              <a:rPr lang="it-IT" sz="1600" dirty="0" err="1" smtClean="0">
                <a:latin typeface="+mj-lt"/>
                <a:cs typeface="Helvetica"/>
              </a:rPr>
              <a:t>Sorensen</a:t>
            </a:r>
            <a:r>
              <a:rPr lang="it-IT" sz="1600" dirty="0" smtClean="0">
                <a:latin typeface="+mj-lt"/>
                <a:cs typeface="Helvetica"/>
              </a:rPr>
              <a:t> (1999)</a:t>
            </a:r>
          </a:p>
          <a:p>
            <a:r>
              <a:rPr lang="it-IT" sz="1600" dirty="0" smtClean="0">
                <a:latin typeface="+mj-lt"/>
                <a:cs typeface="Helvetica"/>
              </a:rPr>
              <a:t>Solano, et al. (1999)</a:t>
            </a:r>
          </a:p>
          <a:p>
            <a:r>
              <a:rPr lang="it-IT" sz="1600" dirty="0" err="1" smtClean="0">
                <a:latin typeface="+mj-lt"/>
                <a:cs typeface="Helvetica"/>
              </a:rPr>
              <a:t>Milburn</a:t>
            </a:r>
            <a:r>
              <a:rPr lang="it-IT" sz="1600" dirty="0" smtClean="0">
                <a:latin typeface="+mj-lt"/>
                <a:cs typeface="Helvetica"/>
              </a:rPr>
              <a:t>, et al. (2000)</a:t>
            </a:r>
            <a:endParaRPr lang="it-IT" sz="1600" dirty="0">
              <a:latin typeface="+mj-lt"/>
              <a:cs typeface="Helvetica"/>
            </a:endParaRPr>
          </a:p>
        </p:txBody>
      </p:sp>
      <p:grpSp>
        <p:nvGrpSpPr>
          <p:cNvPr id="79" name="Gruppo 78"/>
          <p:cNvGrpSpPr/>
          <p:nvPr/>
        </p:nvGrpSpPr>
        <p:grpSpPr>
          <a:xfrm>
            <a:off x="493887" y="3190068"/>
            <a:ext cx="2498332" cy="896780"/>
            <a:chOff x="493887" y="3190068"/>
            <a:chExt cx="2498332" cy="896780"/>
          </a:xfrm>
        </p:grpSpPr>
        <p:pic>
          <p:nvPicPr>
            <p:cNvPr id="67" name="Immagine 66" descr="|_!_downarrow_ra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41" y="3257162"/>
              <a:ext cx="2203265" cy="780685"/>
            </a:xfrm>
            <a:prstGeom prst="rect">
              <a:avLst/>
            </a:prstGeom>
          </p:spPr>
        </p:pic>
        <p:sp>
          <p:nvSpPr>
            <p:cNvPr id="77" name="Rettangolo arrotondato 76"/>
            <p:cNvSpPr/>
            <p:nvPr/>
          </p:nvSpPr>
          <p:spPr>
            <a:xfrm>
              <a:off x="493887" y="3190068"/>
              <a:ext cx="2498332" cy="896780"/>
            </a:xfrm>
            <a:prstGeom prst="roundRect">
              <a:avLst/>
            </a:prstGeom>
            <a:noFill/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7033FF"/>
                </a:solidFill>
                <a:latin typeface="+mj-lt"/>
              </a:endParaRPr>
            </a:p>
          </p:txBody>
        </p:sp>
      </p:grpSp>
      <p:grpSp>
        <p:nvGrpSpPr>
          <p:cNvPr id="80" name="Gruppo 79"/>
          <p:cNvGrpSpPr/>
          <p:nvPr/>
        </p:nvGrpSpPr>
        <p:grpSpPr>
          <a:xfrm>
            <a:off x="493886" y="4139230"/>
            <a:ext cx="2864559" cy="896780"/>
            <a:chOff x="493886" y="4139230"/>
            <a:chExt cx="2864559" cy="896780"/>
          </a:xfrm>
        </p:grpSpPr>
        <p:pic>
          <p:nvPicPr>
            <p:cNvPr id="68" name="Immagine 67" descr="|_!_downarrow_ra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28" y="4145798"/>
              <a:ext cx="2610955" cy="867426"/>
            </a:xfrm>
            <a:prstGeom prst="rect">
              <a:avLst/>
            </a:prstGeom>
          </p:spPr>
        </p:pic>
        <p:sp>
          <p:nvSpPr>
            <p:cNvPr id="78" name="Rettangolo arrotondato 77"/>
            <p:cNvSpPr/>
            <p:nvPr/>
          </p:nvSpPr>
          <p:spPr>
            <a:xfrm>
              <a:off x="493886" y="4139230"/>
              <a:ext cx="2864559" cy="896780"/>
            </a:xfrm>
            <a:prstGeom prst="roundRect">
              <a:avLst/>
            </a:prstGeom>
            <a:noFill/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</p:grpSp>
      <p:grpSp>
        <p:nvGrpSpPr>
          <p:cNvPr id="83" name="Gruppo 82"/>
          <p:cNvGrpSpPr/>
          <p:nvPr/>
        </p:nvGrpSpPr>
        <p:grpSpPr>
          <a:xfrm>
            <a:off x="3996979" y="3226374"/>
            <a:ext cx="3734184" cy="1839566"/>
            <a:chOff x="3996979" y="3226374"/>
            <a:chExt cx="3734184" cy="1839566"/>
          </a:xfrm>
        </p:grpSpPr>
        <p:pic>
          <p:nvPicPr>
            <p:cNvPr id="69" name="Immagine 68" descr="Delta_E=_frac_e^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844" y="3331124"/>
              <a:ext cx="3515700" cy="658258"/>
            </a:xfrm>
            <a:prstGeom prst="rect">
              <a:avLst/>
            </a:prstGeom>
            <a:ln w="19050" cmpd="sng">
              <a:noFill/>
            </a:ln>
          </p:spPr>
        </p:pic>
        <p:pic>
          <p:nvPicPr>
            <p:cNvPr id="75" name="Immagine 74" descr="varphi=_frac_Del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031" y="4328786"/>
              <a:ext cx="1206513" cy="599314"/>
            </a:xfrm>
            <a:prstGeom prst="rect">
              <a:avLst/>
            </a:prstGeom>
          </p:spPr>
        </p:pic>
        <p:sp>
          <p:nvSpPr>
            <p:cNvPr id="81" name="Rettangolo arrotondato 80"/>
            <p:cNvSpPr/>
            <p:nvPr/>
          </p:nvSpPr>
          <p:spPr>
            <a:xfrm>
              <a:off x="3996979" y="3226374"/>
              <a:ext cx="3734184" cy="851280"/>
            </a:xfrm>
            <a:prstGeom prst="roundRect">
              <a:avLst/>
            </a:prstGeom>
            <a:noFill/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sp>
          <p:nvSpPr>
            <p:cNvPr id="82" name="Rettangolo arrotondato 81"/>
            <p:cNvSpPr/>
            <p:nvPr/>
          </p:nvSpPr>
          <p:spPr>
            <a:xfrm>
              <a:off x="4050517" y="4214660"/>
              <a:ext cx="1267051" cy="851280"/>
            </a:xfrm>
            <a:prstGeom prst="roundRect">
              <a:avLst/>
            </a:prstGeom>
            <a:noFill/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</p:grpSp>
      <p:grpSp>
        <p:nvGrpSpPr>
          <p:cNvPr id="86" name="Gruppo 85"/>
          <p:cNvGrpSpPr/>
          <p:nvPr/>
        </p:nvGrpSpPr>
        <p:grpSpPr>
          <a:xfrm>
            <a:off x="2808070" y="1815007"/>
            <a:ext cx="1070685" cy="516763"/>
            <a:chOff x="2808070" y="1815007"/>
            <a:chExt cx="1070685" cy="516763"/>
          </a:xfrm>
        </p:grpSpPr>
        <p:cxnSp>
          <p:nvCxnSpPr>
            <p:cNvPr id="84" name="Straight Arrow Connector 46"/>
            <p:cNvCxnSpPr/>
            <p:nvPr/>
          </p:nvCxnSpPr>
          <p:spPr bwMode="auto">
            <a:xfrm rot="5400000">
              <a:off x="2661008" y="1962069"/>
              <a:ext cx="295711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85" name="TextBox 47"/>
            <p:cNvSpPr txBox="1"/>
            <p:nvPr/>
          </p:nvSpPr>
          <p:spPr>
            <a:xfrm>
              <a:off x="2857823" y="1993216"/>
              <a:ext cx="1020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d ~10 nm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472117" y="2565234"/>
            <a:ext cx="236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7033FF"/>
                </a:solidFill>
              </a:rPr>
              <a:t>Spin </a:t>
            </a:r>
            <a:r>
              <a:rPr lang="it-IT" dirty="0" err="1" smtClean="0">
                <a:solidFill>
                  <a:srgbClr val="7033FF"/>
                </a:solidFill>
              </a:rPr>
              <a:t>dependent</a:t>
            </a:r>
            <a:r>
              <a:rPr lang="it-IT" dirty="0" smtClean="0">
                <a:solidFill>
                  <a:srgbClr val="7033FF"/>
                </a:solidFill>
              </a:rPr>
              <a:t> force</a:t>
            </a:r>
            <a:endParaRPr lang="it-IT" dirty="0">
              <a:solidFill>
                <a:srgbClr val="70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2" grpId="0" animBg="1"/>
      <p:bldP spid="7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uppo 103"/>
          <p:cNvGrpSpPr/>
          <p:nvPr/>
        </p:nvGrpSpPr>
        <p:grpSpPr>
          <a:xfrm>
            <a:off x="7382890" y="460927"/>
            <a:ext cx="1730905" cy="2622009"/>
            <a:chOff x="7707508" y="455007"/>
            <a:chExt cx="1730905" cy="2622009"/>
          </a:xfrm>
        </p:grpSpPr>
        <p:sp>
          <p:nvSpPr>
            <p:cNvPr id="97" name="Forma"/>
            <p:cNvSpPr>
              <a:spLocks noChangeAspect="1"/>
            </p:cNvSpPr>
            <p:nvPr/>
          </p:nvSpPr>
          <p:spPr>
            <a:xfrm>
              <a:off x="7707508" y="455007"/>
              <a:ext cx="535961" cy="262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4" y="191"/>
                  </a:moveTo>
                  <a:lnTo>
                    <a:pt x="3272" y="2162"/>
                  </a:lnTo>
                  <a:lnTo>
                    <a:pt x="5615" y="4728"/>
                  </a:lnTo>
                  <a:lnTo>
                    <a:pt x="6755" y="6463"/>
                  </a:lnTo>
                  <a:lnTo>
                    <a:pt x="7595" y="8697"/>
                  </a:lnTo>
                  <a:lnTo>
                    <a:pt x="7843" y="10202"/>
                  </a:lnTo>
                  <a:lnTo>
                    <a:pt x="7802" y="11619"/>
                  </a:lnTo>
                  <a:lnTo>
                    <a:pt x="7160" y="13955"/>
                  </a:lnTo>
                  <a:lnTo>
                    <a:pt x="5827" y="16270"/>
                  </a:lnTo>
                  <a:lnTo>
                    <a:pt x="3585" y="18751"/>
                  </a:lnTo>
                  <a:lnTo>
                    <a:pt x="758" y="21040"/>
                  </a:lnTo>
                  <a:lnTo>
                    <a:pt x="0" y="21600"/>
                  </a:lnTo>
                  <a:lnTo>
                    <a:pt x="21340" y="21585"/>
                  </a:lnTo>
                  <a:lnTo>
                    <a:pt x="18842" y="19585"/>
                  </a:lnTo>
                  <a:lnTo>
                    <a:pt x="16808" y="17557"/>
                  </a:lnTo>
                  <a:lnTo>
                    <a:pt x="15382" y="15568"/>
                  </a:lnTo>
                  <a:cubicBezTo>
                    <a:pt x="15130" y="15169"/>
                    <a:pt x="14918" y="14768"/>
                    <a:pt x="14748" y="14365"/>
                  </a:cubicBezTo>
                  <a:cubicBezTo>
                    <a:pt x="14579" y="13964"/>
                    <a:pt x="14451" y="13562"/>
                    <a:pt x="14364" y="13158"/>
                  </a:cubicBezTo>
                  <a:cubicBezTo>
                    <a:pt x="14251" y="12798"/>
                    <a:pt x="14165" y="12438"/>
                    <a:pt x="14105" y="12077"/>
                  </a:cubicBezTo>
                  <a:cubicBezTo>
                    <a:pt x="14046" y="11718"/>
                    <a:pt x="14013" y="11357"/>
                    <a:pt x="14006" y="10997"/>
                  </a:cubicBezTo>
                  <a:lnTo>
                    <a:pt x="14131" y="9603"/>
                  </a:lnTo>
                  <a:cubicBezTo>
                    <a:pt x="14225" y="9109"/>
                    <a:pt x="14360" y="8616"/>
                    <a:pt x="14539" y="8124"/>
                  </a:cubicBezTo>
                  <a:cubicBezTo>
                    <a:pt x="14720" y="7624"/>
                    <a:pt x="14945" y="7126"/>
                    <a:pt x="15214" y="6630"/>
                  </a:cubicBezTo>
                  <a:cubicBezTo>
                    <a:pt x="15483" y="6089"/>
                    <a:pt x="15813" y="5551"/>
                    <a:pt x="16203" y="5018"/>
                  </a:cubicBezTo>
                  <a:cubicBezTo>
                    <a:pt x="16685" y="4360"/>
                    <a:pt x="17258" y="3708"/>
                    <a:pt x="17920" y="3067"/>
                  </a:cubicBezTo>
                  <a:lnTo>
                    <a:pt x="19948" y="1248"/>
                  </a:lnTo>
                  <a:lnTo>
                    <a:pt x="21600" y="0"/>
                  </a:lnTo>
                  <a:lnTo>
                    <a:pt x="539" y="16"/>
                  </a:lnTo>
                  <a:lnTo>
                    <a:pt x="754" y="191"/>
                  </a:lnTo>
                  <a:close/>
                </a:path>
              </a:pathLst>
            </a:custGeom>
            <a:gradFill flip="none" rotWithShape="1">
              <a:gsLst>
                <a:gs pos="62000">
                  <a:srgbClr val="7033FF">
                    <a:alpha val="53442"/>
                  </a:srgbClr>
                </a:gs>
                <a:gs pos="100000">
                  <a:srgbClr val="FFFFFF">
                    <a:alpha val="53442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defTabSz="584200">
                <a:defRPr sz="24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+mj-lt"/>
              </a:endParaRPr>
            </a:p>
          </p:txBody>
        </p:sp>
        <p:pic>
          <p:nvPicPr>
            <p:cNvPr id="63" name="Immagine 62" descr="color_rgb_0.43,0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493" y="469078"/>
              <a:ext cx="763335" cy="314876"/>
            </a:xfrm>
            <a:prstGeom prst="rect">
              <a:avLst/>
            </a:prstGeom>
          </p:spPr>
        </p:pic>
        <p:pic>
          <p:nvPicPr>
            <p:cNvPr id="64" name="Immagine 63" descr="color_rgb_0.43,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493" y="816526"/>
              <a:ext cx="896920" cy="324417"/>
            </a:xfrm>
            <a:prstGeom prst="rect">
              <a:avLst/>
            </a:prstGeom>
          </p:spPr>
        </p:pic>
      </p:grpSp>
      <p:sp>
        <p:nvSpPr>
          <p:cNvPr id="53" name="Rettangolo arrotondato 52"/>
          <p:cNvSpPr/>
          <p:nvPr/>
        </p:nvSpPr>
        <p:spPr>
          <a:xfrm>
            <a:off x="3215623" y="1805172"/>
            <a:ext cx="2348317" cy="505956"/>
          </a:xfrm>
          <a:prstGeom prst="roundRect">
            <a:avLst/>
          </a:prstGeom>
          <a:solidFill>
            <a:srgbClr val="FF6600">
              <a:alpha val="27000"/>
            </a:srgbClr>
          </a:solidFill>
          <a:ln w="1905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grpSp>
        <p:nvGrpSpPr>
          <p:cNvPr id="58" name="Gruppo 57"/>
          <p:cNvGrpSpPr/>
          <p:nvPr/>
        </p:nvGrpSpPr>
        <p:grpSpPr>
          <a:xfrm>
            <a:off x="3738638" y="1153652"/>
            <a:ext cx="651144" cy="651520"/>
            <a:chOff x="3973818" y="1231751"/>
            <a:chExt cx="651144" cy="651520"/>
          </a:xfrm>
        </p:grpSpPr>
        <p:sp>
          <p:nvSpPr>
            <p:cNvPr id="41" name="Rettangolo arrotondato 40"/>
            <p:cNvSpPr/>
            <p:nvPr/>
          </p:nvSpPr>
          <p:spPr>
            <a:xfrm>
              <a:off x="3973818" y="1231751"/>
              <a:ext cx="460746" cy="255989"/>
            </a:xfrm>
            <a:prstGeom prst="roundRect">
              <a:avLst/>
            </a:prstGeom>
            <a:solidFill>
              <a:srgbClr val="FF6600">
                <a:alpha val="27000"/>
              </a:srgbClr>
            </a:solidFill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cxnSp>
          <p:nvCxnSpPr>
            <p:cNvPr id="54" name="Connettore 2 53"/>
            <p:cNvCxnSpPr>
              <a:stCxn id="41" idx="2"/>
              <a:endCxn id="53" idx="0"/>
            </p:cNvCxnSpPr>
            <p:nvPr/>
          </p:nvCxnSpPr>
          <p:spPr>
            <a:xfrm>
              <a:off x="4204191" y="1487740"/>
              <a:ext cx="420771" cy="395531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o 56"/>
          <p:cNvGrpSpPr/>
          <p:nvPr/>
        </p:nvGrpSpPr>
        <p:grpSpPr>
          <a:xfrm>
            <a:off x="2187366" y="1166862"/>
            <a:ext cx="936420" cy="1086035"/>
            <a:chOff x="2257920" y="1233201"/>
            <a:chExt cx="936420" cy="1086035"/>
          </a:xfrm>
        </p:grpSpPr>
        <p:sp>
          <p:nvSpPr>
            <p:cNvPr id="87" name="Rettangolo arrotondato 86"/>
            <p:cNvSpPr/>
            <p:nvPr/>
          </p:nvSpPr>
          <p:spPr>
            <a:xfrm>
              <a:off x="2257920" y="1910903"/>
              <a:ext cx="845200" cy="408333"/>
            </a:xfrm>
            <a:prstGeom prst="roundRect">
              <a:avLst/>
            </a:prstGeom>
            <a:solidFill>
              <a:srgbClr val="008000">
                <a:alpha val="27000"/>
              </a:srgbClr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sp>
          <p:nvSpPr>
            <p:cNvPr id="44" name="Rettangolo arrotondato 43"/>
            <p:cNvSpPr/>
            <p:nvPr/>
          </p:nvSpPr>
          <p:spPr>
            <a:xfrm>
              <a:off x="2762963" y="1233201"/>
              <a:ext cx="431377" cy="408333"/>
            </a:xfrm>
            <a:prstGeom prst="roundRect">
              <a:avLst/>
            </a:prstGeom>
            <a:solidFill>
              <a:srgbClr val="008000">
                <a:alpha val="27000"/>
              </a:srgbClr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  <p:pic>
          <p:nvPicPr>
            <p:cNvPr id="12" name="Immagine 11" descr="|_!_uparrow_rang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798" y="1969206"/>
              <a:ext cx="662399" cy="283885"/>
            </a:xfrm>
            <a:prstGeom prst="rect">
              <a:avLst/>
            </a:prstGeom>
          </p:spPr>
        </p:pic>
        <p:cxnSp>
          <p:nvCxnSpPr>
            <p:cNvPr id="89" name="Connettore 2 88"/>
            <p:cNvCxnSpPr>
              <a:stCxn id="44" idx="2"/>
              <a:endCxn id="87" idx="0"/>
            </p:cNvCxnSpPr>
            <p:nvPr/>
          </p:nvCxnSpPr>
          <p:spPr>
            <a:xfrm flipH="1">
              <a:off x="2680520" y="1641534"/>
              <a:ext cx="298132" cy="269369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7"/>
          <p:cNvPicPr>
            <a:picLocks noChangeAspect="1"/>
          </p:cNvPicPr>
          <p:nvPr/>
        </p:nvPicPr>
        <p:blipFill rotWithShape="1">
          <a:blip r:embed="rId5"/>
          <a:srcRect l="44202" t="38448" r="53181" b="26980"/>
          <a:stretch/>
        </p:blipFill>
        <p:spPr>
          <a:xfrm>
            <a:off x="7559607" y="1634223"/>
            <a:ext cx="192539" cy="306186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2918119" y="-31491"/>
            <a:ext cx="363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Helvetica"/>
              </a:rPr>
              <a:t>Laser-ion interactions</a:t>
            </a:r>
            <a:endParaRPr lang="en-US" sz="2800" dirty="0">
              <a:latin typeface="+mj-lt"/>
              <a:cs typeface="Helvetica"/>
            </a:endParaRPr>
          </a:p>
        </p:txBody>
      </p:sp>
      <p:pic>
        <p:nvPicPr>
          <p:cNvPr id="88" name="Immagine 87" descr="hat_H_I_=_-_hat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3" y="1099322"/>
            <a:ext cx="1708832" cy="433714"/>
          </a:xfrm>
          <a:prstGeom prst="rect">
            <a:avLst/>
          </a:prstGeom>
        </p:spPr>
      </p:pic>
      <p:pic>
        <p:nvPicPr>
          <p:cNvPr id="60" name="Immagine 59" descr="frac_x_0_2_left(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03" y="1822728"/>
            <a:ext cx="2229503" cy="473142"/>
          </a:xfrm>
          <a:prstGeom prst="rect">
            <a:avLst/>
          </a:prstGeom>
        </p:spPr>
      </p:pic>
      <p:grpSp>
        <p:nvGrpSpPr>
          <p:cNvPr id="66" name="Gruppo 65"/>
          <p:cNvGrpSpPr/>
          <p:nvPr/>
        </p:nvGrpSpPr>
        <p:grpSpPr>
          <a:xfrm>
            <a:off x="2118552" y="577174"/>
            <a:ext cx="3455422" cy="1150785"/>
            <a:chOff x="2247901" y="643513"/>
            <a:chExt cx="3455422" cy="1150785"/>
          </a:xfrm>
        </p:grpSpPr>
        <p:grpSp>
          <p:nvGrpSpPr>
            <p:cNvPr id="56" name="Gruppo 55"/>
            <p:cNvGrpSpPr/>
            <p:nvPr/>
          </p:nvGrpSpPr>
          <p:grpSpPr>
            <a:xfrm>
              <a:off x="2247901" y="643513"/>
              <a:ext cx="3455422" cy="1150785"/>
              <a:chOff x="2247901" y="643513"/>
              <a:chExt cx="3455422" cy="1150785"/>
            </a:xfrm>
          </p:grpSpPr>
          <p:sp>
            <p:nvSpPr>
              <p:cNvPr id="39" name="Rettangolo arrotondato 38"/>
              <p:cNvSpPr/>
              <p:nvPr/>
            </p:nvSpPr>
            <p:spPr>
              <a:xfrm>
                <a:off x="2247901" y="1087696"/>
                <a:ext cx="432619" cy="706602"/>
              </a:xfrm>
              <a:prstGeom prst="roundRect">
                <a:avLst/>
              </a:prstGeom>
              <a:solidFill>
                <a:srgbClr val="7033FF">
                  <a:alpha val="27000"/>
                </a:srgbClr>
              </a:solidFill>
              <a:ln w="19050" cmpd="sng">
                <a:solidFill>
                  <a:srgbClr val="7033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+mj-lt"/>
                </a:endParaRPr>
              </a:p>
            </p:txBody>
          </p:sp>
          <p:sp>
            <p:nvSpPr>
              <p:cNvPr id="42" name="Rettangolo arrotondato 41"/>
              <p:cNvSpPr/>
              <p:nvPr/>
            </p:nvSpPr>
            <p:spPr>
              <a:xfrm>
                <a:off x="4365671" y="1222759"/>
                <a:ext cx="1337652" cy="418775"/>
              </a:xfrm>
              <a:prstGeom prst="roundRect">
                <a:avLst/>
              </a:prstGeom>
              <a:solidFill>
                <a:srgbClr val="7033FF">
                  <a:alpha val="27000"/>
                </a:srgbClr>
              </a:solidFill>
              <a:ln w="19050" cmpd="sng">
                <a:solidFill>
                  <a:srgbClr val="7033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+mj-lt"/>
                </a:endParaRPr>
              </a:p>
            </p:txBody>
          </p:sp>
          <p:sp>
            <p:nvSpPr>
              <p:cNvPr id="46" name="Rettangolo arrotondato 45"/>
              <p:cNvSpPr/>
              <p:nvPr/>
            </p:nvSpPr>
            <p:spPr>
              <a:xfrm>
                <a:off x="2867647" y="643513"/>
                <a:ext cx="2187195" cy="356143"/>
              </a:xfrm>
              <a:prstGeom prst="roundRect">
                <a:avLst/>
              </a:prstGeom>
              <a:solidFill>
                <a:srgbClr val="7033FF">
                  <a:alpha val="27000"/>
                </a:srgbClr>
              </a:solidFill>
              <a:ln w="19050" cmpd="sng">
                <a:solidFill>
                  <a:srgbClr val="7033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>
                    <a:solidFill>
                      <a:schemeClr val="tx1"/>
                    </a:solidFill>
                    <a:latin typeface="+mj-lt"/>
                    <a:cs typeface="Helvetica"/>
                  </a:rPr>
                  <a:t>Laser 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  <a:cs typeface="Helvetica"/>
                  </a:rPr>
                  <a:t>Parameters</a:t>
                </a:r>
                <a:endParaRPr lang="en-US" dirty="0">
                  <a:solidFill>
                    <a:schemeClr val="tx1"/>
                  </a:solidFill>
                  <a:latin typeface="+mj-lt"/>
                  <a:cs typeface="Helvetica"/>
                </a:endParaRPr>
              </a:p>
            </p:txBody>
          </p:sp>
          <p:cxnSp>
            <p:nvCxnSpPr>
              <p:cNvPr id="48" name="Connettore 2 47"/>
              <p:cNvCxnSpPr>
                <a:stCxn id="39" idx="0"/>
                <a:endCxn id="46" idx="1"/>
              </p:cNvCxnSpPr>
              <p:nvPr/>
            </p:nvCxnSpPr>
            <p:spPr>
              <a:xfrm flipV="1">
                <a:off x="2464211" y="821585"/>
                <a:ext cx="403436" cy="266111"/>
              </a:xfrm>
              <a:prstGeom prst="straightConnector1">
                <a:avLst/>
              </a:prstGeom>
              <a:ln>
                <a:solidFill>
                  <a:srgbClr val="7033FF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69"/>
              <p:cNvCxnSpPr>
                <a:endCxn id="46" idx="3"/>
              </p:cNvCxnSpPr>
              <p:nvPr/>
            </p:nvCxnSpPr>
            <p:spPr>
              <a:xfrm flipH="1" flipV="1">
                <a:off x="5054842" y="821585"/>
                <a:ext cx="456226" cy="401174"/>
              </a:xfrm>
              <a:prstGeom prst="straightConnector1">
                <a:avLst/>
              </a:prstGeom>
              <a:ln>
                <a:solidFill>
                  <a:srgbClr val="7033FF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Rettangolo arrotondato 97"/>
            <p:cNvSpPr/>
            <p:nvPr/>
          </p:nvSpPr>
          <p:spPr>
            <a:xfrm>
              <a:off x="3530818" y="1215393"/>
              <a:ext cx="299945" cy="257579"/>
            </a:xfrm>
            <a:prstGeom prst="roundRect">
              <a:avLst/>
            </a:prstGeom>
            <a:solidFill>
              <a:srgbClr val="7033FF">
                <a:alpha val="27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+mj-lt"/>
              </a:endParaRPr>
            </a:p>
          </p:txBody>
        </p:sp>
      </p:grpSp>
      <p:pic>
        <p:nvPicPr>
          <p:cNvPr id="107" name="Picture 180" descr="FockState_Wavefunctions_Red_and_Red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35993" y="412926"/>
            <a:ext cx="1046753" cy="1508063"/>
          </a:xfrm>
          <a:prstGeom prst="rect">
            <a:avLst/>
          </a:prstGeom>
        </p:spPr>
      </p:pic>
      <p:grpSp>
        <p:nvGrpSpPr>
          <p:cNvPr id="121" name="Gruppo 120"/>
          <p:cNvGrpSpPr/>
          <p:nvPr/>
        </p:nvGrpSpPr>
        <p:grpSpPr>
          <a:xfrm>
            <a:off x="7841926" y="1524579"/>
            <a:ext cx="876944" cy="496166"/>
            <a:chOff x="7683166" y="1603952"/>
            <a:chExt cx="876944" cy="496166"/>
          </a:xfrm>
        </p:grpSpPr>
        <p:cxnSp>
          <p:nvCxnSpPr>
            <p:cNvPr id="109" name="Connettore 1 108"/>
            <p:cNvCxnSpPr/>
            <p:nvPr/>
          </p:nvCxnSpPr>
          <p:spPr>
            <a:xfrm flipV="1">
              <a:off x="7685412" y="1727959"/>
              <a:ext cx="290994" cy="113859"/>
            </a:xfrm>
            <a:prstGeom prst="line">
              <a:avLst/>
            </a:prstGeom>
            <a:ln w="190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/>
          </p:nvCxnSpPr>
          <p:spPr>
            <a:xfrm>
              <a:off x="7976406" y="1726577"/>
              <a:ext cx="309291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7683166" y="1869465"/>
              <a:ext cx="290994" cy="113859"/>
            </a:xfrm>
            <a:prstGeom prst="line">
              <a:avLst/>
            </a:prstGeom>
            <a:ln w="190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 flipV="1">
              <a:off x="7974160" y="1971197"/>
              <a:ext cx="309291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Immagine 118" descr="color_rgb_0.0,0.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9049" y="1603952"/>
              <a:ext cx="231061" cy="213286"/>
            </a:xfrm>
            <a:prstGeom prst="rect">
              <a:avLst/>
            </a:prstGeom>
          </p:spPr>
        </p:pic>
        <p:pic>
          <p:nvPicPr>
            <p:cNvPr id="120" name="Immagine 119" descr="color_rgb_0.0,0.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8084" y="1886832"/>
              <a:ext cx="231061" cy="213286"/>
            </a:xfrm>
            <a:prstGeom prst="rect">
              <a:avLst/>
            </a:prstGeom>
          </p:spPr>
        </p:pic>
      </p:grpSp>
      <p:pic>
        <p:nvPicPr>
          <p:cNvPr id="134" name="Immagine 133" descr="=_frac_Omega_2_l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22" y="1038825"/>
            <a:ext cx="4692781" cy="650570"/>
          </a:xfrm>
          <a:prstGeom prst="rect">
            <a:avLst/>
          </a:prstGeom>
        </p:spPr>
      </p:pic>
      <p:grpSp>
        <p:nvGrpSpPr>
          <p:cNvPr id="142" name="Gruppo 141"/>
          <p:cNvGrpSpPr/>
          <p:nvPr/>
        </p:nvGrpSpPr>
        <p:grpSpPr>
          <a:xfrm>
            <a:off x="4934650" y="3566493"/>
            <a:ext cx="2155224" cy="1256264"/>
            <a:chOff x="6119356" y="3934844"/>
            <a:chExt cx="1762123" cy="855651"/>
          </a:xfrm>
        </p:grpSpPr>
        <p:cxnSp>
          <p:nvCxnSpPr>
            <p:cNvPr id="135" name="Connettore 1 134"/>
            <p:cNvCxnSpPr/>
            <p:nvPr/>
          </p:nvCxnSpPr>
          <p:spPr>
            <a:xfrm>
              <a:off x="6803158" y="4663742"/>
              <a:ext cx="43507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/>
          </p:nvCxnSpPr>
          <p:spPr>
            <a:xfrm>
              <a:off x="6807273" y="4090809"/>
              <a:ext cx="43507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/>
          </p:nvCxnSpPr>
          <p:spPr>
            <a:xfrm>
              <a:off x="6119356" y="4790495"/>
              <a:ext cx="43507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/>
          </p:nvCxnSpPr>
          <p:spPr>
            <a:xfrm>
              <a:off x="6123471" y="4217562"/>
              <a:ext cx="43507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/>
          </p:nvCxnSpPr>
          <p:spPr>
            <a:xfrm>
              <a:off x="7442286" y="4507777"/>
              <a:ext cx="43507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/>
          </p:nvCxnSpPr>
          <p:spPr>
            <a:xfrm>
              <a:off x="7446401" y="3934844"/>
              <a:ext cx="43507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Immagine 143" descr="hat_H_b_=_frac_i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6" y="4539793"/>
            <a:ext cx="3941501" cy="552547"/>
          </a:xfrm>
          <a:prstGeom prst="rect">
            <a:avLst/>
          </a:prstGeom>
        </p:spPr>
      </p:pic>
      <p:cxnSp>
        <p:nvCxnSpPr>
          <p:cNvPr id="146" name="Connettore 2 145"/>
          <p:cNvCxnSpPr/>
          <p:nvPr/>
        </p:nvCxnSpPr>
        <p:spPr>
          <a:xfrm>
            <a:off x="7243601" y="1514992"/>
            <a:ext cx="0" cy="386670"/>
          </a:xfrm>
          <a:prstGeom prst="straightConnector1">
            <a:avLst/>
          </a:prstGeom>
          <a:ln>
            <a:solidFill>
              <a:srgbClr val="F79646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0" name="Immagine 149" descr="hat_H_c_=_frac_O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0" y="3195080"/>
            <a:ext cx="3311995" cy="537661"/>
          </a:xfrm>
          <a:prstGeom prst="rect">
            <a:avLst/>
          </a:prstGeom>
        </p:spPr>
      </p:pic>
      <p:pic>
        <p:nvPicPr>
          <p:cNvPr id="151" name="Immagine 150" descr="|_!_downarrow,n_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2" y="4716114"/>
            <a:ext cx="450274" cy="213286"/>
          </a:xfrm>
          <a:prstGeom prst="rect">
            <a:avLst/>
          </a:prstGeom>
        </p:spPr>
      </p:pic>
      <p:pic>
        <p:nvPicPr>
          <p:cNvPr id="152" name="Immagine 151" descr="|_!_downarrow,n+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71" y="4465272"/>
            <a:ext cx="817601" cy="213286"/>
          </a:xfrm>
          <a:prstGeom prst="rect">
            <a:avLst/>
          </a:prstGeom>
        </p:spPr>
      </p:pic>
      <p:pic>
        <p:nvPicPr>
          <p:cNvPr id="153" name="Immagine 152" descr="|_!_downarrow,n-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93" y="4902681"/>
            <a:ext cx="817601" cy="213286"/>
          </a:xfrm>
          <a:prstGeom prst="rect">
            <a:avLst/>
          </a:prstGeom>
        </p:spPr>
      </p:pic>
      <p:pic>
        <p:nvPicPr>
          <p:cNvPr id="154" name="Immagine 153" descr="|_!_uparrow,n-1_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78" y="3746722"/>
            <a:ext cx="817601" cy="213286"/>
          </a:xfrm>
          <a:prstGeom prst="rect">
            <a:avLst/>
          </a:prstGeom>
        </p:spPr>
      </p:pic>
      <p:pic>
        <p:nvPicPr>
          <p:cNvPr id="155" name="Immagine 154" descr="|_!_uparrow,n+1_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71" y="3315696"/>
            <a:ext cx="817601" cy="213286"/>
          </a:xfrm>
          <a:prstGeom prst="rect">
            <a:avLst/>
          </a:prstGeom>
        </p:spPr>
      </p:pic>
      <p:pic>
        <p:nvPicPr>
          <p:cNvPr id="156" name="Immagine 155" descr="|_!_uparrow,n_ra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2" y="3528982"/>
            <a:ext cx="450274" cy="213286"/>
          </a:xfrm>
          <a:prstGeom prst="rect">
            <a:avLst/>
          </a:prstGeom>
        </p:spPr>
      </p:pic>
      <p:cxnSp>
        <p:nvCxnSpPr>
          <p:cNvPr id="157" name="Connettore 2 156"/>
          <p:cNvCxnSpPr/>
          <p:nvPr/>
        </p:nvCxnSpPr>
        <p:spPr>
          <a:xfrm>
            <a:off x="6056633" y="3803362"/>
            <a:ext cx="0" cy="841179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ttore 2 158"/>
          <p:cNvCxnSpPr/>
          <p:nvPr/>
        </p:nvCxnSpPr>
        <p:spPr>
          <a:xfrm flipH="1">
            <a:off x="6113226" y="3574375"/>
            <a:ext cx="682499" cy="1070166"/>
          </a:xfrm>
          <a:prstGeom prst="straightConnector1">
            <a:avLst/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ttore 2 161"/>
          <p:cNvCxnSpPr/>
          <p:nvPr/>
        </p:nvCxnSpPr>
        <p:spPr>
          <a:xfrm>
            <a:off x="5258619" y="3989461"/>
            <a:ext cx="724042" cy="65508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2492288" y="2374110"/>
            <a:ext cx="3136958" cy="730640"/>
            <a:chOff x="2492288" y="2374110"/>
            <a:chExt cx="3136958" cy="730640"/>
          </a:xfrm>
        </p:grpSpPr>
        <p:grpSp>
          <p:nvGrpSpPr>
            <p:cNvPr id="172" name="Gruppo 171"/>
            <p:cNvGrpSpPr/>
            <p:nvPr/>
          </p:nvGrpSpPr>
          <p:grpSpPr>
            <a:xfrm>
              <a:off x="2492288" y="2738110"/>
              <a:ext cx="3136958" cy="366640"/>
              <a:chOff x="2334863" y="2685625"/>
              <a:chExt cx="3136958" cy="366640"/>
            </a:xfrm>
          </p:grpSpPr>
          <p:sp>
            <p:nvSpPr>
              <p:cNvPr id="169" name="Rettangolo arrotondato 168"/>
              <p:cNvSpPr/>
              <p:nvPr/>
            </p:nvSpPr>
            <p:spPr>
              <a:xfrm>
                <a:off x="2334863" y="2696122"/>
                <a:ext cx="3136958" cy="356143"/>
              </a:xfrm>
              <a:prstGeom prst="round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+mj-lt"/>
                  <a:cs typeface="Helvetica"/>
                </a:endParaRPr>
              </a:p>
            </p:txBody>
          </p:sp>
          <p:pic>
            <p:nvPicPr>
              <p:cNvPr id="168" name="Immagine 167" descr="eta=k_L_x_0,_,_e.pdf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7133" y="2685625"/>
                <a:ext cx="2996566" cy="339086"/>
              </a:xfrm>
              <a:prstGeom prst="rect">
                <a:avLst/>
              </a:prstGeom>
            </p:spPr>
          </p:pic>
        </p:grpSp>
        <p:sp>
          <p:nvSpPr>
            <p:cNvPr id="170" name="Rettangolo 169"/>
            <p:cNvSpPr/>
            <p:nvPr/>
          </p:nvSpPr>
          <p:spPr>
            <a:xfrm>
              <a:off x="3067241" y="2374110"/>
              <a:ext cx="2048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+mj-lt"/>
                  <a:cs typeface="Helvetica"/>
                </a:rPr>
                <a:t>Lamb-</a:t>
              </a:r>
              <a:r>
                <a:rPr lang="en-US" dirty="0" err="1" smtClean="0">
                  <a:latin typeface="+mj-lt"/>
                  <a:cs typeface="Helvetica"/>
                </a:rPr>
                <a:t>Dicke</a:t>
              </a:r>
              <a:r>
                <a:rPr lang="en-US" dirty="0" smtClean="0">
                  <a:latin typeface="+mj-lt"/>
                  <a:cs typeface="Helvetica"/>
                </a:rPr>
                <a:t> Limit</a:t>
              </a:r>
              <a:endParaRPr lang="it-IT" dirty="0">
                <a:latin typeface="+mj-lt"/>
              </a:endParaRPr>
            </a:p>
          </p:txBody>
        </p:sp>
      </p:grpSp>
      <p:sp>
        <p:nvSpPr>
          <p:cNvPr id="173" name="Rettangolo arrotondato 172"/>
          <p:cNvSpPr/>
          <p:nvPr/>
        </p:nvSpPr>
        <p:spPr>
          <a:xfrm>
            <a:off x="100263" y="3155735"/>
            <a:ext cx="3467610" cy="616139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75289" y="3819539"/>
            <a:ext cx="3999607" cy="616139"/>
            <a:chOff x="75289" y="3819539"/>
            <a:chExt cx="3999607" cy="616139"/>
          </a:xfrm>
        </p:grpSpPr>
        <p:pic>
          <p:nvPicPr>
            <p:cNvPr id="149" name="Immagine 148" descr="hat_H_r_=_frac_i.pdf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47" y="3849679"/>
              <a:ext cx="3863994" cy="537661"/>
            </a:xfrm>
            <a:prstGeom prst="rect">
              <a:avLst/>
            </a:prstGeom>
          </p:spPr>
        </p:pic>
        <p:sp>
          <p:nvSpPr>
            <p:cNvPr id="174" name="Rettangolo arrotondato 173"/>
            <p:cNvSpPr/>
            <p:nvPr/>
          </p:nvSpPr>
          <p:spPr>
            <a:xfrm>
              <a:off x="75289" y="3819539"/>
              <a:ext cx="3999607" cy="616139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</p:grpSp>
      <p:sp>
        <p:nvSpPr>
          <p:cNvPr id="175" name="Rettangolo arrotondato 174"/>
          <p:cNvSpPr/>
          <p:nvPr/>
        </p:nvSpPr>
        <p:spPr>
          <a:xfrm>
            <a:off x="75290" y="4497805"/>
            <a:ext cx="3999607" cy="616139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2" name="Immagine 1" descr="color_rgb_1,0.58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66" y="1642389"/>
            <a:ext cx="190834" cy="1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73" grpId="0" animBg="1"/>
      <p:bldP spid="1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13397" y="0"/>
            <a:ext cx="942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Helvetica"/>
              </a:rPr>
              <a:t>Wiring Trapped-ion Qubits with Laser beams</a:t>
            </a:r>
            <a:endParaRPr lang="en-US" sz="2800" dirty="0">
              <a:latin typeface="+mj-lt"/>
              <a:cs typeface="Helvetica"/>
            </a:endParaRPr>
          </a:p>
        </p:txBody>
      </p:sp>
      <p:sp>
        <p:nvSpPr>
          <p:cNvPr id="4" name="Forma"/>
          <p:cNvSpPr>
            <a:spLocks noChangeAspect="1"/>
          </p:cNvSpPr>
          <p:nvPr/>
        </p:nvSpPr>
        <p:spPr>
          <a:xfrm>
            <a:off x="7232920" y="540300"/>
            <a:ext cx="1140597" cy="262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4" y="191"/>
                </a:moveTo>
                <a:lnTo>
                  <a:pt x="3272" y="2162"/>
                </a:lnTo>
                <a:lnTo>
                  <a:pt x="5615" y="4728"/>
                </a:lnTo>
                <a:lnTo>
                  <a:pt x="6755" y="6463"/>
                </a:lnTo>
                <a:lnTo>
                  <a:pt x="7595" y="8697"/>
                </a:lnTo>
                <a:lnTo>
                  <a:pt x="7843" y="10202"/>
                </a:lnTo>
                <a:lnTo>
                  <a:pt x="7802" y="11619"/>
                </a:lnTo>
                <a:lnTo>
                  <a:pt x="7160" y="13955"/>
                </a:lnTo>
                <a:lnTo>
                  <a:pt x="5827" y="16270"/>
                </a:lnTo>
                <a:lnTo>
                  <a:pt x="3585" y="18751"/>
                </a:lnTo>
                <a:lnTo>
                  <a:pt x="758" y="21040"/>
                </a:lnTo>
                <a:lnTo>
                  <a:pt x="0" y="21600"/>
                </a:lnTo>
                <a:lnTo>
                  <a:pt x="21340" y="21585"/>
                </a:lnTo>
                <a:lnTo>
                  <a:pt x="18842" y="19585"/>
                </a:lnTo>
                <a:lnTo>
                  <a:pt x="16808" y="17557"/>
                </a:lnTo>
                <a:lnTo>
                  <a:pt x="15382" y="15568"/>
                </a:lnTo>
                <a:cubicBezTo>
                  <a:pt x="15130" y="15169"/>
                  <a:pt x="14918" y="14768"/>
                  <a:pt x="14748" y="14365"/>
                </a:cubicBezTo>
                <a:cubicBezTo>
                  <a:pt x="14579" y="13964"/>
                  <a:pt x="14451" y="13562"/>
                  <a:pt x="14364" y="13158"/>
                </a:cubicBezTo>
                <a:cubicBezTo>
                  <a:pt x="14251" y="12798"/>
                  <a:pt x="14165" y="12438"/>
                  <a:pt x="14105" y="12077"/>
                </a:cubicBezTo>
                <a:cubicBezTo>
                  <a:pt x="14046" y="11718"/>
                  <a:pt x="14013" y="11357"/>
                  <a:pt x="14006" y="10997"/>
                </a:cubicBezTo>
                <a:lnTo>
                  <a:pt x="14131" y="9603"/>
                </a:lnTo>
                <a:cubicBezTo>
                  <a:pt x="14225" y="9109"/>
                  <a:pt x="14360" y="8616"/>
                  <a:pt x="14539" y="8124"/>
                </a:cubicBezTo>
                <a:cubicBezTo>
                  <a:pt x="14720" y="7624"/>
                  <a:pt x="14945" y="7126"/>
                  <a:pt x="15214" y="6630"/>
                </a:cubicBezTo>
                <a:cubicBezTo>
                  <a:pt x="15483" y="6089"/>
                  <a:pt x="15813" y="5551"/>
                  <a:pt x="16203" y="5018"/>
                </a:cubicBezTo>
                <a:cubicBezTo>
                  <a:pt x="16685" y="4360"/>
                  <a:pt x="17258" y="3708"/>
                  <a:pt x="17920" y="3067"/>
                </a:cubicBezTo>
                <a:lnTo>
                  <a:pt x="19948" y="1248"/>
                </a:lnTo>
                <a:lnTo>
                  <a:pt x="21600" y="0"/>
                </a:lnTo>
                <a:lnTo>
                  <a:pt x="539" y="16"/>
                </a:lnTo>
                <a:lnTo>
                  <a:pt x="754" y="191"/>
                </a:lnTo>
                <a:close/>
              </a:path>
            </a:pathLst>
          </a:custGeom>
          <a:gradFill flip="none" rotWithShape="1">
            <a:gsLst>
              <a:gs pos="62000">
                <a:srgbClr val="7033FF">
                  <a:alpha val="53442"/>
                </a:srgbClr>
              </a:gs>
              <a:gs pos="100000">
                <a:srgbClr val="FFFFFF">
                  <a:alpha val="53442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584200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+mj-l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/>
          <a:srcRect l="44202" t="38448" r="53181" b="26980"/>
          <a:stretch/>
        </p:blipFill>
        <p:spPr>
          <a:xfrm>
            <a:off x="7614376" y="1703453"/>
            <a:ext cx="192539" cy="306186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 rotWithShape="1">
          <a:blip r:embed="rId2"/>
          <a:srcRect l="44202" t="38448" r="53181" b="26980"/>
          <a:stretch/>
        </p:blipFill>
        <p:spPr>
          <a:xfrm>
            <a:off x="7819251" y="1704501"/>
            <a:ext cx="192539" cy="306186"/>
          </a:xfrm>
          <a:prstGeom prst="rect">
            <a:avLst/>
          </a:prstGeom>
        </p:spPr>
      </p:pic>
      <p:pic>
        <p:nvPicPr>
          <p:cNvPr id="18" name="Picture 180" descr="FockState_Wavefunctions_Red_and_Red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3271" y="448475"/>
            <a:ext cx="1856316" cy="1508063"/>
          </a:xfrm>
          <a:prstGeom prst="rect">
            <a:avLst/>
          </a:prstGeom>
        </p:spPr>
      </p:pic>
      <p:grpSp>
        <p:nvGrpSpPr>
          <p:cNvPr id="36" name="Gruppo 35"/>
          <p:cNvGrpSpPr/>
          <p:nvPr/>
        </p:nvGrpSpPr>
        <p:grpSpPr>
          <a:xfrm>
            <a:off x="2776856" y="3687322"/>
            <a:ext cx="924055" cy="680929"/>
            <a:chOff x="2275274" y="3198344"/>
            <a:chExt cx="534801" cy="373679"/>
          </a:xfrm>
        </p:grpSpPr>
        <p:cxnSp>
          <p:nvCxnSpPr>
            <p:cNvPr id="21" name="Connettore 1 20"/>
            <p:cNvCxnSpPr/>
            <p:nvPr/>
          </p:nvCxnSpPr>
          <p:spPr>
            <a:xfrm>
              <a:off x="2275274" y="338592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2275274" y="3572023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2277938" y="319834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Immagine 36" descr="|_!_downarrow_d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92" y="3899197"/>
            <a:ext cx="673869" cy="258077"/>
          </a:xfrm>
          <a:prstGeom prst="rect">
            <a:avLst/>
          </a:prstGeom>
        </p:spPr>
      </p:pic>
      <p:grpSp>
        <p:nvGrpSpPr>
          <p:cNvPr id="38" name="Gruppo 37"/>
          <p:cNvGrpSpPr/>
          <p:nvPr/>
        </p:nvGrpSpPr>
        <p:grpSpPr>
          <a:xfrm>
            <a:off x="1040506" y="2103702"/>
            <a:ext cx="924055" cy="680929"/>
            <a:chOff x="2275274" y="3198344"/>
            <a:chExt cx="534801" cy="373679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2275274" y="338592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2275274" y="3572023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2277938" y="319834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Connettore 2 42"/>
          <p:cNvCxnSpPr/>
          <p:nvPr/>
        </p:nvCxnSpPr>
        <p:spPr>
          <a:xfrm flipH="1">
            <a:off x="1499197" y="988287"/>
            <a:ext cx="1282262" cy="1981088"/>
          </a:xfrm>
          <a:prstGeom prst="straightConnector1">
            <a:avLst/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uppo 45"/>
          <p:cNvGrpSpPr/>
          <p:nvPr/>
        </p:nvGrpSpPr>
        <p:grpSpPr>
          <a:xfrm>
            <a:off x="2766563" y="630502"/>
            <a:ext cx="924055" cy="680929"/>
            <a:chOff x="2275274" y="3198344"/>
            <a:chExt cx="534801" cy="373679"/>
          </a:xfrm>
        </p:grpSpPr>
        <p:cxnSp>
          <p:nvCxnSpPr>
            <p:cNvPr id="47" name="Connettore 1 46"/>
            <p:cNvCxnSpPr/>
            <p:nvPr/>
          </p:nvCxnSpPr>
          <p:spPr>
            <a:xfrm>
              <a:off x="2275274" y="338592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>
              <a:off x="2275274" y="3572023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/>
          </p:nvCxnSpPr>
          <p:spPr>
            <a:xfrm>
              <a:off x="2277938" y="319834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Connettore 2 52"/>
          <p:cNvCxnSpPr/>
          <p:nvPr/>
        </p:nvCxnSpPr>
        <p:spPr>
          <a:xfrm>
            <a:off x="1499196" y="1841615"/>
            <a:ext cx="1282263" cy="2187521"/>
          </a:xfrm>
          <a:prstGeom prst="straightConnector1">
            <a:avLst/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 flipV="1">
            <a:off x="1499196" y="972317"/>
            <a:ext cx="1267367" cy="869298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/>
          <p:nvPr/>
        </p:nvCxnSpPr>
        <p:spPr>
          <a:xfrm flipH="1">
            <a:off x="3664701" y="2985346"/>
            <a:ext cx="1270813" cy="1058412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o 61"/>
          <p:cNvGrpSpPr/>
          <p:nvPr/>
        </p:nvGrpSpPr>
        <p:grpSpPr>
          <a:xfrm flipH="1">
            <a:off x="4476996" y="2119673"/>
            <a:ext cx="924055" cy="680929"/>
            <a:chOff x="2275274" y="3198344"/>
            <a:chExt cx="534801" cy="373679"/>
          </a:xfrm>
        </p:grpSpPr>
        <p:cxnSp>
          <p:nvCxnSpPr>
            <p:cNvPr id="63" name="Connettore 1 62"/>
            <p:cNvCxnSpPr/>
            <p:nvPr/>
          </p:nvCxnSpPr>
          <p:spPr>
            <a:xfrm>
              <a:off x="2275274" y="338592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/>
          </p:nvCxnSpPr>
          <p:spPr>
            <a:xfrm>
              <a:off x="2275274" y="3572023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277938" y="3198344"/>
              <a:ext cx="53213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Connettore 2 65"/>
          <p:cNvCxnSpPr/>
          <p:nvPr/>
        </p:nvCxnSpPr>
        <p:spPr>
          <a:xfrm>
            <a:off x="3660098" y="988287"/>
            <a:ext cx="1282263" cy="1997059"/>
          </a:xfrm>
          <a:prstGeom prst="straightConnector1">
            <a:avLst/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flipH="1" flipV="1">
            <a:off x="3674994" y="988288"/>
            <a:ext cx="1267367" cy="869298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Immagine 70" descr="|_!_downarrow_u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" y="2323860"/>
            <a:ext cx="612608" cy="234615"/>
          </a:xfrm>
          <a:prstGeom prst="rect">
            <a:avLst/>
          </a:prstGeom>
        </p:spPr>
      </p:pic>
      <p:pic>
        <p:nvPicPr>
          <p:cNvPr id="72" name="Immagine 71" descr="|_!_uparrow_dow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3" y="2283108"/>
            <a:ext cx="612608" cy="234615"/>
          </a:xfrm>
          <a:prstGeom prst="rect">
            <a:avLst/>
          </a:prstGeom>
        </p:spPr>
      </p:pic>
      <p:pic>
        <p:nvPicPr>
          <p:cNvPr id="73" name="Immagine 72" descr="|_!_uparrow_dow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3" y="1892415"/>
            <a:ext cx="1016668" cy="234615"/>
          </a:xfrm>
          <a:prstGeom prst="rect">
            <a:avLst/>
          </a:prstGeom>
        </p:spPr>
      </p:pic>
      <p:pic>
        <p:nvPicPr>
          <p:cNvPr id="74" name="Immagine 73" descr="|_!_uparrow_down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91" y="2683294"/>
            <a:ext cx="1016668" cy="234615"/>
          </a:xfrm>
          <a:prstGeom prst="rect">
            <a:avLst/>
          </a:prstGeom>
        </p:spPr>
      </p:pic>
      <p:pic>
        <p:nvPicPr>
          <p:cNvPr id="75" name="Immagine 74" descr="|_!_downarrow_u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" y="2683294"/>
            <a:ext cx="1016668" cy="234615"/>
          </a:xfrm>
          <a:prstGeom prst="rect">
            <a:avLst/>
          </a:prstGeom>
        </p:spPr>
      </p:pic>
      <p:pic>
        <p:nvPicPr>
          <p:cNvPr id="76" name="Immagine 75" descr="|_!_downarrow_up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" y="1969083"/>
            <a:ext cx="1016668" cy="234615"/>
          </a:xfrm>
          <a:prstGeom prst="rect">
            <a:avLst/>
          </a:prstGeom>
        </p:spPr>
      </p:pic>
      <p:cxnSp>
        <p:nvCxnSpPr>
          <p:cNvPr id="77" name="Connettore 1 76"/>
          <p:cNvCxnSpPr/>
          <p:nvPr/>
        </p:nvCxnSpPr>
        <p:spPr>
          <a:xfrm flipH="1">
            <a:off x="4470939" y="1881644"/>
            <a:ext cx="9194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1 77"/>
          <p:cNvCxnSpPr/>
          <p:nvPr/>
        </p:nvCxnSpPr>
        <p:spPr>
          <a:xfrm flipH="1">
            <a:off x="4482635" y="2989084"/>
            <a:ext cx="9194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78"/>
          <p:cNvCxnSpPr/>
          <p:nvPr/>
        </p:nvCxnSpPr>
        <p:spPr>
          <a:xfrm flipH="1">
            <a:off x="1039470" y="2989084"/>
            <a:ext cx="9194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1 79"/>
          <p:cNvCxnSpPr/>
          <p:nvPr/>
        </p:nvCxnSpPr>
        <p:spPr>
          <a:xfrm flipH="1">
            <a:off x="1039470" y="1871484"/>
            <a:ext cx="9194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6"/>
          <p:cNvGrpSpPr/>
          <p:nvPr/>
        </p:nvGrpSpPr>
        <p:grpSpPr>
          <a:xfrm>
            <a:off x="5055825" y="3157493"/>
            <a:ext cx="4006895" cy="1992160"/>
            <a:chOff x="3762257" y="1006651"/>
            <a:chExt cx="4848343" cy="2191376"/>
          </a:xfrm>
        </p:grpSpPr>
        <p:grpSp>
          <p:nvGrpSpPr>
            <p:cNvPr id="82" name="Group 105"/>
            <p:cNvGrpSpPr/>
            <p:nvPr/>
          </p:nvGrpSpPr>
          <p:grpSpPr>
            <a:xfrm>
              <a:off x="3762257" y="1006651"/>
              <a:ext cx="4848343" cy="2191376"/>
              <a:chOff x="3762257" y="1006651"/>
              <a:chExt cx="4848343" cy="2191376"/>
            </a:xfrm>
          </p:grpSpPr>
          <p:sp>
            <p:nvSpPr>
              <p:cNvPr id="84" name="TextBox 89"/>
              <p:cNvSpPr txBox="1">
                <a:spLocks noChangeArrowheads="1"/>
              </p:cNvSpPr>
              <p:nvPr/>
            </p:nvSpPr>
            <p:spPr bwMode="auto">
              <a:xfrm>
                <a:off x="5110886" y="2825618"/>
                <a:ext cx="2567430" cy="372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+mj-lt"/>
                    <a:cs typeface="Arial" pitchFamily="34" charset="0"/>
                  </a:rPr>
                  <a:t>Beatnote frequency</a:t>
                </a:r>
                <a:endParaRPr lang="en-US" sz="1600" dirty="0">
                  <a:solidFill>
                    <a:prstClr val="black"/>
                  </a:solidFill>
                  <a:latin typeface="+mj-lt"/>
                  <a:cs typeface="Arial" pitchFamily="34" charset="0"/>
                </a:endParaRPr>
              </a:p>
            </p:txBody>
          </p:sp>
          <p:cxnSp>
            <p:nvCxnSpPr>
              <p:cNvPr id="85" name="Straight Connector 90"/>
              <p:cNvCxnSpPr/>
              <p:nvPr/>
            </p:nvCxnSpPr>
            <p:spPr>
              <a:xfrm rot="16200000" flipH="1">
                <a:off x="6163126" y="2759956"/>
                <a:ext cx="131321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92"/>
              <p:cNvCxnSpPr/>
              <p:nvPr/>
            </p:nvCxnSpPr>
            <p:spPr>
              <a:xfrm>
                <a:off x="3762257" y="2720531"/>
                <a:ext cx="4848343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93"/>
              <p:cNvSpPr txBox="1">
                <a:spLocks noChangeArrowheads="1"/>
              </p:cNvSpPr>
              <p:nvPr/>
            </p:nvSpPr>
            <p:spPr bwMode="auto">
              <a:xfrm>
                <a:off x="5759205" y="1006651"/>
                <a:ext cx="1008997" cy="372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+mj-lt"/>
                    <a:cs typeface="Arial" pitchFamily="34" charset="0"/>
                  </a:rPr>
                  <a:t>Carrier</a:t>
                </a:r>
                <a:endParaRPr lang="en-US" sz="1600" dirty="0">
                  <a:solidFill>
                    <a:prstClr val="black"/>
                  </a:solidFill>
                  <a:latin typeface="+mj-lt"/>
                  <a:cs typeface="Arial" pitchFamily="34" charset="0"/>
                </a:endParaRPr>
              </a:p>
            </p:txBody>
          </p:sp>
        </p:grpSp>
        <p:cxnSp>
          <p:nvCxnSpPr>
            <p:cNvPr id="83" name="Straight Connector 88"/>
            <p:cNvCxnSpPr/>
            <p:nvPr/>
          </p:nvCxnSpPr>
          <p:spPr>
            <a:xfrm rot="5400000">
              <a:off x="5590051" y="2031364"/>
              <a:ext cx="1282766" cy="1217"/>
            </a:xfrm>
            <a:prstGeom prst="line">
              <a:avLst/>
            </a:prstGeom>
            <a:ln w="476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94"/>
          <p:cNvSpPr txBox="1">
            <a:spLocks noChangeArrowheads="1"/>
          </p:cNvSpPr>
          <p:nvPr/>
        </p:nvSpPr>
        <p:spPr bwMode="auto">
          <a:xfrm>
            <a:off x="7868568" y="3490984"/>
            <a:ext cx="11628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modes</a:t>
            </a:r>
            <a:endParaRPr lang="en-US" sz="1600" dirty="0">
              <a:solidFill>
                <a:srgbClr val="0000FF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11" name="Gruppo 110"/>
          <p:cNvGrpSpPr/>
          <p:nvPr/>
        </p:nvGrpSpPr>
        <p:grpSpPr>
          <a:xfrm>
            <a:off x="8373518" y="4108861"/>
            <a:ext cx="138541" cy="584139"/>
            <a:chOff x="8373518" y="4088541"/>
            <a:chExt cx="138541" cy="584139"/>
          </a:xfrm>
        </p:grpSpPr>
        <p:cxnSp>
          <p:nvCxnSpPr>
            <p:cNvPr id="91" name="Straight Connector 132"/>
            <p:cNvCxnSpPr/>
            <p:nvPr/>
          </p:nvCxnSpPr>
          <p:spPr>
            <a:xfrm rot="5400000" flipH="1" flipV="1">
              <a:off x="8081448" y="4380611"/>
              <a:ext cx="584139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33"/>
            <p:cNvCxnSpPr/>
            <p:nvPr/>
          </p:nvCxnSpPr>
          <p:spPr>
            <a:xfrm rot="5400000" flipH="1" flipV="1">
              <a:off x="8219989" y="4380611"/>
              <a:ext cx="584139" cy="0"/>
            </a:xfrm>
            <a:prstGeom prst="line">
              <a:avLst/>
            </a:prstGeom>
            <a:ln w="31750">
              <a:solidFill>
                <a:srgbClr val="004BE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Connector 123"/>
          <p:cNvCxnSpPr/>
          <p:nvPr/>
        </p:nvCxnSpPr>
        <p:spPr>
          <a:xfrm rot="16200000" flipH="1" flipV="1">
            <a:off x="5492393" y="4400931"/>
            <a:ext cx="584139" cy="0"/>
          </a:xfrm>
          <a:prstGeom prst="line">
            <a:avLst/>
          </a:prstGeom>
          <a:ln w="3175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24"/>
          <p:cNvCxnSpPr/>
          <p:nvPr/>
        </p:nvCxnSpPr>
        <p:spPr>
          <a:xfrm rot="16200000" flipH="1" flipV="1">
            <a:off x="5353851" y="4400931"/>
            <a:ext cx="584139" cy="0"/>
          </a:xfrm>
          <a:prstGeom prst="line">
            <a:avLst/>
          </a:prstGeom>
          <a:ln w="3175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97"/>
          <p:cNvSpPr txBox="1">
            <a:spLocks noChangeArrowheads="1"/>
          </p:cNvSpPr>
          <p:nvPr/>
        </p:nvSpPr>
        <p:spPr bwMode="auto">
          <a:xfrm>
            <a:off x="5162373" y="3519906"/>
            <a:ext cx="11628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modes</a:t>
            </a:r>
            <a:endParaRPr lang="en-US" sz="16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13" name="Straight Connector 60"/>
          <p:cNvCxnSpPr/>
          <p:nvPr/>
        </p:nvCxnSpPr>
        <p:spPr>
          <a:xfrm flipH="1">
            <a:off x="5330968" y="3982720"/>
            <a:ext cx="1216" cy="706616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61"/>
          <p:cNvCxnSpPr/>
          <p:nvPr/>
        </p:nvCxnSpPr>
        <p:spPr>
          <a:xfrm>
            <a:off x="8922223" y="3982720"/>
            <a:ext cx="0" cy="734674"/>
          </a:xfrm>
          <a:prstGeom prst="line">
            <a:avLst/>
          </a:prstGeom>
          <a:ln w="47625">
            <a:solidFill>
              <a:srgbClr val="0D5E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1506043" y="2969375"/>
            <a:ext cx="1270813" cy="1058412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H="1">
            <a:off x="3660098" y="1857586"/>
            <a:ext cx="1282263" cy="2187521"/>
          </a:xfrm>
          <a:prstGeom prst="straightConnector1">
            <a:avLst/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|_!_uparrow_upar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31" y="803267"/>
            <a:ext cx="612608" cy="234615"/>
          </a:xfrm>
          <a:prstGeom prst="rect">
            <a:avLst/>
          </a:prstGeom>
        </p:spPr>
      </p:pic>
      <p:cxnSp>
        <p:nvCxnSpPr>
          <p:cNvPr id="59" name="Connettore 2 58"/>
          <p:cNvCxnSpPr/>
          <p:nvPr/>
        </p:nvCxnSpPr>
        <p:spPr>
          <a:xfrm>
            <a:off x="7243601" y="1514992"/>
            <a:ext cx="0" cy="386670"/>
          </a:xfrm>
          <a:prstGeom prst="straightConnector1">
            <a:avLst/>
          </a:prstGeom>
          <a:ln>
            <a:solidFill>
              <a:srgbClr val="F79646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magine 59" descr="color_rgb_1,0.58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66" y="1642389"/>
            <a:ext cx="190834" cy="156136"/>
          </a:xfrm>
          <a:prstGeom prst="rect">
            <a:avLst/>
          </a:prstGeom>
        </p:spPr>
      </p:pic>
      <p:cxnSp>
        <p:nvCxnSpPr>
          <p:cNvPr id="69" name="Connettore 2 68"/>
          <p:cNvCxnSpPr/>
          <p:nvPr/>
        </p:nvCxnSpPr>
        <p:spPr>
          <a:xfrm>
            <a:off x="4252822" y="2441613"/>
            <a:ext cx="0" cy="386670"/>
          </a:xfrm>
          <a:prstGeom prst="straightConnector1">
            <a:avLst/>
          </a:prstGeom>
          <a:ln>
            <a:solidFill>
              <a:srgbClr val="F79646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Immagine 69" descr="color_rgb_1,0.58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87" y="2569010"/>
            <a:ext cx="190834" cy="156136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114523" y="4432395"/>
            <a:ext cx="2571798" cy="598750"/>
            <a:chOff x="114523" y="4432395"/>
            <a:chExt cx="2571798" cy="598750"/>
          </a:xfrm>
        </p:grpSpPr>
        <p:pic>
          <p:nvPicPr>
            <p:cNvPr id="5" name="Immagine 4" descr="|_!_downarrow_do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21" y="4468747"/>
              <a:ext cx="2437398" cy="534403"/>
            </a:xfrm>
            <a:prstGeom prst="rect">
              <a:avLst/>
            </a:prstGeom>
          </p:spPr>
        </p:pic>
        <p:sp>
          <p:nvSpPr>
            <p:cNvPr id="86" name="Rettangolo arrotondato 85"/>
            <p:cNvSpPr/>
            <p:nvPr/>
          </p:nvSpPr>
          <p:spPr>
            <a:xfrm>
              <a:off x="114523" y="4432395"/>
              <a:ext cx="2571798" cy="598750"/>
            </a:xfrm>
            <a:prstGeom prst="roundRect">
              <a:avLst/>
            </a:prstGeom>
            <a:solidFill>
              <a:srgbClr val="7033FF">
                <a:alpha val="10000"/>
              </a:srgbClr>
            </a:solidFill>
            <a:ln w="19050" cmpd="sng">
              <a:solidFill>
                <a:srgbClr val="703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5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1" descr="screenshot_3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02" y="651574"/>
            <a:ext cx="2280987" cy="3027493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49" y="527791"/>
            <a:ext cx="4185049" cy="319369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-301392" y="-56985"/>
            <a:ext cx="98209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/>
              <a:t>Programmable</a:t>
            </a:r>
            <a:r>
              <a:rPr lang="it-IT" sz="3200" dirty="0" smtClean="0"/>
              <a:t>  </a:t>
            </a:r>
            <a:r>
              <a:rPr lang="it-IT" sz="3200" dirty="0"/>
              <a:t>quantum computer with 5 </a:t>
            </a:r>
            <a:r>
              <a:rPr lang="it-IT" sz="3200" dirty="0" err="1"/>
              <a:t>qubits</a:t>
            </a:r>
            <a:endParaRPr lang="it-IT" sz="3200" dirty="0"/>
          </a:p>
        </p:txBody>
      </p:sp>
      <p:sp>
        <p:nvSpPr>
          <p:cNvPr id="8" name="Rettangolo 7"/>
          <p:cNvSpPr/>
          <p:nvPr/>
        </p:nvSpPr>
        <p:spPr>
          <a:xfrm>
            <a:off x="-1" y="3809182"/>
            <a:ext cx="9300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1 S. </a:t>
            </a:r>
            <a:r>
              <a:rPr lang="en-US" sz="1600" dirty="0" err="1">
                <a:solidFill>
                  <a:prstClr val="black"/>
                </a:solidFill>
              </a:rPr>
              <a:t>Debnath</a:t>
            </a:r>
            <a:r>
              <a:rPr lang="en-US" sz="1600" dirty="0">
                <a:solidFill>
                  <a:prstClr val="black"/>
                </a:solidFill>
              </a:rPr>
              <a:t> et al. Nature </a:t>
            </a:r>
            <a:r>
              <a:rPr lang="en-US" sz="1600" b="1" dirty="0" smtClean="0">
                <a:solidFill>
                  <a:prstClr val="black"/>
                </a:solidFill>
              </a:rPr>
              <a:t>536, </a:t>
            </a:r>
            <a:r>
              <a:rPr lang="en-US" sz="1600" dirty="0" smtClean="0">
                <a:solidFill>
                  <a:prstClr val="black"/>
                </a:solidFill>
              </a:rPr>
              <a:t>63 </a:t>
            </a:r>
            <a:r>
              <a:rPr lang="en-US" sz="1600" dirty="0">
                <a:solidFill>
                  <a:prstClr val="black"/>
                </a:solidFill>
              </a:rPr>
              <a:t>(2016)       </a:t>
            </a:r>
            <a:r>
              <a:rPr lang="en-US" sz="1600" dirty="0" smtClean="0">
                <a:solidFill>
                  <a:prstClr val="black"/>
                </a:solidFill>
              </a:rPr>
              <a:t>  </a:t>
            </a:r>
            <a:r>
              <a:rPr lang="en-US" sz="1600" dirty="0">
                <a:solidFill>
                  <a:prstClr val="black"/>
                </a:solidFill>
              </a:rPr>
              <a:t>	2 NML et al., </a:t>
            </a:r>
            <a:r>
              <a:rPr lang="en-GB" sz="1600" dirty="0">
                <a:solidFill>
                  <a:prstClr val="black"/>
                </a:solidFill>
              </a:rPr>
              <a:t>PNAS </a:t>
            </a:r>
            <a:r>
              <a:rPr lang="en-GB" sz="1600" b="1" dirty="0">
                <a:solidFill>
                  <a:prstClr val="black"/>
                </a:solidFill>
              </a:rPr>
              <a:t>114</a:t>
            </a:r>
            <a:r>
              <a:rPr lang="en-GB" sz="1600" dirty="0">
                <a:solidFill>
                  <a:prstClr val="black"/>
                </a:solidFill>
              </a:rPr>
              <a:t>, 13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(2017)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3 NML et al., </a:t>
            </a:r>
            <a:r>
              <a:rPr lang="en-US" sz="1600" dirty="0" err="1">
                <a:solidFill>
                  <a:prstClr val="black"/>
                </a:solidFill>
              </a:rPr>
              <a:t>Sci</a:t>
            </a:r>
            <a:r>
              <a:rPr lang="en-US" sz="1600" dirty="0">
                <a:solidFill>
                  <a:prstClr val="black"/>
                </a:solidFill>
              </a:rPr>
              <a:t> Adv. </a:t>
            </a:r>
            <a:r>
              <a:rPr lang="en-US" sz="1600" b="1" dirty="0">
                <a:solidFill>
                  <a:prstClr val="black"/>
                </a:solidFill>
              </a:rPr>
              <a:t>3</a:t>
            </a:r>
            <a:r>
              <a:rPr lang="en-US" sz="1600" dirty="0">
                <a:solidFill>
                  <a:prstClr val="black"/>
                </a:solidFill>
              </a:rPr>
              <a:t>, 10 (2017)	</a:t>
            </a:r>
            <a:r>
              <a:rPr lang="en-US" sz="1600" dirty="0" smtClean="0">
                <a:solidFill>
                  <a:prstClr val="black"/>
                </a:solidFill>
              </a:rPr>
              <a:t>          	4 </a:t>
            </a:r>
            <a:r>
              <a:rPr lang="en-US" sz="1600" dirty="0">
                <a:solidFill>
                  <a:prstClr val="black"/>
                </a:solidFill>
              </a:rPr>
              <a:t>C. </a:t>
            </a:r>
            <a:r>
              <a:rPr lang="en-US" sz="1600" dirty="0" err="1">
                <a:solidFill>
                  <a:prstClr val="black"/>
                </a:solidFill>
              </a:rPr>
              <a:t>Figgatt</a:t>
            </a:r>
            <a:r>
              <a:rPr lang="en-US" sz="1600" dirty="0">
                <a:solidFill>
                  <a:prstClr val="black"/>
                </a:solidFill>
              </a:rPr>
              <a:t> et al., Nat. </a:t>
            </a:r>
            <a:r>
              <a:rPr lang="en-US" sz="1600" dirty="0" err="1">
                <a:solidFill>
                  <a:prstClr val="black"/>
                </a:solidFill>
              </a:rPr>
              <a:t>Communs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  <a:r>
              <a:rPr lang="en-US" sz="1600" b="1" dirty="0">
                <a:solidFill>
                  <a:prstClr val="black"/>
                </a:solidFill>
              </a:rPr>
              <a:t> 8</a:t>
            </a:r>
            <a:r>
              <a:rPr lang="en-US" sz="1600" dirty="0">
                <a:solidFill>
                  <a:prstClr val="black"/>
                </a:solidFill>
              </a:rPr>
              <a:t>, 1918 (2017)</a:t>
            </a:r>
          </a:p>
          <a:p>
            <a:r>
              <a:rPr lang="en-US" sz="1600" dirty="0">
                <a:solidFill>
                  <a:prstClr val="black"/>
                </a:solidFill>
              </a:rPr>
              <a:t>5 N. </a:t>
            </a:r>
            <a:r>
              <a:rPr lang="en-US" sz="1600" dirty="0" err="1">
                <a:solidFill>
                  <a:prstClr val="black"/>
                </a:solidFill>
              </a:rPr>
              <a:t>Solmeyer</a:t>
            </a:r>
            <a:r>
              <a:rPr lang="en-US" sz="1600" dirty="0">
                <a:solidFill>
                  <a:prstClr val="black"/>
                </a:solidFill>
              </a:rPr>
              <a:t> et al., accepted QST (</a:t>
            </a:r>
            <a:r>
              <a:rPr lang="en-US" sz="1600" dirty="0" smtClean="0">
                <a:solidFill>
                  <a:prstClr val="black"/>
                </a:solidFill>
              </a:rPr>
              <a:t>2018	)	6 </a:t>
            </a:r>
            <a:r>
              <a:rPr lang="en-US" sz="1600" dirty="0">
                <a:solidFill>
                  <a:prstClr val="black"/>
                </a:solidFill>
              </a:rPr>
              <a:t>NML et al., </a:t>
            </a:r>
            <a:r>
              <a:rPr lang="en-US" sz="1600" dirty="0" err="1">
                <a:solidFill>
                  <a:prstClr val="black"/>
                </a:solidFill>
              </a:rPr>
              <a:t>arxiv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1712.08581 (2017)</a:t>
            </a:r>
          </a:p>
          <a:p>
            <a:r>
              <a:rPr lang="en-GB" sz="1600" dirty="0">
                <a:solidFill>
                  <a:prstClr val="black"/>
                </a:solidFill>
              </a:rPr>
              <a:t>7 K. A. Landsman et al., </a:t>
            </a:r>
            <a:r>
              <a:rPr lang="en-GB" sz="1600" dirty="0" err="1">
                <a:solidFill>
                  <a:prstClr val="black"/>
                </a:solidFill>
              </a:rPr>
              <a:t>arxiv</a:t>
            </a:r>
            <a:r>
              <a:rPr lang="en-GB" sz="1600" dirty="0">
                <a:solidFill>
                  <a:prstClr val="black"/>
                </a:solidFill>
              </a:rPr>
              <a:t> 1806.02807	8 M. Benedetti et al., </a:t>
            </a:r>
            <a:r>
              <a:rPr lang="en-GB" sz="1600" dirty="0" err="1">
                <a:solidFill>
                  <a:prstClr val="black"/>
                </a:solidFill>
              </a:rPr>
              <a:t>arxiv</a:t>
            </a:r>
            <a:r>
              <a:rPr lang="en-GB" sz="1600" dirty="0">
                <a:solidFill>
                  <a:prstClr val="black"/>
                </a:solidFill>
              </a:rPr>
              <a:t> 1801.07686 (2018)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</a:p>
          <a:p>
            <a:r>
              <a:rPr lang="en-US" sz="1600" dirty="0">
                <a:solidFill>
                  <a:prstClr val="black"/>
                </a:solidFill>
              </a:rPr>
              <a:t>9 A. </a:t>
            </a:r>
            <a:r>
              <a:rPr lang="en-US" sz="1600" dirty="0" err="1">
                <a:solidFill>
                  <a:prstClr val="black"/>
                </a:solidFill>
              </a:rPr>
              <a:t>Seif</a:t>
            </a:r>
            <a:r>
              <a:rPr lang="en-US" sz="1600" dirty="0">
                <a:solidFill>
                  <a:prstClr val="black"/>
                </a:solidFill>
              </a:rPr>
              <a:t> et al., </a:t>
            </a:r>
            <a:r>
              <a:rPr lang="en-US" sz="1600" dirty="0" err="1">
                <a:solidFill>
                  <a:prstClr val="black"/>
                </a:solidFill>
              </a:rPr>
              <a:t>arxiv</a:t>
            </a:r>
            <a:r>
              <a:rPr lang="en-US" sz="1600" dirty="0">
                <a:solidFill>
                  <a:prstClr val="black"/>
                </a:solidFill>
              </a:rPr>
              <a:t> 1804.07718(2018)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0836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re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20956</TotalTime>
  <Words>1806</Words>
  <Application>Microsoft Macintosh PowerPoint</Application>
  <PresentationFormat>Presentazione su schermo (16:9)</PresentationFormat>
  <Paragraphs>425</Paragraphs>
  <Slides>29</Slides>
  <Notes>9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1" baseType="lpstr">
      <vt:lpstr>Tema di Office</vt:lpstr>
      <vt:lpstr>Equation</vt:lpstr>
      <vt:lpstr>Presentazione di PowerPoint</vt:lpstr>
      <vt:lpstr>Introduction</vt:lpstr>
      <vt:lpstr>Presentazione di PowerPoint</vt:lpstr>
      <vt:lpstr>Presentazione di PowerPoint</vt:lpstr>
      <vt:lpstr>A many-body system assembled atom by atom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INO-CNR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Guido Pagano</dc:creator>
  <cp:lastModifiedBy>Guido Pagano</cp:lastModifiedBy>
  <cp:revision>212</cp:revision>
  <dcterms:created xsi:type="dcterms:W3CDTF">2018-08-29T12:55:03Z</dcterms:created>
  <dcterms:modified xsi:type="dcterms:W3CDTF">2018-09-13T05:11:06Z</dcterms:modified>
</cp:coreProperties>
</file>