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94" r:id="rId2"/>
    <p:sldId id="328" r:id="rId3"/>
    <p:sldId id="345" r:id="rId4"/>
    <p:sldId id="347" r:id="rId5"/>
    <p:sldId id="348" r:id="rId6"/>
    <p:sldId id="331" r:id="rId7"/>
    <p:sldId id="332" r:id="rId8"/>
    <p:sldId id="330" r:id="rId9"/>
    <p:sldId id="308" r:id="rId10"/>
    <p:sldId id="311" r:id="rId11"/>
    <p:sldId id="314" r:id="rId12"/>
    <p:sldId id="320" r:id="rId13"/>
    <p:sldId id="315" r:id="rId14"/>
    <p:sldId id="349" r:id="rId15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FB8B18"/>
    <a:srgbClr val="A25E20"/>
    <a:srgbClr val="C7C7C7"/>
    <a:srgbClr val="A7A8AA"/>
    <a:srgbClr val="5050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2064" y="5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7B4-78CB-44E5-8F16-FD1934EEA4A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7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Cons Gattuso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Summer Shutdown Planning</a:t>
            </a:r>
          </a:p>
          <a:p>
            <a:r>
              <a:rPr lang="en-US" dirty="0"/>
              <a:t>5/25/18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831"/>
            <a:ext cx="7886700" cy="504966"/>
          </a:xfrm>
        </p:spPr>
        <p:txBody>
          <a:bodyPr/>
          <a:lstStyle/>
          <a:p>
            <a:r>
              <a:rPr lang="en-US" sz="2400"/>
              <a:t>Main Injector/Recycler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4593" y="499515"/>
            <a:ext cx="4666593" cy="5818014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MI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8 Gev line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 Ion pump Maintenance</a:t>
            </a:r>
          </a:p>
          <a:p>
            <a:pPr lvl="3"/>
            <a:r>
              <a:rPr lang="en-US" sz="1600" dirty="0">
                <a:solidFill>
                  <a:schemeClr val="accent6"/>
                </a:solidFill>
              </a:rPr>
              <a:t>~1-2 weeks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Vacuum leak check</a:t>
            </a:r>
          </a:p>
          <a:p>
            <a:pPr lvl="3"/>
            <a:r>
              <a:rPr lang="en-US" sz="1600" dirty="0">
                <a:solidFill>
                  <a:schemeClr val="accent6"/>
                </a:solidFill>
              </a:rPr>
              <a:t>~1-2 Weeks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Multi wire replacement (4)</a:t>
            </a:r>
          </a:p>
          <a:p>
            <a:pPr lvl="3"/>
            <a:r>
              <a:rPr lang="en-US" sz="1600" dirty="0">
                <a:solidFill>
                  <a:schemeClr val="accent6"/>
                </a:solidFill>
              </a:rPr>
              <a:t>~2 Week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General maintience for MI/RR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~2-3 weeks </a:t>
            </a:r>
          </a:p>
          <a:p>
            <a:pPr lvl="3"/>
            <a:r>
              <a:rPr lang="en-US" sz="1600" dirty="0">
                <a:solidFill>
                  <a:schemeClr val="accent6"/>
                </a:solidFill>
              </a:rPr>
              <a:t>Tunnel and service building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Abort line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MI40-3 Lambertson water leak repair/magnet change out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Replace abort line beam pipe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Q102 magnet removal/reinstallation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Water leak repair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MI 52 </a:t>
            </a:r>
            <a:r>
              <a:rPr lang="en-US" sz="1800" dirty="0">
                <a:solidFill>
                  <a:srgbClr val="FF0000"/>
                </a:solidFill>
              </a:rPr>
              <a:t>(not yet scheduled)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Lambertson Bake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Septa replacement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4138" y="499515"/>
            <a:ext cx="4939862" cy="539842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4E4E4E"/>
                </a:solidFill>
              </a:rPr>
              <a:t>RR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Recycler </a:t>
            </a:r>
            <a:r>
              <a:rPr lang="en-US" dirty="0" err="1">
                <a:solidFill>
                  <a:srgbClr val="4E4E4E"/>
                </a:solidFill>
              </a:rPr>
              <a:t>Sextupole</a:t>
            </a:r>
            <a:r>
              <a:rPr lang="en-US" dirty="0">
                <a:solidFill>
                  <a:srgbClr val="4E4E4E"/>
                </a:solidFill>
              </a:rPr>
              <a:t>/Skew Quad  stand change out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</a:rPr>
              <a:t>~5 weeks </a:t>
            </a:r>
          </a:p>
          <a:p>
            <a:pPr lvl="1"/>
            <a:r>
              <a:rPr lang="en-US" sz="1800" dirty="0">
                <a:solidFill>
                  <a:srgbClr val="4E4E4E"/>
                </a:solidFill>
              </a:rPr>
              <a:t>Abort line Cable pulls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</a:rPr>
              <a:t>Gap clearing kicker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</a:rPr>
              <a:t>PMT system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</a:rPr>
              <a:t>Abort line high voltage cable for loss monitors</a:t>
            </a:r>
          </a:p>
          <a:p>
            <a:pPr lvl="1"/>
            <a:r>
              <a:rPr lang="en-US" sz="1800" dirty="0">
                <a:solidFill>
                  <a:srgbClr val="4E4E4E"/>
                </a:solidFill>
              </a:rPr>
              <a:t>Higher order Sextupoles correction magnets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</a:rPr>
              <a:t>Stands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</a:rPr>
              <a:t>Magnets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</a:rPr>
              <a:t>Cable pulls 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</a:rPr>
              <a:t>Power supply system</a:t>
            </a:r>
          </a:p>
          <a:p>
            <a:pPr marL="914400" lvl="2" indent="0">
              <a:buNone/>
            </a:pPr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7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743"/>
            <a:ext cx="7886700" cy="411991"/>
          </a:xfrm>
        </p:spPr>
        <p:txBody>
          <a:bodyPr/>
          <a:lstStyle/>
          <a:p>
            <a:r>
              <a:rPr lang="en-US" sz="2400" dirty="0"/>
              <a:t>External Beam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12114"/>
            <a:ext cx="4293704" cy="5716505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>
                <a:solidFill>
                  <a:srgbClr val="4E4E4E"/>
                </a:solidFill>
              </a:rPr>
              <a:t>P3 rough vacuum</a:t>
            </a:r>
          </a:p>
          <a:p>
            <a:pPr lvl="1"/>
            <a:r>
              <a:rPr lang="en-US" sz="6200" dirty="0">
                <a:solidFill>
                  <a:srgbClr val="4E4E4E"/>
                </a:solidFill>
              </a:rPr>
              <a:t>F2 House IP to Turbo Station upgrade (~2 weeks</a:t>
            </a:r>
            <a:r>
              <a:rPr lang="en-US" sz="6400" dirty="0">
                <a:solidFill>
                  <a:srgbClr val="4E4E4E"/>
                </a:solidFill>
              </a:rPr>
              <a:t>)</a:t>
            </a:r>
          </a:p>
          <a:p>
            <a:pPr lvl="2"/>
            <a:r>
              <a:rPr lang="en-US" sz="5600" dirty="0">
                <a:solidFill>
                  <a:srgbClr val="4E4E4E"/>
                </a:solidFill>
              </a:rPr>
              <a:t>Run 4" vacuum pipe from service buildings down stairwells to tunnel</a:t>
            </a:r>
          </a:p>
          <a:p>
            <a:pPr lvl="2"/>
            <a:r>
              <a:rPr lang="en-US" sz="5600" dirty="0">
                <a:solidFill>
                  <a:srgbClr val="4E4E4E"/>
                </a:solidFill>
              </a:rPr>
              <a:t>Install Roots blower stations in service buildings, one per house.</a:t>
            </a:r>
          </a:p>
          <a:p>
            <a:pPr lvl="2"/>
            <a:r>
              <a:rPr lang="en-US" sz="5600" dirty="0">
                <a:solidFill>
                  <a:srgbClr val="4E4E4E"/>
                </a:solidFill>
              </a:rPr>
              <a:t>Switch controls over to Tevatron CIA crates, rename parameters</a:t>
            </a:r>
          </a:p>
          <a:p>
            <a:pPr lvl="2"/>
            <a:r>
              <a:rPr lang="en-US" sz="5600" dirty="0">
                <a:solidFill>
                  <a:srgbClr val="4E4E4E"/>
                </a:solidFill>
              </a:rPr>
              <a:t>Remove and cap ion pumps.</a:t>
            </a:r>
          </a:p>
          <a:p>
            <a:endParaRPr lang="en-US" sz="7200" dirty="0">
              <a:solidFill>
                <a:srgbClr val="4E4E4E"/>
              </a:solidFill>
            </a:endParaRPr>
          </a:p>
          <a:p>
            <a:r>
              <a:rPr lang="en-US" sz="6200" dirty="0">
                <a:solidFill>
                  <a:srgbClr val="4E4E4E"/>
                </a:solidFill>
              </a:rPr>
              <a:t>F48-1 3Q120 replacement</a:t>
            </a:r>
          </a:p>
          <a:p>
            <a:pPr lvl="1"/>
            <a:r>
              <a:rPr lang="en-US" sz="6200" dirty="0">
                <a:solidFill>
                  <a:srgbClr val="4E4E4E"/>
                </a:solidFill>
              </a:rPr>
              <a:t>Magnet being swopped out to give the MI a viable spare.</a:t>
            </a:r>
          </a:p>
          <a:p>
            <a:pPr lvl="2"/>
            <a:r>
              <a:rPr lang="en-US" sz="6200" dirty="0">
                <a:solidFill>
                  <a:srgbClr val="4E4E4E"/>
                </a:solidFill>
              </a:rPr>
              <a:t>~1 week to replace</a:t>
            </a:r>
          </a:p>
          <a:p>
            <a:pPr marL="0" indent="0">
              <a:buNone/>
            </a:pPr>
            <a:endParaRPr lang="en-US" sz="6400" dirty="0">
              <a:solidFill>
                <a:srgbClr val="4E4E4E"/>
              </a:solidFill>
            </a:endParaRPr>
          </a:p>
          <a:p>
            <a:pPr lvl="1"/>
            <a:endParaRPr lang="en-US" sz="6400" dirty="0">
              <a:solidFill>
                <a:srgbClr val="4E4E4E"/>
              </a:solidFill>
            </a:endParaRPr>
          </a:p>
          <a:p>
            <a:pPr lvl="1"/>
            <a:endParaRPr lang="en-US" sz="6400" dirty="0">
              <a:solidFill>
                <a:srgbClr val="4E4E4E"/>
              </a:solidFill>
            </a:endParaRPr>
          </a:p>
          <a:p>
            <a:pPr lvl="1"/>
            <a:endParaRPr lang="en-US" sz="3200" dirty="0"/>
          </a:p>
          <a:p>
            <a:pPr lvl="1"/>
            <a:endParaRPr lang="en-US" sz="2200" dirty="0"/>
          </a:p>
          <a:p>
            <a:pPr lvl="1"/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209525" y="576254"/>
            <a:ext cx="38613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Enclosure 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H201-12  EPB magnet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Has a water leak that can’t be fixed in the tunnel and the magnet will be changed 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F-Sector Heat exchanger Cleaning</a:t>
            </a:r>
            <a:endParaRPr lang="en-US" sz="1800" dirty="0">
              <a:solidFill>
                <a:srgbClr val="4E4E4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F1/2/3/4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Repair water leaks on magnets and buss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F44 and F29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MS2 LCW system Cooling tower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5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52" y="159383"/>
            <a:ext cx="7886700" cy="411488"/>
          </a:xfrm>
        </p:spPr>
        <p:txBody>
          <a:bodyPr/>
          <a:lstStyle/>
          <a:p>
            <a:r>
              <a:rPr lang="en-US" sz="1800" dirty="0"/>
              <a:t>External Beam line (continued)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688-F762-427E-983A-6DCFC2361AAA}" type="datetime1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29419" y="660126"/>
            <a:ext cx="7613145" cy="52730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NuMI (~10-12 weeks)</a:t>
            </a:r>
          </a:p>
          <a:p>
            <a:pPr lvl="1"/>
            <a:r>
              <a:rPr lang="en-US" sz="2000" dirty="0"/>
              <a:t>Target replacement</a:t>
            </a:r>
          </a:p>
          <a:p>
            <a:pPr lvl="1"/>
            <a:r>
              <a:rPr lang="en-US" sz="2000" dirty="0"/>
              <a:t>General maintience</a:t>
            </a:r>
          </a:p>
          <a:p>
            <a:pPr lvl="2"/>
            <a:r>
              <a:rPr lang="en-US" sz="2000" dirty="0"/>
              <a:t>Dehumidifiers</a:t>
            </a:r>
          </a:p>
          <a:p>
            <a:pPr lvl="2"/>
            <a:r>
              <a:rPr lang="en-US" sz="2000" dirty="0"/>
              <a:t>Replace Filter and water in the Absorber and Decay pipe cooling system </a:t>
            </a:r>
          </a:p>
          <a:p>
            <a:pPr lvl="2"/>
            <a:r>
              <a:rPr lang="en-US" sz="2000" dirty="0"/>
              <a:t>Drain tile cleaning</a:t>
            </a:r>
          </a:p>
          <a:p>
            <a:pPr lvl="2"/>
            <a:r>
              <a:rPr lang="en-US" sz="2000" dirty="0"/>
              <a:t>Ext.</a:t>
            </a:r>
          </a:p>
          <a:p>
            <a:pPr lvl="1"/>
            <a:r>
              <a:rPr lang="en-US" sz="2000" dirty="0"/>
              <a:t>MI-65 RAW system upgrades for 1MW operations</a:t>
            </a:r>
          </a:p>
          <a:p>
            <a:pPr lvl="2"/>
            <a:r>
              <a:rPr lang="en-US" sz="2000" dirty="0"/>
              <a:t>Old ejector pump and associated piping must be upgraded</a:t>
            </a:r>
          </a:p>
          <a:p>
            <a:pPr lvl="2"/>
            <a:r>
              <a:rPr lang="en-US" sz="2000" dirty="0"/>
              <a:t>The old 10 hp pumps must be replaced with new 15 hp pumps. Piping must be modified to make room for the bigger pumps, an additional pressure controlling by-pass loop must be installed on the piping.</a:t>
            </a:r>
          </a:p>
        </p:txBody>
      </p:sp>
    </p:spTree>
    <p:extLst>
      <p:ext uri="{BB962C8B-B14F-4D97-AF65-F5344CB8AC3E}">
        <p14:creationId xmlns:p14="http://schemas.microsoft.com/office/powerpoint/2010/main" val="135612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736"/>
            <a:ext cx="7886700" cy="654782"/>
          </a:xfrm>
        </p:spPr>
        <p:txBody>
          <a:bodyPr/>
          <a:lstStyle/>
          <a:p>
            <a:r>
              <a:rPr lang="en-US" sz="2400" b="0" dirty="0"/>
              <a:t>Muon Campus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250" y="482206"/>
            <a:ext cx="8339871" cy="5653418"/>
          </a:xfrm>
        </p:spPr>
        <p:txBody>
          <a:bodyPr/>
          <a:lstStyle/>
          <a:p>
            <a:pPr lvl="1"/>
            <a:r>
              <a:rPr lang="en-US" sz="2000" dirty="0">
                <a:solidFill>
                  <a:srgbClr val="4E4E4E"/>
                </a:solidFill>
              </a:rPr>
              <a:t>Mu2e work</a:t>
            </a:r>
          </a:p>
          <a:p>
            <a:pPr lvl="2"/>
            <a:r>
              <a:rPr lang="en-US" sz="2000" dirty="0">
                <a:solidFill>
                  <a:srgbClr val="4E4E4E"/>
                </a:solidFill>
              </a:rPr>
              <a:t>M4 line installation ( first half to shielding wall)</a:t>
            </a:r>
          </a:p>
          <a:p>
            <a:pPr lvl="3"/>
            <a:r>
              <a:rPr lang="en-US" sz="2000" dirty="0">
                <a:solidFill>
                  <a:srgbClr val="4E4E4E"/>
                </a:solidFill>
              </a:rPr>
              <a:t>Vacuum system and cable pulls installation (6-7 weeks)</a:t>
            </a:r>
          </a:p>
          <a:p>
            <a:pPr lvl="2"/>
            <a:r>
              <a:rPr lang="en-US" sz="2000" dirty="0">
                <a:solidFill>
                  <a:srgbClr val="4E4E4E"/>
                </a:solidFill>
              </a:rPr>
              <a:t>TLM system </a:t>
            </a:r>
          </a:p>
          <a:p>
            <a:pPr lvl="3"/>
            <a:r>
              <a:rPr lang="en-US" sz="2000" dirty="0">
                <a:solidFill>
                  <a:srgbClr val="4E4E4E"/>
                </a:solidFill>
              </a:rPr>
              <a:t>Delivery ring </a:t>
            </a:r>
          </a:p>
          <a:p>
            <a:pPr lvl="3"/>
            <a:r>
              <a:rPr lang="en-US" sz="2000" dirty="0">
                <a:solidFill>
                  <a:srgbClr val="4E4E4E"/>
                </a:solidFill>
              </a:rPr>
              <a:t>Transport</a:t>
            </a:r>
          </a:p>
          <a:p>
            <a:pPr lvl="3"/>
            <a:r>
              <a:rPr lang="en-US" sz="2000" dirty="0">
                <a:solidFill>
                  <a:srgbClr val="4E4E4E"/>
                </a:solidFill>
              </a:rPr>
              <a:t>Extraction line</a:t>
            </a:r>
          </a:p>
          <a:p>
            <a:pPr lvl="3"/>
            <a:r>
              <a:rPr lang="en-US" sz="2000" dirty="0">
                <a:solidFill>
                  <a:srgbClr val="4E4E4E"/>
                </a:solidFill>
              </a:rPr>
              <a:t>Abort line</a:t>
            </a:r>
          </a:p>
          <a:p>
            <a:pPr lvl="2"/>
            <a:r>
              <a:rPr lang="en-US" sz="2000" dirty="0">
                <a:solidFill>
                  <a:srgbClr val="4E4E4E"/>
                </a:solidFill>
              </a:rPr>
              <a:t>Collimator installation </a:t>
            </a:r>
          </a:p>
          <a:p>
            <a:pPr lvl="3"/>
            <a:r>
              <a:rPr lang="en-US" sz="2000" dirty="0">
                <a:solidFill>
                  <a:srgbClr val="4E4E4E"/>
                </a:solidFill>
              </a:rPr>
              <a:t>M2/3 Line</a:t>
            </a:r>
          </a:p>
          <a:p>
            <a:pPr lvl="2"/>
            <a:r>
              <a:rPr lang="en-US" sz="2000" dirty="0">
                <a:solidFill>
                  <a:srgbClr val="4E4E4E"/>
                </a:solidFill>
              </a:rPr>
              <a:t>Wedge momentum collimator in M5 line</a:t>
            </a:r>
          </a:p>
          <a:p>
            <a:pPr lvl="2"/>
            <a:r>
              <a:rPr lang="en-US" sz="2000" dirty="0">
                <a:solidFill>
                  <a:srgbClr val="4E4E4E"/>
                </a:solidFill>
              </a:rPr>
              <a:t>Delivery ring general vacuum maintenance </a:t>
            </a:r>
          </a:p>
          <a:p>
            <a:pPr lvl="2"/>
            <a:r>
              <a:rPr lang="en-US" sz="2000" dirty="0">
                <a:solidFill>
                  <a:srgbClr val="4E4E4E"/>
                </a:solidFill>
              </a:rPr>
              <a:t>Instrumentation Repair M4/5 Shared line</a:t>
            </a:r>
          </a:p>
          <a:p>
            <a:pPr lvl="3"/>
            <a:r>
              <a:rPr lang="en-US" sz="2000" dirty="0">
                <a:solidFill>
                  <a:srgbClr val="4E4E4E"/>
                </a:solidFill>
              </a:rPr>
              <a:t>PWC and IP’s  ~ 1 week</a:t>
            </a:r>
          </a:p>
          <a:p>
            <a:pPr lvl="3"/>
            <a:endParaRPr lang="en-US" sz="1400" dirty="0"/>
          </a:p>
          <a:p>
            <a:pPr lvl="3"/>
            <a:endParaRPr lang="en-US" sz="1400" dirty="0"/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B956-27D0-443E-88E9-6220E135ADDA}" type="datetime1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2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2DED35-2B2D-4545-AB15-8D208CB85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424" y="3377870"/>
            <a:ext cx="4645152" cy="427877"/>
          </a:xfrm>
        </p:spPr>
        <p:txBody>
          <a:bodyPr/>
          <a:lstStyle/>
          <a:p>
            <a:r>
              <a:rPr lang="en-US" dirty="0"/>
              <a:t>More to come next week…..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D631BA-E320-43B6-9A7D-B89D8D15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12946-62DB-4304-BB44-C492E4CF7CB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03988"/>
            <a:ext cx="676275" cy="241300"/>
          </a:xfrm>
        </p:spPr>
        <p:txBody>
          <a:bodyPr/>
          <a:lstStyle/>
          <a:p>
            <a:fld id="{82B64777-7870-4048-909F-98CD7356E674}" type="datetime1">
              <a:rPr lang="en-US" smtClean="0"/>
              <a:t>5/24/2018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ED29B-2F57-433E-9322-45561A34A8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03988"/>
            <a:ext cx="414338" cy="238125"/>
          </a:xfrm>
        </p:spPr>
        <p:txBody>
          <a:bodyPr/>
          <a:lstStyle/>
          <a:p>
            <a:fld id="{4087AD2D-987B-4AF1-9241-033BBCD9F3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1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403315"/>
            <a:ext cx="9144000" cy="6163273"/>
          </a:xfrm>
        </p:spPr>
        <p:txBody>
          <a:bodyPr/>
          <a:lstStyle/>
          <a:p>
            <a:pPr lvl="1"/>
            <a:r>
              <a:rPr lang="en-US" sz="2000" dirty="0"/>
              <a:t>Duration  </a:t>
            </a:r>
          </a:p>
          <a:p>
            <a:pPr lvl="2"/>
            <a:r>
              <a:rPr lang="en-US" sz="1800" dirty="0"/>
              <a:t>10 weeks for accelerator complex</a:t>
            </a:r>
          </a:p>
          <a:p>
            <a:pPr lvl="2"/>
            <a:r>
              <a:rPr lang="en-US" sz="1800" dirty="0"/>
              <a:t>12-13 weeks for Transfer Hall and beyond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July 7</a:t>
            </a:r>
            <a:r>
              <a:rPr lang="en-US" sz="2000" baseline="30000" dirty="0"/>
              <a:t>th</a:t>
            </a:r>
            <a:r>
              <a:rPr lang="en-US" sz="2000" dirty="0"/>
              <a:t>  Saturday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 are 31 working days way)</a:t>
            </a:r>
            <a:endParaRPr lang="en-US" sz="2000" dirty="0"/>
          </a:p>
          <a:p>
            <a:pPr lvl="2"/>
            <a:r>
              <a:rPr lang="en-US" sz="1800" dirty="0"/>
              <a:t>00:01 - Beam Off </a:t>
            </a:r>
          </a:p>
          <a:p>
            <a:pPr lvl="3"/>
            <a:r>
              <a:rPr lang="en-US" sz="1600" dirty="0"/>
              <a:t>Machines transitioning to shutdown mode</a:t>
            </a:r>
          </a:p>
          <a:p>
            <a:pPr lvl="1"/>
            <a:r>
              <a:rPr lang="en-US" sz="2000" dirty="0"/>
              <a:t>July 7</a:t>
            </a:r>
            <a:r>
              <a:rPr lang="en-US" sz="2000" baseline="30000" dirty="0"/>
              <a:t>th</a:t>
            </a:r>
            <a:r>
              <a:rPr lang="en-US" sz="2000" dirty="0"/>
              <a:t> -8</a:t>
            </a:r>
            <a:r>
              <a:rPr lang="en-US" sz="2000" baseline="30000" dirty="0"/>
              <a:t>th</a:t>
            </a:r>
            <a:r>
              <a:rPr lang="en-US" sz="2000" dirty="0"/>
              <a:t> Saturday/Sunday</a:t>
            </a:r>
          </a:p>
          <a:p>
            <a:pPr lvl="2"/>
            <a:r>
              <a:rPr lang="en-US" sz="1600" dirty="0"/>
              <a:t>0700 – Completion: Rad Safety  </a:t>
            </a:r>
          </a:p>
          <a:p>
            <a:pPr lvl="3"/>
            <a:r>
              <a:rPr lang="en-US" sz="1400" i="1" dirty="0"/>
              <a:t>Radiation Surveys </a:t>
            </a:r>
            <a:endParaRPr lang="en-US" sz="1400" dirty="0"/>
          </a:p>
          <a:p>
            <a:pPr lvl="4"/>
            <a:r>
              <a:rPr lang="en-US" sz="1600" i="1" dirty="0"/>
              <a:t>Linac, Booster, MI8 Line, Main Injector/Recycler, F-Sector, MC-1</a:t>
            </a:r>
            <a:endParaRPr lang="en-US" sz="1600" dirty="0"/>
          </a:p>
          <a:p>
            <a:pPr lvl="3"/>
            <a:r>
              <a:rPr lang="en-US" sz="1400" i="1" dirty="0"/>
              <a:t>Enclosures re-cored to shutdown access keys</a:t>
            </a:r>
            <a:endParaRPr lang="en-US" sz="1400" dirty="0"/>
          </a:p>
          <a:p>
            <a:pPr lvl="4"/>
            <a:r>
              <a:rPr lang="en-US" sz="1600" i="1" dirty="0"/>
              <a:t>Booster, Main Injector/Recycler, F-Sector, MI65</a:t>
            </a:r>
          </a:p>
          <a:p>
            <a:pPr lvl="4"/>
            <a:r>
              <a:rPr lang="en-US" sz="1600" dirty="0"/>
              <a:t>After Rad Survey: FESS may continue re-lamping under supervised access </a:t>
            </a:r>
          </a:p>
          <a:p>
            <a:pPr lvl="1"/>
            <a:r>
              <a:rPr lang="en-US" sz="2000" dirty="0"/>
              <a:t>July 9</a:t>
            </a:r>
            <a:r>
              <a:rPr lang="en-US" sz="2000" baseline="30000" dirty="0"/>
              <a:t>th</a:t>
            </a:r>
            <a:r>
              <a:rPr lang="en-US" sz="2000" dirty="0"/>
              <a:t>  Monday(in the tunnel)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(we are 31 working days way)</a:t>
            </a:r>
            <a:endParaRPr lang="en-US" sz="2000" dirty="0"/>
          </a:p>
          <a:p>
            <a:pPr lvl="2"/>
            <a:r>
              <a:rPr lang="en-US" sz="1600" dirty="0"/>
              <a:t>0600- 0800: Fire Techs testing in MI tunnel </a:t>
            </a:r>
          </a:p>
          <a:p>
            <a:pPr lvl="2"/>
            <a:r>
              <a:rPr lang="en-US" sz="1600" dirty="0"/>
              <a:t>0800 – Keys available. RWPs will be set up in the Huddle.  </a:t>
            </a:r>
          </a:p>
          <a:p>
            <a:pPr marL="914400" lvl="2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Machine Shutdown Coordinators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Please submit long term key request to Mary Kohler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7813"/>
            <a:ext cx="8686800" cy="427877"/>
          </a:xfrm>
        </p:spPr>
        <p:txBody>
          <a:bodyPr/>
          <a:lstStyle/>
          <a:p>
            <a:r>
              <a:rPr lang="en-US" dirty="0"/>
              <a:t>Shutdown Planning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3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Crew Briefings will be occurring next week ……</a:t>
            </a:r>
          </a:p>
          <a:p>
            <a:pPr lvl="1"/>
            <a:r>
              <a:rPr lang="en-US" dirty="0"/>
              <a:t>Meet with crew leaders </a:t>
            </a:r>
          </a:p>
          <a:p>
            <a:pPr lvl="2"/>
            <a:r>
              <a:rPr lang="en-US" dirty="0"/>
              <a:t>Discuss work that each crew will be doing</a:t>
            </a:r>
          </a:p>
          <a:p>
            <a:pPr lvl="3"/>
            <a:r>
              <a:rPr lang="en-US" dirty="0"/>
              <a:t>Installation Drawings</a:t>
            </a:r>
          </a:p>
          <a:p>
            <a:pPr lvl="3"/>
            <a:r>
              <a:rPr lang="en-US" dirty="0"/>
              <a:t>Crew makeup</a:t>
            </a:r>
          </a:p>
          <a:p>
            <a:pPr lvl="3"/>
            <a:r>
              <a:rPr lang="en-US" dirty="0"/>
              <a:t>Work strategy</a:t>
            </a:r>
          </a:p>
          <a:p>
            <a:pPr lvl="2"/>
            <a:r>
              <a:rPr lang="en-US" dirty="0"/>
              <a:t>Discus the work flow</a:t>
            </a:r>
          </a:p>
          <a:p>
            <a:pPr lvl="3"/>
            <a:r>
              <a:rPr lang="en-US" dirty="0"/>
              <a:t>Alternative paths to our final goal</a:t>
            </a:r>
          </a:p>
          <a:p>
            <a:pPr lvl="2"/>
            <a:r>
              <a:rPr lang="en-US" dirty="0"/>
              <a:t>Equipment needs</a:t>
            </a:r>
          </a:p>
          <a:p>
            <a:pPr lvl="2"/>
            <a:r>
              <a:rPr lang="en-US" dirty="0"/>
              <a:t>Paper work to acquire Trades should be in this point time</a:t>
            </a:r>
          </a:p>
          <a:p>
            <a:pPr lvl="3"/>
            <a:r>
              <a:rPr lang="en-US" dirty="0"/>
              <a:t>Iron workers </a:t>
            </a:r>
          </a:p>
          <a:p>
            <a:pPr lvl="3"/>
            <a:r>
              <a:rPr lang="en-US" dirty="0"/>
              <a:t>Pipe Fitter</a:t>
            </a:r>
          </a:p>
          <a:p>
            <a:pPr lvl="3"/>
            <a:r>
              <a:rPr lang="en-US" dirty="0"/>
              <a:t>Electrician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Crew Briefings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7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0BDCDE-FD58-4113-8608-BC8DE60F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420106"/>
          </a:xfrm>
        </p:spPr>
        <p:txBody>
          <a:bodyPr/>
          <a:lstStyle/>
          <a:p>
            <a:r>
              <a:rPr lang="en-US" dirty="0"/>
              <a:t>Power outages</a:t>
            </a:r>
          </a:p>
          <a:p>
            <a:pPr lvl="1"/>
            <a:r>
              <a:rPr lang="en-US" dirty="0"/>
              <a:t>Global and local</a:t>
            </a:r>
          </a:p>
          <a:p>
            <a:pPr lvl="1"/>
            <a:r>
              <a:rPr lang="en-US" sz="2000" dirty="0"/>
              <a:t>We should have a plan in place by the end May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MI tunnel</a:t>
            </a:r>
          </a:p>
          <a:p>
            <a:pPr lvl="1"/>
            <a:r>
              <a:rPr lang="en-US" dirty="0"/>
              <a:t>MI 52 Lambertson Bake</a:t>
            </a:r>
          </a:p>
          <a:p>
            <a:pPr lvl="2"/>
            <a:r>
              <a:rPr lang="en-US" dirty="0"/>
              <a:t>Concerns about hydrofluorocarbon contamination</a:t>
            </a:r>
          </a:p>
          <a:p>
            <a:pPr lvl="1"/>
            <a:r>
              <a:rPr lang="en-US" dirty="0"/>
              <a:t>MI 52 Septa changeout</a:t>
            </a:r>
          </a:p>
          <a:p>
            <a:pPr lvl="2"/>
            <a:r>
              <a:rPr lang="en-US" dirty="0"/>
              <a:t>Concerns about hydrofluorocarbon contamination</a:t>
            </a:r>
          </a:p>
          <a:p>
            <a:endParaRPr lang="en-US" sz="1600" dirty="0"/>
          </a:p>
          <a:p>
            <a:r>
              <a:rPr lang="en-US" dirty="0"/>
              <a:t>Safety system testing </a:t>
            </a:r>
          </a:p>
          <a:p>
            <a:pPr lvl="1"/>
            <a:r>
              <a:rPr lang="en-US" sz="2400" dirty="0"/>
              <a:t>Across all machines</a:t>
            </a:r>
          </a:p>
          <a:p>
            <a:r>
              <a:rPr lang="en-US" dirty="0"/>
              <a:t>General Maintenance Schedule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7CEEF1-D17F-4674-90B8-3923A162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Remains to be Scheduled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4AAAD-51F2-4F33-A284-1DC5469196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9CF3-1957-4845-B742-233A55F0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2D7B5-16E2-4EE3-9A21-FECD0531A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5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4508C-1901-41C5-A13F-5126E542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732662"/>
            <a:ext cx="9052560" cy="5494401"/>
          </a:xfrm>
        </p:spPr>
        <p:txBody>
          <a:bodyPr/>
          <a:lstStyle/>
          <a:p>
            <a:r>
              <a:rPr lang="en-US" dirty="0"/>
              <a:t>We have ~$650K in various T&amp;M trade requests for this shutdown</a:t>
            </a:r>
          </a:p>
          <a:p>
            <a:pPr lvl="1"/>
            <a:r>
              <a:rPr lang="en-US" dirty="0"/>
              <a:t>Bulk of the request are for electricians ~$350K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 the known jobs only ~40-45% have been submitted</a:t>
            </a:r>
          </a:p>
          <a:p>
            <a:pPr lvl="1"/>
            <a:r>
              <a:rPr lang="en-US" dirty="0"/>
              <a:t>We have P.O.’s for ~20% of our tasks</a:t>
            </a:r>
          </a:p>
          <a:p>
            <a:pPr lvl="1"/>
            <a:r>
              <a:rPr lang="en-US" dirty="0"/>
              <a:t>And releases for about 8% of our tasks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average length of time it took to get a release 2 weeks ago was 3-4 weeks</a:t>
            </a:r>
          </a:p>
          <a:p>
            <a:pPr lvl="1"/>
            <a:r>
              <a:rPr lang="en-US" dirty="0"/>
              <a:t>Now we believe we have gotten the process down to 2-3 weeks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Several of our T&amp;M request have been denied ( determined that they should be fixed priced)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BD8ECD-901D-4CEB-9BBB-670D528D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T&amp;M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C4D42-FDA9-4343-8C05-0B9FCFAD86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3C1D9-E454-4B35-9F0B-306044957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48DA9-B830-449C-B28C-6562763F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5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532663"/>
          </a:xfrm>
        </p:spPr>
        <p:txBody>
          <a:bodyPr/>
          <a:lstStyle/>
          <a:p>
            <a:r>
              <a:rPr lang="en-US" dirty="0"/>
              <a:t>Shut down job submissions </a:t>
            </a:r>
          </a:p>
          <a:p>
            <a:pPr lvl="1"/>
            <a:r>
              <a:rPr lang="en-US" dirty="0"/>
              <a:t>Please enter your jobs in the electronic work list</a:t>
            </a:r>
          </a:p>
          <a:p>
            <a:pPr lvl="2"/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SUMMER SHUTDOWN 2018 </a:t>
            </a:r>
            <a:r>
              <a:rPr lang="en-US" dirty="0"/>
              <a:t>in the title or description to help us find the jobs</a:t>
            </a:r>
          </a:p>
          <a:p>
            <a:r>
              <a:rPr lang="en-US" dirty="0"/>
              <a:t>We are at the point that adding additional jobs to the shutdown without impacting the length has passed.  The pattern is full…..</a:t>
            </a:r>
          </a:p>
          <a:p>
            <a:pPr lvl="1"/>
            <a:r>
              <a:rPr lang="en-US" dirty="0"/>
              <a:t>Rescheduling jobs within the shutdown can still done to a limited level….  </a:t>
            </a:r>
          </a:p>
          <a:p>
            <a:pPr lvl="2"/>
            <a:r>
              <a:rPr lang="en-US" dirty="0"/>
              <a:t>AS SOON AS YOU KNOW we may a problem let me know so we can shuffle resources accordingly …</a:t>
            </a:r>
          </a:p>
          <a:p>
            <a:pPr marL="457200"/>
            <a:endParaRPr lang="en-US" dirty="0"/>
          </a:p>
          <a:p>
            <a:pPr marL="457200"/>
            <a:r>
              <a:rPr lang="en-US" dirty="0"/>
              <a:t>We will also be hearing from our Division Head and ESH&amp;Q</a:t>
            </a:r>
          </a:p>
          <a:p>
            <a:pPr marL="857250" lvl="1"/>
            <a:r>
              <a:rPr lang="en-US" dirty="0"/>
              <a:t>Division Pre shutdown All Hands meeting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Planning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4078" y="2862637"/>
            <a:ext cx="2103783" cy="48618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4" y="4282735"/>
            <a:ext cx="8672514" cy="2575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8" y="1752908"/>
            <a:ext cx="8768592" cy="280176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2887" y="-17478"/>
            <a:ext cx="8672513" cy="199567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030" y="137235"/>
            <a:ext cx="7886700" cy="572449"/>
          </a:xfrm>
        </p:spPr>
        <p:txBody>
          <a:bodyPr/>
          <a:lstStyle/>
          <a:p>
            <a:r>
              <a:rPr lang="en-US" sz="2400" dirty="0"/>
              <a:t>Proton Source Shutdown Work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431219"/>
            <a:ext cx="5145206" cy="58261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4E4E4E"/>
                </a:solidFill>
              </a:rPr>
              <a:t>RIL</a:t>
            </a:r>
          </a:p>
          <a:p>
            <a:pPr lvl="0"/>
            <a:r>
              <a:rPr lang="en-US" sz="7200" dirty="0">
                <a:solidFill>
                  <a:srgbClr val="4E4E4E"/>
                </a:solidFill>
              </a:rPr>
              <a:t>Source maintenance</a:t>
            </a:r>
          </a:p>
          <a:p>
            <a:pPr lvl="0"/>
            <a:r>
              <a:rPr lang="en-US" sz="7200" dirty="0">
                <a:solidFill>
                  <a:srgbClr val="4E4E4E"/>
                </a:solidFill>
              </a:rPr>
              <a:t>Einzel Lens maintenance </a:t>
            </a:r>
            <a:endParaRPr lang="en-US" sz="6400" dirty="0">
              <a:solidFill>
                <a:srgbClr val="4E4E4E"/>
              </a:solidFill>
            </a:endParaRPr>
          </a:p>
          <a:p>
            <a:pPr lvl="0"/>
            <a:r>
              <a:rPr lang="en-US" sz="7200" dirty="0">
                <a:solidFill>
                  <a:srgbClr val="4E4E4E"/>
                </a:solidFill>
              </a:rPr>
              <a:t>RFQ maintenance</a:t>
            </a:r>
          </a:p>
          <a:p>
            <a:pPr lvl="0"/>
            <a:r>
              <a:rPr lang="en-US" sz="7200" dirty="0">
                <a:solidFill>
                  <a:srgbClr val="4E4E4E"/>
                </a:solidFill>
              </a:rPr>
              <a:t>General maintience</a:t>
            </a:r>
          </a:p>
          <a:p>
            <a:pPr marL="0" indent="0">
              <a:buNone/>
            </a:pPr>
            <a:r>
              <a:rPr lang="en-US" sz="7200" b="1" dirty="0">
                <a:solidFill>
                  <a:srgbClr val="4E4E4E"/>
                </a:solidFill>
              </a:rPr>
              <a:t>Linac</a:t>
            </a:r>
          </a:p>
          <a:p>
            <a:pPr lvl="0"/>
            <a:r>
              <a:rPr lang="en-US" sz="7200" dirty="0">
                <a:solidFill>
                  <a:srgbClr val="4E4E4E"/>
                </a:solidFill>
              </a:rPr>
              <a:t>LRF 3 Quad drift tube replacement </a:t>
            </a:r>
          </a:p>
          <a:p>
            <a:pPr lvl="0"/>
            <a:r>
              <a:rPr lang="en-US" sz="7200" dirty="0">
                <a:solidFill>
                  <a:srgbClr val="4E4E4E"/>
                </a:solidFill>
              </a:rPr>
              <a:t>Marx modulator project</a:t>
            </a:r>
          </a:p>
          <a:p>
            <a:pPr lvl="1"/>
            <a:r>
              <a:rPr lang="en-US" sz="6600" dirty="0">
                <a:solidFill>
                  <a:srgbClr val="4E4E4E"/>
                </a:solidFill>
              </a:rPr>
              <a:t>Planning to install 2, LRF4 and 5 stations</a:t>
            </a:r>
          </a:p>
          <a:p>
            <a:pPr lvl="2"/>
            <a:r>
              <a:rPr lang="en-US" sz="6600" dirty="0">
                <a:solidFill>
                  <a:srgbClr val="4E4E4E"/>
                </a:solidFill>
              </a:rPr>
              <a:t>Duration ~6-7 Weeks for the removal of old and installation of new</a:t>
            </a:r>
          </a:p>
          <a:p>
            <a:pPr lvl="0"/>
            <a:r>
              <a:rPr lang="en-US" sz="7200" dirty="0">
                <a:solidFill>
                  <a:srgbClr val="4E4E4E"/>
                </a:solidFill>
              </a:rPr>
              <a:t>LE tasks (performed by Linac techs)</a:t>
            </a:r>
          </a:p>
          <a:p>
            <a:pPr lvl="1"/>
            <a:r>
              <a:rPr lang="en-US" sz="7200" dirty="0">
                <a:solidFill>
                  <a:srgbClr val="4E4E4E"/>
                </a:solidFill>
              </a:rPr>
              <a:t>Modulator/driver maintenance</a:t>
            </a:r>
          </a:p>
          <a:p>
            <a:pPr lvl="1"/>
            <a:r>
              <a:rPr lang="en-US" sz="7200" dirty="0">
                <a:solidFill>
                  <a:srgbClr val="4E4E4E"/>
                </a:solidFill>
              </a:rPr>
              <a:t>Inductrol maintenance</a:t>
            </a:r>
          </a:p>
          <a:p>
            <a:pPr lvl="1"/>
            <a:r>
              <a:rPr lang="en-US" sz="7200" dirty="0">
                <a:solidFill>
                  <a:srgbClr val="4E4E4E"/>
                </a:solidFill>
              </a:rPr>
              <a:t>Water skid maintenance</a:t>
            </a:r>
          </a:p>
          <a:p>
            <a:pPr lvl="0"/>
            <a:r>
              <a:rPr lang="en-US" sz="7200" dirty="0">
                <a:solidFill>
                  <a:srgbClr val="4E4E4E"/>
                </a:solidFill>
              </a:rPr>
              <a:t>HE tasks (performed by Linac techs)</a:t>
            </a:r>
          </a:p>
          <a:p>
            <a:pPr lvl="1"/>
            <a:r>
              <a:rPr lang="en-US" sz="7200" dirty="0">
                <a:solidFill>
                  <a:srgbClr val="4E4E4E"/>
                </a:solidFill>
              </a:rPr>
              <a:t>CS &amp; PFN maintenance</a:t>
            </a:r>
          </a:p>
          <a:p>
            <a:pPr lvl="1"/>
            <a:r>
              <a:rPr lang="en-US" sz="7200" dirty="0">
                <a:solidFill>
                  <a:srgbClr val="4E4E4E"/>
                </a:solidFill>
              </a:rPr>
              <a:t>PFN cap bank maintenance</a:t>
            </a:r>
          </a:p>
          <a:p>
            <a:pPr lvl="1"/>
            <a:r>
              <a:rPr lang="en-US" sz="7200" dirty="0">
                <a:solidFill>
                  <a:srgbClr val="4E4E4E"/>
                </a:solidFill>
              </a:rPr>
              <a:t>QPS PM</a:t>
            </a:r>
          </a:p>
          <a:p>
            <a:pPr lvl="1"/>
            <a:r>
              <a:rPr lang="en-US" sz="7200" dirty="0">
                <a:solidFill>
                  <a:srgbClr val="4E4E4E"/>
                </a:solidFill>
              </a:rPr>
              <a:t>Water skid maintenance</a:t>
            </a:r>
          </a:p>
          <a:p>
            <a:pPr lvl="1"/>
            <a:r>
              <a:rPr lang="en-US" sz="7200" dirty="0">
                <a:solidFill>
                  <a:srgbClr val="4E4E4E"/>
                </a:solidFill>
              </a:rPr>
              <a:t>Heat exchanger maintenance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45207" y="701809"/>
            <a:ext cx="3998794" cy="48722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b="1" dirty="0">
                <a:solidFill>
                  <a:srgbClr val="4E4E4E"/>
                </a:solidFill>
              </a:rPr>
              <a:t>Booster</a:t>
            </a:r>
          </a:p>
          <a:p>
            <a:r>
              <a:rPr lang="en-US" dirty="0">
                <a:solidFill>
                  <a:srgbClr val="4E4E4E"/>
                </a:solidFill>
              </a:rPr>
              <a:t>BRF18 Tuner repairs</a:t>
            </a:r>
          </a:p>
          <a:p>
            <a:r>
              <a:rPr lang="en-US" dirty="0">
                <a:solidFill>
                  <a:srgbClr val="4E4E4E"/>
                </a:solidFill>
              </a:rPr>
              <a:t>Perpendicular RF cavity installation </a:t>
            </a:r>
          </a:p>
          <a:p>
            <a:r>
              <a:rPr lang="en-US" dirty="0">
                <a:solidFill>
                  <a:srgbClr val="4E4E4E"/>
                </a:solidFill>
              </a:rPr>
              <a:t>General Maintenance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Power supplies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Cooling Systems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Vacuum  </a:t>
            </a:r>
          </a:p>
          <a:p>
            <a:endParaRPr lang="en-US" sz="2000" dirty="0">
              <a:solidFill>
                <a:srgbClr val="00B0F0"/>
              </a:solidFill>
            </a:endParaRP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331227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4663</TotalTime>
  <Words>1028</Words>
  <Application>Microsoft Office PowerPoint</Application>
  <PresentationFormat>On-screen Show (4:3)</PresentationFormat>
  <Paragraphs>211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Geneva</vt:lpstr>
      <vt:lpstr>Helvetica</vt:lpstr>
      <vt:lpstr>Times New Roman</vt:lpstr>
      <vt:lpstr>Fermilab_PPT_090815</vt:lpstr>
      <vt:lpstr>PowerPoint Presentation</vt:lpstr>
      <vt:lpstr>Shutdown Planning</vt:lpstr>
      <vt:lpstr>Crew Briefings</vt:lpstr>
      <vt:lpstr>What Remains to be Scheduled </vt:lpstr>
      <vt:lpstr>T&amp;M</vt:lpstr>
      <vt:lpstr>Working Planning </vt:lpstr>
      <vt:lpstr>PowerPoint Presentation</vt:lpstr>
      <vt:lpstr>PowerPoint Presentation</vt:lpstr>
      <vt:lpstr>Proton Source Shutdown Work list</vt:lpstr>
      <vt:lpstr>Main Injector/Recycler</vt:lpstr>
      <vt:lpstr>External Beam line</vt:lpstr>
      <vt:lpstr>External Beam line (continued)</vt:lpstr>
      <vt:lpstr>Muon Campus Work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Consolato Gattuso</cp:lastModifiedBy>
  <cp:revision>114</cp:revision>
  <cp:lastPrinted>2016-04-05T12:58:00Z</cp:lastPrinted>
  <dcterms:created xsi:type="dcterms:W3CDTF">2016-03-03T19:44:14Z</dcterms:created>
  <dcterms:modified xsi:type="dcterms:W3CDTF">2018-05-25T11:06:58Z</dcterms:modified>
</cp:coreProperties>
</file>