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3.xml" ContentType="application/vnd.openxmlformats-officedocument.presentationml.comments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4"/>
  </p:notesMasterIdLst>
  <p:handoutMasterIdLst>
    <p:handoutMasterId r:id="rId35"/>
  </p:handoutMasterIdLst>
  <p:sldIdLst>
    <p:sldId id="294" r:id="rId2"/>
    <p:sldId id="300" r:id="rId3"/>
    <p:sldId id="324" r:id="rId4"/>
    <p:sldId id="325" r:id="rId5"/>
    <p:sldId id="326" r:id="rId6"/>
    <p:sldId id="327" r:id="rId7"/>
    <p:sldId id="302" r:id="rId8"/>
    <p:sldId id="301" r:id="rId9"/>
    <p:sldId id="303" r:id="rId10"/>
    <p:sldId id="330" r:id="rId11"/>
    <p:sldId id="304" r:id="rId12"/>
    <p:sldId id="306" r:id="rId13"/>
    <p:sldId id="329" r:id="rId14"/>
    <p:sldId id="307" r:id="rId15"/>
    <p:sldId id="308" r:id="rId16"/>
    <p:sldId id="309" r:id="rId17"/>
    <p:sldId id="332" r:id="rId18"/>
    <p:sldId id="333" r:id="rId19"/>
    <p:sldId id="311" r:id="rId20"/>
    <p:sldId id="315" r:id="rId21"/>
    <p:sldId id="323" r:id="rId22"/>
    <p:sldId id="312" r:id="rId23"/>
    <p:sldId id="313" r:id="rId24"/>
    <p:sldId id="314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31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ichen Ji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 snapToGrid="0" snapToObjects="1" showGuides="1">
      <p:cViewPr>
        <p:scale>
          <a:sx n="103" d="100"/>
          <a:sy n="103" d="100"/>
        </p:scale>
        <p:origin x="-1904" y="-27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ichenji:Dropbox:SEY%20histor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ichenji:Dropbox:SEY%20histor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ichenji:Dropbox:SEY%20histo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Sheet2!$E$1</c:f>
              <c:strCache>
                <c:ptCount val="1"/>
                <c:pt idx="0">
                  <c:v>TiN</c:v>
                </c:pt>
              </c:strCache>
            </c:strRef>
          </c:tx>
          <c:xVal>
            <c:numRef>
              <c:f>Sheet2!$A$2:$A$21</c:f>
              <c:numCache>
                <c:formatCode>m/d/yy</c:formatCode>
                <c:ptCount val="20"/>
                <c:pt idx="0">
                  <c:v>42018.0</c:v>
                </c:pt>
                <c:pt idx="1">
                  <c:v>42066.0</c:v>
                </c:pt>
                <c:pt idx="2">
                  <c:v>42081.0</c:v>
                </c:pt>
                <c:pt idx="3">
                  <c:v>42115.0</c:v>
                </c:pt>
                <c:pt idx="5">
                  <c:v>42318.0</c:v>
                </c:pt>
                <c:pt idx="6">
                  <c:v>42403.0</c:v>
                </c:pt>
                <c:pt idx="7">
                  <c:v>42423.0</c:v>
                </c:pt>
                <c:pt idx="8">
                  <c:v>42499.0</c:v>
                </c:pt>
                <c:pt idx="9">
                  <c:v>42550.0</c:v>
                </c:pt>
                <c:pt idx="11">
                  <c:v>42677.0</c:v>
                </c:pt>
                <c:pt idx="12">
                  <c:v>42711.0</c:v>
                </c:pt>
                <c:pt idx="13">
                  <c:v>42745.0</c:v>
                </c:pt>
              </c:numCache>
            </c:numRef>
          </c:xVal>
          <c:yVal>
            <c:numRef>
              <c:f>Sheet2!$E$2:$E$21</c:f>
              <c:numCache>
                <c:formatCode>General</c:formatCode>
                <c:ptCount val="20"/>
                <c:pt idx="0">
                  <c:v>2.0982</c:v>
                </c:pt>
                <c:pt idx="1">
                  <c:v>1.5617</c:v>
                </c:pt>
                <c:pt idx="2">
                  <c:v>1.3498</c:v>
                </c:pt>
                <c:pt idx="3">
                  <c:v>1.3246</c:v>
                </c:pt>
                <c:pt idx="5">
                  <c:v>1.8901</c:v>
                </c:pt>
                <c:pt idx="6">
                  <c:v>1.2699</c:v>
                </c:pt>
                <c:pt idx="7">
                  <c:v>1.253</c:v>
                </c:pt>
                <c:pt idx="8">
                  <c:v>1.239</c:v>
                </c:pt>
                <c:pt idx="9">
                  <c:v>1.175</c:v>
                </c:pt>
                <c:pt idx="11">
                  <c:v>1.65</c:v>
                </c:pt>
                <c:pt idx="12">
                  <c:v>1.34</c:v>
                </c:pt>
                <c:pt idx="13">
                  <c:v>1.23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Sheet2!$F$1</c:f>
              <c:strCache>
                <c:ptCount val="1"/>
                <c:pt idx="0">
                  <c:v>StS</c:v>
                </c:pt>
              </c:strCache>
            </c:strRef>
          </c:tx>
          <c:xVal>
            <c:numRef>
              <c:f>Sheet2!$A$2:$A$21</c:f>
              <c:numCache>
                <c:formatCode>m/d/yy</c:formatCode>
                <c:ptCount val="20"/>
                <c:pt idx="0">
                  <c:v>42018.0</c:v>
                </c:pt>
                <c:pt idx="1">
                  <c:v>42066.0</c:v>
                </c:pt>
                <c:pt idx="2">
                  <c:v>42081.0</c:v>
                </c:pt>
                <c:pt idx="3">
                  <c:v>42115.0</c:v>
                </c:pt>
                <c:pt idx="5">
                  <c:v>42318.0</c:v>
                </c:pt>
                <c:pt idx="6">
                  <c:v>42403.0</c:v>
                </c:pt>
                <c:pt idx="7">
                  <c:v>42423.0</c:v>
                </c:pt>
                <c:pt idx="8">
                  <c:v>42499.0</c:v>
                </c:pt>
                <c:pt idx="9">
                  <c:v>42550.0</c:v>
                </c:pt>
                <c:pt idx="11">
                  <c:v>42677.0</c:v>
                </c:pt>
                <c:pt idx="12">
                  <c:v>42711.0</c:v>
                </c:pt>
                <c:pt idx="13">
                  <c:v>42745.0</c:v>
                </c:pt>
              </c:numCache>
            </c:numRef>
          </c:xVal>
          <c:yVal>
            <c:numRef>
              <c:f>Sheet2!$F$2:$F$21</c:f>
              <c:numCache>
                <c:formatCode>General</c:formatCode>
                <c:ptCount val="20"/>
                <c:pt idx="0">
                  <c:v>2.3062</c:v>
                </c:pt>
                <c:pt idx="1">
                  <c:v>1.7549</c:v>
                </c:pt>
                <c:pt idx="2">
                  <c:v>1.7488</c:v>
                </c:pt>
                <c:pt idx="3">
                  <c:v>1.5488</c:v>
                </c:pt>
                <c:pt idx="5">
                  <c:v>1.9677</c:v>
                </c:pt>
                <c:pt idx="6">
                  <c:v>1.6731</c:v>
                </c:pt>
                <c:pt idx="7">
                  <c:v>1.539</c:v>
                </c:pt>
                <c:pt idx="8">
                  <c:v>1.6204</c:v>
                </c:pt>
                <c:pt idx="9">
                  <c:v>1.3474</c:v>
                </c:pt>
                <c:pt idx="11">
                  <c:v>2.06</c:v>
                </c:pt>
                <c:pt idx="12">
                  <c:v>1.61</c:v>
                </c:pt>
                <c:pt idx="13">
                  <c:v>1.5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0635112"/>
        <c:axId val="2140558824"/>
      </c:scatterChart>
      <c:valAx>
        <c:axId val="2130635112"/>
        <c:scaling>
          <c:orientation val="minMax"/>
          <c:min val="420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Date</a:t>
                </a:r>
                <a:endParaRPr lang="en-US" dirty="0"/>
              </a:p>
            </c:rich>
          </c:tx>
          <c:layout/>
          <c:overlay val="0"/>
        </c:title>
        <c:numFmt formatCode="m/d/yy;@" sourceLinked="0"/>
        <c:majorTickMark val="out"/>
        <c:minorTickMark val="none"/>
        <c:tickLblPos val="nextTo"/>
        <c:crossAx val="2140558824"/>
        <c:crosses val="autoZero"/>
        <c:crossBetween val="midCat"/>
        <c:majorUnit val="200.0"/>
      </c:valAx>
      <c:valAx>
        <c:axId val="2140558824"/>
        <c:scaling>
          <c:orientation val="minMax"/>
          <c:min val="1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SEY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063511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Sheet3!$E$1</c:f>
              <c:strCache>
                <c:ptCount val="1"/>
                <c:pt idx="0">
                  <c:v>TiN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Sheet3!$B$2:$B$10</c:f>
              <c:numCache>
                <c:formatCode>General</c:formatCode>
                <c:ptCount val="9"/>
                <c:pt idx="0">
                  <c:v>24.9</c:v>
                </c:pt>
                <c:pt idx="1">
                  <c:v>30.5</c:v>
                </c:pt>
                <c:pt idx="2">
                  <c:v>34.0</c:v>
                </c:pt>
                <c:pt idx="3">
                  <c:v>33.7</c:v>
                </c:pt>
                <c:pt idx="4">
                  <c:v>37.9</c:v>
                </c:pt>
                <c:pt idx="5">
                  <c:v>28.6</c:v>
                </c:pt>
                <c:pt idx="6">
                  <c:v>43.5</c:v>
                </c:pt>
                <c:pt idx="7">
                  <c:v>29.5</c:v>
                </c:pt>
                <c:pt idx="8">
                  <c:v>46.5</c:v>
                </c:pt>
              </c:numCache>
            </c:numRef>
          </c:xVal>
          <c:yVal>
            <c:numRef>
              <c:f>Sheet3!$E$2:$E$10</c:f>
              <c:numCache>
                <c:formatCode>General</c:formatCode>
                <c:ptCount val="9"/>
                <c:pt idx="0">
                  <c:v>1.5617</c:v>
                </c:pt>
                <c:pt idx="1">
                  <c:v>1.3498</c:v>
                </c:pt>
                <c:pt idx="2">
                  <c:v>1.3246</c:v>
                </c:pt>
                <c:pt idx="3">
                  <c:v>1.2699</c:v>
                </c:pt>
                <c:pt idx="4">
                  <c:v>1.253</c:v>
                </c:pt>
                <c:pt idx="5">
                  <c:v>1.239</c:v>
                </c:pt>
                <c:pt idx="6">
                  <c:v>1.175</c:v>
                </c:pt>
                <c:pt idx="7">
                  <c:v>1.34</c:v>
                </c:pt>
                <c:pt idx="8">
                  <c:v>1.23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Sheet3!$F$1</c:f>
              <c:strCache>
                <c:ptCount val="1"/>
                <c:pt idx="0">
                  <c:v>StS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Sheet3!$B$2:$B$10</c:f>
              <c:numCache>
                <c:formatCode>General</c:formatCode>
                <c:ptCount val="9"/>
                <c:pt idx="0">
                  <c:v>24.9</c:v>
                </c:pt>
                <c:pt idx="1">
                  <c:v>30.5</c:v>
                </c:pt>
                <c:pt idx="2">
                  <c:v>34.0</c:v>
                </c:pt>
                <c:pt idx="3">
                  <c:v>33.7</c:v>
                </c:pt>
                <c:pt idx="4">
                  <c:v>37.9</c:v>
                </c:pt>
                <c:pt idx="5">
                  <c:v>28.6</c:v>
                </c:pt>
                <c:pt idx="6">
                  <c:v>43.5</c:v>
                </c:pt>
                <c:pt idx="7">
                  <c:v>29.5</c:v>
                </c:pt>
                <c:pt idx="8">
                  <c:v>46.5</c:v>
                </c:pt>
              </c:numCache>
            </c:numRef>
          </c:xVal>
          <c:yVal>
            <c:numRef>
              <c:f>Sheet3!$F$2:$F$10</c:f>
              <c:numCache>
                <c:formatCode>General</c:formatCode>
                <c:ptCount val="9"/>
                <c:pt idx="0">
                  <c:v>1.7549</c:v>
                </c:pt>
                <c:pt idx="1">
                  <c:v>1.7488</c:v>
                </c:pt>
                <c:pt idx="2">
                  <c:v>1.5488</c:v>
                </c:pt>
                <c:pt idx="3">
                  <c:v>1.6731</c:v>
                </c:pt>
                <c:pt idx="4">
                  <c:v>1.539</c:v>
                </c:pt>
                <c:pt idx="5">
                  <c:v>1.6204</c:v>
                </c:pt>
                <c:pt idx="6">
                  <c:v>1.3474</c:v>
                </c:pt>
                <c:pt idx="7">
                  <c:v>1.61</c:v>
                </c:pt>
                <c:pt idx="8">
                  <c:v>1.5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1908792"/>
        <c:axId val="2115426824"/>
      </c:scatterChart>
      <c:valAx>
        <c:axId val="2121908792"/>
        <c:scaling>
          <c:orientation val="minMax"/>
          <c:min val="2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Beam Intensity (10</a:t>
                </a:r>
                <a:r>
                  <a:rPr lang="en-US" baseline="30000" dirty="0" smtClean="0"/>
                  <a:t>12</a:t>
                </a:r>
                <a:r>
                  <a:rPr lang="en-US" baseline="0" dirty="0" smtClean="0"/>
                  <a:t> protons)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15426824"/>
        <c:crosses val="autoZero"/>
        <c:crossBetween val="midCat"/>
      </c:valAx>
      <c:valAx>
        <c:axId val="2115426824"/>
        <c:scaling>
          <c:orientation val="minMax"/>
          <c:min val="1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SEY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190879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Sheet2!$E$1</c:f>
              <c:strCache>
                <c:ptCount val="1"/>
                <c:pt idx="0">
                  <c:v>TiN</c:v>
                </c:pt>
              </c:strCache>
            </c:strRef>
          </c:tx>
          <c:xVal>
            <c:numRef>
              <c:f>Sheet2!$D$2:$D$15</c:f>
              <c:numCache>
                <c:formatCode>General</c:formatCode>
                <c:ptCount val="14"/>
                <c:pt idx="0">
                  <c:v>0.0</c:v>
                </c:pt>
                <c:pt idx="1">
                  <c:v>4.4</c:v>
                </c:pt>
                <c:pt idx="2">
                  <c:v>6.5</c:v>
                </c:pt>
                <c:pt idx="3">
                  <c:v>11.1</c:v>
                </c:pt>
                <c:pt idx="5">
                  <c:v>0.0</c:v>
                </c:pt>
                <c:pt idx="6">
                  <c:v>11.3</c:v>
                </c:pt>
                <c:pt idx="7">
                  <c:v>15.1</c:v>
                </c:pt>
                <c:pt idx="8">
                  <c:v>29.4</c:v>
                </c:pt>
                <c:pt idx="9">
                  <c:v>39.7</c:v>
                </c:pt>
                <c:pt idx="11">
                  <c:v>0.0</c:v>
                </c:pt>
                <c:pt idx="12">
                  <c:v>3.33</c:v>
                </c:pt>
                <c:pt idx="13">
                  <c:v>10.3</c:v>
                </c:pt>
              </c:numCache>
            </c:numRef>
          </c:xVal>
          <c:yVal>
            <c:numRef>
              <c:f>Sheet2!$E$2:$E$15</c:f>
              <c:numCache>
                <c:formatCode>General</c:formatCode>
                <c:ptCount val="14"/>
                <c:pt idx="0">
                  <c:v>2.0982</c:v>
                </c:pt>
                <c:pt idx="1">
                  <c:v>1.5617</c:v>
                </c:pt>
                <c:pt idx="2">
                  <c:v>1.3498</c:v>
                </c:pt>
                <c:pt idx="3">
                  <c:v>1.3246</c:v>
                </c:pt>
                <c:pt idx="5">
                  <c:v>1.8901</c:v>
                </c:pt>
                <c:pt idx="6">
                  <c:v>1.2699</c:v>
                </c:pt>
                <c:pt idx="7">
                  <c:v>1.253</c:v>
                </c:pt>
                <c:pt idx="8">
                  <c:v>1.239</c:v>
                </c:pt>
                <c:pt idx="9">
                  <c:v>1.175</c:v>
                </c:pt>
                <c:pt idx="11">
                  <c:v>1.65</c:v>
                </c:pt>
                <c:pt idx="12">
                  <c:v>1.34</c:v>
                </c:pt>
                <c:pt idx="13">
                  <c:v>1.23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Sheet2!$F$1</c:f>
              <c:strCache>
                <c:ptCount val="1"/>
                <c:pt idx="0">
                  <c:v>StS</c:v>
                </c:pt>
              </c:strCache>
            </c:strRef>
          </c:tx>
          <c:marker>
            <c:spPr>
              <a:ln w="9525">
                <a:noFill/>
              </a:ln>
            </c:spPr>
          </c:marker>
          <c:xVal>
            <c:numRef>
              <c:f>Sheet2!$D$2:$D$15</c:f>
              <c:numCache>
                <c:formatCode>General</c:formatCode>
                <c:ptCount val="14"/>
                <c:pt idx="0">
                  <c:v>0.0</c:v>
                </c:pt>
                <c:pt idx="1">
                  <c:v>4.4</c:v>
                </c:pt>
                <c:pt idx="2">
                  <c:v>6.5</c:v>
                </c:pt>
                <c:pt idx="3">
                  <c:v>11.1</c:v>
                </c:pt>
                <c:pt idx="5">
                  <c:v>0.0</c:v>
                </c:pt>
                <c:pt idx="6">
                  <c:v>11.3</c:v>
                </c:pt>
                <c:pt idx="7">
                  <c:v>15.1</c:v>
                </c:pt>
                <c:pt idx="8">
                  <c:v>29.4</c:v>
                </c:pt>
                <c:pt idx="9">
                  <c:v>39.7</c:v>
                </c:pt>
                <c:pt idx="11">
                  <c:v>0.0</c:v>
                </c:pt>
                <c:pt idx="12">
                  <c:v>3.33</c:v>
                </c:pt>
                <c:pt idx="13">
                  <c:v>10.3</c:v>
                </c:pt>
              </c:numCache>
            </c:numRef>
          </c:xVal>
          <c:yVal>
            <c:numRef>
              <c:f>Sheet2!$F$2:$F$15</c:f>
              <c:numCache>
                <c:formatCode>General</c:formatCode>
                <c:ptCount val="14"/>
                <c:pt idx="0">
                  <c:v>2.3062</c:v>
                </c:pt>
                <c:pt idx="1">
                  <c:v>1.7549</c:v>
                </c:pt>
                <c:pt idx="2">
                  <c:v>1.7488</c:v>
                </c:pt>
                <c:pt idx="3">
                  <c:v>1.5488</c:v>
                </c:pt>
                <c:pt idx="5">
                  <c:v>1.9677</c:v>
                </c:pt>
                <c:pt idx="6">
                  <c:v>1.6731</c:v>
                </c:pt>
                <c:pt idx="7">
                  <c:v>1.539</c:v>
                </c:pt>
                <c:pt idx="8">
                  <c:v>1.6204</c:v>
                </c:pt>
                <c:pt idx="9">
                  <c:v>1.3474</c:v>
                </c:pt>
                <c:pt idx="11">
                  <c:v>2.06</c:v>
                </c:pt>
                <c:pt idx="12">
                  <c:v>1.61</c:v>
                </c:pt>
                <c:pt idx="13">
                  <c:v>1.5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9666248"/>
        <c:axId val="2139960248"/>
      </c:scatterChart>
      <c:valAx>
        <c:axId val="2139666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Integrated Beam Intensity 10</a:t>
                </a:r>
                <a:r>
                  <a:rPr lang="en-US" baseline="30000" dirty="0" smtClean="0"/>
                  <a:t>19</a:t>
                </a:r>
                <a:r>
                  <a:rPr lang="en-US" baseline="0" dirty="0" smtClean="0"/>
                  <a:t> Protons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9960248"/>
        <c:crosses val="autoZero"/>
        <c:crossBetween val="midCat"/>
      </c:valAx>
      <c:valAx>
        <c:axId val="2139960248"/>
        <c:scaling>
          <c:orientation val="minMax"/>
          <c:min val="1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SEY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966624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7-05T14:37:30.440" idx="3">
    <p:pos x="10" y="10"/>
    <p:text>get information about luminosity and the why energy of proton and electron ara choosen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7-05T14:37:50.556" idx="4">
    <p:pos x="10" y="10"/>
    <p:text>add MI parameters to the table</p:text>
  </p:cm>
  <p:cm authorId="0" dt="2018-07-05T14:44:39.816" idx="5">
    <p:pos x="8" y="163"/>
    <p:text>real harmonic number
filling pattern
add MI parameter
transverse size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7-05T14:26:50.605" idx="2">
    <p:pos x="10" y="10"/>
    <p:text>add a picture of electron distribution. explain why electrons are concentrated in dipole region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BE342E-4D62-BF4D-9F36-335A2554215D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EA6E21-0659-BD42-8C03-3EEA40423BC5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Shut down</a:t>
          </a:r>
          <a:endParaRPr lang="en-US" dirty="0">
            <a:solidFill>
              <a:schemeClr val="tx1"/>
            </a:solidFill>
          </a:endParaRPr>
        </a:p>
      </dgm:t>
    </dgm:pt>
    <dgm:pt modelId="{940492A9-B070-5B45-A3EA-2914394E5381}" type="parTrans" cxnId="{AE1E4ACD-EE1C-6B48-874B-AE8F768089AA}">
      <dgm:prSet/>
      <dgm:spPr/>
      <dgm:t>
        <a:bodyPr/>
        <a:lstStyle/>
        <a:p>
          <a:endParaRPr lang="en-US"/>
        </a:p>
      </dgm:t>
    </dgm:pt>
    <dgm:pt modelId="{1EAFAAC1-1062-4545-9ED2-A2992869B572}" type="sibTrans" cxnId="{AE1E4ACD-EE1C-6B48-874B-AE8F768089AA}">
      <dgm:prSet/>
      <dgm:spPr/>
      <dgm:t>
        <a:bodyPr/>
        <a:lstStyle/>
        <a:p>
          <a:endParaRPr lang="en-US"/>
        </a:p>
      </dgm:t>
    </dgm:pt>
    <dgm:pt modelId="{B1C2F0F6-C6D4-E140-9A07-89C8B579EF92}">
      <dgm:prSet phldrT="[Text]"/>
      <dgm:spPr/>
      <dgm:t>
        <a:bodyPr/>
        <a:lstStyle/>
        <a:p>
          <a:r>
            <a:rPr lang="en-US" dirty="0" smtClean="0">
              <a:solidFill>
                <a:srgbClr val="003087"/>
              </a:solidFill>
            </a:rPr>
            <a:t>Shut down</a:t>
          </a:r>
          <a:endParaRPr lang="en-US" dirty="0">
            <a:solidFill>
              <a:srgbClr val="003087"/>
            </a:solidFill>
          </a:endParaRPr>
        </a:p>
      </dgm:t>
    </dgm:pt>
    <dgm:pt modelId="{E317B43B-F1DB-FE40-8642-2F377C258E22}" type="parTrans" cxnId="{E4FBCAB5-C492-4C43-9C77-7CA957F4D6AF}">
      <dgm:prSet/>
      <dgm:spPr/>
      <dgm:t>
        <a:bodyPr/>
        <a:lstStyle/>
        <a:p>
          <a:endParaRPr lang="en-US"/>
        </a:p>
      </dgm:t>
    </dgm:pt>
    <dgm:pt modelId="{87996AC3-0313-9448-A1B3-E7B3716016D7}" type="sibTrans" cxnId="{E4FBCAB5-C492-4C43-9C77-7CA957F4D6AF}">
      <dgm:prSet/>
      <dgm:spPr/>
      <dgm:t>
        <a:bodyPr/>
        <a:lstStyle/>
        <a:p>
          <a:endParaRPr lang="en-US"/>
        </a:p>
      </dgm:t>
    </dgm:pt>
    <dgm:pt modelId="{2EBED6A2-F8CD-B645-BE20-70570531A6FC}" type="pres">
      <dgm:prSet presAssocID="{2ABE342E-4D62-BF4D-9F36-335A2554215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E88B01-1A5C-8640-BBBC-A23C4373B6B2}" type="pres">
      <dgm:prSet presAssocID="{5FEA6E21-0659-BD42-8C03-3EEA40423BC5}" presName="node" presStyleLbl="node1" presStyleIdx="0" presStyleCnt="2" custScaleX="17771" custScaleY="91666" custLinFactNeighborX="-14002" custLinFactNeighborY="-55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5558C0-59B0-254F-AB27-58F059B2F117}" type="pres">
      <dgm:prSet presAssocID="{1EAFAAC1-1062-4545-9ED2-A2992869B572}" presName="sibTrans" presStyleCnt="0"/>
      <dgm:spPr/>
    </dgm:pt>
    <dgm:pt modelId="{95464B40-F60E-2142-997C-6773F0829602}" type="pres">
      <dgm:prSet presAssocID="{B1C2F0F6-C6D4-E140-9A07-89C8B579EF92}" presName="node" presStyleLbl="node1" presStyleIdx="1" presStyleCnt="2" custScaleX="9642" custScaleY="89685" custLinFactNeighborX="9854" custLinFactNeighborY="-56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1E4ACD-EE1C-6B48-874B-AE8F768089AA}" srcId="{2ABE342E-4D62-BF4D-9F36-335A2554215D}" destId="{5FEA6E21-0659-BD42-8C03-3EEA40423BC5}" srcOrd="0" destOrd="0" parTransId="{940492A9-B070-5B45-A3EA-2914394E5381}" sibTransId="{1EAFAAC1-1062-4545-9ED2-A2992869B572}"/>
    <dgm:cxn modelId="{418C8D25-F3C5-4EA7-BAC6-C0497C05429A}" type="presOf" srcId="{B1C2F0F6-C6D4-E140-9A07-89C8B579EF92}" destId="{95464B40-F60E-2142-997C-6773F0829602}" srcOrd="0" destOrd="0" presId="urn:microsoft.com/office/officeart/2005/8/layout/default"/>
    <dgm:cxn modelId="{97D8B69B-C081-435F-9491-736F779C14AE}" type="presOf" srcId="{5FEA6E21-0659-BD42-8C03-3EEA40423BC5}" destId="{93E88B01-1A5C-8640-BBBC-A23C4373B6B2}" srcOrd="0" destOrd="0" presId="urn:microsoft.com/office/officeart/2005/8/layout/default"/>
    <dgm:cxn modelId="{E4FBCAB5-C492-4C43-9C77-7CA957F4D6AF}" srcId="{2ABE342E-4D62-BF4D-9F36-335A2554215D}" destId="{B1C2F0F6-C6D4-E140-9A07-89C8B579EF92}" srcOrd="1" destOrd="0" parTransId="{E317B43B-F1DB-FE40-8642-2F377C258E22}" sibTransId="{87996AC3-0313-9448-A1B3-E7B3716016D7}"/>
    <dgm:cxn modelId="{F80469C6-5A09-4581-A640-8E5D0202DBFA}" type="presOf" srcId="{2ABE342E-4D62-BF4D-9F36-335A2554215D}" destId="{2EBED6A2-F8CD-B645-BE20-70570531A6FC}" srcOrd="0" destOrd="0" presId="urn:microsoft.com/office/officeart/2005/8/layout/default"/>
    <dgm:cxn modelId="{A0ECFD30-D111-4F7E-9994-3BF490BF3977}" type="presParOf" srcId="{2EBED6A2-F8CD-B645-BE20-70570531A6FC}" destId="{93E88B01-1A5C-8640-BBBC-A23C4373B6B2}" srcOrd="0" destOrd="0" presId="urn:microsoft.com/office/officeart/2005/8/layout/default"/>
    <dgm:cxn modelId="{2C18766A-B40F-4B3F-9074-8E1735528499}" type="presParOf" srcId="{2EBED6A2-F8CD-B645-BE20-70570531A6FC}" destId="{825558C0-59B0-254F-AB27-58F059B2F117}" srcOrd="1" destOrd="0" presId="urn:microsoft.com/office/officeart/2005/8/layout/default"/>
    <dgm:cxn modelId="{CE76ED01-84AF-47B1-9EA9-484BEA8990F0}" type="presParOf" srcId="{2EBED6A2-F8CD-B645-BE20-70570531A6FC}" destId="{95464B40-F60E-2142-997C-6773F0829602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88B01-1A5C-8640-BBBC-A23C4373B6B2}">
      <dsp:nvSpPr>
        <dsp:cNvPr id="0" name=""/>
        <dsp:cNvSpPr/>
      </dsp:nvSpPr>
      <dsp:spPr>
        <a:xfrm>
          <a:off x="1054089" y="152432"/>
          <a:ext cx="1083320" cy="33527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Shut down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054089" y="152432"/>
        <a:ext cx="1083320" cy="3352775"/>
      </dsp:txXfrm>
    </dsp:sp>
    <dsp:sp modelId="{95464B40-F60E-2142-997C-6773F0829602}">
      <dsp:nvSpPr>
        <dsp:cNvPr id="0" name=""/>
        <dsp:cNvSpPr/>
      </dsp:nvSpPr>
      <dsp:spPr>
        <a:xfrm>
          <a:off x="4201271" y="186795"/>
          <a:ext cx="587776" cy="32803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003087"/>
              </a:solidFill>
            </a:rPr>
            <a:t>Shut down</a:t>
          </a:r>
          <a:endParaRPr lang="en-US" sz="1600" kern="1200" dirty="0">
            <a:solidFill>
              <a:srgbClr val="003087"/>
            </a:solidFill>
          </a:endParaRPr>
        </a:p>
      </dsp:txBody>
      <dsp:txXfrm>
        <a:off x="4201271" y="186795"/>
        <a:ext cx="587776" cy="3280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6359D16-58A5-EF47-BD06-227B58B4A10E}" type="datetime1">
              <a:rPr lang="en-US" smtClean="0"/>
              <a:t>7/9/18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BA1CE29-0077-F046-AADB-53D94F5B5BDE}" type="datetime1">
              <a:rPr lang="en-US" smtClean="0"/>
              <a:t>7/9/18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08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8690B-C4F1-43D5-B95D-CE528D75DDAE}" type="datetimeFigureOut">
              <a:rPr lang="en-US" smtClean="0"/>
              <a:t>7/9/18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DF07-B99C-478D-850A-B287BF0D7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51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comments" Target="../comments/comment3.xm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21.jp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4.emf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1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3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Yichen</a:t>
            </a:r>
            <a:r>
              <a:rPr lang="zh-CN" altLang="en-US" dirty="0" smtClean="0"/>
              <a:t> </a:t>
            </a:r>
            <a:r>
              <a:rPr lang="en-US" altLang="zh-CN" dirty="0" smtClean="0"/>
              <a:t>Ji </a:t>
            </a:r>
            <a:r>
              <a:rPr lang="mr-IN" altLang="zh-CN" dirty="0" smtClean="0"/>
              <a:t>–</a:t>
            </a:r>
            <a:r>
              <a:rPr lang="en-US" altLang="zh-CN" dirty="0" smtClean="0"/>
              <a:t> Illinois Institute of Technology</a:t>
            </a:r>
            <a:r>
              <a:rPr lang="en-US" dirty="0"/>
              <a:t>	</a:t>
            </a:r>
          </a:p>
          <a:p>
            <a:r>
              <a:rPr lang="en-US" dirty="0" err="1" smtClean="0"/>
              <a:t>Budker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Seminar</a:t>
            </a:r>
            <a:endParaRPr lang="en-US" dirty="0"/>
          </a:p>
          <a:p>
            <a:r>
              <a:rPr lang="en-US" dirty="0" smtClean="0"/>
              <a:t>July</a:t>
            </a:r>
            <a:r>
              <a:rPr lang="zh-CN" altLang="en-US" dirty="0" smtClean="0"/>
              <a:t> </a:t>
            </a:r>
            <a:r>
              <a:rPr lang="en-US" altLang="zh-CN" dirty="0" smtClean="0"/>
              <a:t>9</a:t>
            </a:r>
            <a:r>
              <a:rPr lang="en-US" altLang="zh-CN" baseline="30000" dirty="0" smtClean="0"/>
              <a:t>th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2018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Electron cloud studies and application to BNL eRHIC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993520" y="5748010"/>
            <a:ext cx="384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Advisor: Linda Spentzouris, Robert Zwaska</a:t>
            </a:r>
          </a:p>
          <a:p>
            <a:r>
              <a:rPr lang="en-US" sz="1400" dirty="0" smtClean="0"/>
              <a:t>In Collaboration: Yuri Alexahin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 smtClean="0"/>
              <a:t>POSINST comparison between high and low SEY</a:t>
            </a:r>
            <a:endParaRPr lang="zh-CN" altLang="en-US" sz="2400" dirty="0"/>
          </a:p>
        </p:txBody>
      </p:sp>
      <p:pic>
        <p:nvPicPr>
          <p:cNvPr id="6153" name="Picture 9" descr="C:\Users\Yichen\Dropbox\denCompari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5" y="997527"/>
            <a:ext cx="3359489" cy="269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Yichen\Dropbox\PDcompari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9" y="3696133"/>
            <a:ext cx="3236335" cy="252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Yichen\Dropbox\PDavComparis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05" y="3696133"/>
            <a:ext cx="3632295" cy="25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59562" y="1145385"/>
            <a:ext cx="41378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 dirty="0" smtClean="0"/>
              <a:t>35 ns bunch spacing in eRHIC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 dirty="0" smtClean="0"/>
              <a:t>Comparison between two extreme cases: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600" dirty="0" smtClean="0"/>
              <a:t>E-cloud </a:t>
            </a:r>
            <a:r>
              <a:rPr lang="en-US" altLang="zh-CN" sz="1600" dirty="0" smtClean="0">
                <a:solidFill>
                  <a:srgbClr val="FF0000"/>
                </a:solidFill>
              </a:rPr>
              <a:t>well saturated </a:t>
            </a:r>
            <a:r>
              <a:rPr lang="en-US" altLang="zh-CN" sz="1600" dirty="0" smtClean="0"/>
              <a:t>at </a:t>
            </a:r>
            <a:r>
              <a:rPr lang="en-US" altLang="zh-CN" sz="1600" dirty="0" smtClean="0">
                <a:solidFill>
                  <a:srgbClr val="FF0000"/>
                </a:solidFill>
              </a:rPr>
              <a:t>2.2 SEY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FF0000"/>
                </a:solidFill>
              </a:rPr>
              <a:t>28.09 W/m</a:t>
            </a:r>
            <a:r>
              <a:rPr lang="en-US" altLang="zh-CN" sz="1600" dirty="0">
                <a:solidFill>
                  <a:srgbClr val="FF0000"/>
                </a:solidFill>
              </a:rPr>
              <a:t>; </a:t>
            </a:r>
            <a:r>
              <a:rPr lang="en-US" altLang="zh-CN" sz="1600" dirty="0" smtClean="0">
                <a:solidFill>
                  <a:srgbClr val="FF0000"/>
                </a:solidFill>
              </a:rPr>
              <a:t>7.4*10</a:t>
            </a:r>
            <a:r>
              <a:rPr lang="en-US" altLang="zh-CN" sz="1600" baseline="30000" dirty="0" smtClean="0">
                <a:solidFill>
                  <a:srgbClr val="FF0000"/>
                </a:solidFill>
              </a:rPr>
              <a:t>10</a:t>
            </a:r>
            <a:r>
              <a:rPr lang="en-US" altLang="zh-CN" sz="1600" dirty="0" smtClean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m</a:t>
            </a:r>
            <a:r>
              <a:rPr lang="en-US" altLang="zh-CN" sz="1600" baseline="30000" dirty="0" smtClean="0">
                <a:solidFill>
                  <a:srgbClr val="FF0000"/>
                </a:solidFill>
              </a:rPr>
              <a:t>-3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600" dirty="0" smtClean="0"/>
              <a:t>E-cloud </a:t>
            </a:r>
            <a:r>
              <a:rPr lang="en-US" altLang="zh-CN" sz="1600" dirty="0" smtClean="0">
                <a:solidFill>
                  <a:srgbClr val="FF0000"/>
                </a:solidFill>
              </a:rPr>
              <a:t>not present </a:t>
            </a:r>
            <a:r>
              <a:rPr lang="en-US" altLang="zh-CN" sz="1600" dirty="0" smtClean="0"/>
              <a:t>at </a:t>
            </a:r>
            <a:r>
              <a:rPr lang="en-US" altLang="zh-CN" sz="1600" dirty="0" smtClean="0">
                <a:solidFill>
                  <a:srgbClr val="FF0000"/>
                </a:solidFill>
              </a:rPr>
              <a:t>1.3 SEY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FF0000"/>
                </a:solidFill>
              </a:rPr>
              <a:t>0.001 W/m; </a:t>
            </a:r>
            <a:r>
              <a:rPr lang="en-US" altLang="zh-CN" sz="1600" dirty="0" smtClean="0">
                <a:solidFill>
                  <a:srgbClr val="FF0000"/>
                </a:solidFill>
              </a:rPr>
              <a:t>8.1*10</a:t>
            </a:r>
            <a:r>
              <a:rPr lang="en-US" altLang="zh-CN" sz="1600" baseline="30000" dirty="0" smtClean="0">
                <a:solidFill>
                  <a:srgbClr val="FF0000"/>
                </a:solidFill>
              </a:rPr>
              <a:t>6</a:t>
            </a:r>
            <a:r>
              <a:rPr lang="en-US" altLang="zh-CN" sz="1600" dirty="0" smtClean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m</a:t>
            </a:r>
            <a:r>
              <a:rPr lang="en-US" altLang="zh-CN" sz="1600" baseline="30000" dirty="0" smtClean="0">
                <a:solidFill>
                  <a:srgbClr val="FF0000"/>
                </a:solidFill>
              </a:rPr>
              <a:t>-3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pPr lvl="2"/>
            <a:endParaRPr lang="en-US" altLang="zh-CN" sz="16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zh-CN" altLang="en-US" sz="16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49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058727" cy="658235"/>
          </a:xfrm>
        </p:spPr>
        <p:txBody>
          <a:bodyPr/>
          <a:lstStyle/>
          <a:p>
            <a:r>
              <a:rPr lang="en-US" altLang="zh-CN" sz="1800" dirty="0" smtClean="0"/>
              <a:t>POSINST simulated heat deposition rate over the full beam pipe per turn</a:t>
            </a:r>
            <a:endParaRPr lang="zh-CN" altLang="en-US" sz="1800" dirty="0"/>
          </a:p>
        </p:txBody>
      </p:sp>
      <p:pic>
        <p:nvPicPr>
          <p:cNvPr id="5122" name="Picture 2" descr="C:\Users\Yichen\Dropbox\eRHICPDl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27" y="806884"/>
            <a:ext cx="7940386" cy="505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1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78307"/>
          </a:xfrm>
        </p:spPr>
        <p:txBody>
          <a:bodyPr/>
          <a:lstStyle/>
          <a:p>
            <a:r>
              <a:rPr lang="en-US" altLang="zh-CN" sz="2400" dirty="0" smtClean="0"/>
              <a:t>Heat deposition distribution over the beam pipe</a:t>
            </a:r>
            <a:endParaRPr lang="zh-CN" altLang="en-US" sz="2400" dirty="0"/>
          </a:p>
        </p:txBody>
      </p:sp>
      <p:pic>
        <p:nvPicPr>
          <p:cNvPr id="3075" name="Picture 3" descr="C:\Users\Yichen\Dropbox\eRHICPDhist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2" y="877744"/>
            <a:ext cx="871537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4803001"/>
            <a:ext cx="8151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accent6">
                    <a:lumMod val="50000"/>
                  </a:schemeClr>
                </a:solidFill>
              </a:rPr>
              <a:t>Histogram over 100 bins in the x-direction</a:t>
            </a:r>
          </a:p>
          <a:p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altLang="zh-CN" sz="1600" dirty="0" smtClean="0">
                <a:solidFill>
                  <a:schemeClr val="accent6">
                    <a:lumMod val="50000"/>
                  </a:schemeClr>
                </a:solidFill>
              </a:rPr>
              <a:t>lectrons are concentrated at the few millimeter center region (4bins) by the dipole field (8.8ns bunch spacing, 2.2 SEY, 189.5 W/m)</a:t>
            </a:r>
          </a:p>
          <a:p>
            <a:r>
              <a:rPr lang="en-US" altLang="zh-CN" sz="1600" dirty="0" smtClean="0">
                <a:solidFill>
                  <a:schemeClr val="accent6">
                    <a:lumMod val="50000"/>
                  </a:schemeClr>
                </a:solidFill>
              </a:rPr>
              <a:t>This is the widest scenario, in most</a:t>
            </a: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600" dirty="0" smtClean="0">
                <a:solidFill>
                  <a:schemeClr val="accent6">
                    <a:lumMod val="50000"/>
                  </a:schemeClr>
                </a:solidFill>
              </a:rPr>
              <a:t>scenarios electrons are concentrated at the center bin</a:t>
            </a:r>
          </a:p>
          <a:p>
            <a:r>
              <a:rPr lang="en-US" altLang="zh-CN" sz="1600" dirty="0" smtClean="0">
                <a:solidFill>
                  <a:schemeClr val="accent6">
                    <a:lumMod val="50000"/>
                  </a:schemeClr>
                </a:solidFill>
              </a:rPr>
              <a:t>Local heat deposition power could be 30-60 times higher than </a:t>
            </a:r>
            <a:r>
              <a:rPr lang="en-US" altLang="zh-CN" sz="1600" dirty="0" smtClean="0">
                <a:solidFill>
                  <a:schemeClr val="accent6">
                    <a:lumMod val="50000"/>
                  </a:schemeClr>
                </a:solidFill>
              </a:rPr>
              <a:t>average heat </a:t>
            </a:r>
            <a:r>
              <a:rPr lang="en-US" altLang="zh-CN" sz="1600" dirty="0" smtClean="0">
                <a:solidFill>
                  <a:schemeClr val="accent6">
                    <a:lumMod val="50000"/>
                  </a:schemeClr>
                </a:solidFill>
              </a:rPr>
              <a:t>deposition power</a:t>
            </a:r>
          </a:p>
          <a:p>
            <a:endParaRPr lang="en-US" altLang="zh-CN" sz="1600" dirty="0" smtClean="0">
              <a:solidFill>
                <a:srgbClr val="50504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12</a:t>
            </a:fld>
            <a:endParaRPr lang="en-US"/>
          </a:p>
        </p:txBody>
      </p:sp>
      <p:pic>
        <p:nvPicPr>
          <p:cNvPr id="5124" name="Picture 4" descr="C:\Users\Yichen\Dropbox\EcloudD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4" y="1240167"/>
            <a:ext cx="3134446" cy="26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6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eRHIC </a:t>
            </a:r>
            <a:r>
              <a:rPr lang="en-US" altLang="zh-CN" dirty="0" smtClean="0"/>
              <a:t>Cryogenic heat load </a:t>
            </a:r>
            <a:r>
              <a:rPr lang="en-US" altLang="zh-CN" dirty="0"/>
              <a:t>limit </a:t>
            </a:r>
            <a:r>
              <a:rPr lang="en-US" altLang="zh-CN" dirty="0" smtClean="0"/>
              <a:t>converted to SEY limits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3083898"/>
              </p:ext>
            </p:extLst>
          </p:nvPr>
        </p:nvGraphicFramePr>
        <p:xfrm>
          <a:off x="106219" y="1020474"/>
          <a:ext cx="2923308" cy="16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827"/>
                <a:gridCol w="730827"/>
                <a:gridCol w="730827"/>
                <a:gridCol w="73082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100" dirty="0" smtClean="0"/>
                        <a:t>8.8 ns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/>
                        <a:t>Averaged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/>
                        <a:t>local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/>
                        <a:t>E-cloud</a:t>
                      </a:r>
                      <a:r>
                        <a:rPr lang="en-US" altLang="zh-CN" sz="1100" baseline="0" dirty="0" smtClean="0"/>
                        <a:t> density</a:t>
                      </a:r>
                      <a:endParaRPr lang="zh-CN" alt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SEY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W/m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W/m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aseline="0" dirty="0" smtClean="0"/>
                        <a:t>Electron/m</a:t>
                      </a:r>
                      <a:r>
                        <a:rPr lang="en-US" altLang="zh-CN" sz="1200" baseline="30000" dirty="0" smtClean="0"/>
                        <a:t>-3</a:t>
                      </a:r>
                      <a:endParaRPr lang="zh-CN" alt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7.5*10</a:t>
                      </a:r>
                      <a:r>
                        <a:rPr lang="en-US" sz="1100" b="0" i="0" u="none" strike="noStrike" baseline="30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1.51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72.5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2.7*10</a:t>
                      </a:r>
                      <a:r>
                        <a:rPr lang="en-US" sz="1100" b="0" i="0" u="none" strike="noStrike" baseline="300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8" name="内容占位符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6149890"/>
              </p:ext>
            </p:extLst>
          </p:nvPr>
        </p:nvGraphicFramePr>
        <p:xfrm>
          <a:off x="3029527" y="1024948"/>
          <a:ext cx="2923308" cy="16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827"/>
                <a:gridCol w="730827"/>
                <a:gridCol w="730827"/>
                <a:gridCol w="73082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100" dirty="0" smtClean="0"/>
                        <a:t>17 ns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/>
                        <a:t>averaged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/>
                        <a:t>local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/>
                        <a:t>E-cloud</a:t>
                      </a:r>
                      <a:r>
                        <a:rPr lang="en-US" altLang="zh-CN" sz="1100" baseline="0" dirty="0" smtClean="0"/>
                        <a:t> density</a:t>
                      </a:r>
                      <a:endParaRPr lang="zh-CN" alt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SEY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W/m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W/m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aseline="0" dirty="0" smtClean="0"/>
                        <a:t>Electron/m</a:t>
                      </a:r>
                      <a:r>
                        <a:rPr lang="en-US" altLang="zh-CN" sz="1200" baseline="30000" dirty="0" smtClean="0"/>
                        <a:t>-3</a:t>
                      </a:r>
                      <a:endParaRPr lang="zh-CN" altLang="en-US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8.8*10</a:t>
                      </a:r>
                      <a:r>
                        <a:rPr lang="en-US" sz="1100" b="0" i="0" u="none" strike="noStrike" baseline="30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1.61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80.3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4.9E*10</a:t>
                      </a:r>
                      <a:r>
                        <a:rPr lang="en-US" sz="1100" b="0" i="0" u="none" strike="noStrike" baseline="300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9" name="内容占位符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0537124"/>
              </p:ext>
            </p:extLst>
          </p:nvPr>
        </p:nvGraphicFramePr>
        <p:xfrm>
          <a:off x="5952835" y="1020474"/>
          <a:ext cx="2923308" cy="16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827"/>
                <a:gridCol w="730827"/>
                <a:gridCol w="730827"/>
                <a:gridCol w="73082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100" dirty="0" smtClean="0"/>
                        <a:t>35 ns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/>
                        <a:t>averaged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/>
                        <a:t>local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/>
                        <a:t>E-cloud</a:t>
                      </a:r>
                      <a:r>
                        <a:rPr lang="en-US" altLang="zh-CN" sz="1100" baseline="0" dirty="0" smtClean="0"/>
                        <a:t> density</a:t>
                      </a:r>
                      <a:endParaRPr lang="zh-CN" alt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SEY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W/m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W/m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aseline="0" dirty="0" smtClean="0"/>
                        <a:t>Electron/m</a:t>
                      </a:r>
                      <a:r>
                        <a:rPr lang="en-US" altLang="zh-CN" sz="1200" baseline="30000" dirty="0" smtClean="0"/>
                        <a:t>-3</a:t>
                      </a:r>
                      <a:endParaRPr lang="zh-CN" altLang="en-US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8.1*10</a:t>
                      </a:r>
                      <a:r>
                        <a:rPr lang="en-US" sz="1100" b="0" i="0" u="none" strike="noStrike" baseline="30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0.21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2.3*10</a:t>
                      </a:r>
                      <a:r>
                        <a:rPr lang="en-US" sz="1100" b="0" i="0" u="none" strike="noStrike" baseline="300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457200" y="3339591"/>
            <a:ext cx="79017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eRHIC 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Cryogenic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limit 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for E-cloud is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1W/m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FF0000"/>
                </a:solidFill>
              </a:rPr>
              <a:t>SEY </a:t>
            </a:r>
            <a:r>
              <a:rPr lang="en-US" altLang="zh-CN" dirty="0">
                <a:solidFill>
                  <a:srgbClr val="FF0000"/>
                </a:solidFill>
              </a:rPr>
              <a:t>limits: 1.2-1.3 for 8.8 ns ,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                              1.3</a:t>
            </a:r>
            <a:r>
              <a:rPr lang="en-US" altLang="zh-CN" dirty="0">
                <a:solidFill>
                  <a:srgbClr val="FF0000"/>
                </a:solidFill>
              </a:rPr>
              <a:t>-1.4 for 17 ns,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                              1.3-1.4 </a:t>
            </a:r>
            <a:r>
              <a:rPr lang="en-US" altLang="zh-CN" dirty="0">
                <a:solidFill>
                  <a:srgbClr val="FF0000"/>
                </a:solidFill>
              </a:rPr>
              <a:t>for 35 </a:t>
            </a:r>
            <a:r>
              <a:rPr lang="en-US" altLang="zh-CN" dirty="0" smtClean="0">
                <a:solidFill>
                  <a:srgbClr val="FF0000"/>
                </a:solidFill>
              </a:rPr>
              <a:t>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The SEY limit sits where E-cloud generation is suppressed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Smaller bunch spacing causes large heat load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76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000" dirty="0" smtClean="0"/>
              <a:t>eRHIC heat mitigation method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65382"/>
            <a:ext cx="7620000" cy="5135418"/>
          </a:xfrm>
        </p:spPr>
        <p:txBody>
          <a:bodyPr/>
          <a:lstStyle/>
          <a:p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The eRHIC heat load limit for E-cloud is 1W/m</a:t>
            </a:r>
          </a:p>
          <a:p>
            <a:pPr lvl="1"/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SEY limits: 1.2-1.3 for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8.8 ns , 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1.3-1.4 for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17 ns, 1.3-1.5 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for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35 ns</a:t>
            </a:r>
          </a:p>
          <a:p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This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limit could not be achieved by stainless steel but 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could be achieved by TiN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coating (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SS: 1.35 TiN 1.18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altLang="zh-CN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Stainless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fails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the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8.8ns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case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and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on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the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edge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for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17ns and 35ns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case</a:t>
            </a: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TiN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is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on </a:t>
            </a:r>
            <a:r>
              <a:rPr lang="en-US" altLang="zh-CN" dirty="0">
                <a:solidFill>
                  <a:srgbClr val="FF0000"/>
                </a:solidFill>
              </a:rPr>
              <a:t>the edge for </a:t>
            </a:r>
            <a:r>
              <a:rPr lang="en-US" altLang="zh-CN" dirty="0" smtClean="0">
                <a:solidFill>
                  <a:srgbClr val="FF0000"/>
                </a:solidFill>
              </a:rPr>
              <a:t>8.8ns case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Need dedicated conditioning cycles</a:t>
            </a:r>
            <a:endParaRPr lang="en-US" altLang="zh-CN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eRHIC group proposed their surface treatment options: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Amorphous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carbon coating</a:t>
            </a:r>
            <a:endParaRPr lang="en-US" altLang="zh-CN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2"/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Potential SEY from 0.9 to 1.2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Solid copper with grooves and copper coated stainless steel with grooves</a:t>
            </a:r>
          </a:p>
          <a:p>
            <a:pPr lvl="2"/>
            <a:r>
              <a:rPr lang="en-US" altLang="zh-CN" dirty="0" smtClean="0">
                <a:solidFill>
                  <a:srgbClr val="FF0000"/>
                </a:solidFill>
              </a:rPr>
              <a:t>Very interesting new surface treatment, potentially below 1 SEY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All eRHIC proposed surface treatment options are in-situ applicable</a:t>
            </a:r>
          </a:p>
          <a:p>
            <a:pPr lvl="2"/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Could be potentially beneficial to Fermilab</a:t>
            </a:r>
            <a:endParaRPr lang="en-US" altLang="zh-CN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0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Copper with grooves</a:t>
            </a:r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9" y="769216"/>
            <a:ext cx="7747319" cy="260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93" y="3370744"/>
            <a:ext cx="2793361" cy="228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4281" y="3384792"/>
            <a:ext cx="4509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 smtClean="0">
                <a:solidFill>
                  <a:srgbClr val="50504E"/>
                </a:solidFill>
              </a:rPr>
              <a:t>‘</a:t>
            </a:r>
            <a:r>
              <a:rPr lang="en-US" altLang="zh-CN" sz="800" dirty="0">
                <a:solidFill>
                  <a:srgbClr val="50504E"/>
                </a:solidFill>
              </a:rPr>
              <a:t>Sergio Calatroni, Elisa Garcia-</a:t>
            </a:r>
            <a:r>
              <a:rPr lang="en-US" altLang="zh-CN" sz="800" dirty="0" err="1">
                <a:solidFill>
                  <a:srgbClr val="50504E"/>
                </a:solidFill>
              </a:rPr>
              <a:t>Tabares</a:t>
            </a:r>
            <a:r>
              <a:rPr lang="en-US" altLang="zh-CN" sz="800" dirty="0">
                <a:solidFill>
                  <a:srgbClr val="50504E"/>
                </a:solidFill>
              </a:rPr>
              <a:t> Valdivieso, Holger </a:t>
            </a:r>
            <a:r>
              <a:rPr lang="en-US" altLang="zh-CN" sz="800" dirty="0" err="1">
                <a:solidFill>
                  <a:srgbClr val="50504E"/>
                </a:solidFill>
              </a:rPr>
              <a:t>Neupert</a:t>
            </a:r>
            <a:r>
              <a:rPr lang="en-US" altLang="zh-CN" sz="800" dirty="0">
                <a:solidFill>
                  <a:srgbClr val="50504E"/>
                </a:solidFill>
              </a:rPr>
              <a:t>, Valentin </a:t>
            </a:r>
            <a:r>
              <a:rPr lang="en-US" altLang="zh-CN" sz="800" dirty="0" err="1">
                <a:solidFill>
                  <a:srgbClr val="50504E"/>
                </a:solidFill>
              </a:rPr>
              <a:t>Nistor</a:t>
            </a:r>
            <a:r>
              <a:rPr lang="en-US" altLang="zh-CN" sz="800" dirty="0">
                <a:solidFill>
                  <a:srgbClr val="50504E"/>
                </a:solidFill>
              </a:rPr>
              <a:t>, Ana Teresa Perez </a:t>
            </a:r>
            <a:r>
              <a:rPr lang="en-US" altLang="zh-CN" sz="800" dirty="0" err="1">
                <a:solidFill>
                  <a:srgbClr val="50504E"/>
                </a:solidFill>
              </a:rPr>
              <a:t>Fontenla</a:t>
            </a:r>
            <a:r>
              <a:rPr lang="en-US" altLang="zh-CN" sz="800" dirty="0">
                <a:solidFill>
                  <a:srgbClr val="50504E"/>
                </a:solidFill>
              </a:rPr>
              <a:t>, Mauro </a:t>
            </a:r>
            <a:r>
              <a:rPr lang="en-US" altLang="zh-CN" sz="800" dirty="0" err="1">
                <a:solidFill>
                  <a:srgbClr val="50504E"/>
                </a:solidFill>
              </a:rPr>
              <a:t>Taborelli</a:t>
            </a:r>
            <a:r>
              <a:rPr lang="en-US" altLang="zh-CN" sz="800" dirty="0">
                <a:solidFill>
                  <a:srgbClr val="50504E"/>
                </a:solidFill>
              </a:rPr>
              <a:t>, Paolo </a:t>
            </a:r>
            <a:r>
              <a:rPr lang="en-US" altLang="zh-CN" sz="800" dirty="0" err="1">
                <a:solidFill>
                  <a:srgbClr val="50504E"/>
                </a:solidFill>
              </a:rPr>
              <a:t>Chiggiato</a:t>
            </a:r>
            <a:r>
              <a:rPr lang="en-US" altLang="zh-CN" sz="800" dirty="0">
                <a:solidFill>
                  <a:srgbClr val="50504E"/>
                </a:solidFill>
              </a:rPr>
              <a:t>, Oleg </a:t>
            </a:r>
            <a:r>
              <a:rPr lang="en-US" altLang="zh-CN" sz="800" dirty="0" err="1">
                <a:solidFill>
                  <a:srgbClr val="50504E"/>
                </a:solidFill>
              </a:rPr>
              <a:t>Malyshev</a:t>
            </a:r>
            <a:r>
              <a:rPr lang="en-US" altLang="zh-CN" sz="800" dirty="0">
                <a:solidFill>
                  <a:srgbClr val="50504E"/>
                </a:solidFill>
              </a:rPr>
              <a:t>, Reza </a:t>
            </a:r>
            <a:r>
              <a:rPr lang="en-US" altLang="zh-CN" sz="800" dirty="0" err="1">
                <a:solidFill>
                  <a:srgbClr val="50504E"/>
                </a:solidFill>
              </a:rPr>
              <a:t>Valizadeh</a:t>
            </a:r>
            <a:r>
              <a:rPr lang="en-US" altLang="zh-CN" sz="800" dirty="0">
                <a:solidFill>
                  <a:srgbClr val="50504E"/>
                </a:solidFill>
              </a:rPr>
              <a:t>, Stefan </a:t>
            </a:r>
            <a:r>
              <a:rPr lang="en-US" altLang="zh-CN" sz="800" dirty="0" err="1">
                <a:solidFill>
                  <a:srgbClr val="50504E"/>
                </a:solidFill>
              </a:rPr>
              <a:t>Wackerow</a:t>
            </a:r>
            <a:r>
              <a:rPr lang="en-US" altLang="zh-CN" sz="800" dirty="0">
                <a:solidFill>
                  <a:srgbClr val="50504E"/>
                </a:solidFill>
              </a:rPr>
              <a:t>, Svetlana A. </a:t>
            </a:r>
            <a:r>
              <a:rPr lang="en-US" altLang="zh-CN" sz="800" dirty="0" err="1">
                <a:solidFill>
                  <a:srgbClr val="50504E"/>
                </a:solidFill>
              </a:rPr>
              <a:t>Zolotovskaya</a:t>
            </a:r>
            <a:r>
              <a:rPr lang="en-US" altLang="zh-CN" sz="800" dirty="0">
                <a:solidFill>
                  <a:srgbClr val="50504E"/>
                </a:solidFill>
              </a:rPr>
              <a:t>, W. Allan Gillespie, and Amin </a:t>
            </a:r>
            <a:r>
              <a:rPr lang="en-US" altLang="zh-CN" sz="800" dirty="0" err="1">
                <a:solidFill>
                  <a:srgbClr val="50504E"/>
                </a:solidFill>
              </a:rPr>
              <a:t>Abdolvand</a:t>
            </a:r>
            <a:r>
              <a:rPr lang="en-US" altLang="zh-CN" sz="800" dirty="0">
                <a:solidFill>
                  <a:srgbClr val="50504E"/>
                </a:solidFill>
              </a:rPr>
              <a:t>, First accelerator test of vacuum components with laser-engineered surfaces for electron-cloud mitigation, Phys. Rev. </a:t>
            </a:r>
            <a:r>
              <a:rPr lang="en-US" altLang="zh-CN" sz="800" dirty="0" err="1">
                <a:solidFill>
                  <a:srgbClr val="50504E"/>
                </a:solidFill>
              </a:rPr>
              <a:t>Accel</a:t>
            </a:r>
            <a:r>
              <a:rPr lang="en-US" altLang="zh-CN" sz="800" dirty="0">
                <a:solidFill>
                  <a:srgbClr val="50504E"/>
                </a:solidFill>
              </a:rPr>
              <a:t>. Beams 20 (2017), 113201.</a:t>
            </a:r>
            <a:r>
              <a:rPr lang="en-US" altLang="zh-CN" sz="800" dirty="0" smtClean="0">
                <a:solidFill>
                  <a:srgbClr val="50504E"/>
                </a:solidFill>
              </a:rPr>
              <a:t>’</a:t>
            </a:r>
            <a:endParaRPr lang="zh-CN" altLang="en-US" sz="800" dirty="0">
              <a:solidFill>
                <a:srgbClr val="50504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4332678"/>
            <a:ext cx="4992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For both cross hatched and line hatched surface, SEY below 1 achieved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3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</a:t>
            </a:r>
            <a:r>
              <a:rPr lang="en-US" altLang="zh-CN" dirty="0" smtClean="0"/>
              <a:t>uture plan on the eRHIC proposed surface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21509"/>
            <a:ext cx="7620000" cy="4800600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The eRHIC samples will studied first at Linac lab, best candidate will be studied with the MI-10 in-situ set-up</a:t>
            </a:r>
          </a:p>
          <a:p>
            <a:pPr lvl="1"/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measurement from two stands are comparable</a:t>
            </a:r>
          </a:p>
          <a:p>
            <a:pPr lvl="1"/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SEY measurement could be made within 5%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precision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Takes 4 hours to measure SEY in Linac Lab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Takes 0.5 to 1 year to study conditioning effect of the surface</a:t>
            </a:r>
            <a:endParaRPr lang="en-US" altLang="zh-CN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altLang="zh-CN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eRHIC group suggested that a surface measurement without contamination could be valuable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Currently changing sample will temporally expose samples to atmosphere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A vacuum-to-vacuum sample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transport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system is under development</a:t>
            </a:r>
          </a:p>
          <a:p>
            <a:pPr lvl="2"/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The MI-10 test stand arm could be detached </a:t>
            </a:r>
          </a:p>
          <a:p>
            <a:pPr lvl="2"/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If a new arm is built, better HV isolation technique could be applied</a:t>
            </a:r>
          </a:p>
          <a:p>
            <a:pPr lvl="2"/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Without building a new arm, a transfer device must be designed</a:t>
            </a:r>
            <a:endParaRPr lang="en-US" altLang="zh-CN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44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DB13BC-D480-46D4-BEF2-A1EAC4582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96" y="702370"/>
            <a:ext cx="8599807" cy="5453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06AFC1-0B80-4622-823F-64C18EC7DF58}"/>
              </a:ext>
            </a:extLst>
          </p:cNvPr>
          <p:cNvSpPr txBox="1"/>
          <p:nvPr/>
        </p:nvSpPr>
        <p:spPr>
          <a:xfrm>
            <a:off x="2093494" y="1317974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gate valves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A1506D-8FA8-4761-AB90-029A1CE2899C}"/>
              </a:ext>
            </a:extLst>
          </p:cNvPr>
          <p:cNvSpPr txBox="1"/>
          <p:nvPr/>
        </p:nvSpPr>
        <p:spPr>
          <a:xfrm>
            <a:off x="6481007" y="5727032"/>
            <a:ext cx="110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pump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F2729E70-5074-460D-9D01-C6C071EEF30B}"/>
              </a:ext>
            </a:extLst>
          </p:cNvPr>
          <p:cNvCxnSpPr>
            <a:cxnSpLocks/>
          </p:cNvCxnSpPr>
          <p:nvPr/>
        </p:nvCxnSpPr>
        <p:spPr>
          <a:xfrm>
            <a:off x="2671011" y="2354105"/>
            <a:ext cx="978568" cy="759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7B648C37-BED1-4848-B670-B45E0CB30331}"/>
              </a:ext>
            </a:extLst>
          </p:cNvPr>
          <p:cNvCxnSpPr>
            <a:cxnSpLocks/>
          </p:cNvCxnSpPr>
          <p:nvPr/>
        </p:nvCxnSpPr>
        <p:spPr>
          <a:xfrm>
            <a:off x="2919663" y="1625751"/>
            <a:ext cx="729916" cy="195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57AAFDC2-F930-4C67-ACA7-0FA7425D1FF3}"/>
              </a:ext>
            </a:extLst>
          </p:cNvPr>
          <p:cNvCxnSpPr/>
          <p:nvPr/>
        </p:nvCxnSpPr>
        <p:spPr>
          <a:xfrm>
            <a:off x="1379621" y="2677924"/>
            <a:ext cx="545432" cy="390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40D4179-1898-490B-AE0E-DD58B0462CBC}"/>
              </a:ext>
            </a:extLst>
          </p:cNvPr>
          <p:cNvSpPr txBox="1"/>
          <p:nvPr/>
        </p:nvSpPr>
        <p:spPr>
          <a:xfrm>
            <a:off x="1925053" y="2046328"/>
            <a:ext cx="110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vacuum tee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DEF045DB-C593-4E96-9CCF-A3504F17D924}"/>
              </a:ext>
            </a:extLst>
          </p:cNvPr>
          <p:cNvCxnSpPr>
            <a:cxnSpLocks/>
          </p:cNvCxnSpPr>
          <p:nvPr/>
        </p:nvCxnSpPr>
        <p:spPr>
          <a:xfrm flipH="1" flipV="1">
            <a:off x="5710990" y="5053263"/>
            <a:ext cx="938462" cy="673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53A7428-9E08-4FB1-B4F9-AE4D891FEFF9}"/>
              </a:ext>
            </a:extLst>
          </p:cNvPr>
          <p:cNvSpPr txBox="1"/>
          <p:nvPr/>
        </p:nvSpPr>
        <p:spPr>
          <a:xfrm>
            <a:off x="657727" y="2354105"/>
            <a:ext cx="110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beam pipe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CFD69D30-3737-4360-916A-4998C9A00FB2}"/>
              </a:ext>
            </a:extLst>
          </p:cNvPr>
          <p:cNvCxnSpPr/>
          <p:nvPr/>
        </p:nvCxnSpPr>
        <p:spPr>
          <a:xfrm>
            <a:off x="2646947" y="1656273"/>
            <a:ext cx="545432" cy="390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885741-D8D9-4372-BCA9-0DD6BE046C49}"/>
              </a:ext>
            </a:extLst>
          </p:cNvPr>
          <p:cNvSpPr txBox="1"/>
          <p:nvPr/>
        </p:nvSpPr>
        <p:spPr>
          <a:xfrm>
            <a:off x="6095997" y="4957011"/>
            <a:ext cx="110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electron gun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7D17DF10-E214-4B9D-A333-0F6C85C31954}"/>
              </a:ext>
            </a:extLst>
          </p:cNvPr>
          <p:cNvCxnSpPr>
            <a:cxnSpLocks/>
          </p:cNvCxnSpPr>
          <p:nvPr/>
        </p:nvCxnSpPr>
        <p:spPr>
          <a:xfrm flipH="1" flipV="1">
            <a:off x="5325980" y="4283242"/>
            <a:ext cx="938462" cy="673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"/>
          <p:cNvSpPr txBox="1">
            <a:spLocks/>
          </p:cNvSpPr>
          <p:nvPr/>
        </p:nvSpPr>
        <p:spPr>
          <a:xfrm>
            <a:off x="396557" y="-104053"/>
            <a:ext cx="7620000" cy="907617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zh-CN" sz="2800" dirty="0" smtClean="0"/>
              <a:t>Vacuum-to-vacuum transport of samples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9257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DF07-B99C-478D-850A-B287BF0D750F}" type="slidenum">
              <a:rPr lang="en-US" smtClean="0"/>
              <a:t>18</a:t>
            </a:fld>
            <a:endParaRPr 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57200" y="255011"/>
            <a:ext cx="7620000" cy="571500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zh-CN" sz="2000" dirty="0" smtClean="0"/>
              <a:t>HV measurement technique and improvement to new arm</a:t>
            </a:r>
            <a:endParaRPr lang="zh-CN" altLang="en-US" sz="2000" dirty="0"/>
          </a:p>
        </p:txBody>
      </p:sp>
      <p:pic>
        <p:nvPicPr>
          <p:cNvPr id="6146" name="Picture 2" descr="C:\Users\Yichen\Dropbox\draw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2036"/>
            <a:ext cx="7967518" cy="270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6588" y="3863109"/>
            <a:ext cx="7440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/>
              <a:t>Provide shielding to the device under test: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/>
              <a:t>Error are mainly caused by leakage current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dirty="0" smtClean="0"/>
              <a:t>Reduce leakage current will reduce error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/>
              <a:t>Protect the HV device with same voltage </a:t>
            </a:r>
            <a:r>
              <a:rPr lang="en-US" altLang="zh-CN" dirty="0" smtClean="0"/>
              <a:t>shielding (around the red box)</a:t>
            </a:r>
            <a:endParaRPr lang="en-US" altLang="zh-CN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/>
              <a:t>Potentially increase precision to 1%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4356894" y="1625600"/>
            <a:ext cx="3992779" cy="1413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48023" y="1319202"/>
            <a:ext cx="949385" cy="900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5517" y="1011425"/>
            <a:ext cx="893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grounded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744336" y="1319202"/>
            <a:ext cx="826088" cy="900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62182" y="1011425"/>
            <a:ext cx="663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Biased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822201" y="1454821"/>
            <a:ext cx="534693" cy="7643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39757" y="1165313"/>
            <a:ext cx="1417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Isolating ceramic</a:t>
            </a:r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3822201" y="2453469"/>
            <a:ext cx="961715" cy="1158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949385" y="3038764"/>
            <a:ext cx="1048023" cy="2530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28690" y="3555332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sample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331567" y="3386055"/>
            <a:ext cx="123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Electron gun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3181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/>
              <a:t>Conclusion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3800"/>
            <a:ext cx="7620000" cy="4800600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POSINST simulation shows that E-cloud heat deposition could be suppressed by low SEY coatings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Stainless steel cannot be condition to low enough SEY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TiN barely made the limit, but need conditioning cycles</a:t>
            </a:r>
          </a:p>
          <a:p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eRHIC proposed very interesting materials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a-Carbon could have low enough SEY without conditioning cycles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Surface grooving could provide below 1 SEY without conditioning cycles</a:t>
            </a:r>
          </a:p>
          <a:p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Vacuum-to-vacuum sample transport is plausible</a:t>
            </a:r>
          </a:p>
          <a:p>
            <a:pPr lvl="1"/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Detachable arm could be first solution</a:t>
            </a:r>
          </a:p>
          <a:p>
            <a:pPr lvl="2"/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Better HV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isolation design 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could apply</a:t>
            </a:r>
          </a:p>
          <a:p>
            <a:pPr lvl="1"/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Special transfer device could be another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solution</a:t>
            </a:r>
          </a:p>
          <a:p>
            <a:pPr lvl="1"/>
            <a:endParaRPr lang="en-US" altLang="zh-CN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en-US" altLang="zh-CN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Thanks to: Robert Zwaska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</a:rPr>
              <a:t>, Linda Spentzouris, Yuri Alexahin, Kris Anderson,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</a:rPr>
              <a:t>Robert Ainsworth</a:t>
            </a:r>
            <a:endParaRPr lang="en-US" altLang="zh-CN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altLang="zh-CN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zh-CN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16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smtClean="0"/>
              <a:t>Review of e</a:t>
            </a:r>
            <a:r>
              <a:rPr lang="en-US" altLang="zh-CN" dirty="0"/>
              <a:t>-</a:t>
            </a:r>
            <a:r>
              <a:rPr lang="en-US" altLang="zh-CN" dirty="0" smtClean="0"/>
              <a:t>cloud and previous work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eRHIC: Electron-Ion collider</a:t>
            </a:r>
          </a:p>
          <a:p>
            <a:pPr lvl="1"/>
            <a:r>
              <a:rPr lang="en-US" altLang="zh-CN" dirty="0" smtClean="0"/>
              <a:t>Superconducting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magnets</a:t>
            </a:r>
            <a:r>
              <a:rPr lang="zh-CN" altLang="en-US" dirty="0" smtClean="0"/>
              <a:t> </a:t>
            </a:r>
            <a:r>
              <a:rPr lang="en-US" altLang="zh-CN" dirty="0" smtClean="0"/>
              <a:t>vulnerable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e-cloud</a:t>
            </a:r>
            <a:r>
              <a:rPr lang="zh-CN" altLang="en-US" dirty="0" smtClean="0"/>
              <a:t> </a:t>
            </a:r>
            <a:r>
              <a:rPr lang="en-US" altLang="zh-CN" dirty="0" smtClean="0"/>
              <a:t>related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heat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deposition</a:t>
            </a:r>
          </a:p>
          <a:p>
            <a:pPr lvl="1"/>
            <a:endParaRPr lang="en-US" altLang="zh-CN" dirty="0" smtClean="0"/>
          </a:p>
          <a:p>
            <a:r>
              <a:rPr lang="en-US" altLang="zh-CN" dirty="0" smtClean="0"/>
              <a:t>Posinst</a:t>
            </a:r>
            <a:r>
              <a:rPr lang="zh-CN" altLang="en-US" dirty="0" smtClean="0"/>
              <a:t> </a:t>
            </a:r>
            <a:r>
              <a:rPr lang="en-US" altLang="zh-CN" dirty="0" smtClean="0"/>
              <a:t>simulated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heat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deposition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rate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eRHIC</a:t>
            </a:r>
            <a:r>
              <a:rPr lang="zh-CN" altLang="en-US" dirty="0" smtClean="0"/>
              <a:t> </a:t>
            </a:r>
            <a:r>
              <a:rPr lang="en-US" altLang="zh-CN" dirty="0" smtClean="0"/>
              <a:t>dipole</a:t>
            </a:r>
          </a:p>
          <a:p>
            <a:pPr lvl="1"/>
            <a:r>
              <a:rPr lang="en-US" altLang="zh-CN" dirty="0" smtClean="0"/>
              <a:t>Non-uniform - Very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concentrated in some places</a:t>
            </a:r>
          </a:p>
          <a:p>
            <a:pPr lvl="1"/>
            <a:r>
              <a:rPr lang="en-US" altLang="zh-CN" dirty="0" smtClean="0"/>
              <a:t>Could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suppressed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low</a:t>
            </a:r>
            <a:r>
              <a:rPr lang="zh-CN" altLang="en-US" dirty="0" smtClean="0"/>
              <a:t> </a:t>
            </a:r>
            <a:r>
              <a:rPr lang="en-US" altLang="zh-CN" dirty="0" smtClean="0"/>
              <a:t>SEY</a:t>
            </a:r>
            <a:r>
              <a:rPr lang="zh-CN" altLang="en-US" dirty="0" smtClean="0"/>
              <a:t> </a:t>
            </a:r>
            <a:r>
              <a:rPr lang="en-US" altLang="zh-CN" dirty="0" smtClean="0"/>
              <a:t>coating</a:t>
            </a:r>
          </a:p>
          <a:p>
            <a:pPr lvl="1"/>
            <a:endParaRPr lang="en-US" altLang="zh-CN" dirty="0" smtClean="0"/>
          </a:p>
          <a:p>
            <a:r>
              <a:rPr lang="en-US" altLang="zh-CN" dirty="0" smtClean="0"/>
              <a:t>Coatings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proposed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eRHIC</a:t>
            </a:r>
            <a:r>
              <a:rPr lang="zh-CN" altLang="en-US" dirty="0" smtClean="0"/>
              <a:t> </a:t>
            </a:r>
            <a:r>
              <a:rPr lang="en-US" altLang="zh-CN" dirty="0" smtClean="0"/>
              <a:t>group</a:t>
            </a:r>
          </a:p>
          <a:p>
            <a:pPr lvl="1"/>
            <a:r>
              <a:rPr lang="en-US" altLang="zh-CN" dirty="0" smtClean="0"/>
              <a:t>Measurement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SEY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LINAC</a:t>
            </a:r>
            <a:r>
              <a:rPr lang="zh-CN" altLang="en-US" dirty="0" smtClean="0"/>
              <a:t> </a:t>
            </a:r>
            <a:r>
              <a:rPr lang="en-US" altLang="zh-CN" dirty="0" smtClean="0"/>
              <a:t>lab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MI-10</a:t>
            </a:r>
          </a:p>
          <a:p>
            <a:pPr lvl="1"/>
            <a:r>
              <a:rPr lang="en-US" altLang="zh-CN" dirty="0" smtClean="0"/>
              <a:t>Vacuum</a:t>
            </a:r>
            <a:r>
              <a:rPr lang="zh-CN" altLang="en-US" dirty="0" smtClean="0"/>
              <a:t>-</a:t>
            </a:r>
            <a:r>
              <a:rPr lang="en-US" altLang="zh-CN" dirty="0" smtClean="0"/>
              <a:t>to-vacuum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transport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3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 up slides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0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Linac lab SEY measurement test stand</a:t>
            </a:r>
            <a:endParaRPr lang="en-US" dirty="0"/>
          </a:p>
        </p:txBody>
      </p:sp>
      <p:pic>
        <p:nvPicPr>
          <p:cNvPr id="5" name="Picture 4" descr="IMG_20180705_1025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73989"/>
            <a:ext cx="3752123" cy="2814092"/>
          </a:xfrm>
          <a:prstGeom prst="rect">
            <a:avLst/>
          </a:prstGeom>
        </p:spPr>
      </p:pic>
      <p:pic>
        <p:nvPicPr>
          <p:cNvPr id="6" name="Picture 5" descr="IMG_20180705_1025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76" y="973989"/>
            <a:ext cx="3767981" cy="2825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877" y="4047326"/>
            <a:ext cx="7440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Linac</a:t>
            </a:r>
            <a:r>
              <a:rPr lang="zh-CN" altLang="en-US" dirty="0" smtClean="0"/>
              <a:t> </a:t>
            </a:r>
            <a:r>
              <a:rPr lang="en-US" altLang="zh-CN" dirty="0" smtClean="0"/>
              <a:t>Lab</a:t>
            </a:r>
            <a:r>
              <a:rPr lang="zh-CN" altLang="en-US" dirty="0" smtClean="0"/>
              <a:t> </a:t>
            </a:r>
            <a:r>
              <a:rPr lang="en-US" altLang="zh-CN" dirty="0" smtClean="0"/>
              <a:t>test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share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same</a:t>
            </a:r>
            <a:r>
              <a:rPr lang="zh-CN" altLang="en-US" dirty="0" smtClean="0"/>
              <a:t> </a:t>
            </a:r>
            <a:r>
              <a:rPr lang="en-US" altLang="zh-CN" dirty="0" smtClean="0"/>
              <a:t>measurement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principle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MI-10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  <a:r>
              <a:rPr lang="zh-CN" altLang="en-US" dirty="0" smtClean="0"/>
              <a:t> </a:t>
            </a:r>
            <a:r>
              <a:rPr lang="en-US" altLang="zh-CN" dirty="0" smtClean="0"/>
              <a:t>up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8814" y="4927639"/>
            <a:ext cx="454625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Primary current (I</a:t>
            </a:r>
            <a:r>
              <a:rPr lang="en-US" altLang="zh-CN" sz="1400" baseline="-25000" dirty="0"/>
              <a:t>p</a:t>
            </a:r>
            <a:r>
              <a:rPr lang="en-US" altLang="zh-CN" sz="1400" dirty="0"/>
              <a:t>): +150V recapture all secondary electron</a:t>
            </a:r>
          </a:p>
          <a:p>
            <a:pPr lvl="1"/>
            <a:r>
              <a:rPr lang="en-US" altLang="zh-CN" sz="1400" dirty="0"/>
              <a:t>+150V</a:t>
            </a:r>
            <a:r>
              <a:rPr lang="zh-CN" altLang="en-US" sz="1400" dirty="0"/>
              <a:t> </a:t>
            </a:r>
            <a:r>
              <a:rPr lang="en-US" altLang="zh-CN" sz="1400" dirty="0"/>
              <a:t>leakage</a:t>
            </a:r>
            <a:r>
              <a:rPr lang="zh-CN" altLang="en-US" sz="1400" dirty="0"/>
              <a:t> </a:t>
            </a:r>
            <a:r>
              <a:rPr lang="en-US" altLang="zh-CN" sz="1400" dirty="0"/>
              <a:t>current</a:t>
            </a:r>
            <a:r>
              <a:rPr lang="zh-CN" altLang="en-US" sz="1400" dirty="0"/>
              <a:t> </a:t>
            </a:r>
            <a:r>
              <a:rPr lang="en-US" altLang="zh-CN" sz="1400" dirty="0"/>
              <a:t>(</a:t>
            </a:r>
            <a:r>
              <a:rPr lang="en-US" altLang="zh-CN" sz="1400" dirty="0" err="1"/>
              <a:t>δ</a:t>
            </a:r>
            <a:r>
              <a:rPr lang="en-US" altLang="zh-CN" sz="1400" baseline="-25000" dirty="0" err="1"/>
              <a:t>p</a:t>
            </a:r>
            <a:r>
              <a:rPr lang="en-US" altLang="zh-CN" sz="1400" dirty="0"/>
              <a:t>), 1 data point each energy</a:t>
            </a:r>
          </a:p>
          <a:p>
            <a:r>
              <a:rPr lang="en-US" altLang="zh-CN" sz="1400" dirty="0"/>
              <a:t>Total current (I</a:t>
            </a:r>
            <a:r>
              <a:rPr lang="en-US" altLang="zh-CN" sz="1400" baseline="-25000" dirty="0"/>
              <a:t>t</a:t>
            </a:r>
            <a:r>
              <a:rPr lang="en-US" altLang="zh-CN" sz="1400" dirty="0"/>
              <a:t>): -20V repulse all secondary electrons</a:t>
            </a:r>
          </a:p>
          <a:p>
            <a:pPr lvl="1"/>
            <a:r>
              <a:rPr lang="en-US" altLang="zh-CN" sz="1400" dirty="0"/>
              <a:t>-20V</a:t>
            </a:r>
            <a:r>
              <a:rPr lang="zh-CN" altLang="en-US" sz="1400" dirty="0"/>
              <a:t> </a:t>
            </a:r>
            <a:r>
              <a:rPr lang="en-US" altLang="zh-CN" sz="1400" dirty="0"/>
              <a:t>leakage</a:t>
            </a:r>
            <a:r>
              <a:rPr lang="zh-CN" altLang="en-US" sz="1400" dirty="0"/>
              <a:t> </a:t>
            </a:r>
            <a:r>
              <a:rPr lang="en-US" altLang="zh-CN" sz="1400" dirty="0"/>
              <a:t>current</a:t>
            </a:r>
            <a:r>
              <a:rPr lang="zh-CN" altLang="en-US" sz="1400" dirty="0"/>
              <a:t> </a:t>
            </a:r>
            <a:r>
              <a:rPr lang="en-US" altLang="zh-CN" sz="1400" dirty="0"/>
              <a:t>(</a:t>
            </a:r>
            <a:r>
              <a:rPr lang="en-US" altLang="zh-CN" sz="1400" dirty="0" err="1"/>
              <a:t>δ</a:t>
            </a:r>
            <a:r>
              <a:rPr lang="en-US" altLang="zh-CN" sz="1400" baseline="-25000" dirty="0" err="1"/>
              <a:t>t</a:t>
            </a:r>
            <a:r>
              <a:rPr lang="en-US" altLang="zh-CN" sz="1400" dirty="0"/>
              <a:t>), 9 data points each energy</a:t>
            </a:r>
          </a:p>
          <a:p>
            <a:endParaRPr lang="en-US" sz="1400" dirty="0"/>
          </a:p>
        </p:txBody>
      </p:sp>
      <p:graphicFrame>
        <p:nvGraphicFramePr>
          <p:cNvPr id="9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44196"/>
              </p:ext>
            </p:extLst>
          </p:nvPr>
        </p:nvGraphicFramePr>
        <p:xfrm>
          <a:off x="5618936" y="4927639"/>
          <a:ext cx="1579563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Equation" r:id="rId5" imgW="863600" imgH="508000" progId="Equation.3">
                  <p:embed/>
                </p:oleObj>
              </mc:Choice>
              <mc:Fallback>
                <p:oleObj name="Equation" r:id="rId5" imgW="8636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18936" y="4927639"/>
                        <a:ext cx="1579563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1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SEY over time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3069682"/>
              </p:ext>
            </p:extLst>
          </p:nvPr>
        </p:nvGraphicFramePr>
        <p:xfrm>
          <a:off x="406879" y="1349374"/>
          <a:ext cx="8199239" cy="4556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21635654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749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SEY </a:t>
            </a:r>
            <a:r>
              <a:rPr lang="en-US" dirty="0" err="1" smtClean="0"/>
              <a:t>vs</a:t>
            </a:r>
            <a:r>
              <a:rPr lang="en-US" dirty="0" smtClean="0"/>
              <a:t> Beam Intensity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4528334"/>
              </p:ext>
            </p:extLst>
          </p:nvPr>
        </p:nvGraphicFramePr>
        <p:xfrm>
          <a:off x="228600" y="1097279"/>
          <a:ext cx="8574793" cy="2763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 descr="Intens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27" y="3832404"/>
            <a:ext cx="6874191" cy="245409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2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SEY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vs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Integrated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Beam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Intensity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0474808"/>
              </p:ext>
            </p:extLst>
          </p:nvPr>
        </p:nvGraphicFramePr>
        <p:xfrm>
          <a:off x="345231" y="900016"/>
          <a:ext cx="8458162" cy="5190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06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2250" y="848260"/>
            <a:ext cx="8672513" cy="5059363"/>
          </a:xfrm>
        </p:spPr>
        <p:txBody>
          <a:bodyPr/>
          <a:lstStyle/>
          <a:p>
            <a:r>
              <a:rPr lang="en-US" altLang="zh-CN" sz="1800" dirty="0"/>
              <a:t>The bias voltage induced leakage current is the largest source of inaccuracy. </a:t>
            </a:r>
          </a:p>
          <a:p>
            <a:pPr lvl="1"/>
            <a:r>
              <a:rPr lang="en-US" altLang="zh-CN" sz="1800" dirty="0"/>
              <a:t>Signal: 0.5-1.5 </a:t>
            </a:r>
            <a:r>
              <a:rPr lang="en-US" altLang="zh-CN" sz="1800" dirty="0" err="1"/>
              <a:t>nA</a:t>
            </a:r>
            <a:endParaRPr lang="en-US" altLang="zh-CN" sz="1800" dirty="0"/>
          </a:p>
          <a:p>
            <a:pPr lvl="1"/>
            <a:r>
              <a:rPr lang="en-US" altLang="zh-CN" sz="1800" dirty="0"/>
              <a:t>Leakage current: 0.1-30 </a:t>
            </a:r>
            <a:r>
              <a:rPr lang="en-US" altLang="zh-CN" sz="1800" dirty="0" err="1"/>
              <a:t>nA</a:t>
            </a:r>
            <a:endParaRPr lang="en-US" altLang="zh-CN" sz="1800" dirty="0"/>
          </a:p>
          <a:p>
            <a:r>
              <a:rPr lang="en-US" altLang="zh-CN" sz="1800" dirty="0"/>
              <a:t>Leakage currents caused by:</a:t>
            </a:r>
          </a:p>
          <a:p>
            <a:pPr lvl="1"/>
            <a:r>
              <a:rPr lang="en-US" altLang="zh-CN" sz="1800" dirty="0"/>
              <a:t>Moisture in the isolating ceramic</a:t>
            </a:r>
          </a:p>
          <a:p>
            <a:pPr lvl="1"/>
            <a:r>
              <a:rPr lang="en-US" altLang="zh-CN" sz="1800" dirty="0"/>
              <a:t>Non-infinite resistance between cables and surrounding </a:t>
            </a:r>
            <a:r>
              <a:rPr lang="en-US" altLang="zh-CN" sz="1800" dirty="0" smtClean="0"/>
              <a:t>metal (≤1TΩ)</a:t>
            </a:r>
            <a:endParaRPr lang="en-US" altLang="zh-CN" sz="1800" dirty="0"/>
          </a:p>
          <a:p>
            <a:r>
              <a:rPr lang="en-US" altLang="zh-CN" sz="1800" dirty="0"/>
              <a:t>Capacitively induced current from the surrounding  environment can cause the leakage current </a:t>
            </a:r>
            <a:r>
              <a:rPr lang="en-US" altLang="zh-CN" sz="1800" dirty="0" smtClean="0"/>
              <a:t>to be unstable. </a:t>
            </a:r>
            <a:endParaRPr lang="en-US" altLang="zh-CN" sz="1800" dirty="0"/>
          </a:p>
          <a:p>
            <a:r>
              <a:rPr lang="en-US" altLang="zh-CN" sz="1800" dirty="0"/>
              <a:t>System introduced to reduce the leakage </a:t>
            </a:r>
            <a:r>
              <a:rPr lang="en-US" altLang="zh-CN" sz="1800" dirty="0" smtClean="0"/>
              <a:t>current</a:t>
            </a:r>
          </a:p>
          <a:p>
            <a:pPr lvl="1"/>
            <a:r>
              <a:rPr lang="en-US" altLang="zh-CN" sz="1800" dirty="0"/>
              <a:t>A Faraday box was installed </a:t>
            </a:r>
            <a:r>
              <a:rPr lang="en-US" altLang="zh-CN" sz="1800" dirty="0" smtClean="0"/>
              <a:t>to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isolate </a:t>
            </a:r>
            <a:r>
              <a:rPr lang="en-US" altLang="zh-CN" sz="1800" dirty="0"/>
              <a:t>the measurement arm</a:t>
            </a:r>
          </a:p>
          <a:p>
            <a:pPr lvl="1"/>
            <a:r>
              <a:rPr lang="en-US" altLang="zh-CN" sz="1800" dirty="0"/>
              <a:t>A Nitrogen system to dry </a:t>
            </a:r>
            <a:r>
              <a:rPr lang="en-US" altLang="zh-CN" sz="1800" dirty="0" smtClean="0"/>
              <a:t>the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ceramic </a:t>
            </a:r>
            <a:endParaRPr lang="en-US" altLang="zh-CN" sz="1800" dirty="0"/>
          </a:p>
          <a:p>
            <a:pPr lvl="1"/>
            <a:r>
              <a:rPr lang="en-US" altLang="zh-CN" sz="1800" dirty="0"/>
              <a:t>Isolation of the cables from the </a:t>
            </a:r>
            <a:r>
              <a:rPr lang="en-US" altLang="zh-CN" sz="1800" dirty="0" smtClean="0"/>
              <a:t>faraday </a:t>
            </a:r>
            <a:r>
              <a:rPr lang="en-US" altLang="zh-CN" sz="1800" dirty="0"/>
              <a:t>box </a:t>
            </a:r>
            <a:endParaRPr lang="en-US" altLang="zh-CN" sz="1800" dirty="0" smtClean="0"/>
          </a:p>
          <a:p>
            <a:r>
              <a:rPr lang="en-US" altLang="zh-CN" sz="1800" dirty="0" smtClean="0"/>
              <a:t>Leakage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current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was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measured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and</a:t>
            </a:r>
            <a:r>
              <a:rPr lang="zh-CN" altLang="en-US" sz="1800" dirty="0"/>
              <a:t> </a:t>
            </a:r>
            <a:r>
              <a:rPr lang="en-US" altLang="zh-CN" sz="1800" dirty="0" smtClean="0"/>
              <a:t>studied</a:t>
            </a:r>
          </a:p>
          <a:p>
            <a:pPr lvl="1"/>
            <a:r>
              <a:rPr lang="en-US" altLang="zh-CN" sz="1800" dirty="0" smtClean="0"/>
              <a:t>Leakage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current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measurement time exactly matches SEY measurement time</a:t>
            </a:r>
            <a:endParaRPr lang="en-US" altLang="zh-CN" sz="1800" dirty="0"/>
          </a:p>
          <a:p>
            <a:pPr lvl="1"/>
            <a:r>
              <a:rPr lang="en-US" altLang="zh-CN" sz="1800" dirty="0" smtClean="0"/>
              <a:t>Simple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analysis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was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performed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to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calculate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the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error</a:t>
            </a:r>
            <a:r>
              <a:rPr lang="zh-CN" altLang="en-US" sz="1800" dirty="0" smtClean="0"/>
              <a:t> </a:t>
            </a:r>
            <a:endParaRPr lang="en-US" altLang="zh-CN" sz="1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/>
              <a:t>Leakage Current: The Largest Source of Inaccuracy</a:t>
            </a:r>
            <a:endParaRPr lang="en-US" sz="2400" dirty="0"/>
          </a:p>
        </p:txBody>
      </p:sp>
      <p:graphicFrame>
        <p:nvGraphicFramePr>
          <p:cNvPr id="7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675947"/>
              </p:ext>
            </p:extLst>
          </p:nvPr>
        </p:nvGraphicFramePr>
        <p:xfrm>
          <a:off x="4918448" y="1457076"/>
          <a:ext cx="309245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Equation" r:id="rId3" imgW="1739900" imgH="457200" progId="Equation.3">
                  <p:embed/>
                </p:oleObj>
              </mc:Choice>
              <mc:Fallback>
                <p:oleObj name="Equation" r:id="rId3" imgW="1739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18448" y="1457076"/>
                        <a:ext cx="3092450" cy="81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65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Primary current (</a:t>
            </a:r>
            <a:r>
              <a:rPr lang="en-US" altLang="zh-CN" dirty="0" err="1"/>
              <a:t>I</a:t>
            </a:r>
            <a:r>
              <a:rPr lang="en-US" altLang="zh-CN" baseline="-25000" dirty="0" err="1"/>
              <a:t>p</a:t>
            </a:r>
            <a:r>
              <a:rPr lang="en-US" altLang="zh-CN" dirty="0"/>
              <a:t>): +150V recapture all secondary </a:t>
            </a:r>
            <a:r>
              <a:rPr lang="en-US" altLang="zh-CN" dirty="0" smtClean="0"/>
              <a:t>electron</a:t>
            </a:r>
          </a:p>
          <a:p>
            <a:pPr lvl="1"/>
            <a:r>
              <a:rPr lang="en-US" altLang="zh-CN" dirty="0" smtClean="0"/>
              <a:t>+150V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leakage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current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en-US" altLang="zh-CN" dirty="0" err="1" smtClean="0"/>
              <a:t>δ</a:t>
            </a:r>
            <a:r>
              <a:rPr lang="en-US" altLang="zh-CN" baseline="-25000" dirty="0" err="1" smtClean="0"/>
              <a:t>p</a:t>
            </a:r>
            <a:r>
              <a:rPr lang="en-US" altLang="zh-CN" dirty="0" smtClean="0"/>
              <a:t>), 1 data point each energy</a:t>
            </a:r>
          </a:p>
          <a:p>
            <a:r>
              <a:rPr lang="en-US" altLang="zh-CN" dirty="0" smtClean="0"/>
              <a:t>Total current (I</a:t>
            </a:r>
            <a:r>
              <a:rPr lang="en-US" altLang="zh-CN" baseline="-25000" dirty="0" smtClean="0"/>
              <a:t>t</a:t>
            </a:r>
            <a:r>
              <a:rPr lang="en-US" altLang="zh-CN" dirty="0" smtClean="0"/>
              <a:t>): -20V repulse all secondary electrons</a:t>
            </a:r>
          </a:p>
          <a:p>
            <a:pPr lvl="1"/>
            <a:r>
              <a:rPr lang="en-US" altLang="zh-CN" dirty="0" smtClean="0"/>
              <a:t>-20V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leakage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current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en-US" altLang="zh-CN" dirty="0" err="1" smtClean="0"/>
              <a:t>δ</a:t>
            </a:r>
            <a:r>
              <a:rPr lang="en-US" altLang="zh-CN" baseline="-25000" dirty="0" err="1" smtClean="0"/>
              <a:t>t</a:t>
            </a:r>
            <a:r>
              <a:rPr lang="en-US" altLang="zh-CN" dirty="0" smtClean="0"/>
              <a:t>), 9 data points each energy</a:t>
            </a:r>
            <a:endParaRPr lang="en-US" altLang="zh-CN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SEY</a:t>
            </a:r>
            <a:r>
              <a:rPr lang="zh-CN" altLang="en-US" dirty="0" smtClean="0"/>
              <a:t> </a:t>
            </a:r>
            <a:r>
              <a:rPr lang="en-US" altLang="zh-CN" dirty="0" smtClean="0"/>
              <a:t>measured</a:t>
            </a:r>
            <a:endParaRPr lang="en-US" dirty="0"/>
          </a:p>
        </p:txBody>
      </p:sp>
      <p:graphicFrame>
        <p:nvGraphicFramePr>
          <p:cNvPr id="8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813534"/>
              </p:ext>
            </p:extLst>
          </p:nvPr>
        </p:nvGraphicFramePr>
        <p:xfrm>
          <a:off x="2773084" y="2665318"/>
          <a:ext cx="3182152" cy="834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3" imgW="1739900" imgH="457200" progId="Equation.3">
                  <p:embed/>
                </p:oleObj>
              </mc:Choice>
              <mc:Fallback>
                <p:oleObj name="Equation" r:id="rId3" imgW="1739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3084" y="2665318"/>
                        <a:ext cx="3182152" cy="834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3" descr="C:\Users\Yichen\Dropbox\comprehensive\-20bia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612" y="3579209"/>
            <a:ext cx="2900149" cy="264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Yichen\Dropbox\comprehensive\+150bia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330" y="3579209"/>
            <a:ext cx="2931738" cy="268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1825" y="4758990"/>
            <a:ext cx="330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r>
              <a:rPr lang="en-US" baseline="-25000" dirty="0" smtClean="0"/>
              <a:t>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45565" y="4771319"/>
            <a:ext cx="370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</a:t>
            </a:r>
            <a:r>
              <a:rPr lang="en-US" baseline="-25000" dirty="0" err="1" smtClean="0"/>
              <a:t>p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4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leakage current on measurements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12195" y="841789"/>
            <a:ext cx="1485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case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05918" y="878776"/>
            <a:ext cx="12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 case</a:t>
            </a:r>
            <a:endParaRPr lang="en-US" dirty="0"/>
          </a:p>
        </p:txBody>
      </p:sp>
      <p:pic>
        <p:nvPicPr>
          <p:cNvPr id="2" name="Picture 1" descr="BadCas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26" y="1303454"/>
            <a:ext cx="4310174" cy="2394541"/>
          </a:xfrm>
          <a:prstGeom prst="rect">
            <a:avLst/>
          </a:prstGeom>
        </p:spPr>
      </p:pic>
      <p:pic>
        <p:nvPicPr>
          <p:cNvPr id="11" name="Picture 10" descr="GoodCas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303454"/>
            <a:ext cx="4285186" cy="2380659"/>
          </a:xfrm>
          <a:prstGeom prst="rect">
            <a:avLst/>
          </a:prstGeom>
        </p:spPr>
      </p:pic>
      <p:pic>
        <p:nvPicPr>
          <p:cNvPr id="9" name="Picture 8" descr="Goodipi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3697994"/>
            <a:ext cx="4285186" cy="2380659"/>
          </a:xfrm>
          <a:prstGeom prst="rect">
            <a:avLst/>
          </a:prstGeom>
        </p:spPr>
      </p:pic>
      <p:pic>
        <p:nvPicPr>
          <p:cNvPr id="10" name="Picture 9" descr="badipi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26" y="3697994"/>
            <a:ext cx="4310174" cy="2394541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02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Measurement error due to variation of leakage current</a:t>
            </a:r>
          </a:p>
          <a:p>
            <a:pPr lvl="1"/>
            <a:r>
              <a:rPr lang="en-US" dirty="0"/>
              <a:t>Leakage current variation 10-200%</a:t>
            </a:r>
          </a:p>
          <a:p>
            <a:r>
              <a:rPr lang="en-US" dirty="0"/>
              <a:t>Even</a:t>
            </a:r>
            <a:r>
              <a:rPr lang="zh-CN" altLang="en-US" dirty="0"/>
              <a:t> </a:t>
            </a:r>
            <a:r>
              <a:rPr lang="en-US" altLang="zh-CN" dirty="0"/>
              <a:t>w</a:t>
            </a:r>
            <a:r>
              <a:rPr lang="en-US" dirty="0"/>
              <a:t>ith low absolute</a:t>
            </a:r>
            <a:r>
              <a:rPr lang="zh-CN" altLang="en-US" dirty="0"/>
              <a:t> </a:t>
            </a:r>
            <a:r>
              <a:rPr lang="en-US" altLang="zh-CN" dirty="0"/>
              <a:t>leakage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, 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 a large</a:t>
            </a:r>
            <a:r>
              <a:rPr lang="zh-CN" altLang="en-US" dirty="0"/>
              <a:t> </a:t>
            </a:r>
            <a:r>
              <a:rPr lang="en-US" altLang="zh-CN" dirty="0"/>
              <a:t>variation</a:t>
            </a:r>
            <a:r>
              <a:rPr lang="zh-CN" altLang="en-US" dirty="0"/>
              <a:t> </a:t>
            </a:r>
            <a:r>
              <a:rPr lang="en-US" altLang="zh-CN" dirty="0"/>
              <a:t>still</a:t>
            </a:r>
            <a:r>
              <a:rPr lang="zh-CN" altLang="en-US" dirty="0"/>
              <a:t> </a:t>
            </a:r>
            <a:r>
              <a:rPr lang="en-US" altLang="zh-CN" dirty="0"/>
              <a:t>causes</a:t>
            </a:r>
            <a:r>
              <a:rPr lang="zh-CN" altLang="en-US" dirty="0"/>
              <a:t> </a:t>
            </a:r>
            <a:r>
              <a:rPr lang="en-US" altLang="zh-CN" dirty="0"/>
              <a:t>a large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</a:p>
          <a:p>
            <a:r>
              <a:rPr lang="en-US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depends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i="1" dirty="0" err="1"/>
              <a:t>I</a:t>
            </a:r>
            <a:r>
              <a:rPr lang="en-US" altLang="zh-CN" i="1" baseline="-25000" dirty="0" err="1"/>
              <a:t>p</a:t>
            </a:r>
            <a:r>
              <a:rPr lang="zh-CN" altLang="en-US" dirty="0"/>
              <a:t>, </a:t>
            </a:r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i="1" dirty="0" err="1"/>
              <a:t>I</a:t>
            </a:r>
            <a:r>
              <a:rPr lang="en-US" altLang="zh-CN" i="1" baseline="-25000" dirty="0" err="1"/>
              <a:t>p</a:t>
            </a:r>
            <a:r>
              <a:rPr lang="zh-CN" altLang="en-US" dirty="0"/>
              <a:t> </a:t>
            </a:r>
            <a:r>
              <a:rPr lang="en-US" altLang="zh-CN" dirty="0"/>
              <a:t>could</a:t>
            </a:r>
            <a:r>
              <a:rPr lang="zh-CN" altLang="en-US" dirty="0"/>
              <a:t> </a:t>
            </a:r>
            <a:r>
              <a:rPr lang="en-US" altLang="zh-CN" dirty="0"/>
              <a:t>greatly</a:t>
            </a:r>
            <a:r>
              <a:rPr lang="zh-CN" altLang="en-US" dirty="0"/>
              <a:t> </a:t>
            </a:r>
            <a:r>
              <a:rPr lang="en-US" altLang="zh-CN" dirty="0"/>
              <a:t>reduce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</a:p>
          <a:p>
            <a:r>
              <a:rPr lang="en-US" dirty="0"/>
              <a:t>Example: consider the </a:t>
            </a:r>
            <a:r>
              <a:rPr lang="en-US" altLang="zh-CN" dirty="0"/>
              <a:t>case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i="1" dirty="0" err="1"/>
              <a:t>I</a:t>
            </a:r>
            <a:r>
              <a:rPr lang="en-US" altLang="zh-CN" i="1" baseline="-25000" dirty="0" err="1"/>
              <a:t>p</a:t>
            </a:r>
            <a:r>
              <a:rPr lang="en-US" altLang="zh-CN" i="1" dirty="0"/>
              <a:t> = 1 </a:t>
            </a:r>
            <a:r>
              <a:rPr lang="en-US" altLang="zh-CN" i="1" dirty="0" err="1"/>
              <a:t>nA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error</a:t>
            </a:r>
            <a:r>
              <a:rPr lang="zh-CN" altLang="en-US" dirty="0" smtClean="0"/>
              <a:t> </a:t>
            </a:r>
            <a:r>
              <a:rPr lang="en-US" altLang="zh-CN" dirty="0" smtClean="0"/>
              <a:t>does</a:t>
            </a:r>
            <a:r>
              <a:rPr lang="zh-CN" altLang="en-US" dirty="0" smtClean="0"/>
              <a:t> </a:t>
            </a:r>
            <a:r>
              <a:rPr lang="en-US" dirty="0" smtClean="0"/>
              <a:t>leakage current induce</a:t>
            </a:r>
            <a:endParaRPr lang="en-US" dirty="0"/>
          </a:p>
        </p:txBody>
      </p:sp>
      <p:graphicFrame>
        <p:nvGraphicFramePr>
          <p:cNvPr id="7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731768"/>
              </p:ext>
            </p:extLst>
          </p:nvPr>
        </p:nvGraphicFramePr>
        <p:xfrm>
          <a:off x="1357313" y="3524250"/>
          <a:ext cx="215900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" name="Equation" r:id="rId3" imgW="1181100" imgH="457200" progId="Equation.3">
                  <p:embed/>
                </p:oleObj>
              </mc:Choice>
              <mc:Fallback>
                <p:oleObj name="Equation" r:id="rId3" imgW="1181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57313" y="3524250"/>
                        <a:ext cx="2159000" cy="833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415876"/>
              </p:ext>
            </p:extLst>
          </p:nvPr>
        </p:nvGraphicFramePr>
        <p:xfrm>
          <a:off x="5740400" y="3524090"/>
          <a:ext cx="1463675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" name="Equation" r:id="rId5" imgW="800100" imgH="444500" progId="Equation.3">
                  <p:embed/>
                </p:oleObj>
              </mc:Choice>
              <mc:Fallback>
                <p:oleObj name="Equation" r:id="rId5" imgW="8001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40400" y="3524090"/>
                        <a:ext cx="1463675" cy="81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133645"/>
              </p:ext>
            </p:extLst>
          </p:nvPr>
        </p:nvGraphicFramePr>
        <p:xfrm>
          <a:off x="736827" y="4357527"/>
          <a:ext cx="3185032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6258"/>
                <a:gridCol w="796258"/>
                <a:gridCol w="796258"/>
                <a:gridCol w="79625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Δδ</a:t>
                      </a:r>
                      <a:r>
                        <a:rPr lang="en-US" baseline="-25000" dirty="0" err="1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50pA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100pA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150pA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ΔSEY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0.091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0.134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1.8SEY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6600"/>
                          </a:solidFill>
                        </a:rPr>
                        <a:t>5.1%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7.4%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1.3SEY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6600"/>
                          </a:solidFill>
                        </a:rPr>
                        <a:t>7.0%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10.3%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016406"/>
              </p:ext>
            </p:extLst>
          </p:nvPr>
        </p:nvGraphicFramePr>
        <p:xfrm>
          <a:off x="5026898" y="4303708"/>
          <a:ext cx="3185032" cy="1478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6258"/>
                <a:gridCol w="796258"/>
                <a:gridCol w="796258"/>
                <a:gridCol w="796258"/>
              </a:tblGrid>
              <a:tr h="33362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Δδ</a:t>
                      </a:r>
                      <a:r>
                        <a:rPr lang="en-US" baseline="-25000" dirty="0" err="1" smtClean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50pA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100pA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4"/>
                          </a:solidFill>
                        </a:rPr>
                        <a:t>150pA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ΔSEY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4"/>
                          </a:solidFill>
                        </a:rPr>
                        <a:t>0.15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1.8SEY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5.6%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accent4"/>
                          </a:solidFill>
                        </a:rPr>
                        <a:t>8.3%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1.3SEY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7.7%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accent4"/>
                          </a:solidFill>
                        </a:rPr>
                        <a:t>11.5%</a:t>
                      </a:r>
                      <a:endParaRPr lang="en-US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63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Leakage current </a:t>
            </a:r>
            <a:r>
              <a:rPr lang="en-US" altLang="zh-CN" dirty="0" smtClean="0"/>
              <a:t>over</a:t>
            </a:r>
            <a:r>
              <a:rPr lang="zh-CN" altLang="en-US" dirty="0" smtClean="0"/>
              <a:t> </a:t>
            </a:r>
            <a:r>
              <a:rPr lang="en-US" altLang="zh-CN" dirty="0" smtClean="0"/>
              <a:t>typical</a:t>
            </a:r>
            <a:r>
              <a:rPr lang="zh-CN" altLang="en-US" dirty="0"/>
              <a:t> </a:t>
            </a:r>
            <a:r>
              <a:rPr lang="en-US" altLang="zh-CN" dirty="0" smtClean="0"/>
              <a:t>measurement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period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17712" y="838372"/>
            <a:ext cx="1485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</a:t>
            </a:r>
            <a:r>
              <a:rPr lang="zh-CN" altLang="en-US" dirty="0" smtClean="0"/>
              <a:t> </a:t>
            </a:r>
            <a:r>
              <a:rPr lang="en-US" altLang="zh-CN" dirty="0" smtClean="0"/>
              <a:t>case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99105" y="838372"/>
            <a:ext cx="12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</a:t>
            </a:r>
            <a:r>
              <a:rPr lang="zh-CN" altLang="en-US" dirty="0" smtClean="0"/>
              <a:t> </a:t>
            </a:r>
            <a:r>
              <a:rPr lang="en-US" altLang="zh-CN" dirty="0" smtClean="0"/>
              <a:t>case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0286" y="2206889"/>
            <a:ext cx="453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</a:t>
            </a:r>
            <a:r>
              <a:rPr lang="en-US" baseline="-25000" dirty="0" err="1" smtClean="0"/>
              <a:t>p</a:t>
            </a:r>
            <a:r>
              <a:rPr lang="en-US" baseline="-25000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4771319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</a:t>
            </a:r>
            <a:r>
              <a:rPr lang="en-US" baseline="-25000" dirty="0" err="1" smtClean="0"/>
              <a:t>t</a:t>
            </a:r>
            <a:endParaRPr lang="en-US" dirty="0"/>
          </a:p>
        </p:txBody>
      </p:sp>
      <p:pic>
        <p:nvPicPr>
          <p:cNvPr id="11" name="Picture 10" descr="Jan 10 2017 LHS Lp over tim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02" y="1302606"/>
            <a:ext cx="4199798" cy="2333221"/>
          </a:xfrm>
          <a:prstGeom prst="rect">
            <a:avLst/>
          </a:prstGeom>
        </p:spPr>
      </p:pic>
      <p:pic>
        <p:nvPicPr>
          <p:cNvPr id="12" name="Picture 11" descr="Jan 10 2017 LHS Lt over tim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02" y="3633258"/>
            <a:ext cx="4199798" cy="2333221"/>
          </a:xfrm>
          <a:prstGeom prst="rect">
            <a:avLst/>
          </a:prstGeom>
        </p:spPr>
      </p:pic>
      <p:pic>
        <p:nvPicPr>
          <p:cNvPr id="13" name="Picture 12" descr="Jan 10 2017 RHS Lp over tim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98" y="3635827"/>
            <a:ext cx="4204422" cy="2335790"/>
          </a:xfrm>
          <a:prstGeom prst="rect">
            <a:avLst/>
          </a:prstGeom>
        </p:spPr>
      </p:pic>
      <p:pic>
        <p:nvPicPr>
          <p:cNvPr id="14" name="Picture 13" descr="Jan 10 2017 RHS LT over tim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27" y="1351553"/>
            <a:ext cx="4111693" cy="22842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6271" y="1618515"/>
            <a:ext cx="1501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+150V</a:t>
            </a:r>
          </a:p>
          <a:p>
            <a:r>
              <a:rPr lang="en-US" dirty="0" smtClean="0"/>
              <a:t>0.2% error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34843" y="1618515"/>
            <a:ext cx="1267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+150V</a:t>
            </a:r>
          </a:p>
          <a:p>
            <a:r>
              <a:rPr lang="en-US" dirty="0"/>
              <a:t>2</a:t>
            </a:r>
            <a:r>
              <a:rPr lang="en-US" dirty="0" smtClean="0"/>
              <a:t>% error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16229" y="4820470"/>
            <a:ext cx="1657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-20V</a:t>
            </a:r>
          </a:p>
          <a:p>
            <a:r>
              <a:rPr lang="en-US" dirty="0" smtClean="0"/>
              <a:t>0.17% error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876405" y="5379821"/>
            <a:ext cx="1501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-20V</a:t>
            </a:r>
          </a:p>
          <a:p>
            <a:r>
              <a:rPr lang="en-US" dirty="0" smtClean="0"/>
              <a:t>3.7% error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564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2250" y="3969934"/>
            <a:ext cx="8678863" cy="2060979"/>
          </a:xfrm>
        </p:spPr>
        <p:txBody>
          <a:bodyPr/>
          <a:lstStyle/>
          <a:p>
            <a:r>
              <a:rPr lang="en-US" sz="2000" dirty="0" smtClean="0"/>
              <a:t>E-cloud : exponential generation of unwanted electron inside beam pipe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Limit accelerator performance: cause instabilities, over heating</a:t>
            </a:r>
          </a:p>
          <a:p>
            <a:r>
              <a:rPr lang="en-US" sz="2000" dirty="0" smtClean="0"/>
              <a:t>Secondary electron yield (SEY): on average, how many electrons are knocked off a surface per incident electron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Conditions </a:t>
            </a:r>
            <a:r>
              <a:rPr lang="en-US" sz="1800" dirty="0">
                <a:solidFill>
                  <a:srgbClr val="FF0000"/>
                </a:solidFill>
              </a:rPr>
              <a:t>to lower </a:t>
            </a:r>
            <a:r>
              <a:rPr lang="en-US" sz="1800" dirty="0" smtClean="0">
                <a:solidFill>
                  <a:srgbClr val="FF0000"/>
                </a:solidFill>
              </a:rPr>
              <a:t>SEY when </a:t>
            </a:r>
            <a:r>
              <a:rPr lang="en-US" sz="1800" dirty="0">
                <a:solidFill>
                  <a:srgbClr val="FF0000"/>
                </a:solidFill>
              </a:rPr>
              <a:t>exposed to electron bombardment</a:t>
            </a:r>
          </a:p>
          <a:p>
            <a:r>
              <a:rPr lang="en-US" sz="2000" dirty="0" smtClean="0"/>
              <a:t>POSINST code simulates the process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cloud effect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9" r="-6309"/>
          <a:stretch>
            <a:fillRect/>
          </a:stretch>
        </p:blipFill>
        <p:spPr bwMode="auto">
          <a:xfrm>
            <a:off x="736827" y="971550"/>
            <a:ext cx="7620000" cy="221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586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Bad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cases are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only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a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small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fraction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of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measurements</a:t>
            </a:r>
          </a:p>
          <a:p>
            <a:pPr lvl="1"/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leakage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bad,</a:t>
            </a:r>
            <a:r>
              <a:rPr lang="zh-CN" altLang="en-US" dirty="0"/>
              <a:t> </a:t>
            </a:r>
            <a:r>
              <a:rPr lang="en-US" altLang="zh-CN" dirty="0"/>
              <a:t>measurement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skipped</a:t>
            </a:r>
          </a:p>
          <a:p>
            <a:pPr lvl="1"/>
            <a:r>
              <a:rPr lang="en-US" dirty="0" smtClean="0"/>
              <a:t>Bad case </a:t>
            </a:r>
            <a:r>
              <a:rPr lang="en-US" altLang="zh-CN" dirty="0" smtClean="0"/>
              <a:t>happened </a:t>
            </a:r>
            <a:r>
              <a:rPr lang="en-US" dirty="0"/>
              <a:t>mostly</a:t>
            </a:r>
            <a:r>
              <a:rPr lang="zh-CN" altLang="en-US" dirty="0"/>
              <a:t> </a:t>
            </a:r>
            <a:r>
              <a:rPr lang="en-US" altLang="zh-CN" dirty="0" smtClean="0"/>
              <a:t>during</a:t>
            </a:r>
            <a:r>
              <a:rPr lang="zh-CN" altLang="en-US" dirty="0" smtClean="0"/>
              <a:t> </a:t>
            </a:r>
            <a:r>
              <a:rPr lang="en-US" altLang="zh-CN" dirty="0"/>
              <a:t>shut</a:t>
            </a:r>
            <a:r>
              <a:rPr lang="zh-CN" altLang="en-US" dirty="0"/>
              <a:t> </a:t>
            </a:r>
            <a:r>
              <a:rPr lang="en-US" altLang="zh-CN" dirty="0"/>
              <a:t>downs</a:t>
            </a:r>
          </a:p>
          <a:p>
            <a:pPr lvl="1"/>
            <a:r>
              <a:rPr lang="en-US" dirty="0"/>
              <a:t>All</a:t>
            </a:r>
            <a:r>
              <a:rPr lang="zh-CN" altLang="en-US" dirty="0"/>
              <a:t> </a:t>
            </a:r>
            <a:r>
              <a:rPr lang="en-US" altLang="zh-CN" dirty="0" smtClean="0"/>
              <a:t>measurements</a:t>
            </a:r>
            <a:r>
              <a:rPr lang="zh-CN" altLang="en-US" dirty="0" smtClean="0"/>
              <a:t> </a:t>
            </a:r>
            <a:r>
              <a:rPr lang="en-US" altLang="zh-CN" dirty="0" smtClean="0"/>
              <a:t>since last</a:t>
            </a:r>
            <a:r>
              <a:rPr lang="zh-CN" altLang="en-US" dirty="0" smtClean="0"/>
              <a:t> </a:t>
            </a:r>
            <a:r>
              <a:rPr lang="en-US" altLang="zh-CN" dirty="0"/>
              <a:t>shut</a:t>
            </a:r>
            <a:r>
              <a:rPr lang="zh-CN" altLang="en-US" dirty="0"/>
              <a:t> </a:t>
            </a:r>
            <a:r>
              <a:rPr lang="en-US" altLang="zh-CN" dirty="0"/>
              <a:t>down</a:t>
            </a:r>
            <a:r>
              <a:rPr lang="zh-CN" altLang="en-US" dirty="0"/>
              <a:t> </a:t>
            </a:r>
            <a:r>
              <a:rPr lang="en-US" altLang="zh-CN" dirty="0" smtClean="0"/>
              <a:t>have relative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good</a:t>
            </a:r>
            <a:r>
              <a:rPr lang="zh-CN" altLang="en-US" dirty="0" smtClean="0"/>
              <a:t> </a:t>
            </a:r>
            <a:r>
              <a:rPr lang="en-US" altLang="zh-CN" dirty="0"/>
              <a:t>leakage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 smtClean="0"/>
              <a:t>(0.1% to 5% leakage current induced error)</a:t>
            </a:r>
          </a:p>
          <a:p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improvements</a:t>
            </a:r>
            <a:r>
              <a:rPr lang="zh-CN" altLang="en-US" dirty="0" smtClean="0"/>
              <a:t> </a:t>
            </a:r>
            <a:r>
              <a:rPr lang="en-US" altLang="zh-CN" dirty="0" smtClean="0"/>
              <a:t>on leakage current</a:t>
            </a:r>
          </a:p>
          <a:p>
            <a:pPr lvl="1"/>
            <a:r>
              <a:rPr lang="en-US" altLang="zh-CN" dirty="0" smtClean="0"/>
              <a:t>Increasing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I</a:t>
            </a:r>
            <a:r>
              <a:rPr lang="en-US" altLang="zh-CN" baseline="-25000" dirty="0" err="1" smtClean="0"/>
              <a:t>p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1C/m</a:t>
            </a:r>
            <a:r>
              <a:rPr lang="en-US" altLang="zh-CN" baseline="30000" dirty="0" smtClean="0"/>
              <a:t>2</a:t>
            </a:r>
            <a:r>
              <a:rPr lang="zh-CN" altLang="en-US" baseline="30000" dirty="0" smtClean="0"/>
              <a:t> </a:t>
            </a:r>
            <a:r>
              <a:rPr lang="en-US" altLang="zh-CN" dirty="0" smtClean="0"/>
              <a:t>dose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causes</a:t>
            </a:r>
            <a:r>
              <a:rPr lang="zh-CN" altLang="en-US" dirty="0" smtClean="0"/>
              <a:t> </a:t>
            </a:r>
            <a:r>
              <a:rPr lang="en-US" altLang="zh-CN" dirty="0" smtClean="0"/>
              <a:t>noticeable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change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SEY before condition </a:t>
            </a:r>
          </a:p>
          <a:p>
            <a:pPr lvl="2"/>
            <a:r>
              <a:rPr lang="en-US" altLang="zh-CN" dirty="0" smtClean="0"/>
              <a:t>Conditioning will increase the limit to 1C/cm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 </a:t>
            </a:r>
          </a:p>
          <a:p>
            <a:pPr lvl="2"/>
            <a:r>
              <a:rPr lang="zh-CN" altLang="zh-CN" dirty="0" smtClean="0"/>
              <a:t>1</a:t>
            </a:r>
            <a:r>
              <a:rPr lang="en-US" altLang="zh-CN" dirty="0" err="1" smtClean="0"/>
              <a:t>nA</a:t>
            </a:r>
            <a:r>
              <a:rPr lang="zh-CN" altLang="en-US" dirty="0" smtClean="0"/>
              <a:t> </a:t>
            </a:r>
            <a:r>
              <a:rPr lang="en-US" altLang="zh-CN" dirty="0" err="1"/>
              <a:t>I</a:t>
            </a:r>
            <a:r>
              <a:rPr lang="en-US" altLang="zh-CN" baseline="-25000" dirty="0" err="1" smtClean="0"/>
              <a:t>p</a:t>
            </a:r>
            <a:r>
              <a:rPr lang="zh-CN" altLang="en-US" i="1" dirty="0" smtClean="0"/>
              <a:t> </a:t>
            </a:r>
            <a:r>
              <a:rPr lang="en-US" altLang="zh-CN" dirty="0" smtClean="0"/>
              <a:t>gives a 0.066C/m</a:t>
            </a:r>
            <a:r>
              <a:rPr lang="en-US" altLang="zh-CN" baseline="30000" dirty="0" smtClean="0"/>
              <a:t>2</a:t>
            </a:r>
            <a:r>
              <a:rPr lang="zh-CN" altLang="en-US" dirty="0" smtClean="0"/>
              <a:t> </a:t>
            </a:r>
            <a:r>
              <a:rPr lang="en-US" altLang="zh-CN" dirty="0" smtClean="0"/>
              <a:t>electron</a:t>
            </a:r>
            <a:r>
              <a:rPr lang="zh-CN" altLang="en-US" dirty="0" smtClean="0"/>
              <a:t> </a:t>
            </a:r>
            <a:r>
              <a:rPr lang="en-US" altLang="zh-CN" dirty="0" smtClean="0"/>
              <a:t>dose</a:t>
            </a:r>
            <a:r>
              <a:rPr lang="zh-CN" altLang="en-US" dirty="0" smtClean="0"/>
              <a:t> </a:t>
            </a:r>
            <a:r>
              <a:rPr lang="en-US" altLang="zh-CN" dirty="0" smtClean="0"/>
              <a:t>per</a:t>
            </a:r>
            <a:r>
              <a:rPr lang="zh-CN" altLang="en-US" dirty="0" smtClean="0"/>
              <a:t> </a:t>
            </a:r>
            <a:r>
              <a:rPr lang="en-US" altLang="zh-CN" dirty="0" smtClean="0"/>
              <a:t>measurement</a:t>
            </a:r>
          </a:p>
          <a:p>
            <a:pPr lvl="1"/>
            <a:r>
              <a:rPr lang="en-US" altLang="zh-CN" dirty="0" smtClean="0"/>
              <a:t>Multiple</a:t>
            </a:r>
            <a:r>
              <a:rPr lang="zh-CN" altLang="en-US" dirty="0" smtClean="0"/>
              <a:t> </a:t>
            </a:r>
            <a:r>
              <a:rPr lang="en-US" altLang="zh-CN" dirty="0" smtClean="0"/>
              <a:t>measurements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 taken</a:t>
            </a:r>
            <a:r>
              <a:rPr lang="zh-CN" altLang="en-US" dirty="0" smtClean="0"/>
              <a:t> </a:t>
            </a:r>
            <a:r>
              <a:rPr lang="en-US" altLang="zh-CN" dirty="0" smtClean="0"/>
              <a:t>if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leakage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current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bad</a:t>
            </a:r>
          </a:p>
          <a:p>
            <a:pPr lvl="1"/>
            <a:r>
              <a:rPr lang="en-US" altLang="zh-CN" dirty="0" smtClean="0"/>
              <a:t>Use leakage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current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curve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compensate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systematic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leakage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current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variation when leakage current is bad</a:t>
            </a:r>
          </a:p>
          <a:p>
            <a:pPr lvl="1"/>
            <a:r>
              <a:rPr lang="en-US" altLang="zh-CN" dirty="0" smtClean="0"/>
              <a:t>Better shielding for future test stand</a:t>
            </a:r>
          </a:p>
          <a:p>
            <a:pPr lvl="1"/>
            <a:endParaRPr lang="en-US" altLang="zh-CN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Leakage current conclusion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37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SEY curve with error bars</a:t>
            </a:r>
            <a:endParaRPr lang="en-US" dirty="0"/>
          </a:p>
        </p:txBody>
      </p:sp>
      <p:pic>
        <p:nvPicPr>
          <p:cNvPr id="7" name="Picture 6" descr="Errorbarplo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9144000" cy="5080000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095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76707"/>
          </a:xfrm>
        </p:spPr>
        <p:txBody>
          <a:bodyPr/>
          <a:lstStyle/>
          <a:p>
            <a:r>
              <a:rPr lang="en-US" altLang="zh-CN" dirty="0" smtClean="0"/>
              <a:t>Full heat deposition result</a:t>
            </a:r>
            <a:endParaRPr lang="zh-CN" altLang="en-US" dirty="0"/>
          </a:p>
        </p:txBody>
      </p:sp>
      <p:graphicFrame>
        <p:nvGraphicFramePr>
          <p:cNvPr id="8" name="内容占位符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6638550"/>
              </p:ext>
            </p:extLst>
          </p:nvPr>
        </p:nvGraphicFramePr>
        <p:xfrm>
          <a:off x="332510" y="982253"/>
          <a:ext cx="7680036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036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SEY</a:t>
                      </a:r>
                      <a:endParaRPr lang="zh-CN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1320/1440</a:t>
                      </a: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660/720</a:t>
                      </a: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330/360</a:t>
                      </a: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total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locale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E-den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total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locale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E-den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total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locale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E-den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3.90E+06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2.90E+06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2.40E+06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7.50E+06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4.70E+06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3.80E+06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宋体"/>
                        </a:rPr>
                        <a:t>1.51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宋体"/>
                        </a:rPr>
                        <a:t>72.5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宋体"/>
                        </a:rPr>
                        <a:t>2.70E+10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8.80E+06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8.10E+06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18.27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596.4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3.60E+11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宋体"/>
                        </a:rPr>
                        <a:t>1.61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宋体"/>
                        </a:rPr>
                        <a:t>80.3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宋体"/>
                        </a:rPr>
                        <a:t>4.90E+10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0.21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21.1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2.30E+10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41.35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2041.2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6.80E+11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9.48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473.9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2.60E+11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宋体"/>
                        </a:rPr>
                        <a:t>1.62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宋体"/>
                        </a:rPr>
                        <a:t>54.2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宋体"/>
                        </a:rPr>
                        <a:t>9.10E+10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62.31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2856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9.40E+11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16.18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808.7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4.00E+11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4.76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237.9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1.60E+11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64.62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2905.6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1.20E+12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22.86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1122.3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5.50E+11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6.91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329.6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2.40E+11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102.09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4899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1.40E+12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32.28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1539.1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7.30E+11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11.21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560.1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3.40E+11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115.78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5540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1.60E+12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40.28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1991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8.70E+11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14.67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707.7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4.30E+11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132.86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5960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1.90E+12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45.75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1141.5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1.10E+12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18.32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915.7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5.30E+11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161.57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4028.4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2.30E+12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61.01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3031.1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1.20E+12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23.02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1151.1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6.50E+11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189.05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4715.9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2.50E+12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74.6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3709.6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1.40E+12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28.09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1401.8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7.40E+11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27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SEY</a:t>
            </a:r>
            <a:r>
              <a:rPr lang="zh-CN" altLang="en-US" dirty="0" smtClean="0"/>
              <a:t> </a:t>
            </a:r>
            <a:r>
              <a:rPr lang="en-US" altLang="zh-CN" dirty="0" smtClean="0"/>
              <a:t>Measurements equipment and results</a:t>
            </a:r>
            <a:endParaRPr lang="en-US" dirty="0"/>
          </a:p>
        </p:txBody>
      </p:sp>
      <p:pic>
        <p:nvPicPr>
          <p:cNvPr id="7" name="Picture 2" descr="C:\Users\Yichen\Dropbox\comprehensive\20150421_1518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82" y="1257300"/>
            <a:ext cx="3812807" cy="214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0858" y="3772671"/>
            <a:ext cx="37584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1800" dirty="0" smtClean="0"/>
              <a:t>Two measurement stands </a:t>
            </a:r>
            <a:r>
              <a:rPr lang="en-US" altLang="zh-CN" sz="1800" dirty="0" smtClean="0"/>
              <a:t>built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zh-CN" sz="1800" dirty="0" smtClean="0"/>
              <a:t>Comparable results</a:t>
            </a:r>
            <a:endParaRPr lang="en-US" altLang="zh-CN" sz="1800" dirty="0" smtClean="0"/>
          </a:p>
          <a:p>
            <a:pPr marL="285750" indent="-285750">
              <a:buFont typeface="Arial"/>
              <a:buChar char="•"/>
            </a:pPr>
            <a:r>
              <a:rPr lang="en-US" altLang="zh-CN" sz="1800" dirty="0" smtClean="0"/>
              <a:t>Take </a:t>
            </a:r>
            <a:r>
              <a:rPr lang="en-US" altLang="zh-CN" sz="1800" dirty="0"/>
              <a:t>~</a:t>
            </a:r>
            <a:r>
              <a:rPr lang="en-US" altLang="zh-CN" sz="1800" dirty="0" smtClean="0"/>
              <a:t>0.5 years for conditioning study per sample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800" dirty="0" smtClean="0"/>
              <a:t>About 5% precision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800" dirty="0" err="1" smtClean="0"/>
              <a:t>TiN</a:t>
            </a:r>
            <a:r>
              <a:rPr lang="en-US" altLang="zh-CN" sz="1800" dirty="0" smtClean="0"/>
              <a:t> has been studied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zh-CN" sz="1800" dirty="0" smtClean="0">
                <a:solidFill>
                  <a:srgbClr val="FF0000"/>
                </a:solidFill>
              </a:rPr>
              <a:t>Start at : SS: 2.3, TiN 2.1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zh-CN" sz="1800" dirty="0" smtClean="0">
                <a:solidFill>
                  <a:srgbClr val="FF0000"/>
                </a:solidFill>
              </a:rPr>
              <a:t>Condition to: SS: 1.35 TiN 1.18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pic>
        <p:nvPicPr>
          <p:cNvPr id="12" name="Picture 11" descr="IMG_20180705_1025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72" y="899218"/>
            <a:ext cx="3337049" cy="2502786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 descr="SEYhisto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73" y="3526090"/>
            <a:ext cx="4623320" cy="258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78799"/>
          </a:xfrm>
        </p:spPr>
        <p:txBody>
          <a:bodyPr/>
          <a:lstStyle/>
          <a:p>
            <a:pPr algn="ctr"/>
            <a:r>
              <a:rPr lang="en-US" altLang="zh-CN" sz="2400" dirty="0" smtClean="0"/>
              <a:t>POSINST: E-cloud </a:t>
            </a:r>
            <a:r>
              <a:rPr lang="en-US" altLang="zh-CN" sz="2400" dirty="0"/>
              <a:t>B</a:t>
            </a:r>
            <a:r>
              <a:rPr lang="en-US" altLang="zh-CN" sz="2400" dirty="0" smtClean="0"/>
              <a:t>uild-up Simulation </a:t>
            </a:r>
            <a:r>
              <a:rPr lang="en-US" altLang="zh-CN" sz="2400" dirty="0"/>
              <a:t>C</a:t>
            </a:r>
            <a:r>
              <a:rPr lang="en-US" altLang="zh-CN" sz="2400" dirty="0" smtClean="0"/>
              <a:t>ode</a:t>
            </a:r>
            <a:endParaRPr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67182"/>
            <a:ext cx="7620000" cy="534178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altLang="zh-CN" sz="2400" dirty="0" smtClean="0">
                <a:solidFill>
                  <a:schemeClr val="accent6"/>
                </a:solidFill>
              </a:rPr>
              <a:t>POSINST </a:t>
            </a:r>
            <a:r>
              <a:rPr lang="en-US" altLang="zh-CN" sz="2400" dirty="0">
                <a:solidFill>
                  <a:schemeClr val="accent6"/>
                </a:solidFill>
              </a:rPr>
              <a:t>is written </a:t>
            </a:r>
            <a:r>
              <a:rPr lang="en-US" altLang="zh-CN" sz="2400" dirty="0" smtClean="0">
                <a:solidFill>
                  <a:schemeClr val="accent6"/>
                </a:solidFill>
              </a:rPr>
              <a:t>by Miguel Furman (LBNL). </a:t>
            </a:r>
          </a:p>
          <a:p>
            <a:r>
              <a:rPr lang="en-US" altLang="zh-CN" sz="2400" b="1" dirty="0" smtClean="0">
                <a:solidFill>
                  <a:schemeClr val="accent6"/>
                </a:solidFill>
              </a:rPr>
              <a:t>Geometry:</a:t>
            </a:r>
            <a:r>
              <a:rPr lang="en-US" altLang="zh-CN" sz="2400" dirty="0" smtClean="0">
                <a:solidFill>
                  <a:schemeClr val="accent6"/>
                </a:solidFill>
              </a:rPr>
              <a:t> semi-2D: solve field in (</a:t>
            </a:r>
            <a:r>
              <a:rPr lang="en-US" altLang="zh-CN" sz="2400" dirty="0" err="1" smtClean="0">
                <a:solidFill>
                  <a:schemeClr val="accent6"/>
                </a:solidFill>
              </a:rPr>
              <a:t>x,y</a:t>
            </a:r>
            <a:r>
              <a:rPr lang="en-US" altLang="zh-CN" sz="2400" dirty="0" smtClean="0">
                <a:solidFill>
                  <a:schemeClr val="accent6"/>
                </a:solidFill>
              </a:rPr>
              <a:t>) and develop electrons in 3D slice</a:t>
            </a:r>
          </a:p>
          <a:p>
            <a:r>
              <a:rPr lang="en-US" altLang="zh-CN" sz="2400" b="1" dirty="0" smtClean="0">
                <a:solidFill>
                  <a:schemeClr val="accent6"/>
                </a:solidFill>
              </a:rPr>
              <a:t>Field solver: </a:t>
            </a:r>
            <a:r>
              <a:rPr lang="en-US" altLang="zh-CN" sz="2400" dirty="0" smtClean="0">
                <a:solidFill>
                  <a:schemeClr val="accent6"/>
                </a:solidFill>
              </a:rPr>
              <a:t>Particle in Cell, Poisson solver, beam pipe dimensions (boundary conditions)</a:t>
            </a:r>
          </a:p>
          <a:p>
            <a:r>
              <a:rPr lang="en-US" altLang="zh-CN" sz="2400" b="1" dirty="0" smtClean="0">
                <a:solidFill>
                  <a:schemeClr val="accent6"/>
                </a:solidFill>
              </a:rPr>
              <a:t>Secondary emission model: </a:t>
            </a:r>
            <a:r>
              <a:rPr lang="en-US" altLang="zh-CN" sz="2400" dirty="0">
                <a:solidFill>
                  <a:schemeClr val="accent6"/>
                </a:solidFill>
              </a:rPr>
              <a:t>Furman-</a:t>
            </a:r>
            <a:r>
              <a:rPr lang="en-US" altLang="zh-CN" sz="2400" dirty="0" err="1">
                <a:solidFill>
                  <a:schemeClr val="accent6"/>
                </a:solidFill>
              </a:rPr>
              <a:t>Pivi</a:t>
            </a:r>
            <a:r>
              <a:rPr lang="en-US" altLang="zh-CN" sz="2400" dirty="0">
                <a:solidFill>
                  <a:schemeClr val="accent6"/>
                </a:solidFill>
              </a:rPr>
              <a:t> probabilistic </a:t>
            </a:r>
            <a:r>
              <a:rPr lang="en-US" altLang="zh-CN" sz="2400" dirty="0" smtClean="0">
                <a:solidFill>
                  <a:schemeClr val="accent6"/>
                </a:solidFill>
              </a:rPr>
              <a:t>model</a:t>
            </a:r>
          </a:p>
          <a:p>
            <a:r>
              <a:rPr lang="en-US" altLang="zh-CN" sz="2400" b="1" dirty="0" smtClean="0">
                <a:solidFill>
                  <a:schemeClr val="accent6"/>
                </a:solidFill>
              </a:rPr>
              <a:t>Beam model: </a:t>
            </a:r>
            <a:r>
              <a:rPr lang="en-US" altLang="zh-CN" sz="2400" dirty="0" smtClean="0">
                <a:solidFill>
                  <a:schemeClr val="accent6"/>
                </a:solidFill>
              </a:rPr>
              <a:t>preset static beam with selectable distribution functions</a:t>
            </a:r>
          </a:p>
          <a:p>
            <a:r>
              <a:rPr lang="en-US" altLang="zh-CN" sz="2400" b="1" dirty="0" smtClean="0">
                <a:solidFill>
                  <a:schemeClr val="accent6"/>
                </a:solidFill>
              </a:rPr>
              <a:t>B-field:</a:t>
            </a:r>
            <a:r>
              <a:rPr lang="en-US" altLang="zh-CN" sz="2400" dirty="0" smtClean="0">
                <a:solidFill>
                  <a:schemeClr val="accent6"/>
                </a:solidFill>
              </a:rPr>
              <a:t> solenoid, Dipole, </a:t>
            </a:r>
            <a:r>
              <a:rPr lang="en-US" altLang="zh-CN" sz="2400" dirty="0" err="1" smtClean="0">
                <a:solidFill>
                  <a:schemeClr val="accent6"/>
                </a:solidFill>
              </a:rPr>
              <a:t>Quadropole</a:t>
            </a:r>
            <a:endParaRPr lang="en-US" altLang="zh-CN" sz="2400" dirty="0" smtClean="0">
              <a:solidFill>
                <a:schemeClr val="accent6"/>
              </a:solidFill>
            </a:endParaRPr>
          </a:p>
          <a:p>
            <a:pPr marL="114300" indent="0">
              <a:buNone/>
            </a:pPr>
            <a:r>
              <a:rPr lang="en-US" altLang="zh-CN" sz="2400" dirty="0" smtClean="0">
                <a:solidFill>
                  <a:schemeClr val="accent6"/>
                </a:solidFill>
              </a:rPr>
              <a:t>The measured SEY curve is compared with the POSINST’s SEY model.</a:t>
            </a:r>
            <a:endParaRPr lang="zh-CN" altLang="en-US" dirty="0">
              <a:solidFill>
                <a:schemeClr val="accent6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0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SEY data and the </a:t>
            </a:r>
            <a:r>
              <a:rPr lang="en-US" altLang="zh-CN" sz="3200" dirty="0"/>
              <a:t>Furman-</a:t>
            </a:r>
            <a:r>
              <a:rPr lang="en-US" altLang="zh-CN" sz="3200" dirty="0" err="1"/>
              <a:t>Pivi</a:t>
            </a:r>
            <a:r>
              <a:rPr lang="en-US" altLang="zh-CN" sz="3200" dirty="0"/>
              <a:t> </a:t>
            </a:r>
            <a:r>
              <a:rPr lang="en-US" altLang="zh-CN" sz="3200" dirty="0" smtClean="0"/>
              <a:t>model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4" name="Picture 3" descr="typical SEY cur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9" y="1146400"/>
            <a:ext cx="6862078" cy="3812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559" y="4967281"/>
            <a:ext cx="7822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Comparison between measured and simulated SEY (SS316L)</a:t>
            </a:r>
          </a:p>
          <a:p>
            <a:r>
              <a:rPr lang="en-US" sz="2000" dirty="0" smtClean="0"/>
              <a:t>SEY model components: elastic, rediffused and true secondary electrons</a:t>
            </a:r>
          </a:p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18B6-291D-4647-B0B1-E2EA4A29B7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6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28602" y="971550"/>
            <a:ext cx="4888344" cy="5059363"/>
          </a:xfrm>
        </p:spPr>
        <p:txBody>
          <a:bodyPr/>
          <a:lstStyle/>
          <a:p>
            <a:r>
              <a:rPr lang="en-US" altLang="zh-CN" sz="2000" dirty="0" smtClean="0"/>
              <a:t>Electron-Ion collider proposed by  nuclear physics and particle physics communities to study gluons and QCD</a:t>
            </a:r>
          </a:p>
          <a:p>
            <a:endParaRPr lang="en-US" altLang="zh-CN" sz="2000" dirty="0" smtClean="0"/>
          </a:p>
          <a:p>
            <a:r>
              <a:rPr lang="en-US" altLang="zh-CN" sz="2000" dirty="0" smtClean="0"/>
              <a:t>eRHIC</a:t>
            </a:r>
            <a:r>
              <a:rPr lang="en-US" altLang="zh-CN" sz="2000" dirty="0"/>
              <a:t>,</a:t>
            </a:r>
            <a:r>
              <a:rPr lang="en-US" altLang="zh-CN" sz="2000" dirty="0" smtClean="0"/>
              <a:t> JLEIC proposed machines</a:t>
            </a:r>
          </a:p>
          <a:p>
            <a:endParaRPr lang="en-US" altLang="zh-CN" sz="2000" dirty="0" smtClean="0"/>
          </a:p>
          <a:p>
            <a:r>
              <a:rPr lang="en-US" altLang="zh-CN" sz="2000" dirty="0" smtClean="0"/>
              <a:t>eRHIC features 50-275 GeV protons or </a:t>
            </a:r>
            <a:r>
              <a:rPr lang="en-US" altLang="zh-CN" sz="2000" dirty="0" smtClean="0"/>
              <a:t>up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to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100 </a:t>
            </a:r>
            <a:r>
              <a:rPr lang="en-US" altLang="zh-CN" sz="2000" dirty="0" smtClean="0"/>
              <a:t>GeV/u gold ions collide with 5-20 GeV electrons with luminosity of 10</a:t>
            </a:r>
            <a:r>
              <a:rPr lang="en-US" altLang="zh-CN" sz="2000" baseline="30000" dirty="0" smtClean="0"/>
              <a:t>32</a:t>
            </a:r>
            <a:r>
              <a:rPr lang="en-US" altLang="zh-CN" sz="2000" dirty="0" smtClean="0"/>
              <a:t> – 10</a:t>
            </a:r>
            <a:r>
              <a:rPr lang="en-US" altLang="zh-CN" sz="2000" baseline="30000" dirty="0" smtClean="0"/>
              <a:t>34</a:t>
            </a:r>
            <a:r>
              <a:rPr lang="en-US" altLang="zh-CN" sz="2000" dirty="0" smtClean="0"/>
              <a:t> cm</a:t>
            </a:r>
            <a:r>
              <a:rPr lang="en-US" altLang="zh-CN" sz="2000" baseline="30000" dirty="0" smtClean="0"/>
              <a:t>-2</a:t>
            </a:r>
            <a:r>
              <a:rPr lang="en-US" altLang="zh-CN" sz="2000" dirty="0" smtClean="0"/>
              <a:t>s</a:t>
            </a:r>
            <a:r>
              <a:rPr lang="en-US" altLang="zh-CN" sz="2000" baseline="30000" dirty="0" smtClean="0"/>
              <a:t>-1</a:t>
            </a:r>
            <a:endParaRPr lang="en-US" altLang="zh-CN" sz="2000" dirty="0" smtClean="0"/>
          </a:p>
          <a:p>
            <a:endParaRPr lang="en-US" altLang="zh-CN" sz="2000" dirty="0" smtClean="0"/>
          </a:p>
          <a:p>
            <a:r>
              <a:rPr lang="en-US" altLang="zh-CN" sz="2000" dirty="0" smtClean="0"/>
              <a:t>Key feature vulnerable to E-cloud: due to superconducting magnets</a:t>
            </a:r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/>
              <a:t>eRHIC: an Electron-Ion Collider at BNL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946" y="971397"/>
            <a:ext cx="3943927" cy="275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9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The heat deposition of e-cloud could exceed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Cryogenic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limit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Deposits large amount of heat (up to 200 W/m) to surface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Cryogenic</a:t>
            </a:r>
            <a:r>
              <a:rPr lang="zh-CN" altLang="en-US" sz="1800" dirty="0" smtClean="0">
                <a:solidFill>
                  <a:srgbClr val="FF0000"/>
                </a:solidFill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</a:rPr>
              <a:t>limit</a:t>
            </a:r>
            <a:r>
              <a:rPr lang="zh-CN" altLang="en-US" sz="1800" dirty="0" smtClean="0">
                <a:solidFill>
                  <a:srgbClr val="FF0000"/>
                </a:solidFill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</a:rPr>
              <a:t>is</a:t>
            </a:r>
            <a:r>
              <a:rPr lang="zh-CN" altLang="en-US" sz="1800" dirty="0" smtClean="0">
                <a:solidFill>
                  <a:srgbClr val="FF0000"/>
                </a:solidFill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</a:rPr>
              <a:t>1</a:t>
            </a:r>
            <a:r>
              <a:rPr lang="zh-CN" altLang="en-US" sz="1800" dirty="0" smtClean="0">
                <a:solidFill>
                  <a:srgbClr val="FF0000"/>
                </a:solidFill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</a:rPr>
              <a:t>W/m</a:t>
            </a:r>
            <a:endParaRPr lang="en-US" sz="1800" dirty="0" smtClean="0">
              <a:solidFill>
                <a:srgbClr val="FF0000"/>
              </a:solidFill>
            </a:endParaRPr>
          </a:p>
          <a:p>
            <a:pPr lvl="1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Can be mitigated by low enough SEY</a:t>
            </a:r>
          </a:p>
          <a:p>
            <a:pPr lvl="1"/>
            <a:endParaRPr lang="en-US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zh-CN" sz="1800" dirty="0" smtClean="0">
                <a:solidFill>
                  <a:schemeClr val="accent6">
                    <a:lumMod val="50000"/>
                  </a:schemeClr>
                </a:solidFill>
              </a:rPr>
              <a:t>How to mitigate this problem</a:t>
            </a:r>
          </a:p>
          <a:p>
            <a:pPr lvl="1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Simulate E-cloud build up </a:t>
            </a:r>
            <a:r>
              <a:rPr lang="en-US" altLang="zh-CN" sz="1800" dirty="0" smtClean="0">
                <a:solidFill>
                  <a:schemeClr val="accent6">
                    <a:lumMod val="50000"/>
                  </a:schemeClr>
                </a:solidFill>
              </a:rPr>
              <a:t>process</a:t>
            </a:r>
          </a:p>
          <a:p>
            <a:pPr lvl="2"/>
            <a:r>
              <a:rPr lang="en-US" altLang="zh-CN" sz="1800" dirty="0" smtClean="0">
                <a:solidFill>
                  <a:srgbClr val="FF0000"/>
                </a:solidFill>
              </a:rPr>
              <a:t>Convert the the </a:t>
            </a:r>
            <a:r>
              <a:rPr lang="en-US" sz="1800" dirty="0">
                <a:solidFill>
                  <a:srgbClr val="FF0000"/>
                </a:solidFill>
              </a:rPr>
              <a:t>Cryogenic</a:t>
            </a:r>
            <a:r>
              <a:rPr lang="zh-CN" altLang="en-US" sz="1800" dirty="0">
                <a:solidFill>
                  <a:srgbClr val="FF0000"/>
                </a:solidFill>
              </a:rPr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limit</a:t>
            </a:r>
            <a:r>
              <a:rPr lang="zh-CN" altLang="en-US" sz="1800" dirty="0">
                <a:solidFill>
                  <a:srgbClr val="FF0000"/>
                </a:solidFill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</a:rPr>
              <a:t> to a SEY limit</a:t>
            </a:r>
            <a:endParaRPr lang="en-US" altLang="zh-CN" sz="1800" dirty="0">
              <a:solidFill>
                <a:srgbClr val="FF0000"/>
              </a:solidFill>
            </a:endParaRPr>
          </a:p>
          <a:p>
            <a:pPr lvl="2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POSINST could be </a:t>
            </a:r>
            <a:r>
              <a:rPr lang="en-US" altLang="zh-CN" sz="1800" dirty="0" smtClean="0">
                <a:solidFill>
                  <a:schemeClr val="accent6">
                    <a:lumMod val="50000"/>
                  </a:schemeClr>
                </a:solidFill>
              </a:rPr>
              <a:t>used</a:t>
            </a:r>
          </a:p>
          <a:p>
            <a:pPr lvl="2"/>
            <a:r>
              <a:rPr lang="en-US" altLang="zh-CN" sz="1800" dirty="0" smtClean="0">
                <a:solidFill>
                  <a:schemeClr val="accent6">
                    <a:lumMod val="50000"/>
                  </a:schemeClr>
                </a:solidFill>
              </a:rPr>
              <a:t>Decide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if a </a:t>
            </a:r>
            <a:r>
              <a:rPr lang="en-US" altLang="zh-CN" sz="1800" dirty="0" smtClean="0">
                <a:solidFill>
                  <a:schemeClr val="accent6">
                    <a:lumMod val="50000"/>
                  </a:schemeClr>
                </a:solidFill>
              </a:rPr>
              <a:t>specific surface treatment reaches SEY limit</a:t>
            </a:r>
            <a:endParaRPr lang="en-US" altLang="zh-CN" sz="1800" dirty="0">
              <a:solidFill>
                <a:schemeClr val="accent6">
                  <a:lumMod val="50000"/>
                </a:schemeClr>
              </a:solidFill>
            </a:endParaRPr>
          </a:p>
          <a:p>
            <a:pPr lvl="2"/>
            <a:endParaRPr lang="en-US" altLang="zh-CN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US" altLang="zh-CN" sz="1800" dirty="0" smtClean="0">
                <a:solidFill>
                  <a:schemeClr val="accent6">
                    <a:lumMod val="50000"/>
                  </a:schemeClr>
                </a:solidFill>
              </a:rPr>
              <a:t>Study low SEY coatings</a:t>
            </a:r>
          </a:p>
          <a:p>
            <a:pPr lvl="2"/>
            <a:r>
              <a:rPr lang="en-US" altLang="zh-CN" sz="1800" dirty="0" smtClean="0">
                <a:solidFill>
                  <a:schemeClr val="accent6">
                    <a:lumMod val="50000"/>
                  </a:schemeClr>
                </a:solidFill>
              </a:rPr>
              <a:t>Understand how surface treatment performs under accelerator operation</a:t>
            </a:r>
          </a:p>
          <a:p>
            <a:pPr lvl="2"/>
            <a:r>
              <a:rPr lang="en-US" altLang="zh-CN" sz="1800" dirty="0" smtClean="0">
                <a:solidFill>
                  <a:schemeClr val="accent6">
                    <a:lumMod val="50000"/>
                  </a:schemeClr>
                </a:solidFill>
              </a:rPr>
              <a:t>Understand the conditioning limit</a:t>
            </a:r>
          </a:p>
          <a:p>
            <a:pPr lvl="2"/>
            <a:r>
              <a:rPr lang="en-US" altLang="zh-CN" sz="1800" dirty="0" smtClean="0">
                <a:solidFill>
                  <a:schemeClr val="accent6">
                    <a:lumMod val="50000"/>
                  </a:schemeClr>
                </a:solidFill>
              </a:rPr>
              <a:t>Decide if dedicated conditioning cycle is needed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Why superconducting magnets are vulnerable to E-cloud</a:t>
            </a:r>
            <a:endParaRPr lang="en-US" sz="2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748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413377"/>
              </p:ext>
            </p:extLst>
          </p:nvPr>
        </p:nvGraphicFramePr>
        <p:xfrm>
          <a:off x="222250" y="820343"/>
          <a:ext cx="8672514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0838"/>
                <a:gridCol w="2890838"/>
                <a:gridCol w="2890838"/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eRHIC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Main</a:t>
                      </a:r>
                      <a:r>
                        <a:rPr lang="en-US" altLang="zh-CN" baseline="0" dirty="0" smtClean="0"/>
                        <a:t> Injector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Circumference [km]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3.8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3.3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Beam Energy [GeV]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275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120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RF frequency [MHz]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563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53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Harmonic number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7140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588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Filling pattern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330/360, 660/720, 1320/1440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492/588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Bunch spacing </a:t>
                      </a:r>
                      <a:r>
                        <a:rPr lang="en-US" altLang="zh-CN" dirty="0" smtClean="0"/>
                        <a:t>[ns</a:t>
                      </a:r>
                      <a:r>
                        <a:rPr lang="en-US" altLang="zh-CN" dirty="0" smtClean="0"/>
                        <a:t>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35,</a:t>
                      </a:r>
                      <a:r>
                        <a:rPr lang="en-US" altLang="zh-CN" baseline="0" dirty="0" smtClean="0"/>
                        <a:t> </a:t>
                      </a:r>
                      <a:r>
                        <a:rPr lang="en-US" altLang="zh-CN" dirty="0" smtClean="0"/>
                        <a:t>17,</a:t>
                      </a:r>
                      <a:r>
                        <a:rPr lang="en-US" altLang="zh-CN" baseline="0" dirty="0" smtClean="0"/>
                        <a:t> </a:t>
                      </a:r>
                      <a:r>
                        <a:rPr lang="en-US" altLang="zh-CN" dirty="0" smtClean="0"/>
                        <a:t>8.8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altLang="zh-CN" dirty="0" smtClean="0"/>
                        <a:t>19 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Bunch density [proton/bunch]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10.5e10,</a:t>
                      </a:r>
                      <a:r>
                        <a:rPr lang="en-US" altLang="zh-CN" baseline="0" dirty="0" smtClean="0"/>
                        <a:t> 6e10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11e10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RMS</a:t>
                      </a:r>
                      <a:r>
                        <a:rPr lang="en-US" altLang="zh-CN" baseline="0" dirty="0" smtClean="0"/>
                        <a:t> </a:t>
                      </a:r>
                      <a:r>
                        <a:rPr lang="en-US" altLang="zh-CN" dirty="0" smtClean="0"/>
                        <a:t>Bunch length [cm]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7, 5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30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Dipole strength [T]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4.8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1.37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Beam pipe geometry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round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elliptical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Beam pipe size radius, semi-major/minor</a:t>
                      </a:r>
                      <a:r>
                        <a:rPr lang="en-US" altLang="zh-CN" baseline="0" dirty="0" smtClean="0"/>
                        <a:t> axes [cm]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5.8, 2.4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eRHIC proton ring parameters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4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NAL_PowerPoint_4x3_100716-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FNAL_PowerPoint_4x3_100716-2.potx</Template>
  <TotalTime>7476</TotalTime>
  <Words>2303</Words>
  <Application>Microsoft Macintosh PowerPoint</Application>
  <PresentationFormat>On-screen Show (4:3)</PresentationFormat>
  <Paragraphs>508</Paragraphs>
  <Slides>32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FNAL_PowerPoint_4x3_100716-2</vt:lpstr>
      <vt:lpstr>Equation</vt:lpstr>
      <vt:lpstr>PowerPoint Presentation</vt:lpstr>
      <vt:lpstr>Table of contents</vt:lpstr>
      <vt:lpstr>Electron cloud effect</vt:lpstr>
      <vt:lpstr>SEY Measurements equipment and results</vt:lpstr>
      <vt:lpstr>POSINST: E-cloud Build-up Simulation Code</vt:lpstr>
      <vt:lpstr>SEY data and the Furman-Pivi model </vt:lpstr>
      <vt:lpstr>eRHIC: an Electron-Ion Collider at BNL</vt:lpstr>
      <vt:lpstr>Why superconducting magnets are vulnerable to E-cloud</vt:lpstr>
      <vt:lpstr>eRHIC proton ring parameters</vt:lpstr>
      <vt:lpstr>POSINST comparison between high and low SEY</vt:lpstr>
      <vt:lpstr>POSINST simulated heat deposition rate over the full beam pipe per turn</vt:lpstr>
      <vt:lpstr>Heat deposition distribution over the beam pipe</vt:lpstr>
      <vt:lpstr>eRHIC Cryogenic heat load limit converted to SEY limits</vt:lpstr>
      <vt:lpstr>eRHIC heat mitigation method</vt:lpstr>
      <vt:lpstr>Copper with grooves</vt:lpstr>
      <vt:lpstr>Future plan on the eRHIC proposed surface</vt:lpstr>
      <vt:lpstr>PowerPoint Presentation</vt:lpstr>
      <vt:lpstr>PowerPoint Presentation</vt:lpstr>
      <vt:lpstr>Conclusion</vt:lpstr>
      <vt:lpstr>Back up slides</vt:lpstr>
      <vt:lpstr>The Linac lab SEY measurement test stand</vt:lpstr>
      <vt:lpstr>SEY over time</vt:lpstr>
      <vt:lpstr>SEY vs Beam Intensity</vt:lpstr>
      <vt:lpstr>SEY vs Integrated Beam Intensity</vt:lpstr>
      <vt:lpstr>Leakage Current: The Largest Source of Inaccuracy</vt:lpstr>
      <vt:lpstr>How is SEY measured</vt:lpstr>
      <vt:lpstr>Effect of leakage current on measurements</vt:lpstr>
      <vt:lpstr>How much error does leakage current induce</vt:lpstr>
      <vt:lpstr>Leakage current over typical measurement period</vt:lpstr>
      <vt:lpstr>Leakage current conclusion</vt:lpstr>
      <vt:lpstr>SEY curve with error bars</vt:lpstr>
      <vt:lpstr>Full heat deposition result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Yichen Ji</cp:lastModifiedBy>
  <cp:revision>340</cp:revision>
  <cp:lastPrinted>2014-01-20T19:40:21Z</cp:lastPrinted>
  <dcterms:created xsi:type="dcterms:W3CDTF">2014-01-03T20:18:13Z</dcterms:created>
  <dcterms:modified xsi:type="dcterms:W3CDTF">2018-07-09T21:35:58Z</dcterms:modified>
</cp:coreProperties>
</file>