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75"/>
  </p:notesMasterIdLst>
  <p:handoutMasterIdLst>
    <p:handoutMasterId r:id="rId76"/>
  </p:handoutMasterIdLst>
  <p:sldIdLst>
    <p:sldId id="388" r:id="rId2"/>
    <p:sldId id="368" r:id="rId3"/>
    <p:sldId id="425" r:id="rId4"/>
    <p:sldId id="448" r:id="rId5"/>
    <p:sldId id="408" r:id="rId6"/>
    <p:sldId id="410" r:id="rId7"/>
    <p:sldId id="412" r:id="rId8"/>
    <p:sldId id="446" r:id="rId9"/>
    <p:sldId id="447" r:id="rId10"/>
    <p:sldId id="418" r:id="rId11"/>
    <p:sldId id="449" r:id="rId12"/>
    <p:sldId id="450" r:id="rId13"/>
    <p:sldId id="460" r:id="rId14"/>
    <p:sldId id="426" r:id="rId15"/>
    <p:sldId id="441" r:id="rId16"/>
    <p:sldId id="442" r:id="rId17"/>
    <p:sldId id="439" r:id="rId18"/>
    <p:sldId id="440" r:id="rId19"/>
    <p:sldId id="443" r:id="rId20"/>
    <p:sldId id="424" r:id="rId21"/>
    <p:sldId id="406" r:id="rId22"/>
    <p:sldId id="405" r:id="rId23"/>
    <p:sldId id="403" r:id="rId24"/>
    <p:sldId id="404" r:id="rId25"/>
    <p:sldId id="452" r:id="rId26"/>
    <p:sldId id="451" r:id="rId27"/>
    <p:sldId id="465" r:id="rId28"/>
    <p:sldId id="466" r:id="rId29"/>
    <p:sldId id="438" r:id="rId30"/>
    <p:sldId id="435" r:id="rId31"/>
    <p:sldId id="464" r:id="rId32"/>
    <p:sldId id="436" r:id="rId33"/>
    <p:sldId id="437" r:id="rId34"/>
    <p:sldId id="427" r:id="rId35"/>
    <p:sldId id="428" r:id="rId36"/>
    <p:sldId id="463" r:id="rId37"/>
    <p:sldId id="429" r:id="rId38"/>
    <p:sldId id="430" r:id="rId39"/>
    <p:sldId id="431" r:id="rId40"/>
    <p:sldId id="432" r:id="rId41"/>
    <p:sldId id="433" r:id="rId42"/>
    <p:sldId id="434" r:id="rId43"/>
    <p:sldId id="423" r:id="rId44"/>
    <p:sldId id="455" r:id="rId45"/>
    <p:sldId id="456" r:id="rId46"/>
    <p:sldId id="457" r:id="rId47"/>
    <p:sldId id="458" r:id="rId48"/>
    <p:sldId id="459" r:id="rId49"/>
    <p:sldId id="453" r:id="rId50"/>
    <p:sldId id="454" r:id="rId51"/>
    <p:sldId id="462" r:id="rId52"/>
    <p:sldId id="444" r:id="rId53"/>
    <p:sldId id="445" r:id="rId54"/>
    <p:sldId id="461" r:id="rId55"/>
    <p:sldId id="364" r:id="rId56"/>
    <p:sldId id="369" r:id="rId57"/>
    <p:sldId id="370" r:id="rId58"/>
    <p:sldId id="371" r:id="rId59"/>
    <p:sldId id="372" r:id="rId60"/>
    <p:sldId id="373" r:id="rId61"/>
    <p:sldId id="389" r:id="rId62"/>
    <p:sldId id="383" r:id="rId63"/>
    <p:sldId id="384" r:id="rId64"/>
    <p:sldId id="385" r:id="rId65"/>
    <p:sldId id="381" r:id="rId66"/>
    <p:sldId id="379" r:id="rId67"/>
    <p:sldId id="380" r:id="rId68"/>
    <p:sldId id="386" r:id="rId69"/>
    <p:sldId id="378" r:id="rId70"/>
    <p:sldId id="409" r:id="rId71"/>
    <p:sldId id="375" r:id="rId72"/>
    <p:sldId id="382" r:id="rId73"/>
    <p:sldId id="387" r:id="rId74"/>
  </p:sldIdLst>
  <p:sldSz cx="9144000" cy="6858000" type="screen4x3"/>
  <p:notesSz cx="6810375" cy="9948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55">
          <p15:clr>
            <a:srgbClr val="A4A3A4"/>
          </p15:clr>
        </p15:guide>
        <p15:guide id="2" pos="40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63082"/>
    <a:srgbClr val="0055A0"/>
    <a:srgbClr val="FFB2EB"/>
    <a:srgbClr val="6E0A49"/>
    <a:srgbClr val="3F062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1" autoAdjust="0"/>
    <p:restoredTop sz="99813" autoAdjust="0"/>
  </p:normalViewPr>
  <p:slideViewPr>
    <p:cSldViewPr snapToGrid="0" snapToObjects="1">
      <p:cViewPr>
        <p:scale>
          <a:sx n="100" d="100"/>
          <a:sy n="100" d="100"/>
        </p:scale>
        <p:origin x="-1926" y="-312"/>
      </p:cViewPr>
      <p:guideLst>
        <p:guide orient="horz" pos="1355"/>
        <p:guide pos="4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-2412" y="-102"/>
      </p:cViewPr>
      <p:guideLst>
        <p:guide orient="horz" pos="3134"/>
        <p:guide pos="214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21B26-9659-8D44-A5C9-F7CE912C5589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7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DFFC-A7F5-9646-BF44-6505053A4CCB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5710"/>
            <a:ext cx="5448300" cy="447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9694"/>
            <a:ext cx="2951163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776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07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1AB-0296-3E4F-BC81-E4B843AB54F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507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3980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9" y="274638"/>
            <a:ext cx="7133292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7" descr="LIU-1.t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385" y="274638"/>
            <a:ext cx="633984" cy="762000"/>
          </a:xfrm>
          <a:prstGeom prst="rect">
            <a:avLst/>
          </a:prstGeom>
        </p:spPr>
      </p:pic>
      <p:pic>
        <p:nvPicPr>
          <p:cNvPr id="9" name="Picture 8" descr="CERN.t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87110" y="250767"/>
            <a:ext cx="779124" cy="7620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571875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572500" y="6356351"/>
            <a:ext cx="466724" cy="365125"/>
          </a:xfrm>
          <a:prstGeom prst="rect">
            <a:avLst/>
          </a:prstGeom>
        </p:spPr>
        <p:txBody>
          <a:bodyPr/>
          <a:lstStyle/>
          <a:p>
            <a:fld id="{5260D9BC-5433-D14A-AAC8-42CA350011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83C906B-57C8-4D8B-9CC6-8F5ED0C16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668B02E2-58A8-4AA8-A29C-C94D477C3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5287E4C5-2F37-4121-A2EF-A3E3F5DE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8D6F2F-86E0-474B-9D46-960B9721DE83}" type="datetimeFigureOut">
              <a:rPr lang="el-GR" smtClean="0"/>
              <a:pPr/>
              <a:t>7/6/2018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E38EE623-F1CD-4083-8F6E-AE25567F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808CED72-8A5A-47D1-BB69-5B42EB17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E0B801-7DB9-4927-99FD-E12014EBD05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2060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B240-34A5-422F-8A4D-9183D3F6C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1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6/7/2018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Resonance, SC &amp; Ripple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C1F75A2-CEB1-40C4-AFE5-D6485CB8A1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1939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3874"/>
            <a:ext cx="8229600" cy="454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6" r:id="rId2"/>
    <p:sldLayoutId id="2147483693" r:id="rId3"/>
    <p:sldLayoutId id="2147483694" r:id="rId4"/>
    <p:sldLayoutId id="2147483695" r:id="rId5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867479"/>
            <a:ext cx="8439150" cy="112349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Resonance, Space Charge and PS Ripple in Storage Rings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100" dirty="0">
              <a:solidFill>
                <a:srgbClr val="0070C0"/>
              </a:solidFill>
            </a:endParaRPr>
          </a:p>
        </p:txBody>
      </p:sp>
      <p:pic>
        <p:nvPicPr>
          <p:cNvPr id="7" name="Picture 6" descr="LIU-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85" y="230820"/>
            <a:ext cx="3009531" cy="1702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8851" y="4588817"/>
            <a:ext cx="4895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F. Schmidt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6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1/2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4326" y="1238250"/>
            <a:ext cx="87153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Fourier Analysis </a:t>
            </a:r>
            <a:endParaRPr lang="en-US" sz="2400" b="1" dirty="0" smtClean="0"/>
          </a:p>
          <a:p>
            <a:pPr marL="457200" indent="-457200"/>
            <a:r>
              <a:rPr lang="en-US" sz="2400" b="1" dirty="0" smtClean="0"/>
              <a:t>J. </a:t>
            </a:r>
            <a:r>
              <a:rPr lang="en-US" sz="2400" b="1" dirty="0" err="1" smtClean="0"/>
              <a:t>Bengtsson</a:t>
            </a:r>
            <a:r>
              <a:rPr lang="en-US" sz="2400" b="1" dirty="0" smtClean="0"/>
              <a:t>  (1988) LEAR</a:t>
            </a:r>
          </a:p>
          <a:p>
            <a:pPr marL="457200" indent="-457200"/>
            <a:r>
              <a:rPr lang="en-US" sz="2400" b="1" dirty="0" smtClean="0"/>
              <a:t>J. </a:t>
            </a:r>
            <a:r>
              <a:rPr lang="en-US" sz="2400" b="1" dirty="0" err="1" smtClean="0"/>
              <a:t>Laskar</a:t>
            </a:r>
            <a:r>
              <a:rPr lang="en-US" sz="2400" b="1" dirty="0" smtClean="0"/>
              <a:t> (~1980)</a:t>
            </a:r>
          </a:p>
          <a:p>
            <a:pPr marL="457200" indent="-457200"/>
            <a:r>
              <a:rPr lang="en-US" sz="2400" b="1" dirty="0" smtClean="0"/>
              <a:t>R. </a:t>
            </a:r>
            <a:r>
              <a:rPr lang="en-US" sz="2400" b="1" dirty="0" err="1" smtClean="0"/>
              <a:t>Bartolini</a:t>
            </a:r>
            <a:r>
              <a:rPr lang="en-US" sz="2400" b="1" dirty="0" smtClean="0"/>
              <a:t>, F. Schmidt ➔ </a:t>
            </a:r>
            <a:r>
              <a:rPr lang="en-US" sz="2400" b="1" dirty="0" err="1" smtClean="0"/>
              <a:t>NormalForm</a:t>
            </a:r>
            <a:endParaRPr lang="en-US" sz="2400" b="1" dirty="0" smtClean="0"/>
          </a:p>
          <a:p>
            <a:pPr marL="457200" indent="-457200"/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Simulation or Real </a:t>
            </a:r>
            <a:r>
              <a:rPr lang="en-US" sz="2400" b="1" dirty="0" smtClean="0"/>
              <a:t>Data</a:t>
            </a:r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- 6D</a:t>
            </a:r>
          </a:p>
          <a:p>
            <a:pPr marL="457200" indent="-457200"/>
            <a:r>
              <a:rPr lang="en-US" sz="2400" b="1" dirty="0" smtClean="0"/>
              <a:t>- Space Charge!</a:t>
            </a:r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Any Order</a:t>
            </a:r>
          </a:p>
          <a:p>
            <a:pPr marL="457200" indent="-457200"/>
            <a:r>
              <a:rPr lang="en-US" sz="2400" b="1" dirty="0" smtClean="0"/>
              <a:t>- Lines can be related to </a:t>
            </a:r>
            <a:r>
              <a:rPr lang="en-US" sz="2400" b="1" dirty="0" smtClean="0">
                <a:solidFill>
                  <a:srgbClr val="FF00FF"/>
                </a:solidFill>
              </a:rPr>
              <a:t>F (Distortion Function)</a:t>
            </a:r>
            <a:endParaRPr lang="en-US" sz="2400" b="1" dirty="0" smtClean="0">
              <a:solidFill>
                <a:srgbClr val="FF00FF"/>
              </a:solidFill>
            </a:endParaRPr>
          </a:p>
          <a:p>
            <a:pPr marL="457200" indent="-457200"/>
            <a:r>
              <a:rPr lang="en-US" sz="2400" b="1" dirty="0" smtClean="0"/>
              <a:t>- </a:t>
            </a:r>
            <a:r>
              <a:rPr lang="en-US" sz="2400" b="1" dirty="0" smtClean="0">
                <a:solidFill>
                  <a:srgbClr val="FF00FF"/>
                </a:solidFill>
              </a:rPr>
              <a:t>Global &amp; Local(!)</a:t>
            </a:r>
          </a:p>
          <a:p>
            <a:pPr marL="457200" indent="-457200"/>
            <a:r>
              <a:rPr lang="en-US" sz="2400" b="1" dirty="0" smtClean="0"/>
              <a:t>- </a:t>
            </a:r>
            <a:r>
              <a:rPr lang="en-US" sz="2400" b="1" dirty="0" smtClean="0">
                <a:solidFill>
                  <a:srgbClr val="C00000"/>
                </a:solidFill>
              </a:rPr>
              <a:t>NO problem with </a:t>
            </a:r>
            <a:r>
              <a:rPr lang="en-US" sz="2400" b="1" dirty="0" smtClean="0">
                <a:solidFill>
                  <a:srgbClr val="C00000"/>
                </a:solidFill>
              </a:rPr>
              <a:t>NF convergence </a:t>
            </a:r>
            <a:r>
              <a:rPr lang="en-US" sz="2400" b="1" dirty="0" smtClean="0">
                <a:solidFill>
                  <a:srgbClr val="C00000"/>
                </a:solidFill>
              </a:rPr>
              <a:t>at any amplitude</a:t>
            </a:r>
            <a:r>
              <a:rPr lang="en-US" sz="2400" b="1" dirty="0" smtClean="0"/>
              <a:t> ➔ even in chaotic regime some value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</a:p>
          <a:p>
            <a:pPr marL="457200" indent="-457200"/>
            <a:endParaRPr lang="en-US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1962150"/>
            <a:ext cx="1685925" cy="326707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Fourier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00925" y="1618565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Simulation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Horizontal Plane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 txBox="1">
            <a:spLocks noGrp="1"/>
          </p:cNvSpPr>
          <p:nvPr>
            <p:ph type="body" sz="quarter" idx="10"/>
          </p:nvPr>
        </p:nvSpPr>
        <p:spPr>
          <a:xfrm>
            <a:off x="7273891" y="4320254"/>
            <a:ext cx="193678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Horizontal Plane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Take out Fourier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Lines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2978348"/>
            <a:ext cx="635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Bartolini</a:t>
            </a:r>
            <a:r>
              <a:rPr lang="en-US" sz="1400" dirty="0" smtClean="0">
                <a:solidFill>
                  <a:srgbClr val="00B050"/>
                </a:solidFill>
              </a:rPr>
              <a:t>, Schmidt </a:t>
            </a:r>
            <a:r>
              <a:rPr lang="en-US" sz="1400" dirty="0" err="1" smtClean="0">
                <a:solidFill>
                  <a:srgbClr val="00B050"/>
                </a:solidFill>
              </a:rPr>
              <a:t>Arcidosso</a:t>
            </a:r>
            <a:r>
              <a:rPr lang="en-US" sz="1400" dirty="0" smtClean="0">
                <a:solidFill>
                  <a:srgbClr val="00B050"/>
                </a:solidFill>
              </a:rPr>
              <a:t>, September 1996, AIP Conference Proceedings 395 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13" name="Picture 12" descr="arcif-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350" y="118103"/>
            <a:ext cx="5733300" cy="662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1295400"/>
            <a:ext cx="1685925" cy="326707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Fourier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2/2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43775" y="1409700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 Reduction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Stable Island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 txBox="1">
            <a:spLocks noGrp="1"/>
          </p:cNvSpPr>
          <p:nvPr>
            <p:ph type="body" sz="quarter" idx="10"/>
          </p:nvPr>
        </p:nvSpPr>
        <p:spPr>
          <a:xfrm>
            <a:off x="7267574" y="4552950"/>
            <a:ext cx="1857375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Line Reduction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Unstable Island</a:t>
            </a: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748213" y="2117942"/>
            <a:ext cx="390526" cy="266701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85735" y="974943"/>
            <a:ext cx="643505" cy="434757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6452621" y="508218"/>
            <a:ext cx="981075" cy="3905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6777038" y="1295399"/>
            <a:ext cx="656659" cy="5048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6048376" y="2056031"/>
            <a:ext cx="981075" cy="3905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rcif-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252" y="95250"/>
            <a:ext cx="5742444" cy="66385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43050" y="2990850"/>
            <a:ext cx="635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Bartolini</a:t>
            </a:r>
            <a:r>
              <a:rPr lang="en-US" sz="1400" dirty="0" smtClean="0">
                <a:solidFill>
                  <a:srgbClr val="00B050"/>
                </a:solidFill>
              </a:rPr>
              <a:t>, Schmidt </a:t>
            </a:r>
            <a:r>
              <a:rPr lang="en-US" sz="1400" dirty="0" err="1" smtClean="0">
                <a:solidFill>
                  <a:srgbClr val="00B050"/>
                </a:solidFill>
              </a:rPr>
              <a:t>Arcidosso</a:t>
            </a:r>
            <a:r>
              <a:rPr lang="en-US" sz="1400" dirty="0" smtClean="0">
                <a:solidFill>
                  <a:srgbClr val="00B050"/>
                </a:solidFill>
              </a:rPr>
              <a:t>, September 1996, AIP Conference Proceedings 395 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2/2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1" y="1247775"/>
            <a:ext cx="87153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Tasks </a:t>
            </a:r>
          </a:p>
          <a:p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SC </a:t>
            </a:r>
            <a:r>
              <a:rPr lang="en-US" sz="2400" b="1" dirty="0" smtClean="0"/>
              <a:t>Resonance Driving Terms </a:t>
            </a:r>
            <a:r>
              <a:rPr lang="en-US" sz="2400" b="1" dirty="0" smtClean="0"/>
              <a:t>in MAD-X ➔ CERN effort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BB/SC element has to be modified for MAP production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Fast </a:t>
            </a:r>
            <a:r>
              <a:rPr lang="en-US" sz="2400" b="1" dirty="0" err="1" smtClean="0"/>
              <a:t>symplectic</a:t>
            </a:r>
            <a:r>
              <a:rPr lang="en-US" sz="2400" b="1" dirty="0" smtClean="0"/>
              <a:t> 3D SC KICK for MAD-X must be accompanied by: (maybe)  Slow but “smooth” description for MAP </a:t>
            </a:r>
            <a:r>
              <a:rPr lang="en-US" sz="2400" b="1" dirty="0" smtClean="0"/>
              <a:t>production             </a:t>
            </a:r>
            <a:r>
              <a:rPr lang="en-US" sz="2400" b="1" dirty="0" smtClean="0">
                <a:solidFill>
                  <a:srgbClr val="00B050"/>
                </a:solidFill>
              </a:rPr>
              <a:t>Y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Alexahin</a:t>
            </a:r>
            <a:r>
              <a:rPr lang="en-US" sz="2400" b="1" dirty="0" smtClean="0">
                <a:solidFill>
                  <a:srgbClr val="00B050"/>
                </a:solidFill>
              </a:rPr>
              <a:t> &amp; F. Schmidt</a:t>
            </a: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Co-moving transformations to “jump” convergence limit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Issue of “Higher” order “closed” orbit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5575" y="5422645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Leo </a:t>
            </a:r>
            <a:r>
              <a:rPr lang="en-US" sz="2400" b="1" dirty="0" err="1" smtClean="0">
                <a:solidFill>
                  <a:srgbClr val="FF00FF"/>
                </a:solidFill>
              </a:rPr>
              <a:t>Michelotti</a:t>
            </a:r>
            <a:r>
              <a:rPr lang="en-US" sz="2400" b="1" dirty="0" smtClean="0">
                <a:solidFill>
                  <a:srgbClr val="FF00FF"/>
                </a:solidFill>
              </a:rPr>
              <a:t>???</a:t>
            </a:r>
            <a:endParaRPr lang="en-US" sz="2400" b="1" dirty="0">
              <a:solidFill>
                <a:srgbClr val="FF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5724528" y="5324479"/>
            <a:ext cx="666749" cy="266699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5724526" y="5683510"/>
            <a:ext cx="666750" cy="18466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3162300"/>
            <a:ext cx="6991350" cy="6286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Chaos Detection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47800" y="76200"/>
            <a:ext cx="64008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Chaos Criteria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Schmidt, thesis 1988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1143000" y="1371600"/>
            <a:ext cx="7315200" cy="4758392"/>
            <a:chOff x="1143000" y="1524000"/>
            <a:chExt cx="7315200" cy="4758392"/>
          </a:xfrm>
        </p:grpSpPr>
        <p:grpSp>
          <p:nvGrpSpPr>
            <p:cNvPr id="3" name="Group 11"/>
            <p:cNvGrpSpPr/>
            <p:nvPr/>
          </p:nvGrpSpPr>
          <p:grpSpPr>
            <a:xfrm>
              <a:off x="1143000" y="1524000"/>
              <a:ext cx="6858000" cy="2296192"/>
              <a:chOff x="1143000" y="1524000"/>
              <a:chExt cx="6858000" cy="2296192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95400" y="2590800"/>
                <a:ext cx="5943601" cy="1229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143000" y="1524000"/>
                <a:ext cx="6858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  <a:p>
                <a:r>
                  <a:rPr lang="en-US" b="1" dirty="0" smtClean="0"/>
                  <a:t>PO-DA Detection ➔ find amplitude with non-zero </a:t>
                </a:r>
                <a:r>
                  <a:rPr lang="en-US" b="1" dirty="0" err="1" smtClean="0">
                    <a:solidFill>
                      <a:srgbClr val="008000"/>
                    </a:solidFill>
                  </a:rPr>
                  <a:t>Lyapunov</a:t>
                </a:r>
                <a:r>
                  <a:rPr lang="en-US" b="1" dirty="0" smtClean="0">
                    <a:solidFill>
                      <a:srgbClr val="008000"/>
                    </a:solidFill>
                  </a:rPr>
                  <a:t> Exponent</a:t>
                </a:r>
                <a:r>
                  <a:rPr lang="en-US" b="1" dirty="0" smtClean="0"/>
                  <a:t>:</a:t>
                </a:r>
                <a:endParaRPr lang="fr-FR" b="1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143000" y="4343400"/>
              <a:ext cx="7315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 </a:t>
              </a:r>
              <a:r>
                <a:rPr lang="en-US" b="1" dirty="0" smtClean="0">
                  <a:solidFill>
                    <a:srgbClr val="FF0000"/>
                  </a:solidFill>
                </a:rPr>
                <a:t>practice</a:t>
              </a:r>
              <a:r>
                <a:rPr lang="en-US" b="1" dirty="0" smtClean="0"/>
                <a:t>, the </a:t>
              </a:r>
              <a:r>
                <a:rPr lang="en-US" b="1" dirty="0" err="1" smtClean="0">
                  <a:solidFill>
                    <a:srgbClr val="008000"/>
                  </a:solidFill>
                </a:rPr>
                <a:t>Lyapunov</a:t>
              </a:r>
              <a:r>
                <a:rPr lang="en-US" b="1" dirty="0" smtClean="0">
                  <a:solidFill>
                    <a:srgbClr val="008000"/>
                  </a:solidFill>
                </a:rPr>
                <a:t> exponent </a:t>
              </a:r>
              <a:r>
                <a:rPr lang="en-US" b="1" dirty="0" smtClean="0"/>
                <a:t>is rarely evaluated </a:t>
              </a:r>
              <a:r>
                <a:rPr lang="en-US" b="1" dirty="0" smtClean="0">
                  <a:solidFill>
                    <a:srgbClr val="FF0000"/>
                  </a:solidFill>
                </a:rPr>
                <a:t>directly</a:t>
              </a:r>
              <a:r>
                <a:rPr lang="en-US" b="1" dirty="0" smtClean="0"/>
                <a:t>. </a:t>
              </a:r>
            </a:p>
            <a:p>
              <a:endParaRPr lang="en-US" b="1" dirty="0" smtClean="0"/>
            </a:p>
            <a:p>
              <a:r>
                <a:rPr lang="en-US" b="1" dirty="0" smtClean="0"/>
                <a:t>Instead, one follows the </a:t>
              </a:r>
              <a:r>
                <a:rPr lang="en-US" b="1" dirty="0" smtClean="0">
                  <a:solidFill>
                    <a:srgbClr val="FF0000"/>
                  </a:solidFill>
                </a:rPr>
                <a:t>evolution of the distance in phase space</a:t>
              </a:r>
              <a:r>
                <a:rPr lang="en-US" b="1" dirty="0" smtClean="0"/>
                <a:t>. Most effectively by using the </a:t>
              </a:r>
              <a:r>
                <a:rPr lang="en-US" b="1" dirty="0" smtClean="0">
                  <a:solidFill>
                    <a:srgbClr val="FF0000"/>
                  </a:solidFill>
                </a:rPr>
                <a:t>angular distance </a:t>
              </a:r>
              <a:r>
                <a:rPr lang="en-US" b="1" dirty="0" smtClean="0"/>
                <a:t>that is </a:t>
              </a:r>
              <a:r>
                <a:rPr lang="en-US" b="1" dirty="0" smtClean="0">
                  <a:solidFill>
                    <a:srgbClr val="0070C0"/>
                  </a:solidFill>
                </a:rPr>
                <a:t>extremely sensitive </a:t>
              </a:r>
              <a:r>
                <a:rPr lang="en-US" b="1" dirty="0" smtClean="0"/>
                <a:t>to find even </a:t>
              </a:r>
              <a:r>
                <a:rPr lang="en-US" b="1" dirty="0" smtClean="0">
                  <a:solidFill>
                    <a:srgbClr val="FF0000"/>
                  </a:solidFill>
                </a:rPr>
                <a:t>weakly chaotic motion</a:t>
              </a:r>
              <a:r>
                <a:rPr lang="en-US" b="1" dirty="0" smtClean="0"/>
                <a:t>.</a:t>
              </a:r>
              <a:endParaRPr lang="fr-FR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76400" y="1"/>
            <a:ext cx="6019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 Aperture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Scheme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F. Schmidt, thesis 1988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6477000" y="1600200"/>
            <a:ext cx="26670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Rapid amplitude growth and loss</a:t>
            </a:r>
          </a:p>
          <a:p>
            <a:pPr>
              <a:spcBef>
                <a:spcPct val="50000"/>
              </a:spcBef>
            </a:pPr>
            <a:endParaRPr lang="en-US" b="1" dirty="0"/>
          </a:p>
          <a:p>
            <a:pPr>
              <a:spcBef>
                <a:spcPct val="50000"/>
              </a:spcBef>
            </a:pPr>
            <a:r>
              <a:rPr lang="en-US" b="1" dirty="0"/>
              <a:t>Stable Islands in chaotic sea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Fine chaotic layers in stable </a:t>
            </a:r>
            <a:r>
              <a:rPr lang="en-US" b="1" dirty="0" smtClean="0"/>
              <a:t>regime</a:t>
            </a:r>
          </a:p>
          <a:p>
            <a:pPr>
              <a:spcBef>
                <a:spcPct val="50000"/>
              </a:spcBef>
            </a:pPr>
            <a:endParaRPr lang="en-US" b="1" dirty="0"/>
          </a:p>
          <a:p>
            <a:pPr>
              <a:spcBef>
                <a:spcPct val="50000"/>
              </a:spcBef>
            </a:pPr>
            <a:r>
              <a:rPr lang="en-US" b="1" dirty="0" smtClean="0"/>
              <a:t>Mostly </a:t>
            </a:r>
            <a:r>
              <a:rPr lang="en-US" b="1" dirty="0"/>
              <a:t>stable particle motion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09600" y="2819400"/>
            <a:ext cx="1371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RW-DA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1676400" y="4267200"/>
            <a:ext cx="1066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3" name="Picture 12" descr="da-7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1064" y="990600"/>
            <a:ext cx="4023536" cy="5257800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>
            <a:off x="1676400" y="2667000"/>
            <a:ext cx="762000" cy="1600200"/>
          </a:xfrm>
          <a:prstGeom prst="leftBrace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09600" y="3946525"/>
            <a:ext cx="1371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PO-DA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 in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1D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F. Schmidt, thesis 1988</a:t>
            </a:r>
            <a:endParaRPr lang="en-US" b="1" i="1" dirty="0">
              <a:solidFill>
                <a:srgbClr val="014F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15" name="Picture 14" descr="da-8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04" y="1484376"/>
            <a:ext cx="8241792" cy="45354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790950" y="3228975"/>
            <a:ext cx="285750" cy="4000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33775" y="2924175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Close-up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60198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1D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close-up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014F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F. Schmidt, thesis 1988</a:t>
            </a:r>
          </a:p>
          <a:p>
            <a:pPr algn="ctr">
              <a:spcBef>
                <a:spcPct val="50000"/>
              </a:spcBef>
            </a:pP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01.10.2017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FB240-34A5-422F-8A4D-9183D3F6CDA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LHC-DA - F.  Schmidt</a:t>
            </a:r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76200"/>
            <a:ext cx="1371600" cy="12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 descr="lhcdipo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71600" cy="1378670"/>
          </a:xfrm>
          <a:prstGeom prst="rect">
            <a:avLst/>
          </a:prstGeom>
          <a:noFill/>
        </p:spPr>
      </p:pic>
      <p:pic>
        <p:nvPicPr>
          <p:cNvPr id="24" name="Picture 23" descr="da-9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04" y="1484376"/>
            <a:ext cx="8241792" cy="4535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3248025"/>
            <a:ext cx="6991350" cy="6286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Coupled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Resonance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0500" y="1295400"/>
            <a:ext cx="8848723" cy="4002741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Tune Ripple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Resonance Analysis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Chaos Detection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Coupled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28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28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Resonance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FMA versus CMA</a:t>
            </a:r>
            <a:r>
              <a:rPr lang="en-US" sz="2800" b="1" dirty="0" smtClean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endParaRPr lang="fr-FR" sz="2400" b="1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698396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Fix-Line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Genrics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 descr="chaos_fixline_4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199" y="400050"/>
            <a:ext cx="317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Generics of the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Qx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p coupled Resonance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0325" y="6075145"/>
            <a:ext cx="182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Unstable Fix-line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3887" y="400050"/>
            <a:ext cx="182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Fix-line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495802" y="647700"/>
            <a:ext cx="2478086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3958543" y="5537886"/>
            <a:ext cx="941171" cy="133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133350"/>
            <a:ext cx="7193513" cy="747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Fix-Line Search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(“Higher” order “closed” orbit)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pic>
        <p:nvPicPr>
          <p:cNvPr id="10" name="Picture 9" descr="cut_fi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6" y="1115540"/>
            <a:ext cx="5619750" cy="5093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1" y="6024562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26487" y="2110859"/>
            <a:ext cx="100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6026" y="2447925"/>
            <a:ext cx="2852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Fixline</a:t>
            </a:r>
            <a:r>
              <a:rPr lang="en-US" b="1" dirty="0" smtClean="0">
                <a:solidFill>
                  <a:srgbClr val="00B050"/>
                </a:solidFill>
              </a:rPr>
              <a:t> Search</a:t>
            </a:r>
          </a:p>
          <a:p>
            <a:pPr marL="342900" indent="-342900">
              <a:buAutoNum type="alphaUcParenR"/>
            </a:pPr>
            <a:r>
              <a:rPr lang="en-US" b="1" dirty="0" smtClean="0">
                <a:solidFill>
                  <a:srgbClr val="00B050"/>
                </a:solidFill>
              </a:rPr>
              <a:t>Average</a:t>
            </a:r>
          </a:p>
          <a:p>
            <a:pPr marL="342900" indent="-342900">
              <a:buAutoNum type="alphaUcParenR"/>
            </a:pPr>
            <a:r>
              <a:rPr lang="en-US" b="1" dirty="0" smtClean="0">
                <a:solidFill>
                  <a:srgbClr val="00B050"/>
                </a:solidFill>
              </a:rPr>
              <a:t>“Damping” like in electron machines like LEP (</a:t>
            </a:r>
            <a:r>
              <a:rPr lang="en-US" b="1" dirty="0" err="1" smtClean="0">
                <a:solidFill>
                  <a:srgbClr val="00B050"/>
                </a:solidFill>
              </a:rPr>
              <a:t>Verdier</a:t>
            </a:r>
            <a:r>
              <a:rPr lang="en-US" b="1" dirty="0" smtClean="0">
                <a:solidFill>
                  <a:srgbClr val="00B050"/>
                </a:solidFill>
              </a:rPr>
              <a:t> &amp; Schmidt)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3526387" cy="11350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“Fix-Line” Phase Space 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59812" y="1781175"/>
            <a:ext cx="4069313" cy="3600450"/>
            <a:chOff x="902737" y="1781175"/>
            <a:chExt cx="3567691" cy="3096774"/>
          </a:xfrm>
        </p:grpSpPr>
        <p:pic>
          <p:nvPicPr>
            <p:cNvPr id="12" name="Picture 11" descr="H-V_phase-spac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737" y="1781175"/>
              <a:ext cx="3567691" cy="30967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49626" y="3019425"/>
              <a:ext cx="511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9445" y="2488168"/>
              <a:ext cx="58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V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7" name="Picture 16" descr="X-Y_phase-spa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54" y="331632"/>
            <a:ext cx="3567691" cy="3095250"/>
          </a:xfrm>
          <a:prstGeom prst="rect">
            <a:avLst/>
          </a:prstGeom>
        </p:spPr>
      </p:pic>
      <p:pic>
        <p:nvPicPr>
          <p:cNvPr id="18" name="Picture 17" descr="PX-PY_phase-spa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54" y="3459723"/>
            <a:ext cx="3567691" cy="3095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“Fix-Line” Frequency Analysis I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650" y="1590675"/>
            <a:ext cx="8105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b="1" dirty="0" smtClean="0"/>
              <a:t>ANALYSIS OF X SIGNAL, CASE:           1 </a:t>
            </a:r>
            <a:br>
              <a:rPr lang="en-US" b="1" dirty="0" smtClean="0"/>
            </a:br>
            <a:r>
              <a:rPr lang="en-US" b="1" dirty="0" smtClean="0"/>
              <a:t>TUNE X =   0.111180834145734      </a:t>
            </a:r>
            <a:br>
              <a:rPr lang="en-US" b="1" dirty="0" smtClean="0"/>
            </a:br>
            <a:r>
              <a:rPr lang="en-US" b="1" dirty="0" smtClean="0"/>
              <a:t> </a:t>
            </a:r>
            <a:br>
              <a:rPr lang="en-US" b="1" dirty="0" smtClean="0"/>
            </a:br>
            <a:r>
              <a:rPr lang="en-US" b="1" dirty="0" smtClean="0"/>
              <a:t>        Line Frequency                         Amplitude                        Phase                     </a:t>
            </a:r>
            <a:r>
              <a:rPr lang="en-US" b="1" dirty="0" err="1" smtClean="0"/>
              <a:t>mx</a:t>
            </a:r>
            <a:r>
              <a:rPr lang="en-US" b="1" dirty="0" smtClean="0"/>
              <a:t>   my  </a:t>
            </a:r>
          </a:p>
          <a:p>
            <a:r>
              <a:rPr lang="en-US" b="1" dirty="0" smtClean="0"/>
              <a:t> </a:t>
            </a:r>
            <a:br>
              <a:rPr lang="en-US" b="1" dirty="0" smtClean="0"/>
            </a:br>
            <a:r>
              <a:rPr lang="en-US" b="1" dirty="0" smtClean="0"/>
              <a:t> 1   0.1111808341457E+00   0.247512794360E-03   0.672457580217E+02         1     0    </a:t>
            </a:r>
            <a:br>
              <a:rPr lang="en-US" b="1" dirty="0" smtClean="0"/>
            </a:br>
            <a:r>
              <a:rPr lang="en-US" b="1" dirty="0" smtClean="0"/>
              <a:t> </a:t>
            </a:r>
            <a:r>
              <a:rPr lang="en-US" b="1" dirty="0" smtClean="0">
                <a:solidFill>
                  <a:srgbClr val="FF0000"/>
                </a:solidFill>
              </a:rPr>
              <a:t>2   0.3783426764684E-11    0.174249489697E-05   -.457347870401E+02          0     0 </a:t>
            </a:r>
            <a:r>
              <a:rPr lang="en-US" b="1" dirty="0" smtClean="0"/>
              <a:t>  </a:t>
            </a:r>
            <a:br>
              <a:rPr lang="en-US" b="1" dirty="0" smtClean="0"/>
            </a:br>
            <a:r>
              <a:rPr lang="en-US" b="1" dirty="0" smtClean="0"/>
              <a:t> 3   0.2223616682915E+00   0.110388913387E-05   0.150753314898E+02         2     0   </a:t>
            </a:r>
            <a:br>
              <a:rPr lang="en-US" b="1" dirty="0" smtClean="0"/>
            </a:br>
            <a:r>
              <a:rPr lang="en-US" b="1" dirty="0" smtClean="0"/>
              <a:t> 4  -.1111808341460E+00     0.589011814331E-06   0.519872394860E+02        -1     0   </a:t>
            </a:r>
            <a:br>
              <a:rPr lang="en-US" b="1" dirty="0" smtClean="0"/>
            </a:br>
            <a:r>
              <a:rPr lang="en-US" b="1" dirty="0" smtClean="0"/>
              <a:t> 5  -.2223616682916E+00     0.532465227870E-06   0.930856270353E+02        -2     0  </a:t>
            </a:r>
            <a:br>
              <a:rPr lang="en-US" b="1" dirty="0" smtClean="0"/>
            </a:br>
            <a:r>
              <a:rPr lang="en-US" b="1" dirty="0" smtClean="0"/>
              <a:t> </a:t>
            </a:r>
            <a:r>
              <a:rPr lang="en-US" b="1" dirty="0" smtClean="0">
                <a:solidFill>
                  <a:srgbClr val="FF0000"/>
                </a:solidFill>
              </a:rPr>
              <a:t>6   0.1116055036254E+00   0.539366197950E-07   0.101885132342E+03  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 7   0.1107561645136E+00   0.233487160303E-07   0.324682911396E+02 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 8   -.3335425024437E+00    0.647694102064E-08   -.150532254600E+03         -3     0   </a:t>
            </a:r>
            <a:br>
              <a:rPr lang="en-US" b="1" dirty="0" smtClean="0"/>
            </a:br>
            <a:r>
              <a:rPr lang="en-US" b="1" dirty="0" smtClean="0"/>
              <a:t> 9   0.3335425024345E+00   0.569663731770E-08   -.389777082870E+02          3      0 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“Fix-Line” Frequency Analysis II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pic>
        <p:nvPicPr>
          <p:cNvPr id="9" name="Picture 8" descr="H-tu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2" y="1047750"/>
            <a:ext cx="3704854" cy="2635668"/>
          </a:xfrm>
          <a:prstGeom prst="rect">
            <a:avLst/>
          </a:prstGeom>
        </p:spPr>
      </p:pic>
      <p:pic>
        <p:nvPicPr>
          <p:cNvPr id="10" name="Picture 9" descr="island_H-tu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977" y="1076325"/>
            <a:ext cx="3746733" cy="2635668"/>
          </a:xfrm>
          <a:prstGeom prst="rect">
            <a:avLst/>
          </a:prstGeom>
        </p:spPr>
      </p:pic>
      <p:pic>
        <p:nvPicPr>
          <p:cNvPr id="11" name="Picture 10" descr="V-tu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49" y="3699535"/>
            <a:ext cx="3728852" cy="2652740"/>
          </a:xfrm>
          <a:prstGeom prst="rect">
            <a:avLst/>
          </a:prstGeom>
        </p:spPr>
      </p:pic>
      <p:pic>
        <p:nvPicPr>
          <p:cNvPr id="13" name="Picture 12" descr="island_V-tun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839" y="3705225"/>
            <a:ext cx="3773811" cy="265471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971800" y="1266825"/>
            <a:ext cx="43053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29075" y="4029075"/>
            <a:ext cx="3562350" cy="1588"/>
          </a:xfrm>
          <a:prstGeom prst="straightConnector1">
            <a:avLst/>
          </a:prstGeom>
          <a:ln>
            <a:solidFill>
              <a:srgbClr val="16308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1" y="1885950"/>
            <a:ext cx="117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“Tube”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Tune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>As Sidebands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34150" y="2057400"/>
            <a:ext cx="1333500" cy="28575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6300787" y="2262187"/>
            <a:ext cx="285750" cy="1809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5748427" y="3595777"/>
            <a:ext cx="1704796" cy="685800"/>
          </a:xfrm>
          <a:prstGeom prst="straightConnector1">
            <a:avLst/>
          </a:prstGeom>
          <a:ln>
            <a:solidFill>
              <a:srgbClr val="FF00FF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367551" y="3252876"/>
            <a:ext cx="2028648" cy="1695450"/>
          </a:xfrm>
          <a:prstGeom prst="straightConnector1">
            <a:avLst/>
          </a:prstGeom>
          <a:ln>
            <a:solidFill>
              <a:srgbClr val="FF00FF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D5D6D9-06D4-44A2-8468-4FD4CADD76D0}"/>
              </a:ext>
            </a:extLst>
          </p:cNvPr>
          <p:cNvSpPr txBox="1"/>
          <p:nvPr/>
        </p:nvSpPr>
        <p:spPr>
          <a:xfrm>
            <a:off x="838200" y="1476107"/>
            <a:ext cx="7439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FMA Versus </a:t>
            </a:r>
            <a:r>
              <a:rPr lang="en-US" sz="7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CMA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Zampetakis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F. Schmidt</a:t>
            </a:r>
            <a:endParaRPr lang="el-GR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3324046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CMA</a:t>
            </a:r>
            <a:r>
              <a:rPr lang="en-US" sz="2400" b="1" dirty="0" smtClean="0"/>
              <a:t>: Simulation with the distribution with additional close-by Twin Particles for chaos detection using Sigma/</a:t>
            </a:r>
            <a:r>
              <a:rPr lang="en-US" sz="2400" b="1" dirty="0" err="1" smtClean="0"/>
              <a:t>Emittance</a:t>
            </a:r>
            <a:r>
              <a:rPr lang="en-US" sz="2400" b="1" dirty="0" smtClean="0"/>
              <a:t> Ratio Grid.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9789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Measurements of the Qx+2Qy resonance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3200" y="1145363"/>
            <a:ext cx="8763034" cy="4855387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Controlled excitation of the resonance: normal </a:t>
            </a:r>
            <a:r>
              <a:rPr lang="en-US" dirty="0" err="1" smtClean="0"/>
              <a:t>sextupole</a:t>
            </a:r>
            <a:r>
              <a:rPr lang="en-US" dirty="0" smtClean="0"/>
              <a:t> powered (2A)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10 static measurements of the resonance: for each measurement, </a:t>
            </a:r>
            <a:r>
              <a:rPr lang="en-US" dirty="0" err="1" smtClean="0"/>
              <a:t>Qy</a:t>
            </a:r>
            <a:r>
              <a:rPr lang="en-US" dirty="0" smtClean="0"/>
              <a:t> fixed at 6.47 and </a:t>
            </a:r>
            <a:r>
              <a:rPr lang="en-US" dirty="0" err="1" smtClean="0"/>
              <a:t>Qx</a:t>
            </a:r>
            <a:r>
              <a:rPr lang="en-US" dirty="0" smtClean="0"/>
              <a:t> fixed at a value between 6.04 and 6.24.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Observables over 1.1s: beam loss, transverse and longitudinal profiles.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Tune Spread: h= -0.05, y= -0.07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23620" y="6356350"/>
            <a:ext cx="435428" cy="344412"/>
          </a:xfrm>
          <a:prstGeom prst="rect">
            <a:avLst/>
          </a:prstGeom>
        </p:spPr>
        <p:txBody>
          <a:bodyPr/>
          <a:lstStyle/>
          <a:p>
            <a:fld id="{675A7982-5098-C64E-B66D-59F3B38F942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990" y="2936585"/>
            <a:ext cx="4517077" cy="348780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77447" y="3308090"/>
            <a:ext cx="2870326" cy="14763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Variance_measurem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992" y="3534499"/>
            <a:ext cx="4433008" cy="24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68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87564-1BF0-4838-AEC4-377894FA8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6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Objectives</a:t>
            </a:r>
            <a:endParaRPr lang="el-GR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BB5DD4D-F1B6-4D8F-8E4F-8011079A06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693894" cy="4833145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chemeClr val="accent1">
                      <a:lumMod val="7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latin typeface="Cambria" panose="02040503050406030204" pitchFamily="18" charset="0"/>
                  </a:rPr>
                  <a:t>Chaos</a:t>
                </a:r>
                <a:r>
                  <a:rPr lang="el-GR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>
                    <a:latin typeface="Cambria" panose="02040503050406030204" pitchFamily="18" charset="0"/>
                  </a:rPr>
                  <a:t>Map Analysis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latin typeface="Cambria" panose="02040503050406030204" pitchFamily="18" charset="0"/>
                  </a:rPr>
                  <a:t>Frequency Map Analysis</a:t>
                </a:r>
              </a:p>
              <a:p>
                <a:pPr>
                  <a:buSzPct val="75000"/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0" indent="0">
                  <a:buSzPct val="75000"/>
                  <a:buNone/>
                </a:pPr>
                <a:r>
                  <a:rPr lang="en-US" sz="4400" b="1" i="1" dirty="0">
                    <a:solidFill>
                      <a:schemeClr val="accent1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Benefits</a:t>
                </a:r>
                <a:endParaRPr lang="en-US" sz="30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</a:rPr>
                  <a:t>Parametrized 6D Phase Space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Can always locate particles.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</a:rPr>
                  <a:t>Linearly normalized coordinates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Optimal sensitivity of tune detection.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</a:rPr>
                  <a:t>Done for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≤11.000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𝑇𝑢𝑟𝑛𝑠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.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</a:rPr>
                  <a:t>Limited number of tracking cases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</a:rPr>
                  <a:t> Minimized computing requirements.</a:t>
                </a:r>
                <a:endParaRPr lang="el-GR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B5DD4D-F1B6-4D8F-8E4F-8011079A06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43819"/>
                <a:ext cx="8020421" cy="4833145"/>
              </a:xfrm>
              <a:blipFill>
                <a:blip r:embed="rId2"/>
                <a:stretch>
                  <a:fillRect l="-2338" t="-365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B52A6EA-A2E5-42D0-8515-63A150F4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295E4-D3D2-4F7D-A940-AD9F70AB01B2}" type="datetime1">
              <a:rPr kumimoji="0" lang="el-GR" sz="1200" b="0" i="0" u="none" strike="noStrike" kern="1200" cap="none" spc="0" normalizeH="0" baseline="0" noProof="0" smtClean="0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7/6/2018</a:t>
            </a:fld>
            <a:endParaRPr kumimoji="0" lang="el-GR" sz="1200" b="0" i="0" u="none" strike="noStrike" kern="1200" cap="none" spc="0" normalizeH="0" baseline="0" noProof="0" dirty="0">
              <a:ln>
                <a:solidFill>
                  <a:srgbClr val="4472C4">
                    <a:alpha val="60000"/>
                  </a:srgbClr>
                </a:solidFill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5F4A72A0-DE95-40C6-BC47-9A60DFAF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0D212-5913-4CA1-AC73-B3A8912CF7F5}" type="slidenum">
              <a:rPr kumimoji="0" lang="el-GR" sz="1200" b="0" i="0" u="none" strike="noStrike" kern="1200" cap="none" spc="0" normalizeH="0" baseline="0" noProof="0" smtClean="0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l-GR" sz="1200" b="0" i="0" u="none" strike="noStrike" kern="1200" cap="none" spc="0" normalizeH="0" baseline="0" noProof="0" dirty="0">
              <a:ln>
                <a:solidFill>
                  <a:srgbClr val="4472C4">
                    <a:alpha val="60000"/>
                  </a:srgbClr>
                </a:solidFill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050676-02E2-484B-9A2B-7A7A267C8951}"/>
              </a:ext>
            </a:extLst>
          </p:cNvPr>
          <p:cNvSpPr txBox="1"/>
          <p:nvPr/>
        </p:nvSpPr>
        <p:spPr>
          <a:xfrm>
            <a:off x="4638861" y="1519449"/>
            <a:ext cx="197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Compare!</a:t>
            </a:r>
            <a:endParaRPr lang="el-GR" sz="28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Δεξί άγκιστρο 9">
            <a:extLst>
              <a:ext uri="{FF2B5EF4-FFF2-40B4-BE49-F238E27FC236}">
                <a16:creationId xmlns:a16="http://schemas.microsoft.com/office/drawing/2014/main" xmlns="" id="{0BE35E14-E925-4F69-84BA-B8BBF5CD97FF}"/>
              </a:ext>
            </a:extLst>
          </p:cNvPr>
          <p:cNvSpPr/>
          <p:nvPr/>
        </p:nvSpPr>
        <p:spPr>
          <a:xfrm>
            <a:off x="4261420" y="1394744"/>
            <a:ext cx="423216" cy="7817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88EC6A51-F471-4305-A7B3-8D90631F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49"/>
            <a:ext cx="3086100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rPr>
              <a:t>Chaos Map Analysis M. </a:t>
            </a:r>
            <a:r>
              <a:rPr kumimoji="0" lang="en-US" sz="1200" b="0" i="0" u="none" strike="noStrike" kern="1200" cap="none" spc="0" normalizeH="0" baseline="0" noProof="0" dirty="0" err="1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rPr>
              <a:t>Zampetakis</a:t>
            </a:r>
            <a:endParaRPr kumimoji="0" lang="el-GR" sz="1200" b="0" i="0" u="none" strike="noStrike" kern="1200" cap="none" spc="0" normalizeH="0" baseline="0" noProof="0" dirty="0">
              <a:ln>
                <a:solidFill>
                  <a:srgbClr val="4472C4">
                    <a:alpha val="60000"/>
                  </a:srgbClr>
                </a:solidFill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007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87564-1BF0-4838-AEC4-377894FA8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6"/>
            <a:ext cx="78867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Parametrization of 6D phase space</a:t>
            </a:r>
            <a:endParaRPr lang="el-GR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B52A6EA-A2E5-42D0-8515-63A150F4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295E4-D3D2-4F7D-A940-AD9F70AB01B2}" type="datetime1">
              <a:rPr kumimoji="0" lang="el-GR" sz="1200" b="0" i="0" u="none" strike="noStrike" kern="1200" cap="none" spc="0" normalizeH="0" baseline="0" noProof="0" smtClean="0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7/6/2018</a:t>
            </a:fld>
            <a:endParaRPr kumimoji="0" lang="el-GR" sz="1200" b="0" i="0" u="none" strike="noStrike" kern="1200" cap="none" spc="0" normalizeH="0" baseline="0" noProof="0" dirty="0">
              <a:ln>
                <a:solidFill>
                  <a:srgbClr val="4472C4">
                    <a:alpha val="60000"/>
                  </a:srgbClr>
                </a:solidFill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5F4A72A0-DE95-40C6-BC47-9A60DFAF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0D212-5913-4CA1-AC73-B3A8912CF7F5}" type="slidenum">
              <a:rPr kumimoji="0" lang="el-GR" sz="1200" b="0" i="0" u="none" strike="noStrike" kern="1200" cap="none" spc="0" normalizeH="0" baseline="0" noProof="0" smtClean="0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l-GR" sz="1200" b="0" i="0" u="none" strike="noStrike" kern="1200" cap="none" spc="0" normalizeH="0" baseline="0" noProof="0" dirty="0">
              <a:ln>
                <a:solidFill>
                  <a:srgbClr val="4472C4">
                    <a:alpha val="60000"/>
                  </a:srgbClr>
                </a:solidFill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3" name="Πίνακας 2">
                <a:extLst>
                  <a:ext uri="{FF2B5EF4-FFF2-40B4-BE49-F238E27FC236}">
                    <a16:creationId xmlns:a16="http://schemas.microsoft.com/office/drawing/2014/main" id="{5D65E3F2-7BA0-437F-86DD-D0A5A5BC22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3109236"/>
                  </p:ext>
                </p:extLst>
              </p:nvPr>
            </p:nvGraphicFramePr>
            <p:xfrm>
              <a:off x="550273" y="1324190"/>
              <a:ext cx="7919024" cy="473932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693253">
                      <a:extLst>
                        <a:ext uri="{9D8B030D-6E8A-4147-A177-3AD203B41FA5}">
                          <a16:colId xmlns:a16="http://schemas.microsoft.com/office/drawing/2014/main" val="2157203477"/>
                        </a:ext>
                      </a:extLst>
                    </a:gridCol>
                    <a:gridCol w="4225771">
                      <a:extLst>
                        <a:ext uri="{9D8B030D-6E8A-4147-A177-3AD203B41FA5}">
                          <a16:colId xmlns:a16="http://schemas.microsoft.com/office/drawing/2014/main" val="4092484461"/>
                        </a:ext>
                      </a:extLst>
                    </a:gridCol>
                  </a:tblGrid>
                  <a:tr h="1643161"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:r>
                            <a:rPr lang="en-US" sz="2400" u="sng" dirty="0">
                              <a:latin typeface="Cambria" panose="02040503050406030204" pitchFamily="18" charset="0"/>
                            </a:rPr>
                            <a:t>Tunes:</a:t>
                          </a:r>
                        </a:p>
                        <a:p>
                          <a:pPr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6.039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=6.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479</m:t>
                              </m:r>
                            </m:oMath>
                          </a14:m>
                          <a:endParaRPr lang="en-US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=6.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104 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=6.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476</m:t>
                              </m:r>
                            </m:oMath>
                          </a14:m>
                          <a:endParaRPr lang="en-US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=6.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244 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=6.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465</m:t>
                              </m:r>
                            </m:oMath>
                          </a14:m>
                          <a:endParaRPr lang="el-GR" sz="2400" dirty="0">
                            <a:latin typeface="Cambria" panose="02040503050406030204" pitchFamily="18" charset="0"/>
                          </a:endParaRPr>
                        </a:p>
                        <a:p>
                          <a:endParaRPr lang="el-GR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i="1" u="sng" dirty="0">
                              <a:latin typeface="Cambria" panose="02040503050406030204" pitchFamily="18" charset="0"/>
                            </a:rPr>
                            <a:t>MAD-X Pt:</a:t>
                          </a:r>
                        </a:p>
                        <a:p>
                          <a:pPr marL="285750" indent="-285750" algn="l"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=1.980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 0.02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/>
                            <a:t>  </a:t>
                          </a:r>
                        </a:p>
                        <a:p>
                          <a:pPr marL="285750" indent="-285750" algn="l"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=0.975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oMath>
                          </a14:m>
                          <a:endParaRPr lang="en-US" sz="2400" dirty="0"/>
                        </a:p>
                        <a:p>
                          <a:pPr marL="285750" indent="-285750" algn="l"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=1.950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 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oMath>
                          </a14:m>
                          <a:endParaRPr lang="el-GR" sz="24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0CEC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7967167"/>
                      </a:ext>
                    </a:extLst>
                  </a:tr>
                  <a:tr h="282384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u="sng" dirty="0">
                              <a:latin typeface="Cambria" panose="02040503050406030204" pitchFamily="18" charset="0"/>
                            </a:rPr>
                            <a:t>Emittance Ratios:</a:t>
                          </a: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=15°</m:t>
                              </m:r>
                            </m:oMath>
                          </a14:m>
                          <a:endParaRPr lang="el-GR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=30°</m:t>
                              </m:r>
                            </m:oMath>
                          </a14:m>
                          <a:endParaRPr lang="el-GR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=45°</m:t>
                              </m:r>
                            </m:oMath>
                          </a14:m>
                          <a:endParaRPr lang="el-GR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=60°</m:t>
                              </m:r>
                            </m:oMath>
                          </a14:m>
                          <a:endParaRPr lang="el-GR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65000"/>
                            <a:buFont typeface="Wingdings" panose="05000000000000000000" pitchFamily="2" charset="2"/>
                            <a:buChar char="Ø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  <m:t>=75°</m:t>
                              </m:r>
                            </m:oMath>
                          </a14:m>
                          <a:endParaRPr lang="el-GR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0CEC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85000"/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>
                              <a:latin typeface="Cambria" panose="02040503050406030204" pitchFamily="18" charset="0"/>
                            </a:rPr>
                            <a:t>Amplitudes vary in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l-GR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dirty="0">
                              <a:latin typeface="Cambria" panose="02040503050406030204" pitchFamily="18" charset="0"/>
                            </a:rPr>
                            <a:t> steps.</a:t>
                          </a:r>
                        </a:p>
                        <a:p>
                          <a:pPr marL="0" indent="0"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85000"/>
                            <a:buFont typeface="Arial" panose="020B0604020202020204" pitchFamily="34" charset="0"/>
                            <a:buNone/>
                          </a:pPr>
                          <a:endParaRPr lang="en-US" sz="2000" dirty="0">
                            <a:latin typeface="Cambria" panose="02040503050406030204" pitchFamily="18" charset="0"/>
                          </a:endParaRPr>
                        </a:p>
                        <a:p>
                          <a:pPr marL="285750" indent="-285750">
                            <a:buClr>
                              <a:schemeClr val="accent1">
                                <a:lumMod val="75000"/>
                              </a:schemeClr>
                            </a:buClr>
                            <a:buSzPct val="85000"/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24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24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𝑐𝑜𝑛𝑠𝑡𝑎𝑛𝑡</m:t>
                              </m:r>
                            </m:oMath>
                          </a14:m>
                          <a:endParaRPr lang="el-GR" sz="2400" dirty="0"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D0CEC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787424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Πίνακας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65E3F2-7BA0-437F-86DD-D0A5A5BC22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2963109236"/>
                  </p:ext>
                </p:extLst>
              </p:nvPr>
            </p:nvGraphicFramePr>
            <p:xfrm>
              <a:off x="412705" y="1324191"/>
              <a:ext cx="5939268" cy="473932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76994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157203477"/>
                        </a:ext>
                      </a:extLst>
                    </a:gridCol>
                    <a:gridCol w="316932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092484461"/>
                        </a:ext>
                      </a:extLst>
                    </a:gridCol>
                  </a:tblGrid>
                  <a:tr h="1915478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548" r="-114521" b="-1477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87320" t="-2548" b="-1477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967967167"/>
                      </a:ext>
                    </a:extLst>
                  </a:tr>
                  <a:tr h="2823849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69397" r="-1145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87320" t="-693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1178742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93CE1D-D39B-4727-89C9-279EC4E58EEE}"/>
              </a:ext>
            </a:extLst>
          </p:cNvPr>
          <p:cNvSpPr txBox="1"/>
          <p:nvPr/>
        </p:nvSpPr>
        <p:spPr>
          <a:xfrm>
            <a:off x="6563785" y="5932712"/>
            <a:ext cx="223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D0BD1D-704D-47A6-A450-A425558A8A4E}"/>
              </a:ext>
            </a:extLst>
          </p:cNvPr>
          <p:cNvSpPr txBox="1"/>
          <p:nvPr/>
        </p:nvSpPr>
        <p:spPr>
          <a:xfrm>
            <a:off x="6797993" y="5930209"/>
            <a:ext cx="223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2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7884F5-6A46-4B2A-BBD0-8E6AA04976D0}"/>
              </a:ext>
            </a:extLst>
          </p:cNvPr>
          <p:cNvSpPr txBox="1"/>
          <p:nvPr/>
        </p:nvSpPr>
        <p:spPr>
          <a:xfrm>
            <a:off x="7018357" y="5930209"/>
            <a:ext cx="223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3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74F6F4-9176-4C2C-B5F0-50E8EE4CD3C0}"/>
              </a:ext>
            </a:extLst>
          </p:cNvPr>
          <p:cNvSpPr txBox="1"/>
          <p:nvPr/>
        </p:nvSpPr>
        <p:spPr>
          <a:xfrm>
            <a:off x="7241452" y="5929077"/>
            <a:ext cx="223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4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4370BF1-5538-4E72-B520-6D3D8967DE18}"/>
              </a:ext>
            </a:extLst>
          </p:cNvPr>
          <p:cNvSpPr/>
          <p:nvPr/>
        </p:nvSpPr>
        <p:spPr>
          <a:xfrm>
            <a:off x="7467395" y="5927945"/>
            <a:ext cx="207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5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711A33-C568-4C03-AB53-132635A5A9E5}"/>
              </a:ext>
            </a:extLst>
          </p:cNvPr>
          <p:cNvSpPr/>
          <p:nvPr/>
        </p:nvSpPr>
        <p:spPr>
          <a:xfrm>
            <a:off x="7700835" y="5924070"/>
            <a:ext cx="207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6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51E524-C713-43D6-963A-781FDF4DE5A5}"/>
              </a:ext>
            </a:extLst>
          </p:cNvPr>
          <p:cNvSpPr/>
          <p:nvPr/>
        </p:nvSpPr>
        <p:spPr>
          <a:xfrm>
            <a:off x="7923929" y="5924070"/>
            <a:ext cx="207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7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95897F-EBCC-403E-88EC-1A08BD48844A}"/>
              </a:ext>
            </a:extLst>
          </p:cNvPr>
          <p:cNvSpPr/>
          <p:nvPr/>
        </p:nvSpPr>
        <p:spPr>
          <a:xfrm>
            <a:off x="8146855" y="5933096"/>
            <a:ext cx="207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8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96BFB0-6CA1-44E2-859B-265C7A171BEE}"/>
              </a:ext>
            </a:extLst>
          </p:cNvPr>
          <p:cNvSpPr/>
          <p:nvPr/>
        </p:nvSpPr>
        <p:spPr>
          <a:xfrm>
            <a:off x="8380295" y="5922938"/>
            <a:ext cx="207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9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8B9AD2-9661-4E72-A9FD-DDFA3F03BA50}"/>
              </a:ext>
            </a:extLst>
          </p:cNvPr>
          <p:cNvSpPr/>
          <p:nvPr/>
        </p:nvSpPr>
        <p:spPr>
          <a:xfrm>
            <a:off x="8580917" y="5930209"/>
            <a:ext cx="2755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10</a:t>
            </a:r>
            <a:endParaRPr lang="el-GR" sz="11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EB2DAD2-4AE2-43A4-86D7-BD89B019EF9A}"/>
              </a:ext>
            </a:extLst>
          </p:cNvPr>
          <p:cNvSpPr/>
          <p:nvPr/>
        </p:nvSpPr>
        <p:spPr>
          <a:xfrm>
            <a:off x="8799905" y="5920862"/>
            <a:ext cx="2755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11</a:t>
            </a:r>
            <a:endParaRPr lang="el-GR" sz="1100" dirty="0">
              <a:solidFill>
                <a:srgbClr val="FF0000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194AD806-477D-4E9B-BE62-16A3ABD2E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4777" y="1908699"/>
            <a:ext cx="4739327" cy="4739327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xmlns="" id="{E4ACF04D-2E35-4AF4-8A7A-0CF8C30A8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819" y="2219418"/>
            <a:ext cx="2907902" cy="220276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xmlns="" id="{FAFDC772-E56B-455B-A548-FFB0C298D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832" y="2230144"/>
            <a:ext cx="857250" cy="209550"/>
          </a:xfrm>
          <a:prstGeom prst="rect">
            <a:avLst/>
          </a:prstGeom>
        </p:spPr>
      </p:pic>
      <p:sp>
        <p:nvSpPr>
          <p:cNvPr id="24" name="Footer Placeholder 5">
            <a:extLst>
              <a:ext uri="{FF2B5EF4-FFF2-40B4-BE49-F238E27FC236}">
                <a16:creationId xmlns:a16="http://schemas.microsoft.com/office/drawing/2014/main" xmlns="" id="{0375E116-D62E-4157-844C-244246DF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49"/>
            <a:ext cx="3086100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rPr>
              <a:t>Chaos Map Analysis M. </a:t>
            </a:r>
            <a:r>
              <a:rPr kumimoji="0" lang="en-US" sz="1200" b="0" i="0" u="none" strike="noStrike" kern="1200" cap="none" spc="0" normalizeH="0" baseline="0" noProof="0" dirty="0" err="1">
                <a:ln>
                  <a:solidFill>
                    <a:srgbClr val="4472C4">
                      <a:alpha val="60000"/>
                    </a:srgbClr>
                  </a:solidFill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rPr>
              <a:t>Zampetakis</a:t>
            </a:r>
            <a:endParaRPr kumimoji="0" lang="el-GR" sz="1200" b="0" i="0" u="none" strike="noStrike" kern="1200" cap="none" spc="0" normalizeH="0" baseline="0" noProof="0" dirty="0">
              <a:ln>
                <a:solidFill>
                  <a:srgbClr val="4472C4">
                    <a:alpha val="60000"/>
                  </a:srgbClr>
                </a:solidFill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599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D5D6D9-06D4-44A2-8468-4FD4CADD76D0}"/>
              </a:ext>
            </a:extLst>
          </p:cNvPr>
          <p:cNvSpPr txBox="1"/>
          <p:nvPr/>
        </p:nvSpPr>
        <p:spPr>
          <a:xfrm>
            <a:off x="2314575" y="2828836"/>
            <a:ext cx="4505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Q244Q465</a:t>
            </a:r>
            <a:endParaRPr lang="el-G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9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3409950"/>
            <a:ext cx="6991350" cy="5810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 Ripple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C95348D-3D3D-403C-ABE5-99B1E2EF7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2713864F-CD64-4CC3-A3E4-0F6D9F72D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443651-9C39-495B-AE48-E1E47EA155F4}"/>
              </a:ext>
            </a:extLst>
          </p:cNvPr>
          <p:cNvSpPr txBox="1"/>
          <p:nvPr/>
        </p:nvSpPr>
        <p:spPr>
          <a:xfrm>
            <a:off x="238226" y="2536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CMA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xmlns="" id="{03A3A8E2-5C0D-49F0-978F-C9CCE207FDDD}"/>
              </a:ext>
            </a:extLst>
          </p:cNvPr>
          <p:cNvGrpSpPr/>
          <p:nvPr/>
        </p:nvGrpSpPr>
        <p:grpSpPr>
          <a:xfrm>
            <a:off x="1918744" y="2026217"/>
            <a:ext cx="2145596" cy="3571692"/>
            <a:chOff x="2558324" y="2026217"/>
            <a:chExt cx="2860794" cy="35716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8BA0E11-E013-4D9B-9293-69410EFA45E4}"/>
                </a:ext>
              </a:extLst>
            </p:cNvPr>
            <p:cNvSpPr txBox="1"/>
            <p:nvPr/>
          </p:nvSpPr>
          <p:spPr>
            <a:xfrm rot="437647">
              <a:off x="4371093" y="2026217"/>
              <a:ext cx="1048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80BEE87-8871-40AE-A438-5D1ECCC9F8D6}"/>
                </a:ext>
              </a:extLst>
            </p:cNvPr>
            <p:cNvSpPr txBox="1"/>
            <p:nvPr/>
          </p:nvSpPr>
          <p:spPr>
            <a:xfrm rot="647259">
              <a:off x="3380308" y="2979861"/>
              <a:ext cx="9614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3A2D4E7-F928-4003-BA03-406F2A0DF6E7}"/>
                </a:ext>
              </a:extLst>
            </p:cNvPr>
            <p:cNvSpPr txBox="1"/>
            <p:nvPr/>
          </p:nvSpPr>
          <p:spPr>
            <a:xfrm rot="1041318">
              <a:off x="3213648" y="4160666"/>
              <a:ext cx="1469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2B9525-90C6-46E5-AF5B-A79F7ACF2130}"/>
                </a:ext>
              </a:extLst>
            </p:cNvPr>
            <p:cNvSpPr txBox="1"/>
            <p:nvPr/>
          </p:nvSpPr>
          <p:spPr>
            <a:xfrm rot="4858962">
              <a:off x="2396149" y="4510914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FE5AA1-2E6C-4B63-ACF9-9B34073299F8}"/>
                </a:ext>
              </a:extLst>
            </p:cNvPr>
            <p:cNvSpPr txBox="1"/>
            <p:nvPr/>
          </p:nvSpPr>
          <p:spPr>
            <a:xfrm rot="5400000">
              <a:off x="3683190" y="4875176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508C00D-5F99-4992-806E-69C76046AE30}"/>
                </a:ext>
              </a:extLst>
            </p:cNvPr>
            <p:cNvSpPr txBox="1"/>
            <p:nvPr/>
          </p:nvSpPr>
          <p:spPr>
            <a:xfrm>
              <a:off x="2828465" y="5136244"/>
              <a:ext cx="1072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Ομάδα 3">
            <a:extLst>
              <a:ext uri="{FF2B5EF4-FFF2-40B4-BE49-F238E27FC236}">
                <a16:creationId xmlns:a16="http://schemas.microsoft.com/office/drawing/2014/main" xmlns="" id="{B1E2B3E1-2D4A-4E4C-A8D4-5E752BE000BD}"/>
              </a:ext>
            </a:extLst>
          </p:cNvPr>
          <p:cNvGrpSpPr/>
          <p:nvPr/>
        </p:nvGrpSpPr>
        <p:grpSpPr>
          <a:xfrm>
            <a:off x="6491977" y="2039888"/>
            <a:ext cx="2376840" cy="3558021"/>
            <a:chOff x="8655968" y="2039888"/>
            <a:chExt cx="3169118" cy="35580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7D02689-F5E9-48B6-870E-FFC4C5281308}"/>
                </a:ext>
              </a:extLst>
            </p:cNvPr>
            <p:cNvSpPr txBox="1"/>
            <p:nvPr/>
          </p:nvSpPr>
          <p:spPr>
            <a:xfrm rot="437647">
              <a:off x="10489933" y="2039888"/>
              <a:ext cx="13351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96B4B36-9F7B-42EF-943B-F9F2C219C0DF}"/>
                </a:ext>
              </a:extLst>
            </p:cNvPr>
            <p:cNvSpPr txBox="1"/>
            <p:nvPr/>
          </p:nvSpPr>
          <p:spPr>
            <a:xfrm rot="647259">
              <a:off x="9485495" y="2984595"/>
              <a:ext cx="1028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2C3FBF9-0DB3-4157-8CFE-45BA3DF57354}"/>
                </a:ext>
              </a:extLst>
            </p:cNvPr>
            <p:cNvSpPr txBox="1"/>
            <p:nvPr/>
          </p:nvSpPr>
          <p:spPr>
            <a:xfrm rot="1041318">
              <a:off x="9339905" y="4129916"/>
              <a:ext cx="11950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39F05C9-72BA-448D-B61C-B6283F00C308}"/>
                </a:ext>
              </a:extLst>
            </p:cNvPr>
            <p:cNvSpPr txBox="1"/>
            <p:nvPr/>
          </p:nvSpPr>
          <p:spPr>
            <a:xfrm rot="4858962">
              <a:off x="8493793" y="4510913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B90F0D-5F07-451E-95CB-4A710C239B3B}"/>
                </a:ext>
              </a:extLst>
            </p:cNvPr>
            <p:cNvSpPr txBox="1"/>
            <p:nvPr/>
          </p:nvSpPr>
          <p:spPr>
            <a:xfrm rot="5400000">
              <a:off x="9803190" y="4939728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13BABD5-4D92-4DB0-9DC6-DDA05CB46812}"/>
                </a:ext>
              </a:extLst>
            </p:cNvPr>
            <p:cNvSpPr txBox="1"/>
            <p:nvPr/>
          </p:nvSpPr>
          <p:spPr>
            <a:xfrm>
              <a:off x="8938756" y="5136244"/>
              <a:ext cx="1072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96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CDD2B18-3B2B-4A00-9C21-83EBFB53F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00" y="899999"/>
            <a:ext cx="5040000" cy="504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43F9B27C-F7EF-48DF-B020-A73B5CDCC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B628D08-6E02-4940-9FC3-6982B0A293DF}"/>
              </a:ext>
            </a:extLst>
          </p:cNvPr>
          <p:cNvSpPr txBox="1"/>
          <p:nvPr/>
        </p:nvSpPr>
        <p:spPr>
          <a:xfrm>
            <a:off x="238226" y="2536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CMA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Ομάδα 6">
            <a:extLst>
              <a:ext uri="{FF2B5EF4-FFF2-40B4-BE49-F238E27FC236}">
                <a16:creationId xmlns="" xmlns:a16="http://schemas.microsoft.com/office/drawing/2014/main" id="{1CEA1AB9-77E4-4822-B67C-AC6CD4DEAC9A}"/>
              </a:ext>
            </a:extLst>
          </p:cNvPr>
          <p:cNvGrpSpPr/>
          <p:nvPr/>
        </p:nvGrpSpPr>
        <p:grpSpPr>
          <a:xfrm>
            <a:off x="1918744" y="2036720"/>
            <a:ext cx="2310378" cy="3561189"/>
            <a:chOff x="2558324" y="2036720"/>
            <a:chExt cx="3080503" cy="3561189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8AF18F0-841C-4FA2-B688-A715C8E58FC3}"/>
                </a:ext>
              </a:extLst>
            </p:cNvPr>
            <p:cNvSpPr txBox="1"/>
            <p:nvPr/>
          </p:nvSpPr>
          <p:spPr>
            <a:xfrm rot="437647">
              <a:off x="4370202" y="2036720"/>
              <a:ext cx="1268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F85E7A6-C845-46A7-ABFC-30CDE35FA2C6}"/>
                </a:ext>
              </a:extLst>
            </p:cNvPr>
            <p:cNvSpPr txBox="1"/>
            <p:nvPr/>
          </p:nvSpPr>
          <p:spPr>
            <a:xfrm rot="647259">
              <a:off x="3377996" y="2998225"/>
              <a:ext cx="1223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7756072-E657-4EDB-A091-C3951121A0C5}"/>
                </a:ext>
              </a:extLst>
            </p:cNvPr>
            <p:cNvSpPr txBox="1"/>
            <p:nvPr/>
          </p:nvSpPr>
          <p:spPr>
            <a:xfrm rot="1041318">
              <a:off x="3221524" y="4121971"/>
              <a:ext cx="1124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56CF07D-8541-4947-99A8-7841D3F6F90D}"/>
                </a:ext>
              </a:extLst>
            </p:cNvPr>
            <p:cNvSpPr txBox="1"/>
            <p:nvPr/>
          </p:nvSpPr>
          <p:spPr>
            <a:xfrm rot="4858962">
              <a:off x="2396149" y="4510914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F2A06D8-E76B-4477-B90D-89002D32710E}"/>
                </a:ext>
              </a:extLst>
            </p:cNvPr>
            <p:cNvSpPr txBox="1"/>
            <p:nvPr/>
          </p:nvSpPr>
          <p:spPr>
            <a:xfrm rot="5400000">
              <a:off x="3683190" y="4875176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47189A6-F166-486C-96C8-2C837EC13BA3}"/>
                </a:ext>
              </a:extLst>
            </p:cNvPr>
            <p:cNvSpPr txBox="1"/>
            <p:nvPr/>
          </p:nvSpPr>
          <p:spPr>
            <a:xfrm>
              <a:off x="2828465" y="5136244"/>
              <a:ext cx="1072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Ομάδα 13">
            <a:extLst>
              <a:ext uri="{FF2B5EF4-FFF2-40B4-BE49-F238E27FC236}">
                <a16:creationId xmlns="" xmlns:a16="http://schemas.microsoft.com/office/drawing/2014/main" id="{2BDEEB19-56C2-479F-A6D1-CA4D3A310EB8}"/>
              </a:ext>
            </a:extLst>
          </p:cNvPr>
          <p:cNvGrpSpPr/>
          <p:nvPr/>
        </p:nvGrpSpPr>
        <p:grpSpPr>
          <a:xfrm>
            <a:off x="6491977" y="2032127"/>
            <a:ext cx="2255087" cy="3565782"/>
            <a:chOff x="8655968" y="2032127"/>
            <a:chExt cx="3006781" cy="3565782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ECE7064-84C6-4809-A6C9-3C4CB5B81165}"/>
                </a:ext>
              </a:extLst>
            </p:cNvPr>
            <p:cNvSpPr txBox="1"/>
            <p:nvPr/>
          </p:nvSpPr>
          <p:spPr>
            <a:xfrm rot="437647">
              <a:off x="10490591" y="2032127"/>
              <a:ext cx="1172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70B7982-7975-4E01-ABBE-1E095111D237}"/>
                </a:ext>
              </a:extLst>
            </p:cNvPr>
            <p:cNvSpPr txBox="1"/>
            <p:nvPr/>
          </p:nvSpPr>
          <p:spPr>
            <a:xfrm rot="647259">
              <a:off x="9483420" y="3001095"/>
              <a:ext cx="1263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2AE48F4-F953-4A1F-802E-6FA65F6B42EA}"/>
                </a:ext>
              </a:extLst>
            </p:cNvPr>
            <p:cNvSpPr txBox="1"/>
            <p:nvPr/>
          </p:nvSpPr>
          <p:spPr>
            <a:xfrm rot="1041318">
              <a:off x="9341522" y="4121972"/>
              <a:ext cx="1124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4668AD7-0605-499B-A9A9-D3AF5041E72C}"/>
                </a:ext>
              </a:extLst>
            </p:cNvPr>
            <p:cNvSpPr txBox="1"/>
            <p:nvPr/>
          </p:nvSpPr>
          <p:spPr>
            <a:xfrm rot="4858962">
              <a:off x="8493793" y="4510913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B0D1CE3-97A0-4636-9E93-5A5514939502}"/>
                </a:ext>
              </a:extLst>
            </p:cNvPr>
            <p:cNvSpPr txBox="1"/>
            <p:nvPr/>
          </p:nvSpPr>
          <p:spPr>
            <a:xfrm rot="5400000">
              <a:off x="9803190" y="4939728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1E2801C-21D8-49D3-9989-681A9584187A}"/>
                </a:ext>
              </a:extLst>
            </p:cNvPr>
            <p:cNvSpPr txBox="1"/>
            <p:nvPr/>
          </p:nvSpPr>
          <p:spPr>
            <a:xfrm>
              <a:off x="8938756" y="5136244"/>
              <a:ext cx="1072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96251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94BA6D-5A13-4518-A4A9-A6C48100E7F5}"/>
              </a:ext>
            </a:extLst>
          </p:cNvPr>
          <p:cNvSpPr txBox="1"/>
          <p:nvPr/>
        </p:nvSpPr>
        <p:spPr>
          <a:xfrm>
            <a:off x="238226" y="253670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FMA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57FFFB9-E271-4CFA-9B42-B2875FD3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9C8B0B59-D6C9-44CA-AAF5-34204C03B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grpSp>
        <p:nvGrpSpPr>
          <p:cNvPr id="3" name="Ομάδα 8">
            <a:extLst>
              <a:ext uri="{FF2B5EF4-FFF2-40B4-BE49-F238E27FC236}">
                <a16:creationId xmlns:a16="http://schemas.microsoft.com/office/drawing/2014/main" xmlns="" id="{9475C3D6-36CF-4999-A255-7785E3B5531D}"/>
              </a:ext>
            </a:extLst>
          </p:cNvPr>
          <p:cNvGrpSpPr/>
          <p:nvPr/>
        </p:nvGrpSpPr>
        <p:grpSpPr>
          <a:xfrm>
            <a:off x="1918744" y="2014323"/>
            <a:ext cx="1958984" cy="3583586"/>
            <a:chOff x="2558324" y="2014323"/>
            <a:chExt cx="2611977" cy="35835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7B4BF7D-96A5-42FA-A4D4-3C4D1E7E3CA8}"/>
                </a:ext>
              </a:extLst>
            </p:cNvPr>
            <p:cNvSpPr txBox="1"/>
            <p:nvPr/>
          </p:nvSpPr>
          <p:spPr>
            <a:xfrm rot="437647">
              <a:off x="4372103" y="2014323"/>
              <a:ext cx="7981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2550062-36F7-4739-A45B-7EC505AF388F}"/>
                </a:ext>
              </a:extLst>
            </p:cNvPr>
            <p:cNvSpPr txBox="1"/>
            <p:nvPr/>
          </p:nvSpPr>
          <p:spPr>
            <a:xfrm rot="647259">
              <a:off x="3381338" y="2971672"/>
              <a:ext cx="844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E2DA184-5374-42E4-A6B9-81AA2A0429ED}"/>
                </a:ext>
              </a:extLst>
            </p:cNvPr>
            <p:cNvSpPr txBox="1"/>
            <p:nvPr/>
          </p:nvSpPr>
          <p:spPr>
            <a:xfrm rot="1041318">
              <a:off x="3228824" y="4086095"/>
              <a:ext cx="803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86101BC-5B10-43D4-B290-4EE7DDDF197D}"/>
                </a:ext>
              </a:extLst>
            </p:cNvPr>
            <p:cNvSpPr txBox="1"/>
            <p:nvPr/>
          </p:nvSpPr>
          <p:spPr>
            <a:xfrm rot="4858962">
              <a:off x="2396149" y="4510914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0B1399F-07F6-4C7D-BCDA-B1668996A756}"/>
                </a:ext>
              </a:extLst>
            </p:cNvPr>
            <p:cNvSpPr txBox="1"/>
            <p:nvPr/>
          </p:nvSpPr>
          <p:spPr>
            <a:xfrm rot="5400000">
              <a:off x="3683190" y="4875176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DE8ED85-A637-4AB0-9727-3CA07B17FF29}"/>
                </a:ext>
              </a:extLst>
            </p:cNvPr>
            <p:cNvSpPr txBox="1"/>
            <p:nvPr/>
          </p:nvSpPr>
          <p:spPr>
            <a:xfrm>
              <a:off x="2828465" y="5136244"/>
              <a:ext cx="1072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Ομάδα 15">
            <a:extLst>
              <a:ext uri="{FF2B5EF4-FFF2-40B4-BE49-F238E27FC236}">
                <a16:creationId xmlns:a16="http://schemas.microsoft.com/office/drawing/2014/main" xmlns="" id="{8D2BEDBB-4512-47B0-BFCA-34B696BB6A45}"/>
              </a:ext>
            </a:extLst>
          </p:cNvPr>
          <p:cNvGrpSpPr/>
          <p:nvPr/>
        </p:nvGrpSpPr>
        <p:grpSpPr>
          <a:xfrm>
            <a:off x="6491977" y="2025302"/>
            <a:ext cx="2147998" cy="3572607"/>
            <a:chOff x="8655968" y="2025302"/>
            <a:chExt cx="2863996" cy="357260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11DF42-DF5C-43F1-8E83-F703B8B0755F}"/>
                </a:ext>
              </a:extLst>
            </p:cNvPr>
            <p:cNvSpPr txBox="1"/>
            <p:nvPr/>
          </p:nvSpPr>
          <p:spPr>
            <a:xfrm rot="437647">
              <a:off x="10491171" y="2025302"/>
              <a:ext cx="10287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55BE706-D5DC-4E7E-B28B-DA4AB35A69A3}"/>
                </a:ext>
              </a:extLst>
            </p:cNvPr>
            <p:cNvSpPr txBox="1"/>
            <p:nvPr/>
          </p:nvSpPr>
          <p:spPr>
            <a:xfrm rot="647259">
              <a:off x="9485532" y="2984308"/>
              <a:ext cx="10247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831CEE7-C2B8-4FE4-9273-DE41166939F9}"/>
                </a:ext>
              </a:extLst>
            </p:cNvPr>
            <p:cNvSpPr txBox="1"/>
            <p:nvPr/>
          </p:nvSpPr>
          <p:spPr>
            <a:xfrm rot="1041318">
              <a:off x="9344445" y="4107603"/>
              <a:ext cx="9956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514A653-B385-4D6F-86D4-2D3595AB040D}"/>
                </a:ext>
              </a:extLst>
            </p:cNvPr>
            <p:cNvSpPr txBox="1"/>
            <p:nvPr/>
          </p:nvSpPr>
          <p:spPr>
            <a:xfrm rot="4858962">
              <a:off x="8493793" y="4510913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2ACA615-F5F8-429D-A382-F83FA5827D0A}"/>
                </a:ext>
              </a:extLst>
            </p:cNvPr>
            <p:cNvSpPr txBox="1"/>
            <p:nvPr/>
          </p:nvSpPr>
          <p:spPr>
            <a:xfrm rot="5400000">
              <a:off x="9803190" y="4939728"/>
              <a:ext cx="693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2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DB4D72E-4E27-4EC6-9CA6-7C0F3738AF25}"/>
                </a:ext>
              </a:extLst>
            </p:cNvPr>
            <p:cNvSpPr txBox="1"/>
            <p:nvPr/>
          </p:nvSpPr>
          <p:spPr>
            <a:xfrm>
              <a:off x="8938756" y="5136244"/>
              <a:ext cx="1072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682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37EF1400-6572-48CB-A091-48C4EF16C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2001" y="369000"/>
            <a:ext cx="6119999" cy="6120000"/>
          </a:xfrm>
          <a:prstGeom prst="rect">
            <a:avLst/>
          </a:prstGeom>
        </p:spPr>
      </p:pic>
      <p:grpSp>
        <p:nvGrpSpPr>
          <p:cNvPr id="2" name="Ομάδα 2">
            <a:extLst>
              <a:ext uri="{FF2B5EF4-FFF2-40B4-BE49-F238E27FC236}">
                <a16:creationId xmlns:a16="http://schemas.microsoft.com/office/drawing/2014/main" xmlns="" id="{8391A957-37D1-4AC2-9FDD-B686BA88C1B0}"/>
              </a:ext>
            </a:extLst>
          </p:cNvPr>
          <p:cNvGrpSpPr/>
          <p:nvPr/>
        </p:nvGrpSpPr>
        <p:grpSpPr>
          <a:xfrm>
            <a:off x="4227848" y="1766686"/>
            <a:ext cx="2937721" cy="4290596"/>
            <a:chOff x="5637131" y="1766685"/>
            <a:chExt cx="3916962" cy="42905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AB13202-5B20-4B86-9F3D-BA526446E0AA}"/>
                </a:ext>
              </a:extLst>
            </p:cNvPr>
            <p:cNvSpPr txBox="1"/>
            <p:nvPr/>
          </p:nvSpPr>
          <p:spPr>
            <a:xfrm rot="437647">
              <a:off x="8492305" y="1766685"/>
              <a:ext cx="1061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6FF9E7E-DCD7-4536-A144-FDE8FB55C019}"/>
                </a:ext>
              </a:extLst>
            </p:cNvPr>
            <p:cNvSpPr txBox="1"/>
            <p:nvPr/>
          </p:nvSpPr>
          <p:spPr>
            <a:xfrm rot="647259">
              <a:off x="6953063" y="2938582"/>
              <a:ext cx="11410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(1,4)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0E1BA4E-AC80-448F-A1EA-7CEA8CC14D9E}"/>
                </a:ext>
              </a:extLst>
            </p:cNvPr>
            <p:cNvSpPr txBox="1"/>
            <p:nvPr/>
          </p:nvSpPr>
          <p:spPr>
            <a:xfrm rot="1041318">
              <a:off x="6649695" y="4300296"/>
              <a:ext cx="1404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03A93EB-22AF-4B22-A9E0-C6576F4C0703}"/>
                </a:ext>
              </a:extLst>
            </p:cNvPr>
            <p:cNvSpPr txBox="1"/>
            <p:nvPr/>
          </p:nvSpPr>
          <p:spPr>
            <a:xfrm rot="4730862">
              <a:off x="5515993" y="4655903"/>
              <a:ext cx="693682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(7,1)</a:t>
              </a:r>
              <a:endParaRPr lang="el-GR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2A22279-5157-4894-A9F9-C3E78EDBA947}"/>
                </a:ext>
              </a:extLst>
            </p:cNvPr>
            <p:cNvSpPr txBox="1"/>
            <p:nvPr/>
          </p:nvSpPr>
          <p:spPr>
            <a:xfrm rot="5400000">
              <a:off x="7498689" y="5211367"/>
              <a:ext cx="693682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(8,0)</a:t>
              </a:r>
              <a:endParaRPr lang="el-GR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A4927F-AE15-4ABE-B8E5-965B27A92540}"/>
                </a:ext>
              </a:extLst>
            </p:cNvPr>
            <p:cNvSpPr txBox="1"/>
            <p:nvPr/>
          </p:nvSpPr>
          <p:spPr>
            <a:xfrm>
              <a:off x="6243002" y="5472506"/>
              <a:ext cx="128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4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509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D5D6D9-06D4-44A2-8468-4FD4CADD76D0}"/>
              </a:ext>
            </a:extLst>
          </p:cNvPr>
          <p:cNvSpPr txBox="1"/>
          <p:nvPr/>
        </p:nvSpPr>
        <p:spPr>
          <a:xfrm>
            <a:off x="2314575" y="2828836"/>
            <a:ext cx="4505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Q104Q476</a:t>
            </a:r>
            <a:endParaRPr lang="el-G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9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7A4DFF-83D8-4928-9038-61889E17CF79}"/>
              </a:ext>
            </a:extLst>
          </p:cNvPr>
          <p:cNvSpPr txBox="1"/>
          <p:nvPr/>
        </p:nvSpPr>
        <p:spPr>
          <a:xfrm>
            <a:off x="238226" y="2536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CMA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9C8A6926-3B11-419C-B971-28D5EF0E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5783F7C5-3750-462B-9160-1FD223930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grpSp>
        <p:nvGrpSpPr>
          <p:cNvPr id="3" name="Ομάδα 2">
            <a:extLst>
              <a:ext uri="{FF2B5EF4-FFF2-40B4-BE49-F238E27FC236}">
                <a16:creationId xmlns:a16="http://schemas.microsoft.com/office/drawing/2014/main" xmlns="" id="{25EC2738-A6DC-40C2-999F-DF858D136266}"/>
              </a:ext>
            </a:extLst>
          </p:cNvPr>
          <p:cNvGrpSpPr/>
          <p:nvPr/>
        </p:nvGrpSpPr>
        <p:grpSpPr>
          <a:xfrm>
            <a:off x="554807" y="1615913"/>
            <a:ext cx="3147275" cy="4382416"/>
            <a:chOff x="739743" y="1615913"/>
            <a:chExt cx="4196366" cy="4382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DD841F3-35E7-491B-B3B3-332F3C03C4D8}"/>
                </a:ext>
              </a:extLst>
            </p:cNvPr>
            <p:cNvSpPr txBox="1"/>
            <p:nvPr/>
          </p:nvSpPr>
          <p:spPr>
            <a:xfrm rot="1033572">
              <a:off x="1098124" y="1615913"/>
              <a:ext cx="13386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82C3F63-6116-47C4-BDD5-8AA27E3C3960}"/>
                </a:ext>
              </a:extLst>
            </p:cNvPr>
            <p:cNvSpPr txBox="1"/>
            <p:nvPr/>
          </p:nvSpPr>
          <p:spPr>
            <a:xfrm rot="1511494">
              <a:off x="739743" y="2060173"/>
              <a:ext cx="1091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Αστέρι: 5 ακτίνες 9">
              <a:extLst>
                <a:ext uri="{FF2B5EF4-FFF2-40B4-BE49-F238E27FC236}">
                  <a16:creationId xmlns:a16="http://schemas.microsoft.com/office/drawing/2014/main" xmlns="" id="{CD2F3CB4-11AD-420E-8D30-EC66012D9E29}"/>
                </a:ext>
              </a:extLst>
            </p:cNvPr>
            <p:cNvSpPr/>
            <p:nvPr/>
          </p:nvSpPr>
          <p:spPr>
            <a:xfrm rot="1401962">
              <a:off x="1228495" y="2171411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A9A45E0-BBA0-441F-B9FA-75A8694855AE}"/>
                </a:ext>
              </a:extLst>
            </p:cNvPr>
            <p:cNvSpPr txBox="1"/>
            <p:nvPr/>
          </p:nvSpPr>
          <p:spPr>
            <a:xfrm rot="2179372">
              <a:off x="821691" y="2701133"/>
              <a:ext cx="1026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C045A53-2CEA-4836-AA88-30B3D31962A6}"/>
                </a:ext>
              </a:extLst>
            </p:cNvPr>
            <p:cNvSpPr txBox="1"/>
            <p:nvPr/>
          </p:nvSpPr>
          <p:spPr>
            <a:xfrm rot="2561779">
              <a:off x="839787" y="3411219"/>
              <a:ext cx="10805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AD9FE8C-5298-4726-A3BD-7E3A4A9A1902}"/>
                </a:ext>
              </a:extLst>
            </p:cNvPr>
            <p:cNvSpPr txBox="1"/>
            <p:nvPr/>
          </p:nvSpPr>
          <p:spPr>
            <a:xfrm rot="3108115">
              <a:off x="2278272" y="5066228"/>
              <a:ext cx="1494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FA8F7E3-DBF7-4E56-84CA-547B38DEE356}"/>
                </a:ext>
              </a:extLst>
            </p:cNvPr>
            <p:cNvSpPr txBox="1"/>
            <p:nvPr/>
          </p:nvSpPr>
          <p:spPr>
            <a:xfrm rot="925024">
              <a:off x="3910047" y="1685587"/>
              <a:ext cx="1026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Ομάδα 14">
            <a:extLst>
              <a:ext uri="{FF2B5EF4-FFF2-40B4-BE49-F238E27FC236}">
                <a16:creationId xmlns:a16="http://schemas.microsoft.com/office/drawing/2014/main" xmlns="" id="{A6CB4503-8C41-48BF-BA0D-9F55D8FB91E8}"/>
              </a:ext>
            </a:extLst>
          </p:cNvPr>
          <p:cNvGrpSpPr/>
          <p:nvPr/>
        </p:nvGrpSpPr>
        <p:grpSpPr>
          <a:xfrm>
            <a:off x="5129973" y="1577375"/>
            <a:ext cx="3447361" cy="4174940"/>
            <a:chOff x="766156" y="1549031"/>
            <a:chExt cx="4596483" cy="41749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F5E442F-7174-4790-8786-E547F076DAB6}"/>
                </a:ext>
              </a:extLst>
            </p:cNvPr>
            <p:cNvSpPr txBox="1"/>
            <p:nvPr/>
          </p:nvSpPr>
          <p:spPr>
            <a:xfrm rot="1033572">
              <a:off x="1135671" y="1549031"/>
              <a:ext cx="10509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5A69B24-184F-4845-90CD-D10766D109DF}"/>
                </a:ext>
              </a:extLst>
            </p:cNvPr>
            <p:cNvSpPr txBox="1"/>
            <p:nvPr/>
          </p:nvSpPr>
          <p:spPr>
            <a:xfrm rot="1511494">
              <a:off x="783543" y="2047897"/>
              <a:ext cx="1142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Αστέρι: 5 ακτίνες 17">
              <a:extLst>
                <a:ext uri="{FF2B5EF4-FFF2-40B4-BE49-F238E27FC236}">
                  <a16:creationId xmlns:a16="http://schemas.microsoft.com/office/drawing/2014/main" xmlns="" id="{3040017A-8B5C-4F13-923F-F0F8C1BA19CE}"/>
                </a:ext>
              </a:extLst>
            </p:cNvPr>
            <p:cNvSpPr/>
            <p:nvPr/>
          </p:nvSpPr>
          <p:spPr>
            <a:xfrm rot="1401962">
              <a:off x="1280921" y="2138707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F2B84FC-9369-481A-9F83-509BAE712D16}"/>
                </a:ext>
              </a:extLst>
            </p:cNvPr>
            <p:cNvSpPr txBox="1"/>
            <p:nvPr/>
          </p:nvSpPr>
          <p:spPr>
            <a:xfrm rot="2179372">
              <a:off x="839191" y="2738398"/>
              <a:ext cx="1322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17F31CF-6FC6-4AC5-8A32-852B1399D1D3}"/>
                </a:ext>
              </a:extLst>
            </p:cNvPr>
            <p:cNvSpPr txBox="1"/>
            <p:nvPr/>
          </p:nvSpPr>
          <p:spPr>
            <a:xfrm rot="2561779">
              <a:off x="766156" y="3540098"/>
              <a:ext cx="1370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9D2AC58-A9A9-4F8D-8648-D0CC123619FE}"/>
                </a:ext>
              </a:extLst>
            </p:cNvPr>
            <p:cNvSpPr txBox="1"/>
            <p:nvPr/>
          </p:nvSpPr>
          <p:spPr>
            <a:xfrm rot="3011930">
              <a:off x="2330431" y="4937026"/>
              <a:ext cx="1204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45CE388-7FBC-4125-A839-234F76F2E310}"/>
                </a:ext>
              </a:extLst>
            </p:cNvPr>
            <p:cNvSpPr txBox="1"/>
            <p:nvPr/>
          </p:nvSpPr>
          <p:spPr>
            <a:xfrm rot="925024">
              <a:off x="3902236" y="1728887"/>
              <a:ext cx="1460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96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A0958751-40E8-4EB0-A919-9B334EF21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1A08A7F3-4E72-464C-BF07-614088C6B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C55E456-E3F7-4D33-A8E8-1674402C6F56}"/>
              </a:ext>
            </a:extLst>
          </p:cNvPr>
          <p:cNvSpPr txBox="1"/>
          <p:nvPr/>
        </p:nvSpPr>
        <p:spPr>
          <a:xfrm>
            <a:off x="238226" y="2536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CMA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7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5AAC5A-A7A5-4EE7-BC0E-EA5C6650F957}"/>
              </a:ext>
            </a:extLst>
          </p:cNvPr>
          <p:cNvSpPr txBox="1"/>
          <p:nvPr/>
        </p:nvSpPr>
        <p:spPr>
          <a:xfrm>
            <a:off x="238226" y="253670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FMA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46BE17D8-83C7-478C-A3B6-1A1A9AB0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C2062B1E-5B12-41DD-B89E-9288C36C6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grpSp>
        <p:nvGrpSpPr>
          <p:cNvPr id="3" name="Ομάδα 5">
            <a:extLst>
              <a:ext uri="{FF2B5EF4-FFF2-40B4-BE49-F238E27FC236}">
                <a16:creationId xmlns:a16="http://schemas.microsoft.com/office/drawing/2014/main" xmlns="" id="{7A8E9951-FB66-469E-B524-D52572E58D5F}"/>
              </a:ext>
            </a:extLst>
          </p:cNvPr>
          <p:cNvGrpSpPr/>
          <p:nvPr/>
        </p:nvGrpSpPr>
        <p:grpSpPr>
          <a:xfrm>
            <a:off x="599925" y="1811086"/>
            <a:ext cx="3162260" cy="4257877"/>
            <a:chOff x="683696" y="1615913"/>
            <a:chExt cx="4216346" cy="42578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5882C2B-F7E3-4A1E-8750-76DF1ACA3684}"/>
                </a:ext>
              </a:extLst>
            </p:cNvPr>
            <p:cNvSpPr txBox="1"/>
            <p:nvPr/>
          </p:nvSpPr>
          <p:spPr>
            <a:xfrm rot="1033572">
              <a:off x="1098124" y="1615913"/>
              <a:ext cx="13386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06B72C5-FD23-4FF2-AA46-BA1B7589A9C4}"/>
                </a:ext>
              </a:extLst>
            </p:cNvPr>
            <p:cNvSpPr txBox="1"/>
            <p:nvPr/>
          </p:nvSpPr>
          <p:spPr>
            <a:xfrm rot="1511494">
              <a:off x="726825" y="2103529"/>
              <a:ext cx="1363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Αστέρι: 5 ακτίνες 9">
              <a:extLst>
                <a:ext uri="{FF2B5EF4-FFF2-40B4-BE49-F238E27FC236}">
                  <a16:creationId xmlns:a16="http://schemas.microsoft.com/office/drawing/2014/main" xmlns="" id="{9C9DCB04-D169-44F6-ABFC-9318CD944508}"/>
                </a:ext>
              </a:extLst>
            </p:cNvPr>
            <p:cNvSpPr/>
            <p:nvPr/>
          </p:nvSpPr>
          <p:spPr>
            <a:xfrm rot="1401962">
              <a:off x="1228495" y="2171411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43231D5-FCD4-4699-8B56-CE7554928EC1}"/>
                </a:ext>
              </a:extLst>
            </p:cNvPr>
            <p:cNvSpPr txBox="1"/>
            <p:nvPr/>
          </p:nvSpPr>
          <p:spPr>
            <a:xfrm rot="2179372">
              <a:off x="800260" y="2750134"/>
              <a:ext cx="1247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8A90B55-D8FB-4ABD-83F7-5CB6284F7A0D}"/>
                </a:ext>
              </a:extLst>
            </p:cNvPr>
            <p:cNvSpPr txBox="1"/>
            <p:nvPr/>
          </p:nvSpPr>
          <p:spPr>
            <a:xfrm rot="2561779">
              <a:off x="683696" y="3620644"/>
              <a:ext cx="1643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C4BF37B-59F5-48C3-897E-6609A7B183AE}"/>
                </a:ext>
              </a:extLst>
            </p:cNvPr>
            <p:cNvSpPr txBox="1"/>
            <p:nvPr/>
          </p:nvSpPr>
          <p:spPr>
            <a:xfrm rot="2938309">
              <a:off x="2281291" y="5015171"/>
              <a:ext cx="134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13F09BC-14E4-47EB-A82D-9FD45134EB7A}"/>
                </a:ext>
              </a:extLst>
            </p:cNvPr>
            <p:cNvSpPr txBox="1"/>
            <p:nvPr/>
          </p:nvSpPr>
          <p:spPr>
            <a:xfrm rot="925024">
              <a:off x="3910709" y="1681925"/>
              <a:ext cx="989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Ομάδα 14">
            <a:extLst>
              <a:ext uri="{FF2B5EF4-FFF2-40B4-BE49-F238E27FC236}">
                <a16:creationId xmlns:a16="http://schemas.microsoft.com/office/drawing/2014/main" xmlns="" id="{BF25AC1D-BC5E-4BFF-B1EF-43F6D29D64A7}"/>
              </a:ext>
            </a:extLst>
          </p:cNvPr>
          <p:cNvGrpSpPr/>
          <p:nvPr/>
        </p:nvGrpSpPr>
        <p:grpSpPr>
          <a:xfrm>
            <a:off x="5123725" y="1587855"/>
            <a:ext cx="3240632" cy="4247369"/>
            <a:chOff x="757826" y="1559511"/>
            <a:chExt cx="4320843" cy="42473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0CCDB90-E23E-4EE5-858B-E7AB682E1773}"/>
                </a:ext>
              </a:extLst>
            </p:cNvPr>
            <p:cNvSpPr txBox="1"/>
            <p:nvPr/>
          </p:nvSpPr>
          <p:spPr>
            <a:xfrm rot="1033572">
              <a:off x="1133555" y="1559511"/>
              <a:ext cx="1145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B240793-6211-4732-86EB-33F6E2E465FB}"/>
                </a:ext>
              </a:extLst>
            </p:cNvPr>
            <p:cNvSpPr txBox="1"/>
            <p:nvPr/>
          </p:nvSpPr>
          <p:spPr>
            <a:xfrm rot="1511494">
              <a:off x="769898" y="2093697"/>
              <a:ext cx="1429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Αστέρι: 5 ακτίνες 17">
              <a:extLst>
                <a:ext uri="{FF2B5EF4-FFF2-40B4-BE49-F238E27FC236}">
                  <a16:creationId xmlns:a16="http://schemas.microsoft.com/office/drawing/2014/main" xmlns="" id="{1C467C5D-C938-4D9B-A427-18B92A345C70}"/>
                </a:ext>
              </a:extLst>
            </p:cNvPr>
            <p:cNvSpPr/>
            <p:nvPr/>
          </p:nvSpPr>
          <p:spPr>
            <a:xfrm rot="1401962">
              <a:off x="1280921" y="2138707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FD346DB-CAD7-4CB9-8B42-9B39CBEA531D}"/>
                </a:ext>
              </a:extLst>
            </p:cNvPr>
            <p:cNvSpPr txBox="1"/>
            <p:nvPr/>
          </p:nvSpPr>
          <p:spPr>
            <a:xfrm rot="2179372">
              <a:off x="829246" y="2761135"/>
              <a:ext cx="1424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0CE1CF2-CFCD-4196-A46E-BB5604D5D3C5}"/>
                </a:ext>
              </a:extLst>
            </p:cNvPr>
            <p:cNvSpPr txBox="1"/>
            <p:nvPr/>
          </p:nvSpPr>
          <p:spPr>
            <a:xfrm rot="2561779">
              <a:off x="757826" y="3556085"/>
              <a:ext cx="14329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B28F8C8-C3C5-417D-A34A-27B40D92FF50}"/>
                </a:ext>
              </a:extLst>
            </p:cNvPr>
            <p:cNvSpPr txBox="1"/>
            <p:nvPr/>
          </p:nvSpPr>
          <p:spPr>
            <a:xfrm rot="2874483">
              <a:off x="2328422" y="4971016"/>
              <a:ext cx="1302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72CFBE-E0D1-4FC1-9826-51C61F5FE278}"/>
                </a:ext>
              </a:extLst>
            </p:cNvPr>
            <p:cNvSpPr txBox="1"/>
            <p:nvPr/>
          </p:nvSpPr>
          <p:spPr>
            <a:xfrm rot="925024">
              <a:off x="3907438" y="1700059"/>
              <a:ext cx="1171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88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FAABC19F-1E63-4F92-BBAF-D7D6FDD9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001" y="9000"/>
            <a:ext cx="6839999" cy="6840000"/>
          </a:xfrm>
          <a:prstGeom prst="rect">
            <a:avLst/>
          </a:prstGeom>
        </p:spPr>
      </p:pic>
      <p:grpSp>
        <p:nvGrpSpPr>
          <p:cNvPr id="2" name="Ομάδα 13">
            <a:extLst>
              <a:ext uri="{FF2B5EF4-FFF2-40B4-BE49-F238E27FC236}">
                <a16:creationId xmlns:a16="http://schemas.microsoft.com/office/drawing/2014/main" xmlns="" id="{D8D78E42-4EEF-4470-B69F-4F46BED07CAF}"/>
              </a:ext>
            </a:extLst>
          </p:cNvPr>
          <p:cNvGrpSpPr/>
          <p:nvPr/>
        </p:nvGrpSpPr>
        <p:grpSpPr>
          <a:xfrm>
            <a:off x="2037357" y="924411"/>
            <a:ext cx="4767378" cy="4855241"/>
            <a:chOff x="695089" y="1476175"/>
            <a:chExt cx="4025006" cy="41860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F946370-D2DC-4F7C-A2D1-46850D48D914}"/>
                </a:ext>
              </a:extLst>
            </p:cNvPr>
            <p:cNvSpPr txBox="1"/>
            <p:nvPr/>
          </p:nvSpPr>
          <p:spPr>
            <a:xfrm rot="1033572">
              <a:off x="1043873" y="1476175"/>
              <a:ext cx="622906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756EAAB-2ED6-419A-843B-4B8C74004D4F}"/>
                </a:ext>
              </a:extLst>
            </p:cNvPr>
            <p:cNvSpPr txBox="1"/>
            <p:nvPr/>
          </p:nvSpPr>
          <p:spPr>
            <a:xfrm rot="1281576">
              <a:off x="773270" y="2076812"/>
              <a:ext cx="642965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Αστέρι: 5 ακτίνες 16">
              <a:extLst>
                <a:ext uri="{FF2B5EF4-FFF2-40B4-BE49-F238E27FC236}">
                  <a16:creationId xmlns:a16="http://schemas.microsoft.com/office/drawing/2014/main" xmlns="" id="{0451F04B-01E3-4745-BEA6-930E772BC255}"/>
                </a:ext>
              </a:extLst>
            </p:cNvPr>
            <p:cNvSpPr/>
            <p:nvPr/>
          </p:nvSpPr>
          <p:spPr>
            <a:xfrm rot="1401962">
              <a:off x="1121670" y="2168411"/>
              <a:ext cx="170800" cy="23290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8D6F25B-9AEE-4CEE-9FD9-1B302E83B435}"/>
                </a:ext>
              </a:extLst>
            </p:cNvPr>
            <p:cNvSpPr txBox="1"/>
            <p:nvPr/>
          </p:nvSpPr>
          <p:spPr>
            <a:xfrm rot="1745508">
              <a:off x="809599" y="2863252"/>
              <a:ext cx="693682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177E10C-4D6A-4EC2-AF32-45F9C38AC939}"/>
                </a:ext>
              </a:extLst>
            </p:cNvPr>
            <p:cNvSpPr txBox="1"/>
            <p:nvPr/>
          </p:nvSpPr>
          <p:spPr>
            <a:xfrm rot="2239769">
              <a:off x="695089" y="3732841"/>
              <a:ext cx="693682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472999F-D4BA-4D86-86D9-ABF8A6C9637F}"/>
                </a:ext>
              </a:extLst>
            </p:cNvPr>
            <p:cNvSpPr txBox="1"/>
            <p:nvPr/>
          </p:nvSpPr>
          <p:spPr>
            <a:xfrm rot="2577600">
              <a:off x="2079661" y="5370299"/>
              <a:ext cx="1072776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6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6905E90-DD53-4971-A775-BE6B7A48EBCB}"/>
                </a:ext>
              </a:extLst>
            </p:cNvPr>
            <p:cNvSpPr txBox="1"/>
            <p:nvPr/>
          </p:nvSpPr>
          <p:spPr>
            <a:xfrm rot="542121">
              <a:off x="4097189" y="1660994"/>
              <a:ext cx="622906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254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D5D6D9-06D4-44A2-8468-4FD4CADD76D0}"/>
              </a:ext>
            </a:extLst>
          </p:cNvPr>
          <p:cNvSpPr txBox="1"/>
          <p:nvPr/>
        </p:nvSpPr>
        <p:spPr>
          <a:xfrm>
            <a:off x="2314574" y="2274838"/>
            <a:ext cx="4429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Q104Q476 Frozen</a:t>
            </a:r>
            <a:endParaRPr lang="el-G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8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14300"/>
            <a:ext cx="2466975" cy="12763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Bartosik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Schmidt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5986" y="2695575"/>
            <a:ext cx="3898790" cy="2324100"/>
          </a:xfrm>
        </p:spPr>
        <p:txBody>
          <a:bodyPr>
            <a:noAutofit/>
          </a:bodyPr>
          <a:lstStyle/>
          <a:p>
            <a:pPr marL="457200" indent="-457200"/>
            <a:r>
              <a:rPr lang="en-US" sz="1600" b="1" dirty="0" smtClean="0"/>
              <a:t>Relative </a:t>
            </a:r>
            <a:r>
              <a:rPr lang="en-US" sz="1600" b="1" dirty="0" err="1" smtClean="0"/>
              <a:t>emittance</a:t>
            </a:r>
            <a:r>
              <a:rPr lang="en-US" sz="1600" b="1" dirty="0" smtClean="0"/>
              <a:t> growth and</a:t>
            </a:r>
          </a:p>
          <a:p>
            <a:pPr marL="457200" indent="-457200"/>
            <a:r>
              <a:rPr lang="en-US" sz="1600" b="1" dirty="0" smtClean="0"/>
              <a:t>intensity as a function of the</a:t>
            </a:r>
          </a:p>
          <a:p>
            <a:pPr marL="457200" indent="-457200"/>
            <a:r>
              <a:rPr lang="en-US" sz="1600" b="1" dirty="0" smtClean="0"/>
              <a:t>working point in the SPS as obtained</a:t>
            </a:r>
          </a:p>
          <a:p>
            <a:pPr marL="457200" indent="-457200"/>
            <a:r>
              <a:rPr lang="en-US" sz="1600" b="1" dirty="0" smtClean="0"/>
              <a:t>from experimental studies (top) and</a:t>
            </a:r>
          </a:p>
          <a:p>
            <a:pPr marL="457200" indent="-457200"/>
            <a:r>
              <a:rPr lang="en-US" sz="1600" b="1" dirty="0" smtClean="0"/>
              <a:t>from simulations using a frozen SC</a:t>
            </a:r>
          </a:p>
          <a:p>
            <a:pPr marL="457200" indent="-457200"/>
            <a:r>
              <a:rPr lang="en-US" sz="1600" b="1" dirty="0" smtClean="0"/>
              <a:t>model including the tune ripple from</a:t>
            </a:r>
          </a:p>
          <a:p>
            <a:pPr marL="457200" indent="-457200"/>
            <a:r>
              <a:rPr lang="en-US" sz="1600" b="1" dirty="0" smtClean="0"/>
              <a:t>power converters (bottom).</a:t>
            </a:r>
            <a:endParaRPr lang="fr-FR" sz="1600" b="1" dirty="0" smtClean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pic>
        <p:nvPicPr>
          <p:cNvPr id="9" name="Picture 8" descr="SPS_tunesc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6" y="214431"/>
            <a:ext cx="4236344" cy="6089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3625" y="4286250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 WITH Ripple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5700" y="121920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Measurements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7A4DFF-83D8-4928-9038-61889E17CF79}"/>
              </a:ext>
            </a:extLst>
          </p:cNvPr>
          <p:cNvSpPr txBox="1"/>
          <p:nvPr/>
        </p:nvSpPr>
        <p:spPr>
          <a:xfrm>
            <a:off x="238226" y="2536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CMA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79370DB-4F28-4F3C-942A-C573C5F73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7844D161-3D7E-4401-8121-3F1B87118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grpSp>
        <p:nvGrpSpPr>
          <p:cNvPr id="3" name="Ομάδα 5">
            <a:extLst>
              <a:ext uri="{FF2B5EF4-FFF2-40B4-BE49-F238E27FC236}">
                <a16:creationId xmlns:a16="http://schemas.microsoft.com/office/drawing/2014/main" xmlns="" id="{D200502A-3AD8-4156-B61D-0D9B3E9F67AA}"/>
              </a:ext>
            </a:extLst>
          </p:cNvPr>
          <p:cNvGrpSpPr/>
          <p:nvPr/>
        </p:nvGrpSpPr>
        <p:grpSpPr>
          <a:xfrm>
            <a:off x="529532" y="1577079"/>
            <a:ext cx="3219443" cy="4031786"/>
            <a:chOff x="706043" y="1577079"/>
            <a:chExt cx="4292590" cy="40317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DB40866-B5A5-4B56-81AC-1E379F9404B8}"/>
                </a:ext>
              </a:extLst>
            </p:cNvPr>
            <p:cNvSpPr txBox="1"/>
            <p:nvPr/>
          </p:nvSpPr>
          <p:spPr>
            <a:xfrm rot="1033572">
              <a:off x="1105968" y="1577079"/>
              <a:ext cx="98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21B0AFB-5B3A-4575-9ED4-45A79FCBA7B4}"/>
                </a:ext>
              </a:extLst>
            </p:cNvPr>
            <p:cNvSpPr txBox="1"/>
            <p:nvPr/>
          </p:nvSpPr>
          <p:spPr>
            <a:xfrm rot="1511494">
              <a:off x="706043" y="2173286"/>
              <a:ext cx="1800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Αστέρι: 5 ακτίνες 9">
              <a:extLst>
                <a:ext uri="{FF2B5EF4-FFF2-40B4-BE49-F238E27FC236}">
                  <a16:creationId xmlns:a16="http://schemas.microsoft.com/office/drawing/2014/main" xmlns="" id="{2A50A2BE-B646-4F8F-951A-AE5DA76BCA6D}"/>
                </a:ext>
              </a:extLst>
            </p:cNvPr>
            <p:cNvSpPr/>
            <p:nvPr/>
          </p:nvSpPr>
          <p:spPr>
            <a:xfrm rot="1401962">
              <a:off x="1228495" y="2171411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2B35381-7790-42AA-B2EE-1E0BF40297B8}"/>
                </a:ext>
              </a:extLst>
            </p:cNvPr>
            <p:cNvSpPr txBox="1"/>
            <p:nvPr/>
          </p:nvSpPr>
          <p:spPr>
            <a:xfrm rot="2179372">
              <a:off x="778287" y="2800371"/>
              <a:ext cx="14734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8924534-BFB9-4DA6-AA57-69150C0CC46B}"/>
                </a:ext>
              </a:extLst>
            </p:cNvPr>
            <p:cNvSpPr txBox="1"/>
            <p:nvPr/>
          </p:nvSpPr>
          <p:spPr>
            <a:xfrm rot="2561779">
              <a:off x="706814" y="3576285"/>
              <a:ext cx="1469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58930E5-E8C8-47FA-8F03-7E9F48FC019B}"/>
                </a:ext>
              </a:extLst>
            </p:cNvPr>
            <p:cNvSpPr txBox="1"/>
            <p:nvPr/>
          </p:nvSpPr>
          <p:spPr>
            <a:xfrm rot="3172484">
              <a:off x="2287716" y="4906560"/>
              <a:ext cx="1035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45BDC09-80A0-4AAA-84E9-276858ACE4E8}"/>
                </a:ext>
              </a:extLst>
            </p:cNvPr>
            <p:cNvSpPr txBox="1"/>
            <p:nvPr/>
          </p:nvSpPr>
          <p:spPr>
            <a:xfrm rot="925024">
              <a:off x="3908903" y="1691934"/>
              <a:ext cx="1089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Ομάδα 14">
            <a:extLst>
              <a:ext uri="{FF2B5EF4-FFF2-40B4-BE49-F238E27FC236}">
                <a16:creationId xmlns:a16="http://schemas.microsoft.com/office/drawing/2014/main" xmlns="" id="{93AF664B-DE34-42FF-AEFB-9C7A202EBAF8}"/>
              </a:ext>
            </a:extLst>
          </p:cNvPr>
          <p:cNvGrpSpPr/>
          <p:nvPr/>
        </p:nvGrpSpPr>
        <p:grpSpPr>
          <a:xfrm>
            <a:off x="5141630" y="1592518"/>
            <a:ext cx="3222045" cy="4095943"/>
            <a:chOff x="781699" y="1564174"/>
            <a:chExt cx="4296061" cy="40959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0C63765-97C2-4190-8A18-6CA2D6B50239}"/>
                </a:ext>
              </a:extLst>
            </p:cNvPr>
            <p:cNvSpPr txBox="1"/>
            <p:nvPr/>
          </p:nvSpPr>
          <p:spPr>
            <a:xfrm rot="1033572">
              <a:off x="1132612" y="1564174"/>
              <a:ext cx="1187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D6DCF79-008D-468C-8E9E-F715CA8C8541}"/>
                </a:ext>
              </a:extLst>
            </p:cNvPr>
            <p:cNvSpPr txBox="1"/>
            <p:nvPr/>
          </p:nvSpPr>
          <p:spPr>
            <a:xfrm rot="1511494">
              <a:off x="781699" y="2054087"/>
              <a:ext cx="1180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Αστέρι: 5 ακτίνες 17">
              <a:extLst>
                <a:ext uri="{FF2B5EF4-FFF2-40B4-BE49-F238E27FC236}">
                  <a16:creationId xmlns:a16="http://schemas.microsoft.com/office/drawing/2014/main" xmlns="" id="{E9165E3B-B744-469C-8907-259F3477EBEE}"/>
                </a:ext>
              </a:extLst>
            </p:cNvPr>
            <p:cNvSpPr/>
            <p:nvPr/>
          </p:nvSpPr>
          <p:spPr>
            <a:xfrm rot="1401962">
              <a:off x="1280921" y="2138707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18F812-4F2E-47C2-8963-A4759246163F}"/>
                </a:ext>
              </a:extLst>
            </p:cNvPr>
            <p:cNvSpPr txBox="1"/>
            <p:nvPr/>
          </p:nvSpPr>
          <p:spPr>
            <a:xfrm rot="2179372">
              <a:off x="856750" y="2698251"/>
              <a:ext cx="11413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D5257EE-F18E-4650-ADE5-CB346EE28F55}"/>
                </a:ext>
              </a:extLst>
            </p:cNvPr>
            <p:cNvSpPr txBox="1"/>
            <p:nvPr/>
          </p:nvSpPr>
          <p:spPr>
            <a:xfrm rot="2561779">
              <a:off x="811801" y="3452513"/>
              <a:ext cx="1025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516C730-87EF-433F-A276-65DC1855D75B}"/>
                </a:ext>
              </a:extLst>
            </p:cNvPr>
            <p:cNvSpPr txBox="1"/>
            <p:nvPr/>
          </p:nvSpPr>
          <p:spPr>
            <a:xfrm rot="3070645">
              <a:off x="2331979" y="4910848"/>
              <a:ext cx="1129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B9BA2E8-645D-4579-89EA-9E3A5AA56FBA}"/>
                </a:ext>
              </a:extLst>
            </p:cNvPr>
            <p:cNvSpPr txBox="1"/>
            <p:nvPr/>
          </p:nvSpPr>
          <p:spPr>
            <a:xfrm rot="925024">
              <a:off x="3907456" y="1699967"/>
              <a:ext cx="1170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602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FC930C-E89F-4356-A4B8-2A60CB1C3AED}"/>
              </a:ext>
            </a:extLst>
          </p:cNvPr>
          <p:cNvSpPr txBox="1"/>
          <p:nvPr/>
        </p:nvSpPr>
        <p:spPr>
          <a:xfrm>
            <a:off x="238226" y="253670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FMA</a:t>
            </a:r>
            <a:endParaRPr lang="el-GR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1DEAA3E7-55E7-4F4B-B935-76250B5A5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000" y="900000"/>
            <a:ext cx="5040000" cy="50400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B8AEA027-D903-4DD0-B658-17E192C8C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0000"/>
            <a:ext cx="5040000" cy="5040000"/>
          </a:xfrm>
          <a:prstGeom prst="rect">
            <a:avLst/>
          </a:prstGeom>
        </p:spPr>
      </p:pic>
      <p:grpSp>
        <p:nvGrpSpPr>
          <p:cNvPr id="3" name="Ομάδα 4">
            <a:extLst>
              <a:ext uri="{FF2B5EF4-FFF2-40B4-BE49-F238E27FC236}">
                <a16:creationId xmlns:a16="http://schemas.microsoft.com/office/drawing/2014/main" xmlns="" id="{6F0FDF95-8CBF-41D4-83FE-93D491455F89}"/>
              </a:ext>
            </a:extLst>
          </p:cNvPr>
          <p:cNvGrpSpPr/>
          <p:nvPr/>
        </p:nvGrpSpPr>
        <p:grpSpPr>
          <a:xfrm>
            <a:off x="570819" y="1428710"/>
            <a:ext cx="2834338" cy="4180155"/>
            <a:chOff x="761092" y="1428710"/>
            <a:chExt cx="3779117" cy="418015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2CB53FB-784D-44BD-AD85-2C1F1B7EE014}"/>
                </a:ext>
              </a:extLst>
            </p:cNvPr>
            <p:cNvSpPr txBox="1"/>
            <p:nvPr/>
          </p:nvSpPr>
          <p:spPr>
            <a:xfrm rot="1033572">
              <a:off x="1114177" y="1428710"/>
              <a:ext cx="6229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C422BBC-2CAA-443D-91B4-8BA5C4E29E56}"/>
                </a:ext>
              </a:extLst>
            </p:cNvPr>
            <p:cNvSpPr txBox="1"/>
            <p:nvPr/>
          </p:nvSpPr>
          <p:spPr>
            <a:xfrm rot="1511494">
              <a:off x="761092" y="1880795"/>
              <a:ext cx="642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Αστέρι: 5 ακτίνες 7">
              <a:extLst>
                <a:ext uri="{FF2B5EF4-FFF2-40B4-BE49-F238E27FC236}">
                  <a16:creationId xmlns:a16="http://schemas.microsoft.com/office/drawing/2014/main" xmlns="" id="{DA8B1645-970F-40DE-83DB-0716CE9075FD}"/>
                </a:ext>
              </a:extLst>
            </p:cNvPr>
            <p:cNvSpPr/>
            <p:nvPr/>
          </p:nvSpPr>
          <p:spPr>
            <a:xfrm rot="1401962">
              <a:off x="1228495" y="2171411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B7CEAFD-38C0-441D-B1C1-C72014D4961A}"/>
                </a:ext>
              </a:extLst>
            </p:cNvPr>
            <p:cNvSpPr txBox="1"/>
            <p:nvPr/>
          </p:nvSpPr>
          <p:spPr>
            <a:xfrm rot="2179372">
              <a:off x="854045" y="2519443"/>
              <a:ext cx="693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B8E7651-4999-4365-BF9D-D53581F6774E}"/>
                </a:ext>
              </a:extLst>
            </p:cNvPr>
            <p:cNvSpPr txBox="1"/>
            <p:nvPr/>
          </p:nvSpPr>
          <p:spPr>
            <a:xfrm rot="2561779">
              <a:off x="809599" y="3271333"/>
              <a:ext cx="693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FF2D981-AAA9-4C11-91E4-4B98516EF2ED}"/>
                </a:ext>
              </a:extLst>
            </p:cNvPr>
            <p:cNvSpPr txBox="1"/>
            <p:nvPr/>
          </p:nvSpPr>
          <p:spPr>
            <a:xfrm rot="3211118">
              <a:off x="2287716" y="4906560"/>
              <a:ext cx="1035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30F0873-2EC5-49D1-9D4A-18555F14E991}"/>
                </a:ext>
              </a:extLst>
            </p:cNvPr>
            <p:cNvSpPr txBox="1"/>
            <p:nvPr/>
          </p:nvSpPr>
          <p:spPr>
            <a:xfrm rot="925024">
              <a:off x="3917302" y="1537675"/>
              <a:ext cx="6229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Ομάδα 14">
            <a:extLst>
              <a:ext uri="{FF2B5EF4-FFF2-40B4-BE49-F238E27FC236}">
                <a16:creationId xmlns:a16="http://schemas.microsoft.com/office/drawing/2014/main" xmlns="" id="{F708E0A4-9380-43FA-BF6F-19F5D1493732}"/>
              </a:ext>
            </a:extLst>
          </p:cNvPr>
          <p:cNvGrpSpPr/>
          <p:nvPr/>
        </p:nvGrpSpPr>
        <p:grpSpPr>
          <a:xfrm>
            <a:off x="5141387" y="1562740"/>
            <a:ext cx="3201762" cy="4132918"/>
            <a:chOff x="781375" y="1534396"/>
            <a:chExt cx="4269017" cy="41329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C7C71FC-79C1-4772-ACE9-F9DCFAF00C8D}"/>
                </a:ext>
              </a:extLst>
            </p:cNvPr>
            <p:cNvSpPr txBox="1"/>
            <p:nvPr/>
          </p:nvSpPr>
          <p:spPr>
            <a:xfrm rot="1033572">
              <a:off x="1138627" y="1534396"/>
              <a:ext cx="919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AA382EA-34FB-4E0F-A194-7A6A2E773DAE}"/>
                </a:ext>
              </a:extLst>
            </p:cNvPr>
            <p:cNvSpPr txBox="1"/>
            <p:nvPr/>
          </p:nvSpPr>
          <p:spPr>
            <a:xfrm rot="1511494">
              <a:off x="781375" y="2055177"/>
              <a:ext cx="1187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Αστέρι: 5 ακτίνες 17">
              <a:extLst>
                <a:ext uri="{FF2B5EF4-FFF2-40B4-BE49-F238E27FC236}">
                  <a16:creationId xmlns:a16="http://schemas.microsoft.com/office/drawing/2014/main" xmlns="" id="{D3A30CE9-4620-47BE-BFC7-A8B0E725A4CA}"/>
                </a:ext>
              </a:extLst>
            </p:cNvPr>
            <p:cNvSpPr/>
            <p:nvPr/>
          </p:nvSpPr>
          <p:spPr>
            <a:xfrm rot="1401962">
              <a:off x="1280921" y="2138707"/>
              <a:ext cx="182880" cy="17704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1847E5-3D81-41DD-A69C-B7476A8080B2}"/>
                </a:ext>
              </a:extLst>
            </p:cNvPr>
            <p:cNvSpPr txBox="1"/>
            <p:nvPr/>
          </p:nvSpPr>
          <p:spPr>
            <a:xfrm rot="2179372">
              <a:off x="855513" y="2701082"/>
              <a:ext cx="115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710FAF1-04AE-4744-9F4B-23B23414A20A}"/>
                </a:ext>
              </a:extLst>
            </p:cNvPr>
            <p:cNvSpPr txBox="1"/>
            <p:nvPr/>
          </p:nvSpPr>
          <p:spPr>
            <a:xfrm rot="2561779">
              <a:off x="805914" y="3463810"/>
              <a:ext cx="1070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B8E0F7C-38B8-49A3-AF7A-DCB655C21D7D}"/>
                </a:ext>
              </a:extLst>
            </p:cNvPr>
            <p:cNvSpPr txBox="1"/>
            <p:nvPr/>
          </p:nvSpPr>
          <p:spPr>
            <a:xfrm rot="2932434">
              <a:off x="2318840" y="4919350"/>
              <a:ext cx="1126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2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D0BC3AC-BA30-4781-A901-DDF07817D6A1}"/>
                </a:ext>
              </a:extLst>
            </p:cNvPr>
            <p:cNvSpPr txBox="1"/>
            <p:nvPr/>
          </p:nvSpPr>
          <p:spPr>
            <a:xfrm rot="925024">
              <a:off x="3907957" y="1697189"/>
              <a:ext cx="11424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4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744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2">
            <a:extLst>
              <a:ext uri="{FF2B5EF4-FFF2-40B4-BE49-F238E27FC236}">
                <a16:creationId xmlns:a16="http://schemas.microsoft.com/office/drawing/2014/main" xmlns="" id="{8BF347C7-B19B-436D-A809-B9939044F601}"/>
              </a:ext>
            </a:extLst>
          </p:cNvPr>
          <p:cNvGrpSpPr/>
          <p:nvPr/>
        </p:nvGrpSpPr>
        <p:grpSpPr>
          <a:xfrm>
            <a:off x="2037357" y="924411"/>
            <a:ext cx="4767378" cy="4855241"/>
            <a:chOff x="695089" y="1476175"/>
            <a:chExt cx="4025006" cy="41860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8E1CC8A-9FF2-4E3E-8EE9-E0D687BC3D29}"/>
                </a:ext>
              </a:extLst>
            </p:cNvPr>
            <p:cNvSpPr txBox="1"/>
            <p:nvPr/>
          </p:nvSpPr>
          <p:spPr>
            <a:xfrm rot="1033572">
              <a:off x="1043873" y="1476175"/>
              <a:ext cx="622906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(2,6)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F7EEC42-546B-48B5-8BF9-AD7159371D8C}"/>
                </a:ext>
              </a:extLst>
            </p:cNvPr>
            <p:cNvSpPr txBox="1"/>
            <p:nvPr/>
          </p:nvSpPr>
          <p:spPr>
            <a:xfrm rot="1281576">
              <a:off x="773270" y="2076812"/>
              <a:ext cx="642965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(1,2)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6" name="Αστέρι: 5 ακτίνες 15">
              <a:extLst>
                <a:ext uri="{FF2B5EF4-FFF2-40B4-BE49-F238E27FC236}">
                  <a16:creationId xmlns:a16="http://schemas.microsoft.com/office/drawing/2014/main" xmlns="" id="{2F2119D5-9904-415A-8680-14758384FEA1}"/>
                </a:ext>
              </a:extLst>
            </p:cNvPr>
            <p:cNvSpPr/>
            <p:nvPr/>
          </p:nvSpPr>
          <p:spPr>
            <a:xfrm rot="1401962">
              <a:off x="1121670" y="2168411"/>
              <a:ext cx="170800" cy="23290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D20946F-68D2-4C00-924E-5DB52E934E74}"/>
                </a:ext>
              </a:extLst>
            </p:cNvPr>
            <p:cNvSpPr txBox="1"/>
            <p:nvPr/>
          </p:nvSpPr>
          <p:spPr>
            <a:xfrm rot="1745508">
              <a:off x="809599" y="2863252"/>
              <a:ext cx="693682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(3,4)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7FD3953-5124-4871-B1BA-DABFDD89191B}"/>
                </a:ext>
              </a:extLst>
            </p:cNvPr>
            <p:cNvSpPr txBox="1"/>
            <p:nvPr/>
          </p:nvSpPr>
          <p:spPr>
            <a:xfrm rot="2239769">
              <a:off x="695089" y="3732841"/>
              <a:ext cx="693682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(4,4)</a:t>
              </a:r>
              <a:endParaRPr lang="el-GR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FD37E7E-EA2A-4518-B083-DEA0FAC0C53B}"/>
                </a:ext>
              </a:extLst>
            </p:cNvPr>
            <p:cNvSpPr txBox="1"/>
            <p:nvPr/>
          </p:nvSpPr>
          <p:spPr>
            <a:xfrm rot="2411859">
              <a:off x="2079661" y="5370299"/>
              <a:ext cx="1072776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Systematic</a:t>
              </a:r>
              <a:endParaRPr lang="el-GR" sz="1600" b="1" i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C7A0FB1-8432-4098-8EF8-9CF9AB2332B7}"/>
                </a:ext>
              </a:extLst>
            </p:cNvPr>
            <p:cNvSpPr txBox="1"/>
            <p:nvPr/>
          </p:nvSpPr>
          <p:spPr>
            <a:xfrm rot="542121">
              <a:off x="4097189" y="1660994"/>
              <a:ext cx="622906" cy="29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(1,6)</a:t>
              </a:r>
              <a:endParaRPr lang="el-GR" sz="1600" b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09D8516A-68F8-4899-A02B-1C8EF662B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000" y="9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193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Dipole, VC RD = 4*20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W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7915274" y="2376486"/>
            <a:ext cx="657226" cy="619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ingle_PSB_dipole_RD-20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9" y="1008150"/>
            <a:ext cx="7419975" cy="52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38325" y="1600200"/>
            <a:ext cx="5419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Analytical Perturbation Method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Lie </a:t>
            </a:r>
            <a:r>
              <a:rPr lang="en-US" sz="2800" b="1" dirty="0" err="1" smtClean="0">
                <a:solidFill>
                  <a:srgbClr val="0070C0"/>
                </a:solidFill>
              </a:rPr>
              <a:t>Alebra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One Turn Map &amp; </a:t>
            </a:r>
            <a:r>
              <a:rPr lang="en-US" sz="2800" b="1" dirty="0" err="1" smtClean="0">
                <a:solidFill>
                  <a:srgbClr val="0070C0"/>
                </a:solidFill>
              </a:rPr>
              <a:t>NormalForm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Fourier Analysis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Tasks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I/V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85925" y="1022292"/>
            <a:ext cx="59055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Analytical Perturbation Method</a:t>
            </a:r>
          </a:p>
          <a:p>
            <a:endParaRPr lang="en-US" sz="2800" b="1" dirty="0" smtClean="0"/>
          </a:p>
          <a:p>
            <a:r>
              <a:rPr lang="en-US" sz="2400" b="1" dirty="0" smtClean="0"/>
              <a:t>J. Moser (1955)</a:t>
            </a:r>
          </a:p>
          <a:p>
            <a:r>
              <a:rPr lang="en-US" sz="2400" b="1" dirty="0" smtClean="0"/>
              <a:t>R. </a:t>
            </a:r>
            <a:r>
              <a:rPr lang="en-US" sz="2400" b="1" dirty="0" err="1" smtClean="0"/>
              <a:t>Hagedorn</a:t>
            </a:r>
            <a:r>
              <a:rPr lang="en-US" sz="2400" b="1" dirty="0" smtClean="0"/>
              <a:t> (1957)</a:t>
            </a:r>
          </a:p>
          <a:p>
            <a:r>
              <a:rPr lang="en-US" sz="2400" b="1" u="sng" dirty="0" smtClean="0"/>
              <a:t>A. </a:t>
            </a:r>
            <a:r>
              <a:rPr lang="en-US" sz="2400" b="1" u="sng" dirty="0" err="1" smtClean="0"/>
              <a:t>Schoch</a:t>
            </a:r>
            <a:r>
              <a:rPr lang="en-US" sz="2400" b="1" u="sng" dirty="0" smtClean="0"/>
              <a:t> (1957)</a:t>
            </a:r>
          </a:p>
          <a:p>
            <a:r>
              <a:rPr lang="en-US" sz="2400" b="1" dirty="0" smtClean="0"/>
              <a:t>G. </a:t>
            </a:r>
            <a:r>
              <a:rPr lang="en-US" sz="2400" b="1" dirty="0" err="1" smtClean="0"/>
              <a:t>Guignard</a:t>
            </a:r>
            <a:r>
              <a:rPr lang="en-US" sz="2400" b="1" dirty="0" smtClean="0"/>
              <a:t> (1978) ➔ CAS</a:t>
            </a:r>
          </a:p>
          <a:p>
            <a:r>
              <a:rPr lang="en-US" sz="2000" b="1" dirty="0" smtClean="0"/>
              <a:t>(Implementation in </a:t>
            </a:r>
            <a:r>
              <a:rPr lang="en-US" sz="2000" b="1" dirty="0" err="1" smtClean="0"/>
              <a:t>SixTrack</a:t>
            </a:r>
            <a:r>
              <a:rPr lang="en-US" sz="2000" b="1" dirty="0" smtClean="0"/>
              <a:t> Code (1985) Schmidt)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n</a:t>
            </a:r>
            <a:r>
              <a:rPr lang="en-US" sz="2400" b="1" baseline="-25000" dirty="0" smtClean="0"/>
              <a:t>1 </a:t>
            </a:r>
            <a:r>
              <a:rPr lang="en-US" sz="2400" b="1" dirty="0" smtClean="0"/>
              <a:t>Q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+ n</a:t>
            </a:r>
            <a:r>
              <a:rPr lang="en-US" sz="2400" b="1" baseline="-25000" dirty="0" smtClean="0"/>
              <a:t>2 </a:t>
            </a:r>
            <a:r>
              <a:rPr lang="en-US" sz="2400" b="1" dirty="0" smtClean="0"/>
              <a:t>Q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=p; n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, n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, p Integer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Limits:</a:t>
            </a:r>
          </a:p>
          <a:p>
            <a:pPr>
              <a:buFontTx/>
              <a:buChar char="-"/>
            </a:pPr>
            <a:r>
              <a:rPr lang="en-US" sz="2400" b="1" dirty="0" smtClean="0"/>
              <a:t> Close to a resonance</a:t>
            </a:r>
          </a:p>
          <a:p>
            <a:pPr>
              <a:buFontTx/>
              <a:buChar char="-"/>
            </a:pPr>
            <a:r>
              <a:rPr lang="en-US" sz="2400" b="1" dirty="0" smtClean="0"/>
              <a:t> Regard only slowly varying terms</a:t>
            </a:r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II/V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8651" y="1419225"/>
            <a:ext cx="8201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Lie Algebra</a:t>
            </a:r>
          </a:p>
          <a:p>
            <a:endParaRPr lang="en-US" sz="2400" b="1" dirty="0" smtClean="0"/>
          </a:p>
          <a:p>
            <a:pPr marL="457200" indent="-457200"/>
            <a:r>
              <a:rPr lang="en-US" sz="2400" b="1" dirty="0" smtClean="0"/>
              <a:t>Theory: A. </a:t>
            </a:r>
            <a:r>
              <a:rPr lang="en-US" sz="2400" b="1" dirty="0" err="1" smtClean="0"/>
              <a:t>Dragt</a:t>
            </a:r>
            <a:r>
              <a:rPr lang="en-US" sz="2400" b="1" dirty="0" smtClean="0"/>
              <a:t> ~1980</a:t>
            </a:r>
          </a:p>
          <a:p>
            <a:pPr marL="457200" indent="-457200"/>
            <a:r>
              <a:rPr lang="en-US" sz="2400" b="1" dirty="0" smtClean="0"/>
              <a:t>Implementation: </a:t>
            </a:r>
          </a:p>
          <a:p>
            <a:pPr marL="457200" indent="-457200"/>
            <a:r>
              <a:rPr lang="en-US" sz="2400" b="1" dirty="0" smtClean="0"/>
              <a:t>- J. Irwin &amp; J. </a:t>
            </a:r>
            <a:r>
              <a:rPr lang="en-US" sz="2400" b="1" dirty="0" err="1" smtClean="0"/>
              <a:t>Bengsston</a:t>
            </a:r>
            <a:r>
              <a:rPr lang="en-US" sz="2400" b="1" dirty="0" smtClean="0"/>
              <a:t> (1992) SSC 232</a:t>
            </a:r>
          </a:p>
          <a:p>
            <a:pPr marL="457200" indent="-457200"/>
            <a:r>
              <a:rPr lang="en-US" sz="2400" b="1" dirty="0" smtClean="0"/>
              <a:t>- F. Schmidt: SODD (1999) as a module of MAD-X (2004)</a:t>
            </a:r>
          </a:p>
          <a:p>
            <a:pPr marL="457200" indent="-457200"/>
            <a:r>
              <a:rPr lang="en-US" sz="2400" b="1" dirty="0" smtClean="0"/>
              <a:t>    (D &amp; F in first and second order) </a:t>
            </a:r>
          </a:p>
          <a:p>
            <a:pPr marL="457200" indent="-457200"/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Element by Element (or pairs)</a:t>
            </a:r>
          </a:p>
          <a:p>
            <a:pPr marL="457200" indent="-457200"/>
            <a:r>
              <a:rPr lang="en-US" sz="2400" b="1" dirty="0" smtClean="0"/>
              <a:t>- Radius of Convergence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3667126" y="4124327"/>
            <a:ext cx="523872" cy="20002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57550" y="3962402"/>
            <a:ext cx="16192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52875" y="4772025"/>
            <a:ext cx="5334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 Analysis III/V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851" y="1419225"/>
            <a:ext cx="87153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One Turn Map &amp; </a:t>
            </a:r>
            <a:r>
              <a:rPr lang="en-US" sz="2400" b="1" dirty="0" err="1" smtClean="0">
                <a:solidFill>
                  <a:srgbClr val="0070C0"/>
                </a:solidFill>
              </a:rPr>
              <a:t>NormalForm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endParaRPr lang="en-US" sz="2400" b="1" dirty="0" smtClean="0"/>
          </a:p>
          <a:p>
            <a:pPr marL="457200" indent="-457200"/>
            <a:r>
              <a:rPr lang="en-US" sz="2000" b="1" dirty="0" err="1" smtClean="0"/>
              <a:t>A.Dragt</a:t>
            </a:r>
            <a:r>
              <a:rPr lang="en-US" sz="2000" b="1" dirty="0" smtClean="0"/>
              <a:t>, M. </a:t>
            </a:r>
            <a:r>
              <a:rPr lang="en-US" sz="2000" b="1" dirty="0" err="1" smtClean="0"/>
              <a:t>Berz</a:t>
            </a:r>
            <a:r>
              <a:rPr lang="en-US" sz="2000" b="1" dirty="0" smtClean="0"/>
              <a:t> &amp; E. Forest ~1988 (</a:t>
            </a:r>
            <a:r>
              <a:rPr lang="en-US" sz="2000" b="1" dirty="0" err="1" smtClean="0"/>
              <a:t>Turchetti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Michelotti</a:t>
            </a:r>
            <a:r>
              <a:rPr lang="en-US" sz="2000" b="1" dirty="0" smtClean="0"/>
              <a:t> and Others) </a:t>
            </a:r>
          </a:p>
          <a:p>
            <a:pPr marL="457200" indent="-457200"/>
            <a:endParaRPr lang="en-US" sz="2400" b="1" dirty="0" smtClean="0"/>
          </a:p>
          <a:p>
            <a:pPr marL="457200" indent="-457200"/>
            <a:r>
              <a:rPr lang="en-US" sz="2400" b="1" dirty="0" smtClean="0"/>
              <a:t>- 6D</a:t>
            </a:r>
          </a:p>
          <a:p>
            <a:pPr marL="457200" indent="-457200"/>
            <a:r>
              <a:rPr lang="en-US" sz="2400" b="1" dirty="0" smtClean="0"/>
              <a:t>- Any Order</a:t>
            </a:r>
          </a:p>
          <a:p>
            <a:pPr marL="457200" indent="-457200"/>
            <a:r>
              <a:rPr lang="en-US" sz="2400" b="1" dirty="0" smtClean="0"/>
              <a:t>- Code for tracking and Maps identical, but…</a:t>
            </a:r>
          </a:p>
          <a:p>
            <a:pPr marL="457200" indent="-457200"/>
            <a:r>
              <a:rPr lang="en-US" sz="2400" b="1" dirty="0" smtClean="0"/>
              <a:t>- Global(!) local difficult through parameters</a:t>
            </a:r>
          </a:p>
          <a:p>
            <a:pPr marL="457200" indent="-457200"/>
            <a:r>
              <a:rPr lang="en-US" sz="2400" b="1" dirty="0" smtClean="0"/>
              <a:t>- Same problem with convergence</a:t>
            </a:r>
          </a:p>
          <a:p>
            <a:pPr marL="457200" indent="-457200"/>
            <a:endParaRPr lang="en-US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53350" cy="73024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III Resonance Driving Terms </a:t>
            </a:r>
            <a:r>
              <a:rPr lang="en-US" dirty="0" smtClean="0">
                <a:solidFill>
                  <a:srgbClr val="002060"/>
                </a:solidFill>
              </a:rPr>
              <a:t>F. </a:t>
            </a:r>
            <a:r>
              <a:rPr lang="en-US" dirty="0" err="1" smtClean="0">
                <a:solidFill>
                  <a:srgbClr val="002060"/>
                </a:solidFill>
              </a:rPr>
              <a:t>Asvesta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9418" y="1395126"/>
                <a:ext cx="11573164" cy="5536764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The Hamiltonian in the presence of the space charge force becomes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Assuming Gaussian beam the space charge potential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r>
                  <a:rPr lang="en-US" dirty="0" smtClean="0"/>
                  <a:t>Expanding this potential all even orders are present</a:t>
                </a:r>
              </a:p>
              <a:p>
                <a:pPr lvl="1"/>
                <a:r>
                  <a:rPr lang="en-US" dirty="0" smtClean="0"/>
                  <a:t>Up to 4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order it yields:</a:t>
                </a: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064" y="1395126"/>
                <a:ext cx="8679873" cy="5536764"/>
              </a:xfrm>
              <a:blipFill>
                <a:blip r:embed="rId2"/>
                <a:stretch>
                  <a:fillRect l="-738" t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27937" y="2364509"/>
            <a:ext cx="263237" cy="30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15864" y="2364509"/>
            <a:ext cx="346365" cy="30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61179" y="2659994"/>
            <a:ext cx="25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fields gradients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06618" y="2659994"/>
            <a:ext cx="199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Perturbing potential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999026" y="2364508"/>
            <a:ext cx="180108" cy="300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999025" y="1815185"/>
            <a:ext cx="436418" cy="641687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1524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4-Pole Model of a Magnet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pic>
        <p:nvPicPr>
          <p:cNvPr id="10" name="Picture 9" descr="pow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3401"/>
            <a:ext cx="9144000" cy="3111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8937" y="3790950"/>
            <a:ext cx="152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91425" y="3790950"/>
            <a:ext cx="1524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5514976" y="1438274"/>
            <a:ext cx="1590677" cy="942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686302" y="1012719"/>
            <a:ext cx="1133474" cy="8511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0275" y="857250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Build in for Damping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6126" y="1293257"/>
            <a:ext cx="19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Vacuum Chamber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IV Resonance Driving Terms </a:t>
            </a:r>
            <a:r>
              <a:rPr lang="en-US" dirty="0" smtClean="0">
                <a:solidFill>
                  <a:srgbClr val="002060"/>
                </a:solidFill>
              </a:rPr>
              <a:t>F. </a:t>
            </a:r>
            <a:r>
              <a:rPr lang="en-US" dirty="0" err="1" smtClean="0">
                <a:solidFill>
                  <a:srgbClr val="002060"/>
                </a:solidFill>
              </a:rPr>
              <a:t>Asvesta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 dirty="0"/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32064" y="1321236"/>
            <a:ext cx="8679873" cy="5536764"/>
          </a:xfrm>
          <a:blipFill>
            <a:blip r:embed="rId2"/>
            <a:stretch>
              <a:fillRect l="-1106" t="-1872"/>
            </a:stretch>
          </a:blipFill>
        </p:spPr>
        <p:txBody>
          <a:bodyPr/>
          <a:lstStyle/>
          <a:p>
            <a:r>
              <a:rPr lang="en-US" dirty="0" err="1" smtClean="0">
                <a:noFill/>
              </a:rPr>
              <a:t>fggggggff</a:t>
            </a:r>
            <a:r>
              <a:rPr lang="en-US" dirty="0">
                <a:noFill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064" y="5226048"/>
            <a:ext cx="8426161" cy="11398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2975" y="5354419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➔ Plan: New MAD-X Module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644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60187" cy="773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of Large Fix-line Structure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4400" baseline="-250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4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 </a:t>
            </a:r>
            <a:r>
              <a:rPr lang="en-US" sz="44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4400" baseline="-250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4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p</a:t>
            </a:r>
            <a:endParaRPr lang="en-US" sz="44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pic>
        <p:nvPicPr>
          <p:cNvPr id="14" name="Picture 13" descr="large_X-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" y="1730924"/>
            <a:ext cx="4463802" cy="4022175"/>
          </a:xfrm>
          <a:prstGeom prst="rect">
            <a:avLst/>
          </a:prstGeom>
        </p:spPr>
      </p:pic>
      <p:pic>
        <p:nvPicPr>
          <p:cNvPr id="15" name="Picture 14" descr="large_PX-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098" y="1730924"/>
            <a:ext cx="4463802" cy="4022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Bench-Marking I: Long-Term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Stern_SpaceCharge2018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7" y="752732"/>
            <a:ext cx="7669763" cy="55941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Bench-Marking II: Tune Jitter 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pic>
        <p:nvPicPr>
          <p:cNvPr id="9" name="Picture 8" descr="Stern_SpaceCharge2018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1419226"/>
            <a:ext cx="4330079" cy="4395562"/>
          </a:xfrm>
          <a:prstGeom prst="rect">
            <a:avLst/>
          </a:prstGeom>
        </p:spPr>
      </p:pic>
      <p:pic>
        <p:nvPicPr>
          <p:cNvPr id="12" name="Picture 11" descr="Stern_SpaceCharge2018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15" y="1219200"/>
            <a:ext cx="4455205" cy="4600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193513" cy="747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in Adaptive Frozen Mode in MAD-X: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500K Turns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pic>
        <p:nvPicPr>
          <p:cNvPr id="10" name="Picture 9" descr="H-emit-comp_p-1k-4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8" y="1400175"/>
            <a:ext cx="6663109" cy="4810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24625" y="2124075"/>
            <a:ext cx="2514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 smtClean="0"/>
              <a:t>Adaptive Mode only Transverse</a:t>
            </a:r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Not too small Number of Particles </a:t>
            </a:r>
            <a:r>
              <a:rPr lang="en-US" b="1" dirty="0" smtClean="0">
                <a:solidFill>
                  <a:srgbClr val="FF0000"/>
                </a:solidFill>
              </a:rPr>
              <a:t>➔ Artificial </a:t>
            </a:r>
            <a:r>
              <a:rPr lang="en-US" b="1" dirty="0" err="1" smtClean="0">
                <a:solidFill>
                  <a:srgbClr val="FF0000"/>
                </a:solidFill>
              </a:rPr>
              <a:t>Emittance</a:t>
            </a:r>
            <a:r>
              <a:rPr lang="en-US" b="1" dirty="0" smtClean="0">
                <a:solidFill>
                  <a:srgbClr val="FF0000"/>
                </a:solidFill>
              </a:rPr>
              <a:t> Growth gone!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75" y="4432399"/>
            <a:ext cx="282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RED: 1000 Particles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Green: 4000 Particles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I: Boring 1D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  <p:pic>
        <p:nvPicPr>
          <p:cNvPr id="10" name="Picture 9" descr="fl_fig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872079"/>
            <a:ext cx="6753225" cy="5411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965175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II: 2D Resonance Types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  <p:pic>
        <p:nvPicPr>
          <p:cNvPr id="11" name="Picture 10" descr="fl_fig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50354"/>
            <a:ext cx="6648761" cy="49861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0700" y="3963769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Single Resonance ➔ like “Boring 1D”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81350" y="3438525"/>
            <a:ext cx="1162050" cy="51572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15050" y="2545318"/>
            <a:ext cx="275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“Double” 2D Resonance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972178" y="2981328"/>
            <a:ext cx="1142998" cy="36194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04976" y="2688193"/>
            <a:ext cx="338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Coupled 2D Resonance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914775" y="2430335"/>
            <a:ext cx="533400" cy="4081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877361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III: Double versus Coupled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  <p:pic>
        <p:nvPicPr>
          <p:cNvPr id="13" name="Picture 12" descr="fl_fig_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2809875"/>
            <a:ext cx="4810125" cy="3479586"/>
          </a:xfrm>
          <a:prstGeom prst="rect">
            <a:avLst/>
          </a:prstGeom>
        </p:spPr>
      </p:pic>
      <p:pic>
        <p:nvPicPr>
          <p:cNvPr id="17" name="Picture 16" descr="fl_fig_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" y="1258003"/>
            <a:ext cx="5146361" cy="3028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1339"/>
            <a:ext cx="3695699" cy="18260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IV: Double Resonance, Simulation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  <p:pic>
        <p:nvPicPr>
          <p:cNvPr id="9" name="Picture 8" descr="fl_fig_8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95275"/>
            <a:ext cx="2876550" cy="2579837"/>
          </a:xfrm>
          <a:prstGeom prst="rect">
            <a:avLst/>
          </a:prstGeom>
        </p:spPr>
      </p:pic>
      <p:pic>
        <p:nvPicPr>
          <p:cNvPr id="10" name="Picture 9" descr="fl_fig_8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347" y="295275"/>
            <a:ext cx="2872285" cy="2579837"/>
          </a:xfrm>
          <a:prstGeom prst="rect">
            <a:avLst/>
          </a:prstGeom>
        </p:spPr>
      </p:pic>
      <p:pic>
        <p:nvPicPr>
          <p:cNvPr id="11" name="Picture 10" descr="fl_fig_8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221" y="2100724"/>
            <a:ext cx="3236404" cy="425562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1938030" y="2150293"/>
            <a:ext cx="3022137" cy="1026605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048125" y="1085849"/>
            <a:ext cx="2609850" cy="1495425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863"/>
            <a:ext cx="2686049" cy="21161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V: 2D Coupled, Theory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Resonance, SC &amp; Ripple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6/7/2018</a:t>
            </a:r>
            <a:endParaRPr lang="en-US" dirty="0"/>
          </a:p>
        </p:txBody>
      </p:sp>
      <p:pic>
        <p:nvPicPr>
          <p:cNvPr id="13" name="Picture 12" descr="Theory_2D_Coupled_Resonanc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19" y="0"/>
            <a:ext cx="5759942" cy="6505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825" y="3486150"/>
            <a:ext cx="25622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Shown are the results at a particular s location. The theory includes a </a:t>
            </a:r>
            <a:r>
              <a:rPr lang="en-US" sz="2400" b="1" dirty="0" err="1" smtClean="0">
                <a:solidFill>
                  <a:srgbClr val="00B050"/>
                </a:solidFill>
                <a:latin typeface="Symbol" pitchFamily="18" charset="2"/>
              </a:rPr>
              <a:t>a</a:t>
            </a:r>
            <a:r>
              <a:rPr lang="en-US" b="1" dirty="0" smtClean="0">
                <a:solidFill>
                  <a:srgbClr val="00B050"/>
                </a:solidFill>
              </a:rPr>
              <a:t> parameter  that controls the rotation of the projections along the machine.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7" y="274638"/>
            <a:ext cx="7212563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Dipole, VC RD =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∞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pic>
        <p:nvPicPr>
          <p:cNvPr id="9" name="Picture 8" descr="single_PSB_dipole_RD-INF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1011110"/>
            <a:ext cx="7410450" cy="51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Reconstruction BPM1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10" name="Picture 9" descr="Exp_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5" y="1308042"/>
            <a:ext cx="4045339" cy="4968932"/>
          </a:xfrm>
          <a:prstGeom prst="rect">
            <a:avLst/>
          </a:prstGeom>
        </p:spPr>
      </p:pic>
      <p:pic>
        <p:nvPicPr>
          <p:cNvPr id="16" name="Picture 15" descr="Sim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98" y="1308042"/>
            <a:ext cx="4045339" cy="49689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Reconstruction BPM1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10" name="Picture 9" descr="Exp_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5" y="1241367"/>
            <a:ext cx="4045339" cy="49689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Sim_1_2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38" y="1209674"/>
            <a:ext cx="4222914" cy="522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59" y="274638"/>
            <a:ext cx="7371416" cy="7476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Reconstruction BPM14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LSE106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Exp_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8" y="1127067"/>
            <a:ext cx="4066332" cy="5168958"/>
          </a:xfrm>
          <a:prstGeom prst="rect">
            <a:avLst/>
          </a:prstGeom>
        </p:spPr>
      </p:pic>
      <p:pic>
        <p:nvPicPr>
          <p:cNvPr id="12" name="Picture 11" descr="Sim_14_1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458" y="1127066"/>
            <a:ext cx="4066333" cy="5168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4409" y="754044"/>
            <a:ext cx="34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 Location shifted by one Sextant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59" y="274638"/>
            <a:ext cx="7371416" cy="7476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SPS Phase Space Reconstruction BPM14</a:t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LSE206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31621" y="1123376"/>
            <a:ext cx="12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1721" y="1123376"/>
            <a:ext cx="118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430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Exp_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8" y="1127067"/>
            <a:ext cx="4066332" cy="5168958"/>
          </a:xfrm>
          <a:prstGeom prst="rect">
            <a:avLst/>
          </a:prstGeom>
        </p:spPr>
      </p:pic>
      <p:pic>
        <p:nvPicPr>
          <p:cNvPr id="15" name="Picture 14" descr="Sim_14_2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605" y="1104326"/>
            <a:ext cx="4098420" cy="5232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14409" y="754044"/>
            <a:ext cx="34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 Location shifted by one Sextant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59" y="274638"/>
            <a:ext cx="7371416" cy="573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Term (1, 2) for the 10 SPS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Sextupoles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12" name="Picture 11" descr="ham1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879068"/>
            <a:ext cx="5410200" cy="52084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2800" y="1102668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1515" y="1014113"/>
            <a:ext cx="164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LSE424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05537" y="1564333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LSE206</a:t>
            </a:r>
            <a:endParaRPr 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2675" y="3967460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LSE224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67450" y="2359968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LSE524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390650" y="4676775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                </a:t>
            </a: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LSE506</a:t>
            </a:r>
          </a:p>
          <a:p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negative!</a:t>
            </a:r>
            <a:endParaRPr lang="en-U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075" y="5329535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LSE124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15000" y="4744045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LSE624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914900" y="5329535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LSE406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28875" y="1680864"/>
            <a:ext cx="139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LSE324</a:t>
            </a:r>
            <a:endParaRPr lang="en-US" sz="2400" b="1" dirty="0"/>
          </a:p>
        </p:txBody>
      </p:sp>
      <p:cxnSp>
        <p:nvCxnSpPr>
          <p:cNvPr id="28" name="Straight Connector 27"/>
          <p:cNvCxnSpPr/>
          <p:nvPr/>
        </p:nvCxnSpPr>
        <p:spPr>
          <a:xfrm rot="16200000" flipH="1">
            <a:off x="3479192" y="2145690"/>
            <a:ext cx="1920181" cy="608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632499" y="1870248"/>
            <a:ext cx="1650648" cy="1428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00812" y="5902883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DT-C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747645" y="1103441"/>
            <a:ext cx="70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DT-S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Ripple Spectrum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29501" y="2028825"/>
            <a:ext cx="160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63082"/>
                </a:solidFill>
              </a:rPr>
              <a:t>Horizontal</a:t>
            </a:r>
            <a:endParaRPr lang="en-US" sz="2400" b="1" dirty="0">
              <a:solidFill>
                <a:srgbClr val="16308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6176" y="4738985"/>
            <a:ext cx="127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63082"/>
                </a:solidFill>
              </a:rPr>
              <a:t>Vertical</a:t>
            </a:r>
            <a:endParaRPr lang="en-US" sz="2400" b="1" dirty="0">
              <a:solidFill>
                <a:srgbClr val="163082"/>
              </a:solidFill>
            </a:endParaRPr>
          </a:p>
        </p:txBody>
      </p:sp>
      <p:pic>
        <p:nvPicPr>
          <p:cNvPr id="14" name="Picture 13" descr="QD-spectr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4" y="3939974"/>
            <a:ext cx="6191251" cy="2202257"/>
          </a:xfrm>
          <a:prstGeom prst="rect">
            <a:avLst/>
          </a:prstGeom>
        </p:spPr>
      </p:pic>
      <p:pic>
        <p:nvPicPr>
          <p:cNvPr id="15" name="Picture 14" descr="QF-spectru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3" y="1244322"/>
            <a:ext cx="6200777" cy="2205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96176" y="4221718"/>
            <a:ext cx="91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600 Hz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819904" y="4276728"/>
            <a:ext cx="676272" cy="110607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75" y="274638"/>
            <a:ext cx="6448425" cy="747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SPS Experimental Evidence of Fix-Line 2015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frame_131_delay-0.1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311"/>
            <a:ext cx="9144000" cy="46813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1685925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W=f</a:t>
            </a:r>
            <a:r>
              <a:rPr lang="en-US" b="1" baseline="-25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Symbol" pitchFamily="18" charset="2"/>
              </a:rPr>
              <a:t>f</a:t>
            </a:r>
            <a:r>
              <a:rPr lang="en-US" b="1" baseline="-25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y</a:t>
            </a:r>
            <a:endParaRPr lang="en-US" b="1" baseline="-2500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0175" y="1586984"/>
            <a:ext cx="153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=f</a:t>
            </a:r>
            <a:r>
              <a:rPr lang="en-US" b="1" baseline="-25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b="1" dirty="0" smtClean="0">
                <a:solidFill>
                  <a:srgbClr val="FF00FF"/>
                </a:solidFill>
                <a:latin typeface="Symbol" pitchFamily="18" charset="2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Symbol" pitchFamily="18" charset="2"/>
              </a:rPr>
              <a:t>f</a:t>
            </a:r>
            <a:r>
              <a:rPr lang="en-US" b="1" baseline="-250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- 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Evolution of Motion in the SPS close to Fix-Line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8" name="Picture 7" descr="ezgif.com-reverse_on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311"/>
            <a:ext cx="9144000" cy="4681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Case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9" name="Picture 8" descr="best_201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53"/>
            <a:ext cx="9144000" cy="459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59" y="274638"/>
            <a:ext cx="7133292" cy="8397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of action for the SPS 2018 Fix-Line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8175" y="1609725"/>
            <a:ext cx="7962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We have </a:t>
            </a:r>
            <a:r>
              <a:rPr lang="en-US" sz="2000" b="1" dirty="0" smtClean="0">
                <a:solidFill>
                  <a:srgbClr val="00B050"/>
                </a:solidFill>
              </a:rPr>
              <a:t>first signs </a:t>
            </a:r>
            <a:r>
              <a:rPr lang="en-US" sz="2000" b="1" dirty="0" smtClean="0"/>
              <a:t>in the </a:t>
            </a:r>
            <a:r>
              <a:rPr lang="en-US" sz="2000" b="1" dirty="0" smtClean="0">
                <a:solidFill>
                  <a:srgbClr val="002060"/>
                </a:solidFill>
              </a:rPr>
              <a:t>SPS</a:t>
            </a:r>
            <a:r>
              <a:rPr lang="en-US" sz="2000" b="1" dirty="0" smtClean="0"/>
              <a:t> experiments of the </a:t>
            </a:r>
            <a:r>
              <a:rPr lang="en-US" sz="2000" b="1" dirty="0" smtClean="0">
                <a:solidFill>
                  <a:srgbClr val="FF0000"/>
                </a:solidFill>
              </a:rPr>
              <a:t>existence of the fix-line structure</a:t>
            </a:r>
            <a:r>
              <a:rPr lang="en-US" sz="2000" b="1" dirty="0" smtClean="0"/>
              <a:t> as </a:t>
            </a:r>
            <a:r>
              <a:rPr lang="en-US" sz="2000" b="1" dirty="0" smtClean="0">
                <a:solidFill>
                  <a:srgbClr val="FF0000"/>
                </a:solidFill>
              </a:rPr>
              <a:t>expected</a:t>
            </a:r>
            <a:r>
              <a:rPr lang="en-US" sz="2000" b="1" dirty="0" smtClean="0"/>
              <a:t> from </a:t>
            </a:r>
            <a:r>
              <a:rPr lang="en-US" sz="2000" b="1" dirty="0" smtClean="0">
                <a:solidFill>
                  <a:srgbClr val="00B050"/>
                </a:solidFill>
              </a:rPr>
              <a:t>theory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00B050"/>
                </a:solidFill>
              </a:rPr>
              <a:t>simulations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However, the </a:t>
            </a:r>
            <a:r>
              <a:rPr lang="en-US" sz="2000" b="1" dirty="0" smtClean="0">
                <a:solidFill>
                  <a:srgbClr val="00B050"/>
                </a:solidFill>
              </a:rPr>
              <a:t>present level of power supply ripple </a:t>
            </a:r>
            <a:r>
              <a:rPr lang="en-US" sz="2000" b="1" dirty="0" smtClean="0"/>
              <a:t>and potentially </a:t>
            </a:r>
            <a:r>
              <a:rPr lang="en-US" sz="2000" b="1" dirty="0" smtClean="0">
                <a:solidFill>
                  <a:srgbClr val="00B050"/>
                </a:solidFill>
              </a:rPr>
              <a:t>drifts</a:t>
            </a:r>
            <a:r>
              <a:rPr lang="en-US" sz="2000" b="1" dirty="0" smtClean="0"/>
              <a:t> does not yet allow to conclude that the </a:t>
            </a:r>
            <a:r>
              <a:rPr lang="en-US" sz="2000" b="1" dirty="0" smtClean="0">
                <a:solidFill>
                  <a:srgbClr val="002060"/>
                </a:solidFill>
              </a:rPr>
              <a:t>particle distribution </a:t>
            </a:r>
            <a:r>
              <a:rPr lang="en-US" sz="2000" b="1" dirty="0" smtClean="0"/>
              <a:t>is </a:t>
            </a:r>
            <a:r>
              <a:rPr lang="en-US" sz="2000" b="1" dirty="0" smtClean="0">
                <a:solidFill>
                  <a:srgbClr val="FF00FF"/>
                </a:solidFill>
              </a:rPr>
              <a:t>locked onto this fix-line structure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We have started to collaborate with the </a:t>
            </a:r>
            <a:r>
              <a:rPr lang="en-US" sz="2000" b="1" dirty="0" smtClean="0">
                <a:solidFill>
                  <a:srgbClr val="002060"/>
                </a:solidFill>
              </a:rPr>
              <a:t>SPS power supply experts </a:t>
            </a:r>
            <a:r>
              <a:rPr lang="en-US" sz="2000" b="1" dirty="0" smtClean="0"/>
              <a:t>to </a:t>
            </a:r>
            <a:r>
              <a:rPr lang="en-US" sz="2000" b="1" dirty="0" smtClean="0">
                <a:solidFill>
                  <a:srgbClr val="FF0000"/>
                </a:solidFill>
              </a:rPr>
              <a:t>improve</a:t>
            </a:r>
            <a:r>
              <a:rPr lang="en-US" sz="2000" b="1" dirty="0" smtClean="0"/>
              <a:t> the </a:t>
            </a:r>
            <a:r>
              <a:rPr lang="en-US" sz="2000" b="1" dirty="0" smtClean="0">
                <a:solidFill>
                  <a:srgbClr val="00B050"/>
                </a:solidFill>
              </a:rPr>
              <a:t>power supply ripple spectrum </a:t>
            </a:r>
            <a:r>
              <a:rPr lang="en-US" sz="2000" b="1" dirty="0" smtClean="0"/>
              <a:t>down to a </a:t>
            </a:r>
            <a:r>
              <a:rPr lang="en-US" sz="2000" b="1" dirty="0" smtClean="0">
                <a:solidFill>
                  <a:srgbClr val="FF0000"/>
                </a:solidFill>
              </a:rPr>
              <a:t>level</a:t>
            </a:r>
            <a:r>
              <a:rPr lang="en-US" sz="2000" b="1" dirty="0" smtClean="0"/>
              <a:t> where a </a:t>
            </a:r>
            <a:r>
              <a:rPr lang="en-US" sz="2000" b="1" dirty="0" smtClean="0">
                <a:solidFill>
                  <a:srgbClr val="FF0000"/>
                </a:solidFill>
              </a:rPr>
              <a:t>stable fix-line </a:t>
            </a:r>
            <a:r>
              <a:rPr lang="en-US" sz="2000" b="1" dirty="0" smtClean="0"/>
              <a:t>can </a:t>
            </a:r>
            <a:r>
              <a:rPr lang="en-US" sz="2000" b="1" dirty="0" smtClean="0">
                <a:solidFill>
                  <a:srgbClr val="FF00FF"/>
                </a:solidFill>
              </a:rPr>
              <a:t>verified beyond any doubt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Furthermore, we will investigate if we can perform this </a:t>
            </a:r>
            <a:r>
              <a:rPr lang="en-US" sz="2000" b="1" dirty="0" smtClean="0">
                <a:solidFill>
                  <a:srgbClr val="00B050"/>
                </a:solidFill>
              </a:rPr>
              <a:t>experiment</a:t>
            </a:r>
            <a:r>
              <a:rPr lang="en-US" sz="2000" b="1" dirty="0" smtClean="0"/>
              <a:t> at an </a:t>
            </a:r>
            <a:r>
              <a:rPr lang="en-US" sz="2000" b="1" dirty="0" smtClean="0">
                <a:solidFill>
                  <a:srgbClr val="FF0000"/>
                </a:solidFill>
              </a:rPr>
              <a:t>4 times larger beam energy </a:t>
            </a:r>
            <a:r>
              <a:rPr lang="en-US" sz="2000" b="1" dirty="0" smtClean="0"/>
              <a:t>where the </a:t>
            </a:r>
            <a:r>
              <a:rPr lang="en-US" sz="2000" b="1" dirty="0" smtClean="0">
                <a:solidFill>
                  <a:srgbClr val="002060"/>
                </a:solidFill>
              </a:rPr>
              <a:t>SPS</a:t>
            </a:r>
            <a:r>
              <a:rPr lang="en-US" sz="2000" b="1" dirty="0" smtClean="0"/>
              <a:t> is </a:t>
            </a:r>
            <a:r>
              <a:rPr lang="en-US" sz="2000" b="1" dirty="0" smtClean="0">
                <a:solidFill>
                  <a:srgbClr val="00B050"/>
                </a:solidFill>
              </a:rPr>
              <a:t>much better controlled </a:t>
            </a:r>
            <a:r>
              <a:rPr lang="en-US" sz="2000" b="1" dirty="0" smtClean="0"/>
              <a:t>and with a </a:t>
            </a:r>
            <a:r>
              <a:rPr lang="en-US" sz="2000" b="1" dirty="0" smtClean="0">
                <a:solidFill>
                  <a:srgbClr val="FF00FF"/>
                </a:solidFill>
              </a:rPr>
              <a:t>much lower </a:t>
            </a:r>
            <a:r>
              <a:rPr lang="en-US" sz="2000" b="1" dirty="0" smtClean="0">
                <a:solidFill>
                  <a:srgbClr val="FF0000"/>
                </a:solidFill>
              </a:rPr>
              <a:t>power supply ripple spectrum.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We are </a:t>
            </a:r>
            <a:r>
              <a:rPr lang="en-US" sz="2000" b="1" dirty="0" smtClean="0">
                <a:solidFill>
                  <a:srgbClr val="00B050"/>
                </a:solidFill>
              </a:rPr>
              <a:t>confident</a:t>
            </a:r>
            <a:r>
              <a:rPr lang="en-US" sz="2000" b="1" dirty="0" smtClean="0"/>
              <a:t> that we can perform </a:t>
            </a:r>
            <a:r>
              <a:rPr lang="en-US" sz="2000" b="1" dirty="0" smtClean="0">
                <a:solidFill>
                  <a:srgbClr val="002060"/>
                </a:solidFill>
              </a:rPr>
              <a:t>several MDs </a:t>
            </a:r>
            <a:r>
              <a:rPr lang="en-US" sz="2000" b="1" dirty="0" smtClean="0"/>
              <a:t>during the year of </a:t>
            </a:r>
            <a:r>
              <a:rPr lang="en-US" sz="2000" b="1" dirty="0" smtClean="0">
                <a:solidFill>
                  <a:srgbClr val="002060"/>
                </a:solidFill>
              </a:rPr>
              <a:t>2018</a:t>
            </a:r>
            <a:r>
              <a:rPr lang="en-US" sz="2000" b="1" dirty="0" smtClean="0"/>
              <a:t> and we hope that we </a:t>
            </a:r>
            <a:r>
              <a:rPr lang="en-US" sz="2000" b="1" dirty="0" smtClean="0">
                <a:solidFill>
                  <a:srgbClr val="FF0000"/>
                </a:solidFill>
              </a:rPr>
              <a:t>continue</a:t>
            </a:r>
            <a:r>
              <a:rPr lang="en-US" sz="2000" b="1" dirty="0" smtClean="0"/>
              <a:t> to get </a:t>
            </a:r>
            <a:r>
              <a:rPr lang="en-US" sz="2000" b="1" dirty="0" smtClean="0">
                <a:solidFill>
                  <a:srgbClr val="FF0000"/>
                </a:solidFill>
              </a:rPr>
              <a:t>the support from </a:t>
            </a:r>
            <a:r>
              <a:rPr lang="en-US" sz="2000" b="1" smtClean="0">
                <a:solidFill>
                  <a:srgbClr val="FF0000"/>
                </a:solidFill>
              </a:rPr>
              <a:t>our external </a:t>
            </a:r>
            <a:r>
              <a:rPr lang="en-US" sz="2000" b="1" dirty="0" smtClean="0">
                <a:solidFill>
                  <a:srgbClr val="FF0000"/>
                </a:solidFill>
              </a:rPr>
              <a:t>collaborators.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Dipole, VC Damping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pic>
        <p:nvPicPr>
          <p:cNvPr id="9" name="Picture 8" descr="PSB-Dipole-Damping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37" y="976853"/>
            <a:ext cx="7463947" cy="52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38" y="274638"/>
            <a:ext cx="7241138" cy="7476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Line Model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 dirty="0"/>
          </a:p>
        </p:txBody>
      </p:sp>
      <p:pic>
        <p:nvPicPr>
          <p:cNvPr id="15" name="Picture 14" descr="transmission_for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1081"/>
            <a:ext cx="9144000" cy="30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Ripple Spectrum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29501" y="2028825"/>
            <a:ext cx="160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Horizontal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6176" y="4738985"/>
            <a:ext cx="127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Vertical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QF-spectrum_20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90" y="858784"/>
            <a:ext cx="6196585" cy="2708927"/>
          </a:xfrm>
          <a:prstGeom prst="rect">
            <a:avLst/>
          </a:prstGeom>
        </p:spPr>
      </p:pic>
      <p:pic>
        <p:nvPicPr>
          <p:cNvPr id="16" name="Picture 15" descr="QD-spectrum_20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10" y="3640085"/>
            <a:ext cx="6209366" cy="2714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Phase Space Simulation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16" name="Picture 15" descr="Sim_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98" y="1308042"/>
            <a:ext cx="4045339" cy="49689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60171" y="1123376"/>
            <a:ext cx="1650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61529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Picture 10" descr="Sim_Real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309" y="1308042"/>
            <a:ext cx="4058466" cy="48047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10102" y="112337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Tracking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1460" y="112337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LSE106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Case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14" name="Picture 13" descr="best_201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53"/>
            <a:ext cx="9144000" cy="459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Tune Spectrum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9" name="Picture 8" descr="1432487356_qme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2045"/>
            <a:ext cx="8112590" cy="533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Tune Spectrum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6/7/2018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Resonance, SC &amp; Ripple</a:t>
            </a:r>
            <a:endParaRPr lang="en-US"/>
          </a:p>
        </p:txBody>
      </p:sp>
      <p:pic>
        <p:nvPicPr>
          <p:cNvPr id="8" name="Picture 7" descr="Tune-spectr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8359"/>
            <a:ext cx="8058150" cy="5531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4725" y="4448175"/>
            <a:ext cx="17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Double Peaks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808531" y="3945197"/>
            <a:ext cx="708541" cy="4762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rot="10800000">
            <a:off x="6819903" y="4295775"/>
            <a:ext cx="504823" cy="337066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81625" y="4817507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600 Hz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Sidebands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57950" y="5314950"/>
            <a:ext cx="866775" cy="5048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103770" y="5465592"/>
            <a:ext cx="355937" cy="257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_2015_10_07_Spacecharge_halfD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EB_2015_10_07_Spacecharge_halfDay.potx</Template>
  <TotalTime>17591</TotalTime>
  <Words>1897</Words>
  <Application>Microsoft Office PowerPoint</Application>
  <PresentationFormat>On-screen Show (4:3)</PresentationFormat>
  <Paragraphs>533</Paragraphs>
  <Slides>73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EB_2015_10_07_Spacecharge_halfDay</vt:lpstr>
      <vt:lpstr>Resonance, Space Charge and PS Ripple in Storage Rings     </vt:lpstr>
      <vt:lpstr>Contents</vt:lpstr>
      <vt:lpstr>Tune Ripple</vt:lpstr>
      <vt:lpstr>SPS  H. Bartosik &amp;  F. Schmidt</vt:lpstr>
      <vt:lpstr>4-Pole Model of a Magnet</vt:lpstr>
      <vt:lpstr>Dipole, VC RD = ∞</vt:lpstr>
      <vt:lpstr>Dipole, VC Damping</vt:lpstr>
      <vt:lpstr>SPS Tune Spectrum 2015</vt:lpstr>
      <vt:lpstr>SPS Tune Spectrum 2017</vt:lpstr>
      <vt:lpstr>Resonance Analysis 1/2  </vt:lpstr>
      <vt:lpstr>Fourier Analysis 1/2  </vt:lpstr>
      <vt:lpstr>Fourier Analysis 2/2</vt:lpstr>
      <vt:lpstr>Resonance Analysis 2/2  </vt:lpstr>
      <vt:lpstr>Chaos Detection</vt:lpstr>
      <vt:lpstr>Slide 15</vt:lpstr>
      <vt:lpstr>Slide 16</vt:lpstr>
      <vt:lpstr>Slide 17</vt:lpstr>
      <vt:lpstr>Slide 18</vt:lpstr>
      <vt:lpstr>Coupled Qx + 2 Qy Resonance</vt:lpstr>
      <vt:lpstr>Fix-Line Genrics</vt:lpstr>
      <vt:lpstr>Fix-Line Search  (“Higher” order “closed” orbit)  </vt:lpstr>
      <vt:lpstr>“Fix-Line” Phase Space   </vt:lpstr>
      <vt:lpstr>“Fix-Line” Frequency Analysis I  </vt:lpstr>
      <vt:lpstr>“Fix-Line” Frequency Analysis II  </vt:lpstr>
      <vt:lpstr>Slide 25</vt:lpstr>
      <vt:lpstr>Measurements of the Qx+2Qy resonance</vt:lpstr>
      <vt:lpstr>Objectives</vt:lpstr>
      <vt:lpstr>Parametrization of 6D phase space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Reserve</vt:lpstr>
      <vt:lpstr>Dipole, VC RD = 4*20 W</vt:lpstr>
      <vt:lpstr>Resonance Analysis  </vt:lpstr>
      <vt:lpstr>Resonance Analysis I/V  </vt:lpstr>
      <vt:lpstr>Resonance Analysis II/V  </vt:lpstr>
      <vt:lpstr>Resonance Analysis III/V  </vt:lpstr>
      <vt:lpstr>PS III Resonance Driving Terms F. Asvesta   </vt:lpstr>
      <vt:lpstr>PS IV Resonance Driving Terms F. Asvesta</vt:lpstr>
      <vt:lpstr>SPS Phase Space of Large Fix-line Structure Qx + 2 Qy = p</vt:lpstr>
      <vt:lpstr>Synergia Bench-Marking I: Long-Term </vt:lpstr>
      <vt:lpstr>Synergia Bench-Marking II: Tune Jitter  </vt:lpstr>
      <vt:lpstr>Noise in Adaptive Frozen Mode in MAD-X: PS 500K Turns </vt:lpstr>
      <vt:lpstr>Motivation I: Boring 1D</vt:lpstr>
      <vt:lpstr>Motivation II: 2D Resonance Types</vt:lpstr>
      <vt:lpstr>Motivation III: Double versus Coupled</vt:lpstr>
      <vt:lpstr>Motivation IV: Double Resonance, Simulation</vt:lpstr>
      <vt:lpstr>Motivation V: 2D Coupled, Theory</vt:lpstr>
      <vt:lpstr>SPS Phase Space Reconstruction BPM1 LSE106</vt:lpstr>
      <vt:lpstr>SPS Phase Space Reconstruction BPM1 LSE206</vt:lpstr>
      <vt:lpstr>SPS Phase Space Reconstruction BPM14                                                          LSE106</vt:lpstr>
      <vt:lpstr>       SPS Phase Space Reconstruction BPM14                                                                  LSE206</vt:lpstr>
      <vt:lpstr>Driving Term (1, 2) for the 10 SPS Sextupoles</vt:lpstr>
      <vt:lpstr>Ripple Spectrum 2017</vt:lpstr>
      <vt:lpstr>Preliminary SPS Experimental Evidence of Fix-Line 2015</vt:lpstr>
      <vt:lpstr>Time Evolution of Motion in the SPS close to Fix-Line 2015</vt:lpstr>
      <vt:lpstr>Best Case 2017</vt:lpstr>
      <vt:lpstr>Plan of action for the SPS 2018 Fix-Line Experiment</vt:lpstr>
      <vt:lpstr>Transmission Line Model</vt:lpstr>
      <vt:lpstr>Ripple Spectrum 2017</vt:lpstr>
      <vt:lpstr>SPS Phase Space Simulation</vt:lpstr>
      <vt:lpstr>Best Case 2015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Cecile Noels</dc:creator>
  <cp:lastModifiedBy>frs</cp:lastModifiedBy>
  <cp:revision>707</cp:revision>
  <dcterms:created xsi:type="dcterms:W3CDTF">2011-05-16T09:28:26Z</dcterms:created>
  <dcterms:modified xsi:type="dcterms:W3CDTF">2018-06-07T19:10:40Z</dcterms:modified>
</cp:coreProperties>
</file>