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3" r:id="rId5"/>
    <p:sldId id="306" r:id="rId6"/>
    <p:sldId id="320" r:id="rId7"/>
    <p:sldId id="315" r:id="rId8"/>
    <p:sldId id="319" r:id="rId9"/>
    <p:sldId id="317" r:id="rId10"/>
    <p:sldId id="318" r:id="rId11"/>
    <p:sldId id="307" r:id="rId12"/>
    <p:sldId id="314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6292" autoAdjust="0"/>
  </p:normalViewPr>
  <p:slideViewPr>
    <p:cSldViewPr snapToObjects="1" showGuides="1">
      <p:cViewPr varScale="1">
        <p:scale>
          <a:sx n="101" d="100"/>
          <a:sy n="101" d="100"/>
        </p:scale>
        <p:origin x="1254" y="11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19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0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9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8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G. Chlachidze - Review Intro &amp; Charge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 4 Rotating Coil System Review </a:t>
            </a:r>
            <a:br>
              <a:rPr lang="en-US" dirty="0"/>
            </a:br>
            <a:r>
              <a:rPr lang="en-US" dirty="0"/>
              <a:t>Introduction </a:t>
            </a:r>
            <a:r>
              <a:rPr lang="en-GB" dirty="0"/>
              <a:t>&amp;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19400"/>
            <a:ext cx="6480000" cy="1329880"/>
          </a:xfrm>
        </p:spPr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June 8, 2018  </a:t>
            </a:r>
            <a:r>
              <a:rPr lang="en-GB" dirty="0" err="1"/>
              <a:t>Fermilab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FermiLogo_RGB_NALBlue.png">
            <a:extLst>
              <a:ext uri="{FF2B5EF4-FFF2-40B4-BE49-F238E27FC236}">
                <a16:creationId xmlns:a16="http://schemas.microsoft.com/office/drawing/2014/main" id="{AB075CDB-B181-4CEB-A570-198111651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4207"/>
            <a:ext cx="2775464" cy="5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72787"/>
            <a:ext cx="7848432" cy="5410511"/>
          </a:xfrm>
        </p:spPr>
        <p:txBody>
          <a:bodyPr>
            <a:normAutofit/>
          </a:bodyPr>
          <a:lstStyle/>
          <a:p>
            <a:r>
              <a:rPr lang="en-US" sz="2200" dirty="0"/>
              <a:t>After successful CD-1/CD-3a DOE review in Aug. 2017, HL-LHC AUP is in preparation for CD-2/CD-3b review this summer</a:t>
            </a:r>
          </a:p>
          <a:p>
            <a:pPr marL="0" indent="0">
              <a:buNone/>
            </a:pPr>
            <a:r>
              <a:rPr lang="en-US" sz="1400" dirty="0"/>
              <a:t> </a:t>
            </a:r>
          </a:p>
          <a:p>
            <a:r>
              <a:rPr lang="en-US" sz="2200" dirty="0"/>
              <a:t>Q1/Q3 cryostat assembly with two MQXFA magnets inside will be tested at Fermilab’s Horizontal Test Facility (Stand 4).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200" dirty="0"/>
              <a:t>MQXFA magnets will be fully tested and measured at BNL</a:t>
            </a:r>
          </a:p>
          <a:p>
            <a:pPr lvl="1"/>
            <a:r>
              <a:rPr lang="en-US" sz="2200" dirty="0"/>
              <a:t>Quench training, Field quality measurements, endurance test, thermal cycle, etc.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200" dirty="0"/>
              <a:t>Magnetic measurement systems requirements and design specifications for Q1/Q3 cryo-assemblies horizontal test are described in </a:t>
            </a:r>
            <a:r>
              <a:rPr lang="en-US" sz="2200" dirty="0">
                <a:solidFill>
                  <a:srgbClr val="0070C0"/>
                </a:solidFill>
              </a:rPr>
              <a:t>US-HiLumi-doc-818</a:t>
            </a:r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G. </a:t>
            </a:r>
            <a:r>
              <a:rPr lang="en-US" dirty="0"/>
              <a:t>Chlachidze</a:t>
            </a:r>
            <a:r>
              <a:rPr lang="en-US" noProof="0" dirty="0"/>
              <a:t> - Review Intro &amp; Charge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48" y="1124744"/>
            <a:ext cx="7920000" cy="52316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Requirements both for RC and SSW systems are specified</a:t>
            </a:r>
          </a:p>
          <a:p>
            <a:pPr lvl="1"/>
            <a:r>
              <a:rPr lang="en-US" sz="2200" dirty="0"/>
              <a:t>SSW is already developed and successfully used at KEK (Japan), as well as for LCLS-II and mu2e projects at FNAL   (</a:t>
            </a:r>
            <a:r>
              <a:rPr lang="en-US" sz="2200" dirty="0">
                <a:solidFill>
                  <a:srgbClr val="0070C0"/>
                </a:solidFill>
              </a:rPr>
              <a:t>out of the scope of this review</a:t>
            </a:r>
            <a:r>
              <a:rPr lang="en-US" sz="2200" dirty="0"/>
              <a:t>).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Horizontal magnetic measurements</a:t>
            </a:r>
          </a:p>
          <a:p>
            <a:pPr marL="0" indent="0">
              <a:buNone/>
            </a:pPr>
            <a:r>
              <a:rPr lang="en-US" sz="2400" dirty="0"/>
              <a:t>    are identified:</a:t>
            </a:r>
          </a:p>
          <a:p>
            <a:pPr lvl="1"/>
            <a:r>
              <a:rPr lang="en-US" sz="2200" dirty="0"/>
              <a:t>Alignment (magnetic axis, field angle)</a:t>
            </a:r>
          </a:p>
          <a:p>
            <a:pPr lvl="1"/>
            <a:r>
              <a:rPr lang="en-US" sz="2200" dirty="0"/>
              <a:t>Integral field strength and harmonics </a:t>
            </a:r>
          </a:p>
          <a:p>
            <a:pPr lvl="1"/>
            <a:r>
              <a:rPr lang="en-US" sz="2200" dirty="0"/>
              <a:t>Z-scan of end fields</a:t>
            </a:r>
          </a:p>
          <a:p>
            <a:pPr lvl="1"/>
            <a:r>
              <a:rPr lang="en-US" sz="2200" dirty="0"/>
              <a:t>Measurements at RT and 1.9 K</a:t>
            </a:r>
          </a:p>
          <a:p>
            <a:endParaRPr lang="en-US" sz="1100" dirty="0"/>
          </a:p>
          <a:p>
            <a:r>
              <a:rPr lang="en-US" sz="2400" dirty="0"/>
              <a:t>Minimum measurements required for </a:t>
            </a:r>
          </a:p>
          <a:p>
            <a:pPr marL="0" indent="0">
              <a:buNone/>
            </a:pPr>
            <a:r>
              <a:rPr lang="en-US" sz="2400" dirty="0"/>
              <a:t>    acceptance of the Q1/Q3 cryo-assemblies</a:t>
            </a:r>
          </a:p>
          <a:p>
            <a:pPr lvl="1"/>
            <a:r>
              <a:rPr lang="en-US" sz="2200" dirty="0"/>
              <a:t>Measurement list will be finalized when the</a:t>
            </a:r>
          </a:p>
          <a:p>
            <a:pPr marL="457200" lvl="1" indent="0">
              <a:buNone/>
            </a:pPr>
            <a:r>
              <a:rPr lang="en-US" sz="2200" dirty="0"/>
              <a:t>    acceptance plan is approved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G. </a:t>
            </a:r>
            <a:r>
              <a:rPr lang="en-US" dirty="0"/>
              <a:t>Chlachidze</a:t>
            </a:r>
            <a:r>
              <a:rPr lang="en-US" noProof="0" dirty="0"/>
              <a:t> - Review Intro &amp; Charge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96555-BC9C-4ECF-BA6E-8FBA4A4C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204864"/>
            <a:ext cx="2232248" cy="2970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F8C685-602C-46C9-B2CE-CEA328FA524C}"/>
              </a:ext>
            </a:extLst>
          </p:cNvPr>
          <p:cNvSpPr/>
          <p:nvPr/>
        </p:nvSpPr>
        <p:spPr>
          <a:xfrm>
            <a:off x="6527601" y="5303321"/>
            <a:ext cx="183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US-HiLumi-doc-818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476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System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48" y="1124744"/>
            <a:ext cx="7920000" cy="5264098"/>
          </a:xfrm>
        </p:spPr>
        <p:txBody>
          <a:bodyPr>
            <a:normAutofit/>
          </a:bodyPr>
          <a:lstStyle/>
          <a:p>
            <a:r>
              <a:rPr lang="en-US" sz="2200" dirty="0"/>
              <a:t>This is an internal review where the hardware and software solutions for the rotating coil system, and the probe motion system will be discussed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RC and SSW systems for Stand 4 are based on commercially available hardware components (on project budget)</a:t>
            </a:r>
            <a:endParaRPr lang="en-US" sz="1400" dirty="0"/>
          </a:p>
          <a:p>
            <a:pPr lvl="1"/>
            <a:r>
              <a:rPr lang="en-US" sz="2200" dirty="0"/>
              <a:t>The probe motion system and cable spooler are funded off-project (Fermi CARD)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RC system software application based on the EMMA framework is funded from both the project and off-project sources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G. </a:t>
            </a:r>
            <a:r>
              <a:rPr lang="en-US" dirty="0"/>
              <a:t>Chlachidze</a:t>
            </a:r>
            <a:r>
              <a:rPr lang="en-US" noProof="0" dirty="0"/>
              <a:t> - Review Intro &amp; Charge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B878-F83C-433B-8A02-361A3B44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Cryo-assemblies Horizontal Test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D06E-A57C-415F-B54E-989D9BD9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340768"/>
            <a:ext cx="7920000" cy="4785395"/>
          </a:xfrm>
        </p:spPr>
        <p:txBody>
          <a:bodyPr>
            <a:normAutofit/>
          </a:bodyPr>
          <a:lstStyle/>
          <a:p>
            <a:r>
              <a:rPr lang="en-US" sz="2200" dirty="0"/>
              <a:t>First prototype cryo-assembly test is expected in Jan. 2020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dirty="0"/>
              <a:t>First production cryo-assembly test is expected in Oct.-Nov. 2020</a:t>
            </a:r>
          </a:p>
          <a:p>
            <a:endParaRPr lang="en-US" sz="2000" dirty="0"/>
          </a:p>
          <a:p>
            <a:r>
              <a:rPr lang="en-US" sz="2200" dirty="0"/>
              <a:t>Magnetic measurement systems are also required for the cold-mass assembly in Fall 2019</a:t>
            </a:r>
          </a:p>
          <a:p>
            <a:pPr lvl="1"/>
            <a:r>
              <a:rPr lang="en-US" sz="2000" dirty="0"/>
              <a:t>Both the RC and SSW systems should be ready by Summer 2019 for commissioning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dirty="0"/>
              <a:t>RC system with limited capabilities is acceptable. Application components are incrementally developed based on available resources.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29A9F-6C58-4B27-B647-BEFB660F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Chlachidze - Review Intro &amp; Charge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6598E-15E8-4276-B787-B724ECBE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DE3B-FC60-4128-8E11-A607EA19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Magnet Parameters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07E9B-9236-4068-9B0C-9AF5E295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Chlachidze - Review Intro &amp; Charge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1311C-486F-4998-B99E-2294E925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6C77F-EB3B-4DB7-BB5D-A6B89DF5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41" y="1219200"/>
            <a:ext cx="2691598" cy="268255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37DEEC-0D14-4ED7-BDE4-B9D325A14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0176"/>
              </p:ext>
            </p:extLst>
          </p:nvPr>
        </p:nvGraphicFramePr>
        <p:xfrm>
          <a:off x="683568" y="1219200"/>
          <a:ext cx="5112568" cy="471749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T/m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MJ/m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7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6ABB-DB31-41C2-9041-29958DE2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Q1/Q3 Cryo-assemblies Horizontal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71AC-85DC-4B04-8620-38C7DF53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52341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Two MQXFA magnets in each cryo-assembly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Measurement probe will be inserted from the return end (RE)</a:t>
            </a:r>
          </a:p>
          <a:p>
            <a:pPr lvl="1"/>
            <a:r>
              <a:rPr lang="en-US" sz="2200" dirty="0"/>
              <a:t>Signal cables will be inserted from the lead end </a:t>
            </a:r>
          </a:p>
          <a:p>
            <a:pPr lvl="1"/>
            <a:r>
              <a:rPr lang="en-US" sz="2200" dirty="0"/>
              <a:t>The probe position will be measured by the Laser tracker from the RE side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EA2E1-7006-453A-A4D6-710579A7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Chlachidze - Review Intro &amp; Charge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56E60-AE48-4610-A884-B068B092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6CE55-CAD3-4B39-B742-B00E98E77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7327"/>
            <a:ext cx="5002872" cy="337584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8EE12-54A1-4867-92BB-12E611EA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10" y="1637327"/>
            <a:ext cx="4457919" cy="138971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0C8EDE5-09CF-4AB9-81DB-7FBE501233CD}"/>
              </a:ext>
            </a:extLst>
          </p:cNvPr>
          <p:cNvSpPr/>
          <p:nvPr/>
        </p:nvSpPr>
        <p:spPr>
          <a:xfrm>
            <a:off x="5957732" y="3672680"/>
            <a:ext cx="774508" cy="23993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40E6A-611B-4B32-BB03-95DEEF9FD7CD}"/>
              </a:ext>
            </a:extLst>
          </p:cNvPr>
          <p:cNvSpPr txBox="1"/>
          <p:nvPr/>
        </p:nvSpPr>
        <p:spPr>
          <a:xfrm>
            <a:off x="6740202" y="360798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7601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6167"/>
            <a:ext cx="82084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Review the rotating coil measurement system design, including the probe motion system and the cable spooler.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200" dirty="0"/>
              <a:t>The reviewers are requested to answer the following questions:</a:t>
            </a:r>
          </a:p>
          <a:p>
            <a:pPr lvl="0"/>
            <a:r>
              <a:rPr lang="en-US" sz="2200" dirty="0"/>
              <a:t>Are the rotating coil measurement system requirements well defined and technically achievable?</a:t>
            </a:r>
          </a:p>
          <a:p>
            <a:pPr lvl="0"/>
            <a:endParaRPr lang="en-US" sz="800" dirty="0"/>
          </a:p>
          <a:p>
            <a:pPr lvl="0"/>
            <a:r>
              <a:rPr lang="en-US" sz="2200" dirty="0"/>
              <a:t>Are the rotating coil system hardware and software components adequate for the proposed measurement system requirements? </a:t>
            </a:r>
          </a:p>
          <a:p>
            <a:pPr lvl="0"/>
            <a:endParaRPr lang="en-US" sz="800" dirty="0"/>
          </a:p>
          <a:p>
            <a:pPr lvl="0"/>
            <a:r>
              <a:rPr lang="en-US" sz="2200" dirty="0"/>
              <a:t>Are the probe motion and cable spooler hardware adequate for the horizontal magnetic measurements at Stand 4?</a:t>
            </a:r>
          </a:p>
          <a:p>
            <a:pPr lvl="0"/>
            <a:endParaRPr lang="en-US" sz="800" dirty="0"/>
          </a:p>
          <a:p>
            <a:pPr lvl="0"/>
            <a:r>
              <a:rPr lang="en-US" sz="2200" dirty="0"/>
              <a:t>Are there any significant risks associated with the rotating coil system development?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G. </a:t>
            </a:r>
            <a:r>
              <a:rPr lang="en-US" dirty="0"/>
              <a:t>Chlachidze</a:t>
            </a:r>
            <a:r>
              <a:rPr lang="en-US" noProof="0" dirty="0"/>
              <a:t> - Review Intro &amp; Charge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8208472" cy="4906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200" dirty="0"/>
              <a:t>Rotating Coil System Review</a:t>
            </a:r>
          </a:p>
          <a:p>
            <a:pPr marL="0" lvl="0" indent="0">
              <a:buNone/>
            </a:pPr>
            <a:r>
              <a:rPr lang="en-US" sz="2200" dirty="0"/>
              <a:t>June 8</a:t>
            </a:r>
            <a:r>
              <a:rPr lang="en-US" sz="2200" baseline="30000" dirty="0"/>
              <a:t>th</a:t>
            </a:r>
            <a:r>
              <a:rPr lang="en-US" sz="2200" dirty="0"/>
              <a:t>, 2018     9:30 am IB1 Conference Room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200" dirty="0"/>
              <a:t>09:30-09:45 Introduction and charge - Guram</a:t>
            </a:r>
          </a:p>
          <a:p>
            <a:pPr lvl="0"/>
            <a:r>
              <a:rPr lang="en-US" sz="2200" dirty="0"/>
              <a:t>09:45-09:50 RC system requirements &amp; specs - Joe</a:t>
            </a:r>
          </a:p>
          <a:p>
            <a:pPr lvl="0"/>
            <a:r>
              <a:rPr lang="en-US" sz="2200" dirty="0"/>
              <a:t>09:50-10:20 RC measurement concept - Joe</a:t>
            </a:r>
          </a:p>
          <a:p>
            <a:pPr lvl="0"/>
            <a:r>
              <a:rPr lang="en-US" sz="2200" dirty="0"/>
              <a:t>10:20-10:30 DSA-based Integrator – Jerzy</a:t>
            </a:r>
          </a:p>
          <a:p>
            <a:pPr lvl="0"/>
            <a:r>
              <a:rPr lang="en-US" sz="2200" dirty="0"/>
              <a:t>10:30-10:55 RC Software System - Jerzy</a:t>
            </a:r>
          </a:p>
          <a:p>
            <a:pPr lvl="0"/>
            <a:r>
              <a:rPr lang="en-US" sz="2200" dirty="0"/>
              <a:t>10:55-11:20 Probe drive system/Cable spooler - Charlie</a:t>
            </a:r>
          </a:p>
          <a:p>
            <a:pPr lvl="0"/>
            <a:r>
              <a:rPr lang="en-US" sz="2200" dirty="0"/>
              <a:t>11:20-11:30 Risk assessment - Guram</a:t>
            </a:r>
          </a:p>
          <a:p>
            <a:pPr lvl="0"/>
            <a:r>
              <a:rPr lang="en-US" sz="2200" dirty="0"/>
              <a:t>11:30-12:00 Q&amp;A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sz="2200" dirty="0"/>
              <a:t>14:00-14:20 Close-out - George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G. </a:t>
            </a:r>
            <a:r>
              <a:rPr lang="en-US" dirty="0"/>
              <a:t>Chlachidze</a:t>
            </a:r>
            <a:r>
              <a:rPr lang="en-US" noProof="0" dirty="0"/>
              <a:t> - Review Intro &amp; Charge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1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946e33d-fd2f-4ae4-8ee9-d90c129cdf9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722</Words>
  <Application>Microsoft Office PowerPoint</Application>
  <PresentationFormat>On-screen Show (4:3)</PresentationFormat>
  <Paragraphs>157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Thème Office</vt:lpstr>
      <vt:lpstr>Stand 4 Rotating Coil System Review  Introduction &amp; Charge</vt:lpstr>
      <vt:lpstr>Introduction</vt:lpstr>
      <vt:lpstr>Measurement System Requirements</vt:lpstr>
      <vt:lpstr>RC System Review </vt:lpstr>
      <vt:lpstr>Cryo-assemblies Horizontal Test Schedule</vt:lpstr>
      <vt:lpstr>MQXFA Magnet Parameters</vt:lpstr>
      <vt:lpstr>Q1/Q3 Cryo-assemblies Horizontal Test</vt:lpstr>
      <vt:lpstr>CHARGE to Committee</vt:lpstr>
      <vt:lpstr>AGENDA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 x4622 13478N</cp:lastModifiedBy>
  <cp:revision>522</cp:revision>
  <cp:lastPrinted>2016-09-22T19:01:15Z</cp:lastPrinted>
  <dcterms:created xsi:type="dcterms:W3CDTF">2016-03-23T12:58:39Z</dcterms:created>
  <dcterms:modified xsi:type="dcterms:W3CDTF">2018-06-07T23:21:49Z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