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36"/>
  </p:notesMasterIdLst>
  <p:handoutMasterIdLst>
    <p:handoutMasterId r:id="rId37"/>
  </p:handoutMasterIdLst>
  <p:sldIdLst>
    <p:sldId id="265" r:id="rId3"/>
    <p:sldId id="266" r:id="rId4"/>
    <p:sldId id="297" r:id="rId5"/>
    <p:sldId id="267" r:id="rId6"/>
    <p:sldId id="272" r:id="rId7"/>
    <p:sldId id="268" r:id="rId8"/>
    <p:sldId id="274" r:id="rId9"/>
    <p:sldId id="299" r:id="rId10"/>
    <p:sldId id="275" r:id="rId11"/>
    <p:sldId id="298" r:id="rId12"/>
    <p:sldId id="276" r:id="rId13"/>
    <p:sldId id="280" r:id="rId14"/>
    <p:sldId id="303" r:id="rId15"/>
    <p:sldId id="281" r:id="rId16"/>
    <p:sldId id="292" r:id="rId17"/>
    <p:sldId id="279" r:id="rId18"/>
    <p:sldId id="283" r:id="rId19"/>
    <p:sldId id="287" r:id="rId20"/>
    <p:sldId id="305" r:id="rId21"/>
    <p:sldId id="285" r:id="rId22"/>
    <p:sldId id="295" r:id="rId23"/>
    <p:sldId id="306" r:id="rId24"/>
    <p:sldId id="289" r:id="rId25"/>
    <p:sldId id="290" r:id="rId26"/>
    <p:sldId id="307" r:id="rId27"/>
    <p:sldId id="269" r:id="rId28"/>
    <p:sldId id="271" r:id="rId29"/>
    <p:sldId id="273" r:id="rId30"/>
    <p:sldId id="286" r:id="rId31"/>
    <p:sldId id="300" r:id="rId32"/>
    <p:sldId id="301" r:id="rId33"/>
    <p:sldId id="302" r:id="rId34"/>
    <p:sldId id="304"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snapToObjects="1">
      <p:cViewPr varScale="1">
        <p:scale>
          <a:sx n="73" d="100"/>
          <a:sy n="73" d="100"/>
        </p:scale>
        <p:origin x="1416" y="6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6/7/2018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6/7/2018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6/7/2018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6/7/2018</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6/7/2018</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6/7/2018</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6/7/2018</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6/7/2018</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6/7/2018</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6/7/2018</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6/7/2018</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6/7/2018</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sz="2400" dirty="0">
                <a:latin typeface="Helvetica" panose="020B0604020202020204" pitchFamily="34" charset="0"/>
                <a:ea typeface="Geneva" pitchFamily="121" charset="-128"/>
              </a:rPr>
              <a:t>Stand 4 Rotating Coil </a:t>
            </a:r>
            <a:r>
              <a:rPr lang="en-US" altLang="en-US" sz="2400">
                <a:latin typeface="Helvetica" panose="020B0604020202020204" pitchFamily="34" charset="0"/>
                <a:ea typeface="Geneva" pitchFamily="121" charset="-128"/>
              </a:rPr>
              <a:t>System Review</a:t>
            </a:r>
            <a:br>
              <a:rPr lang="en-US" altLang="en-US" sz="2800" dirty="0">
                <a:latin typeface="Helvetica" panose="020B0604020202020204" pitchFamily="34" charset="0"/>
                <a:ea typeface="Geneva" pitchFamily="121" charset="-128"/>
              </a:rPr>
            </a:br>
            <a:r>
              <a:rPr lang="en-US" altLang="en-US" dirty="0">
                <a:latin typeface="Helvetica" panose="020B0604020202020204" pitchFamily="34" charset="0"/>
                <a:ea typeface="Geneva" pitchFamily="121" charset="-128"/>
              </a:rPr>
              <a:t>Rotating Coil Software System</a:t>
            </a:r>
            <a:endParaRPr lang="en-US" altLang="en-US" sz="2800"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06450" y="5081451"/>
            <a:ext cx="7526338" cy="1249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Jerzy M.  Nogiec</a:t>
            </a:r>
          </a:p>
          <a:p>
            <a:pPr eaLnBrk="1" hangingPunct="1"/>
            <a:r>
              <a:rPr lang="en-US" altLang="en-US" dirty="0">
                <a:latin typeface="Helvetica" panose="020B0604020202020204" pitchFamily="34" charset="0"/>
                <a:ea typeface="Geneva" pitchFamily="121" charset="-128"/>
              </a:rPr>
              <a:t>June 8, 2018</a:t>
            </a:r>
          </a:p>
          <a:p>
            <a:pPr eaLnBrk="1" hangingPunct="1"/>
            <a:endParaRPr lang="en-US" altLang="en-US" dirty="0">
              <a:latin typeface="Helvetica" panose="020B0604020202020204" pitchFamily="34" charset="0"/>
              <a:ea typeface="Geneva" pitchFamily="121" charset="-128"/>
            </a:endParaRPr>
          </a:p>
        </p:txBody>
      </p:sp>
      <p:pic>
        <p:nvPicPr>
          <p:cNvPr id="4" name="Image 11" descr="HLU-logoN-title.png">
            <a:extLst>
              <a:ext uri="{FF2B5EF4-FFF2-40B4-BE49-F238E27FC236}">
                <a16:creationId xmlns:a16="http://schemas.microsoft.com/office/drawing/2014/main" id="{791EF6A0-1F28-43A2-8611-EDA1D817D8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5405" y="509658"/>
            <a:ext cx="2805189" cy="1215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Measurement Parameters</a:t>
            </a:r>
          </a:p>
        </p:txBody>
      </p:sp>
      <p:sp>
        <p:nvSpPr>
          <p:cNvPr id="24578" name="Content Placeholder 29"/>
          <p:cNvSpPr>
            <a:spLocks noGrp="1"/>
          </p:cNvSpPr>
          <p:nvPr>
            <p:ph idx="1"/>
          </p:nvPr>
        </p:nvSpPr>
        <p:spPr bwMode="auto">
          <a:xfrm>
            <a:off x="6054811" y="1031876"/>
            <a:ext cx="2860589"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Aft>
                <a:spcPts val="600"/>
              </a:spcAft>
            </a:pPr>
            <a:r>
              <a:rPr lang="en-GB" sz="1600" dirty="0"/>
              <a:t>The measurement parameters will contain parameters intended to be manipulated by measurers. </a:t>
            </a:r>
          </a:p>
          <a:p>
            <a:pPr>
              <a:spcAft>
                <a:spcPts val="600"/>
              </a:spcAft>
            </a:pPr>
            <a:r>
              <a:rPr lang="en-GB" sz="1600" dirty="0"/>
              <a:t>Other settings, such as device specific settings, are provided as properties of appropriate components.</a:t>
            </a:r>
          </a:p>
          <a:p>
            <a:pPr marL="0" indent="0" eaLnBrk="1" hangingPunct="1">
              <a:buNone/>
            </a:pPr>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10</a:t>
            </a:fld>
            <a:endParaRPr lang="en-US" altLang="en-US" sz="1200">
              <a:solidFill>
                <a:srgbClr val="004C97"/>
              </a:solidFill>
              <a:latin typeface="Helvetica" panose="020B0604020202020204" pitchFamily="34" charset="0"/>
            </a:endParaRPr>
          </a:p>
        </p:txBody>
      </p:sp>
      <p:sp>
        <p:nvSpPr>
          <p:cNvPr id="2" name="Rectangle 2"/>
          <p:cNvSpPr>
            <a:spLocks noChangeArrowheads="1"/>
          </p:cNvSpPr>
          <p:nvPr/>
        </p:nvSpPr>
        <p:spPr bwMode="auto">
          <a:xfrm>
            <a:off x="419100" y="89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 Box 1"/>
          <p:cNvSpPr txBox="1">
            <a:spLocks noChangeArrowheads="1"/>
          </p:cNvSpPr>
          <p:nvPr/>
        </p:nvSpPr>
        <p:spPr bwMode="auto">
          <a:xfrm>
            <a:off x="419100" y="1042988"/>
            <a:ext cx="5373688" cy="5116512"/>
          </a:xfrm>
          <a:prstGeom prst="rect">
            <a:avLst/>
          </a:prstGeom>
          <a:gradFill rotWithShape="0">
            <a:gsLst>
              <a:gs pos="0">
                <a:srgbClr val="FFFFFF"/>
              </a:gs>
              <a:gs pos="100000">
                <a:srgbClr val="DBDBDB"/>
              </a:gs>
            </a:gsLst>
            <a:lin ang="5400000" scaled="1"/>
          </a:gradFill>
          <a:ln w="12700">
            <a:solidFill>
              <a:srgbClr val="C9C9C9"/>
            </a:solidFill>
            <a:miter lim="800000"/>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magic.code = RotCoil_1.0.0</a:t>
            </a:r>
          </a:p>
          <a:p>
            <a:pPr lvl="0" defTabSz="914400" eaLnBrk="0" hangingPunct="0"/>
            <a:endParaRPr lang="en-GB" altLang="en-US" sz="1000" noProof="1">
              <a:latin typeface="Arial" panose="020B0604020202020204" pitchFamily="34" charset="0"/>
              <a:ea typeface="Times New Roman" panose="02020603050405020304" pitchFamily="18" charset="0"/>
              <a:cs typeface="Arial" panose="020B0604020202020204" pitchFamily="34" charset="0"/>
            </a:endParaRPr>
          </a:p>
          <a:p>
            <a:pPr lvl="0"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simulation = FALSE</a:t>
            </a:r>
          </a:p>
          <a:p>
            <a:pPr lvl="0" defTabSz="914400" eaLnBrk="0" hangingPunct="0"/>
            <a:r>
              <a:rPr lang="en-US" altLang="en-US" sz="1000" noProof="1">
                <a:latin typeface="Arial" panose="020B0604020202020204" pitchFamily="34" charset="0"/>
                <a:ea typeface="Times New Roman" panose="02020603050405020304" pitchFamily="18" charset="0"/>
                <a:cs typeface="Arial" panose="020B0604020202020204" pitchFamily="34" charset="0"/>
              </a:rPr>
              <a:t>magnet = QUADRUPOLE</a:t>
            </a:r>
          </a:p>
          <a:p>
            <a:pPr lvl="0" defTabSz="914400" eaLnBrk="0" hangingPunct="0"/>
            <a:r>
              <a:rPr lang="en-US" altLang="en-US" sz="1000" noProof="1">
                <a:latin typeface="Arial" panose="020B0604020202020204" pitchFamily="34" charset="0"/>
                <a:ea typeface="Times New Roman" panose="02020603050405020304" pitchFamily="18" charset="0"/>
                <a:cs typeface="Arial" panose="020B0604020202020204" pitchFamily="34" charset="0"/>
              </a:rPr>
              <a:t>measurement = harmonics</a:t>
            </a:r>
          </a:p>
          <a:p>
            <a:pPr lvl="0" defTabSz="914400" eaLnBrk="0" hangingPunct="0"/>
            <a:r>
              <a:rPr lang="en-US" altLang="en-US" sz="1000" noProof="1">
                <a:latin typeface="Arial" panose="020B0604020202020204" pitchFamily="34" charset="0"/>
                <a:ea typeface="Times New Roman" panose="02020603050405020304" pitchFamily="18" charset="0"/>
                <a:cs typeface="Arial" panose="020B0604020202020204" pitchFamily="34" charset="0"/>
              </a:rPr>
              <a:t>current.control = TRUE</a:t>
            </a:r>
          </a:p>
          <a:p>
            <a:pPr lvl="0" defTabSz="914400" eaLnBrk="0" hangingPunct="0"/>
            <a:endParaRPr lang="en-GB" altLang="en-US" sz="1000" noProof="1">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Arial" panose="020B0604020202020204" pitchFamily="34" charset="0"/>
                <a:ea typeface="Times New Roman" panose="02020603050405020304" pitchFamily="18" charset="0"/>
                <a:cs typeface="Arial" panose="020B0604020202020204" pitchFamily="34" charset="0"/>
              </a:rPr>
              <a:t>Current .value= 1000                               ; in [A]</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Arial" panose="020B0604020202020204" pitchFamily="34" charset="0"/>
                <a:ea typeface="Times New Roman" panose="02020603050405020304" pitchFamily="18" charset="0"/>
                <a:cs typeface="Arial" panose="020B0604020202020204" pitchFamily="34" charset="0"/>
              </a:rPr>
              <a:t>Current.ramp = 10                                   ; in [A/s]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Move.speed = 0.1                                    ; in [m/s]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Arial" panose="020B0604020202020204" pitchFamily="34" charset="0"/>
                <a:ea typeface="Times New Roman" panose="02020603050405020304" pitchFamily="18" charset="0"/>
                <a:cs typeface="Arial" panose="020B0604020202020204" pitchFamily="34" charset="0"/>
              </a:rPr>
              <a:t>Move.positions = [1, 2, 0.1] [1.5, 9, 0.5] [9.1, 10, 0.1]              ;segments  [start, end, step]</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noProof="1">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Arial" panose="020B0604020202020204" pitchFamily="34" charset="0"/>
                <a:ea typeface="Times New Roman" panose="02020603050405020304" pitchFamily="18" charset="0"/>
                <a:cs typeface="Arial" panose="020B0604020202020204" pitchFamily="34" charset="0"/>
              </a:rPr>
              <a:t>Integrator.min = -1, -1, -1, -1, -1, -1 -1, -1</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Integrator.max = 1,  1,   1,  1,  1,  1,  1,  1</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Integrator.encoder.decimation = 1   </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Integrator.rotations = 10, 10, 10                         ; rotations to acquire data at each position</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                                                                            ; in each segment</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ProbeId = HL-LHC_xyz</a:t>
            </a:r>
          </a:p>
        </p:txBody>
      </p:sp>
      <p:sp>
        <p:nvSpPr>
          <p:cNvPr id="9" name="Date Placeholder 3">
            <a:extLst>
              <a:ext uri="{FF2B5EF4-FFF2-40B4-BE49-F238E27FC236}">
                <a16:creationId xmlns:a16="http://schemas.microsoft.com/office/drawing/2014/main" id="{311B68C2-1A9D-4B85-ACB2-7082E3EDCC26}"/>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3998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BD8BAB-7820-4D5A-83C3-47B9411FA2F4}"/>
              </a:ext>
            </a:extLst>
          </p:cNvPr>
          <p:cNvPicPr>
            <a:picLocks noChangeAspect="1"/>
          </p:cNvPicPr>
          <p:nvPr/>
        </p:nvPicPr>
        <p:blipFill>
          <a:blip r:embed="rId2"/>
          <a:stretch>
            <a:fillRect/>
          </a:stretch>
        </p:blipFill>
        <p:spPr>
          <a:xfrm>
            <a:off x="1106963" y="1125943"/>
            <a:ext cx="7174006" cy="5009338"/>
          </a:xfrm>
          <a:prstGeom prst="rect">
            <a:avLst/>
          </a:prstGeom>
        </p:spPr>
      </p:pic>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Components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11</a:t>
            </a:fld>
            <a:endParaRPr lang="en-US" altLang="en-US" sz="1200">
              <a:solidFill>
                <a:srgbClr val="004C97"/>
              </a:solidFill>
              <a:latin typeface="Helvetica" panose="020B0604020202020204" pitchFamily="34" charset="0"/>
            </a:endParaRPr>
          </a:p>
        </p:txBody>
      </p:sp>
      <p:sp>
        <p:nvSpPr>
          <p:cNvPr id="8" name="Date Placeholder 3">
            <a:extLst>
              <a:ext uri="{FF2B5EF4-FFF2-40B4-BE49-F238E27FC236}">
                <a16:creationId xmlns:a16="http://schemas.microsoft.com/office/drawing/2014/main" id="{E7B95B10-8563-43D2-BF54-62C92D5E4F81}"/>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
        <p:nvSpPr>
          <p:cNvPr id="5" name="Oval 4">
            <a:extLst>
              <a:ext uri="{FF2B5EF4-FFF2-40B4-BE49-F238E27FC236}">
                <a16:creationId xmlns:a16="http://schemas.microsoft.com/office/drawing/2014/main" id="{58F596A3-80B9-4C05-A2B8-83D30B8E363B}"/>
              </a:ext>
            </a:extLst>
          </p:cNvPr>
          <p:cNvSpPr/>
          <p:nvPr/>
        </p:nvSpPr>
        <p:spPr>
          <a:xfrm>
            <a:off x="4025381" y="3590874"/>
            <a:ext cx="94268" cy="94268"/>
          </a:xfrm>
          <a:prstGeom prst="ellipse">
            <a:avLst/>
          </a:prstGeom>
          <a:solidFill>
            <a:srgbClr val="404040"/>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3E9AC5-91BD-47EA-B2D1-1D9F90689A4F}"/>
              </a:ext>
            </a:extLst>
          </p:cNvPr>
          <p:cNvSpPr/>
          <p:nvPr/>
        </p:nvSpPr>
        <p:spPr>
          <a:xfrm>
            <a:off x="7924588" y="5095020"/>
            <a:ext cx="94268" cy="94268"/>
          </a:xfrm>
          <a:prstGeom prst="ellipse">
            <a:avLst/>
          </a:prstGeom>
          <a:solidFill>
            <a:srgbClr val="404040"/>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33990E-C2CD-442F-B883-2250B1F226A8}"/>
              </a:ext>
            </a:extLst>
          </p:cNvPr>
          <p:cNvSpPr/>
          <p:nvPr/>
        </p:nvSpPr>
        <p:spPr>
          <a:xfrm>
            <a:off x="7942769" y="4227414"/>
            <a:ext cx="94268" cy="94268"/>
          </a:xfrm>
          <a:prstGeom prst="ellipse">
            <a:avLst/>
          </a:prstGeom>
          <a:solidFill>
            <a:srgbClr val="404040"/>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5779970-5B25-409E-9495-AF6CB227CF05}"/>
              </a:ext>
            </a:extLst>
          </p:cNvPr>
          <p:cNvSpPr/>
          <p:nvPr/>
        </p:nvSpPr>
        <p:spPr>
          <a:xfrm>
            <a:off x="6814304" y="4225737"/>
            <a:ext cx="94268" cy="94268"/>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2958DE-D5E2-4397-9F1C-37E7624282FA}"/>
              </a:ext>
            </a:extLst>
          </p:cNvPr>
          <p:cNvSpPr/>
          <p:nvPr/>
        </p:nvSpPr>
        <p:spPr>
          <a:xfrm>
            <a:off x="4015536" y="2974546"/>
            <a:ext cx="94268" cy="94268"/>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1A34B8-0365-43DF-B98C-E20F5573F7D2}"/>
              </a:ext>
            </a:extLst>
          </p:cNvPr>
          <p:cNvSpPr/>
          <p:nvPr/>
        </p:nvSpPr>
        <p:spPr>
          <a:xfrm>
            <a:off x="5342877" y="4199611"/>
            <a:ext cx="94268" cy="94268"/>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584066-79A9-4CFE-AD82-B0C2CEF3A556}"/>
              </a:ext>
            </a:extLst>
          </p:cNvPr>
          <p:cNvSpPr/>
          <p:nvPr/>
        </p:nvSpPr>
        <p:spPr>
          <a:xfrm>
            <a:off x="3130307" y="3931280"/>
            <a:ext cx="94268" cy="94268"/>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57C938-BB83-4C53-8DCD-1AA55A90D1E6}"/>
              </a:ext>
            </a:extLst>
          </p:cNvPr>
          <p:cNvSpPr txBox="1"/>
          <p:nvPr/>
        </p:nvSpPr>
        <p:spPr>
          <a:xfrm>
            <a:off x="4883770" y="5475337"/>
            <a:ext cx="1491947"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t>reuse</a:t>
            </a:r>
          </a:p>
          <a:p>
            <a:pPr marL="285750" indent="-285750">
              <a:buFont typeface="Arial" panose="020B0604020202020204" pitchFamily="34" charset="0"/>
              <a:buChar char="•"/>
            </a:pPr>
            <a:r>
              <a:rPr lang="en-US" sz="1400" dirty="0"/>
              <a:t>reengineering</a:t>
            </a:r>
          </a:p>
        </p:txBody>
      </p:sp>
      <p:sp>
        <p:nvSpPr>
          <p:cNvPr id="19" name="Oval 18">
            <a:extLst>
              <a:ext uri="{FF2B5EF4-FFF2-40B4-BE49-F238E27FC236}">
                <a16:creationId xmlns:a16="http://schemas.microsoft.com/office/drawing/2014/main" id="{52AB5436-B4CF-4DEC-8B9C-BBAD05F01192}"/>
              </a:ext>
            </a:extLst>
          </p:cNvPr>
          <p:cNvSpPr/>
          <p:nvPr/>
        </p:nvSpPr>
        <p:spPr>
          <a:xfrm>
            <a:off x="4964276" y="5571211"/>
            <a:ext cx="94268" cy="94268"/>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2B88C16-60AD-4143-8B72-7D66B1D199A9}"/>
              </a:ext>
            </a:extLst>
          </p:cNvPr>
          <p:cNvSpPr/>
          <p:nvPr/>
        </p:nvSpPr>
        <p:spPr>
          <a:xfrm>
            <a:off x="4971738" y="5799839"/>
            <a:ext cx="94268" cy="94268"/>
          </a:xfrm>
          <a:prstGeom prst="ellipse">
            <a:avLst/>
          </a:prstGeom>
          <a:solidFill>
            <a:srgbClr val="404040"/>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1CE04D-E1A2-4D85-A298-C47755D73209}"/>
              </a:ext>
            </a:extLst>
          </p:cNvPr>
          <p:cNvSpPr txBox="1"/>
          <p:nvPr/>
        </p:nvSpPr>
        <p:spPr>
          <a:xfrm>
            <a:off x="900609" y="1136799"/>
            <a:ext cx="7447808" cy="400110"/>
          </a:xfrm>
          <a:prstGeom prst="rect">
            <a:avLst/>
          </a:prstGeom>
          <a:noFill/>
        </p:spPr>
        <p:txBody>
          <a:bodyPr wrap="none" rtlCol="0">
            <a:spAutoFit/>
          </a:bodyPr>
          <a:lstStyle/>
          <a:p>
            <a:r>
              <a:rPr lang="en-US" sz="2000" dirty="0"/>
              <a:t>Some existing components will be reused or reengineered for </a:t>
            </a:r>
            <a:r>
              <a:rPr lang="en-US" sz="2000" dirty="0" err="1"/>
              <a:t>RotCoil</a:t>
            </a:r>
            <a:r>
              <a:rPr lang="en-US" sz="2000" dirty="0"/>
              <a:t>.</a:t>
            </a:r>
          </a:p>
        </p:txBody>
      </p:sp>
    </p:spTree>
    <p:extLst>
      <p:ext uri="{BB962C8B-B14F-4D97-AF65-F5344CB8AC3E}">
        <p14:creationId xmlns:p14="http://schemas.microsoft.com/office/powerpoint/2010/main" val="38678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Integrator Component</a:t>
            </a:r>
          </a:p>
        </p:txBody>
      </p:sp>
      <p:sp>
        <p:nvSpPr>
          <p:cNvPr id="24578" name="Content Placeholder 29"/>
          <p:cNvSpPr>
            <a:spLocks noGrp="1"/>
          </p:cNvSpPr>
          <p:nvPr>
            <p:ph idx="1"/>
          </p:nvPr>
        </p:nvSpPr>
        <p:spPr bwMode="auto">
          <a:xfrm>
            <a:off x="3068877" y="3949700"/>
            <a:ext cx="5832236" cy="200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GB" sz="2000" dirty="0"/>
              <a:t>The Integrator component encapsulates the functionality of the PXI-based digital integrator. It will acquire multi-channel data for a given number of probe revolutions.</a:t>
            </a:r>
          </a:p>
          <a:p>
            <a:pPr marL="0" indent="0">
              <a:buNone/>
            </a:pPr>
            <a:r>
              <a:rPr lang="en-GB" sz="2000" dirty="0"/>
              <a:t>Communication with the PXI controller will be implemented over Ethernet.</a:t>
            </a:r>
          </a:p>
          <a:p>
            <a:endParaRPr lang="en-GB" dirty="0"/>
          </a:p>
          <a:p>
            <a:endParaRPr lang="en-US" dirty="0"/>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6680534"/>
              </p:ext>
            </p:extLst>
          </p:nvPr>
        </p:nvGraphicFramePr>
        <p:xfrm>
          <a:off x="468312" y="1108675"/>
          <a:ext cx="8281989" cy="1995344"/>
        </p:xfrm>
        <a:graphic>
          <a:graphicData uri="http://schemas.openxmlformats.org/drawingml/2006/table">
            <a:tbl>
              <a:tblPr firstRow="1" firstCol="1" bandRow="1">
                <a:tableStyleId>{073A0DAA-6AF3-43AB-8588-CEC1D06C72B9}</a:tableStyleId>
              </a:tblPr>
              <a:tblGrid>
                <a:gridCol w="1225405">
                  <a:extLst>
                    <a:ext uri="{9D8B030D-6E8A-4147-A177-3AD203B41FA5}">
                      <a16:colId xmlns:a16="http://schemas.microsoft.com/office/drawing/2014/main" val="20000"/>
                    </a:ext>
                  </a:extLst>
                </a:gridCol>
                <a:gridCol w="835427">
                  <a:extLst>
                    <a:ext uri="{9D8B030D-6E8A-4147-A177-3AD203B41FA5}">
                      <a16:colId xmlns:a16="http://schemas.microsoft.com/office/drawing/2014/main" val="20001"/>
                    </a:ext>
                  </a:extLst>
                </a:gridCol>
                <a:gridCol w="4056107">
                  <a:extLst>
                    <a:ext uri="{9D8B030D-6E8A-4147-A177-3AD203B41FA5}">
                      <a16:colId xmlns:a16="http://schemas.microsoft.com/office/drawing/2014/main" val="20002"/>
                    </a:ext>
                  </a:extLst>
                </a:gridCol>
                <a:gridCol w="1175817">
                  <a:extLst>
                    <a:ext uri="{9D8B030D-6E8A-4147-A177-3AD203B41FA5}">
                      <a16:colId xmlns:a16="http://schemas.microsoft.com/office/drawing/2014/main" val="20003"/>
                    </a:ext>
                  </a:extLst>
                </a:gridCol>
                <a:gridCol w="989233">
                  <a:extLst>
                    <a:ext uri="{9D8B030D-6E8A-4147-A177-3AD203B41FA5}">
                      <a16:colId xmlns:a16="http://schemas.microsoft.com/office/drawing/2014/main" val="20004"/>
                    </a:ext>
                  </a:extLst>
                </a:gridCol>
              </a:tblGrid>
              <a:tr h="183627">
                <a:tc>
                  <a:txBody>
                    <a:bodyPr/>
                    <a:lstStyle/>
                    <a:p>
                      <a:pPr marL="0" marR="0">
                        <a:spcBef>
                          <a:spcPts val="250"/>
                        </a:spcBef>
                        <a:spcAft>
                          <a:spcPts val="125"/>
                        </a:spcAft>
                      </a:pPr>
                      <a:r>
                        <a:rPr lang="en-GB" sz="1000">
                          <a:effectLst/>
                        </a:rPr>
                        <a:t>Command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8604">
                <a:tc>
                  <a:txBody>
                    <a:bodyPr/>
                    <a:lstStyle/>
                    <a:p>
                      <a:pPr marL="0" marR="0">
                        <a:spcBef>
                          <a:spcPts val="250"/>
                        </a:spcBef>
                        <a:spcAft>
                          <a:spcPts val="125"/>
                        </a:spcAft>
                      </a:pPr>
                      <a:r>
                        <a:rPr lang="en-GB" sz="1000" dirty="0">
                          <a:effectLst/>
                        </a:rPr>
                        <a:t>init.cmd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Initialize component by setting its properties to their initial values (as specified in the configuration file) and perform any initialization in preparation for performing its core functionality. </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Connect to the integrator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init.ack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8463">
                <a:tc>
                  <a:txBody>
                    <a:bodyPr/>
                    <a:lstStyle/>
                    <a:p>
                      <a:pPr marL="0" marR="0">
                        <a:spcBef>
                          <a:spcPts val="250"/>
                        </a:spcBef>
                        <a:spcAft>
                          <a:spcPts val="125"/>
                        </a:spcAft>
                      </a:pPr>
                      <a:r>
                        <a:rPr lang="en-GB" sz="1000" dirty="0">
                          <a:effectLst/>
                        </a:rPr>
                        <a:t>read.cmd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Acquire and send data for a given number of rotations</a:t>
                      </a:r>
                      <a:endParaRPr lang="en-US" sz="1000" dirty="0">
                        <a:effectLst/>
                      </a:endParaRPr>
                    </a:p>
                    <a:p>
                      <a:pPr marL="0" marR="0">
                        <a:spcBef>
                          <a:spcPts val="250"/>
                        </a:spcBef>
                        <a:spcAft>
                          <a:spcPts val="125"/>
                        </a:spcAft>
                      </a:pPr>
                      <a:r>
                        <a:rPr lang="en-GB" sz="1000" dirty="0">
                          <a:effectLst/>
                        </a:rPr>
                        <a:t>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read.ack</a:t>
                      </a:r>
                      <a:endParaRPr lang="en-US" sz="1000" dirty="0">
                        <a:effectLst/>
                      </a:endParaRPr>
                    </a:p>
                    <a:p>
                      <a:pPr marL="0" marR="0">
                        <a:spcBef>
                          <a:spcPts val="250"/>
                        </a:spcBef>
                        <a:spcAft>
                          <a:spcPts val="125"/>
                        </a:spcAft>
                      </a:pPr>
                      <a:r>
                        <a:rPr lang="en-GB" sz="1000" dirty="0">
                          <a:effectLst/>
                        </a:rPr>
                        <a:t>integrator.dat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endParaRPr>
                    </a:p>
                    <a:p>
                      <a:pPr marL="0" marR="0">
                        <a:spcBef>
                          <a:spcPts val="250"/>
                        </a:spcBef>
                        <a:spcAft>
                          <a:spcPts val="125"/>
                        </a:spcAft>
                      </a:pPr>
                      <a:r>
                        <a:rPr lang="en-GB" sz="1000">
                          <a:effectLst/>
                        </a:rPr>
                        <a:t>data</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3627">
                <a:tc>
                  <a:txBody>
                    <a:bodyPr/>
                    <a:lstStyle/>
                    <a:p>
                      <a:pPr marL="0" marR="0">
                        <a:spcBef>
                          <a:spcPts val="250"/>
                        </a:spcBef>
                        <a:spcAft>
                          <a:spcPts val="125"/>
                        </a:spcAft>
                      </a:pPr>
                      <a:r>
                        <a:rPr lang="en-GB" sz="1000" dirty="0">
                          <a:effectLst/>
                        </a:rPr>
                        <a:t>status.cmd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Get status of integrator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900" dirty="0">
                          <a:effectLst/>
                          <a:latin typeface="+mn-lt"/>
                          <a:ea typeface="Times New Roman" panose="02020603050405020304" pitchFamily="18" charset="0"/>
                          <a:cs typeface="Times New Roman" panose="02020603050405020304" pitchFamily="18" charset="0"/>
                        </a:rPr>
                        <a:t>IntegratorStatus.dat</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control</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83627">
                <a:tc>
                  <a:txBody>
                    <a:bodyPr/>
                    <a:lstStyle/>
                    <a:p>
                      <a:pPr marL="0" marR="0">
                        <a:spcBef>
                          <a:spcPts val="250"/>
                        </a:spcBef>
                        <a:spcAft>
                          <a:spcPts val="125"/>
                        </a:spcAft>
                      </a:pP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6615606"/>
                  </a:ext>
                </a:extLst>
              </a:tr>
              <a:tr h="183627">
                <a:tc>
                  <a:txBody>
                    <a:bodyPr/>
                    <a:lstStyle/>
                    <a:p>
                      <a:pPr marL="0" marR="0">
                        <a:spcBef>
                          <a:spcPts val="250"/>
                        </a:spcBef>
                        <a:spcAft>
                          <a:spcPts val="125"/>
                        </a:spcAft>
                      </a:pPr>
                      <a:r>
                        <a:rPr lang="en-GB" sz="1000" dirty="0">
                          <a:effectLst/>
                        </a:rPr>
                        <a:t>exit.cmd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Clean up and terminate the component</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Disconnect from the integrator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exit.ack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591C3F0B-A3F0-4ECF-946D-5B0312A635D3}"/>
              </a:ext>
            </a:extLst>
          </p:cNvPr>
          <p:cNvPicPr>
            <a:picLocks noChangeAspect="1"/>
          </p:cNvPicPr>
          <p:nvPr/>
        </p:nvPicPr>
        <p:blipFill>
          <a:blip r:embed="rId2"/>
          <a:stretch>
            <a:fillRect/>
          </a:stretch>
        </p:blipFill>
        <p:spPr>
          <a:xfrm>
            <a:off x="452437" y="4111403"/>
            <a:ext cx="2508011" cy="1568285"/>
          </a:xfrm>
          <a:prstGeom prst="rect">
            <a:avLst/>
          </a:prstGeom>
        </p:spPr>
      </p:pic>
      <p:sp>
        <p:nvSpPr>
          <p:cNvPr id="9" name="Date Placeholder 3">
            <a:extLst>
              <a:ext uri="{FF2B5EF4-FFF2-40B4-BE49-F238E27FC236}">
                <a16:creationId xmlns:a16="http://schemas.microsoft.com/office/drawing/2014/main" id="{14E9EF75-D453-4FBA-B200-94A77EC3DD49}"/>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7667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Motion Component</a:t>
            </a:r>
          </a:p>
        </p:txBody>
      </p:sp>
      <p:sp>
        <p:nvSpPr>
          <p:cNvPr id="24578" name="Content Placeholder 29"/>
          <p:cNvSpPr>
            <a:spLocks noGrp="1"/>
          </p:cNvSpPr>
          <p:nvPr>
            <p:ph idx="1"/>
          </p:nvPr>
        </p:nvSpPr>
        <p:spPr bwMode="auto">
          <a:xfrm>
            <a:off x="1415441" y="3949700"/>
            <a:ext cx="7485672" cy="200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GB" sz="2000" dirty="0"/>
              <a:t>The Motion component encapsulates the functionality of the probe motion system. It will be used to control the motion system and to monitor its status and probe position. It can also start and </a:t>
            </a:r>
            <a:r>
              <a:rPr lang="en-GB" sz="2000"/>
              <a:t>stop probe </a:t>
            </a:r>
            <a:r>
              <a:rPr lang="en-GB" sz="2000" dirty="0"/>
              <a:t>rotation.</a:t>
            </a:r>
          </a:p>
          <a:p>
            <a:pPr marL="0" indent="0">
              <a:buNone/>
            </a:pPr>
            <a:r>
              <a:rPr lang="en-GB" sz="2000" dirty="0"/>
              <a:t>Communication with the Aerotech Soloist standalone single axis motor controller will be implemented over Ethernet.</a:t>
            </a:r>
          </a:p>
          <a:p>
            <a:endParaRPr lang="en-GB" dirty="0"/>
          </a:p>
          <a:p>
            <a:endParaRPr lang="en-US" dirty="0"/>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13</a:t>
            </a:fld>
            <a:endParaRPr lang="en-US" altLang="en-US" sz="1200">
              <a:solidFill>
                <a:srgbClr val="004C97"/>
              </a:solidFill>
              <a:latin typeface="Helvetica"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30710702"/>
              </p:ext>
            </p:extLst>
          </p:nvPr>
        </p:nvGraphicFramePr>
        <p:xfrm>
          <a:off x="468312" y="1108675"/>
          <a:ext cx="8281989" cy="2435579"/>
        </p:xfrm>
        <a:graphic>
          <a:graphicData uri="http://schemas.openxmlformats.org/drawingml/2006/table">
            <a:tbl>
              <a:tblPr firstRow="1" firstCol="1" bandRow="1">
                <a:tableStyleId>{073A0DAA-6AF3-43AB-8588-CEC1D06C72B9}</a:tableStyleId>
              </a:tblPr>
              <a:tblGrid>
                <a:gridCol w="1225405">
                  <a:extLst>
                    <a:ext uri="{9D8B030D-6E8A-4147-A177-3AD203B41FA5}">
                      <a16:colId xmlns:a16="http://schemas.microsoft.com/office/drawing/2014/main" val="20000"/>
                    </a:ext>
                  </a:extLst>
                </a:gridCol>
                <a:gridCol w="835427">
                  <a:extLst>
                    <a:ext uri="{9D8B030D-6E8A-4147-A177-3AD203B41FA5}">
                      <a16:colId xmlns:a16="http://schemas.microsoft.com/office/drawing/2014/main" val="20001"/>
                    </a:ext>
                  </a:extLst>
                </a:gridCol>
                <a:gridCol w="4056107">
                  <a:extLst>
                    <a:ext uri="{9D8B030D-6E8A-4147-A177-3AD203B41FA5}">
                      <a16:colId xmlns:a16="http://schemas.microsoft.com/office/drawing/2014/main" val="20002"/>
                    </a:ext>
                  </a:extLst>
                </a:gridCol>
                <a:gridCol w="1343724">
                  <a:extLst>
                    <a:ext uri="{9D8B030D-6E8A-4147-A177-3AD203B41FA5}">
                      <a16:colId xmlns:a16="http://schemas.microsoft.com/office/drawing/2014/main" val="20003"/>
                    </a:ext>
                  </a:extLst>
                </a:gridCol>
                <a:gridCol w="821326">
                  <a:extLst>
                    <a:ext uri="{9D8B030D-6E8A-4147-A177-3AD203B41FA5}">
                      <a16:colId xmlns:a16="http://schemas.microsoft.com/office/drawing/2014/main" val="20004"/>
                    </a:ext>
                  </a:extLst>
                </a:gridCol>
              </a:tblGrid>
              <a:tr h="183627">
                <a:tc>
                  <a:txBody>
                    <a:bodyPr/>
                    <a:lstStyle/>
                    <a:p>
                      <a:pPr marL="0" marR="0">
                        <a:spcBef>
                          <a:spcPts val="250"/>
                        </a:spcBef>
                        <a:spcAft>
                          <a:spcPts val="125"/>
                        </a:spcAft>
                      </a:pPr>
                      <a:r>
                        <a:rPr lang="en-GB" sz="1000">
                          <a:effectLst/>
                        </a:rPr>
                        <a:t>Command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8604">
                <a:tc>
                  <a:txBody>
                    <a:bodyPr/>
                    <a:lstStyle/>
                    <a:p>
                      <a:pPr marL="0" marR="0">
                        <a:spcBef>
                          <a:spcPts val="250"/>
                        </a:spcBef>
                        <a:spcAft>
                          <a:spcPts val="125"/>
                        </a:spcAft>
                      </a:pPr>
                      <a:r>
                        <a:rPr lang="en-GB" sz="1000" dirty="0">
                          <a:effectLst/>
                        </a:rPr>
                        <a:t>init.cmd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Initialize component by setting its properties to their initial values (as specified in the configuration file) and perform any initialization in preparation for performing its core functionality. </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Connect to the controller.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init.ack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8463">
                <a:tc>
                  <a:txBody>
                    <a:bodyPr/>
                    <a:lstStyle/>
                    <a:p>
                      <a:pPr marL="0" marR="0">
                        <a:spcBef>
                          <a:spcPts val="250"/>
                        </a:spcBef>
                        <a:spcAft>
                          <a:spcPts val="125"/>
                        </a:spcAft>
                      </a:pPr>
                      <a:r>
                        <a:rPr lang="en-GB" sz="1000" dirty="0">
                          <a:effectLst/>
                        </a:rPr>
                        <a:t>read.cmd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Get current position</a:t>
                      </a:r>
                      <a:endParaRPr lang="en-US" sz="1000" dirty="0">
                        <a:effectLst/>
                      </a:endParaRPr>
                    </a:p>
                    <a:p>
                      <a:pPr marL="0" marR="0">
                        <a:spcBef>
                          <a:spcPts val="250"/>
                        </a:spcBef>
                        <a:spcAft>
                          <a:spcPts val="125"/>
                        </a:spcAft>
                      </a:pPr>
                      <a:r>
                        <a:rPr lang="en-GB" sz="1000" dirty="0">
                          <a:effectLst/>
                        </a:rPr>
                        <a:t>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read.ack</a:t>
                      </a:r>
                      <a:endParaRPr lang="en-US" sz="1000">
                        <a:effectLst/>
                      </a:endParaRPr>
                    </a:p>
                    <a:p>
                      <a:pPr marL="0" marR="0">
                        <a:spcBef>
                          <a:spcPts val="250"/>
                        </a:spcBef>
                        <a:spcAft>
                          <a:spcPts val="125"/>
                        </a:spcAft>
                      </a:pPr>
                      <a:r>
                        <a:rPr lang="en-GB" sz="1000">
                          <a:effectLst/>
                        </a:rPr>
                        <a:t>motion.dat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endParaRPr>
                    </a:p>
                    <a:p>
                      <a:pPr marL="0" marR="0">
                        <a:spcBef>
                          <a:spcPts val="250"/>
                        </a:spcBef>
                        <a:spcAft>
                          <a:spcPts val="125"/>
                        </a:spcAft>
                      </a:pPr>
                      <a:r>
                        <a:rPr lang="en-GB" sz="1000" dirty="0">
                          <a:effectLst/>
                        </a:rPr>
                        <a:t>data</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1827">
                <a:tc>
                  <a:txBody>
                    <a:bodyPr/>
                    <a:lstStyle/>
                    <a:p>
                      <a:pPr marL="0" marR="0">
                        <a:spcBef>
                          <a:spcPts val="250"/>
                        </a:spcBef>
                        <a:spcAft>
                          <a:spcPts val="125"/>
                        </a:spcAft>
                      </a:pPr>
                      <a:r>
                        <a:rPr lang="en-US" sz="1000" b="0" dirty="0">
                          <a:effectLst/>
                          <a:latin typeface="Verdana" panose="020B0604030504040204" pitchFamily="34" charset="0"/>
                          <a:ea typeface="Times New Roman" panose="02020603050405020304" pitchFamily="18" charset="0"/>
                          <a:cs typeface="Times New Roman" panose="02020603050405020304" pitchFamily="18" charset="0"/>
                        </a:rPr>
                        <a:t>status.cmd</a:t>
                      </a:r>
                    </a:p>
                  </a:txBody>
                  <a:tcPr marL="68580" marR="68580" marT="0" marB="0"/>
                </a:tc>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control</a:t>
                      </a:r>
                    </a:p>
                  </a:txBody>
                  <a:tcPr marL="68580" marR="68580" marT="0" marB="0"/>
                </a:tc>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Get status</a:t>
                      </a: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motionStatus.dat</a:t>
                      </a: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control</a:t>
                      </a:r>
                    </a:p>
                  </a:txBody>
                  <a:tcPr marL="68580" marR="68580" marT="0" marB="0"/>
                </a:tc>
                <a:extLst>
                  <a:ext uri="{0D108BD9-81ED-4DB2-BD59-A6C34878D82A}">
                    <a16:rowId xmlns:a16="http://schemas.microsoft.com/office/drawing/2014/main" val="4126747342"/>
                  </a:ext>
                </a:extLst>
              </a:tr>
              <a:tr h="183627">
                <a:tc>
                  <a:txBody>
                    <a:bodyPr/>
                    <a:lstStyle/>
                    <a:p>
                      <a:pPr marL="0" marR="0">
                        <a:spcBef>
                          <a:spcPts val="250"/>
                        </a:spcBef>
                        <a:spcAft>
                          <a:spcPts val="125"/>
                        </a:spcAft>
                      </a:pPr>
                      <a:r>
                        <a:rPr lang="en-GB" sz="1000" dirty="0">
                          <a:effectLst/>
                        </a:rPr>
                        <a:t>move.cmd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Move to a new linear position or HOME</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move.ack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83627">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rotate.</a:t>
                      </a:r>
                      <a:r>
                        <a:rPr lang="en-US" sz="1000" b="0" dirty="0">
                          <a:effectLst/>
                          <a:latin typeface="Verdana" panose="020B0604030504040204" pitchFamily="34" charset="0"/>
                          <a:ea typeface="Times New Roman" panose="02020603050405020304" pitchFamily="18" charset="0"/>
                          <a:cs typeface="Times New Roman" panose="02020603050405020304" pitchFamily="18" charset="0"/>
                        </a:rPr>
                        <a:t>cmd</a:t>
                      </a:r>
                    </a:p>
                  </a:txBody>
                  <a:tcPr marL="68580" marR="68580" marT="0" marB="0"/>
                </a:tc>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control</a:t>
                      </a: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Start/stop rotation of coils</a:t>
                      </a:r>
                    </a:p>
                  </a:txBody>
                  <a:tcPr marL="68580" marR="68580" marT="0" marB="0"/>
                </a:tc>
                <a:tc>
                  <a:txBody>
                    <a:bodyPr/>
                    <a:lstStyle/>
                    <a:p>
                      <a:pPr marL="0" marR="0">
                        <a:spcBef>
                          <a:spcPts val="250"/>
                        </a:spcBef>
                        <a:spcAft>
                          <a:spcPts val="125"/>
                        </a:spcAft>
                      </a:pPr>
                      <a:r>
                        <a:rPr lang="en-US" sz="1000" dirty="0" err="1">
                          <a:effectLst/>
                          <a:latin typeface="+mn-lt"/>
                          <a:ea typeface="Times New Roman" panose="02020603050405020304" pitchFamily="18" charset="0"/>
                          <a:cs typeface="Times New Roman" panose="02020603050405020304" pitchFamily="18" charset="0"/>
                        </a:rPr>
                        <a:t>rotate.ack</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control</a:t>
                      </a:r>
                    </a:p>
                  </a:txBody>
                  <a:tcPr marL="68580" marR="68580" marT="0" marB="0"/>
                </a:tc>
                <a:extLst>
                  <a:ext uri="{0D108BD9-81ED-4DB2-BD59-A6C34878D82A}">
                    <a16:rowId xmlns:a16="http://schemas.microsoft.com/office/drawing/2014/main" val="3236112580"/>
                  </a:ext>
                </a:extLst>
              </a:tr>
              <a:tr h="178408">
                <a:tc>
                  <a:txBody>
                    <a:bodyPr/>
                    <a:lstStyle/>
                    <a:p>
                      <a:pPr marL="0" marR="0">
                        <a:spcBef>
                          <a:spcPts val="250"/>
                        </a:spcBef>
                        <a:spcAft>
                          <a:spcPts val="125"/>
                        </a:spcAft>
                      </a:pPr>
                      <a:r>
                        <a:rPr lang="en-GB" sz="1000" dirty="0">
                          <a:effectLst/>
                        </a:rPr>
                        <a:t>abort.cmd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Abort motion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abort.ack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83627">
                <a:tc>
                  <a:txBody>
                    <a:bodyPr/>
                    <a:lstStyle/>
                    <a:p>
                      <a:pPr marL="0" marR="0">
                        <a:spcBef>
                          <a:spcPts val="250"/>
                        </a:spcBef>
                        <a:spcAft>
                          <a:spcPts val="125"/>
                        </a:spcAft>
                      </a:pPr>
                      <a:r>
                        <a:rPr lang="en-GB" sz="1000">
                          <a:effectLst/>
                        </a:rPr>
                        <a:t>exit.cmd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Clean up and terminate the component</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Disconnect from the controller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exit.ack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4197C47F-F389-4EB4-94A8-92FB911A9B67}"/>
              </a:ext>
            </a:extLst>
          </p:cNvPr>
          <p:cNvPicPr>
            <a:picLocks noChangeAspect="1"/>
          </p:cNvPicPr>
          <p:nvPr/>
        </p:nvPicPr>
        <p:blipFill rotWithShape="1">
          <a:blip r:embed="rId2"/>
          <a:srcRect l="36038" t="21553" r="41025"/>
          <a:stretch/>
        </p:blipFill>
        <p:spPr>
          <a:xfrm>
            <a:off x="350799" y="3461350"/>
            <a:ext cx="911302" cy="2836262"/>
          </a:xfrm>
          <a:prstGeom prst="rect">
            <a:avLst/>
          </a:prstGeom>
        </p:spPr>
      </p:pic>
      <p:sp>
        <p:nvSpPr>
          <p:cNvPr id="9" name="Date Placeholder 3">
            <a:extLst>
              <a:ext uri="{FF2B5EF4-FFF2-40B4-BE49-F238E27FC236}">
                <a16:creationId xmlns:a16="http://schemas.microsoft.com/office/drawing/2014/main" id="{17703922-8779-44BD-8375-B8DC1DD71F3D}"/>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56418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Laser Tracker Component</a:t>
            </a:r>
          </a:p>
        </p:txBody>
      </p:sp>
      <p:sp>
        <p:nvSpPr>
          <p:cNvPr id="24578" name="Content Placeholder 29"/>
          <p:cNvSpPr>
            <a:spLocks noGrp="1"/>
          </p:cNvSpPr>
          <p:nvPr>
            <p:ph idx="1"/>
          </p:nvPr>
        </p:nvSpPr>
        <p:spPr bwMode="auto">
          <a:xfrm>
            <a:off x="2325413" y="3670300"/>
            <a:ext cx="6575700" cy="16156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GB" sz="1800" dirty="0"/>
              <a:t>The Tracker component implements access to the Leica Absolute Laser Tracker AT401 connected via Ethernet. The component will initialize the laser tracker and read the position of multiple targets. There will be two groups of targets:</a:t>
            </a:r>
            <a:endParaRPr lang="en-US" sz="1800" dirty="0"/>
          </a:p>
          <a:p>
            <a:pPr lvl="0"/>
            <a:r>
              <a:rPr lang="en-GB" sz="1600" b="1" dirty="0"/>
              <a:t>Reference group</a:t>
            </a:r>
            <a:r>
              <a:rPr lang="en-GB" sz="1600" dirty="0"/>
              <a:t>, including stationary targets mounted on the magnet or test stand</a:t>
            </a:r>
            <a:endParaRPr lang="en-US" sz="1600" dirty="0"/>
          </a:p>
          <a:p>
            <a:pPr lvl="0"/>
            <a:r>
              <a:rPr lang="en-GB" sz="1600" b="1" dirty="0"/>
              <a:t>Measurement group</a:t>
            </a:r>
            <a:r>
              <a:rPr lang="en-GB" sz="1600" dirty="0"/>
              <a:t>, including two moving targets mounted on the probe</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14</a:t>
            </a:fld>
            <a:endParaRPr lang="en-US" altLang="en-US" sz="1200">
              <a:solidFill>
                <a:srgbClr val="004C97"/>
              </a:solidFill>
              <a:latin typeface="Helvetica" panose="020B0604020202020204" pitchFamily="34" charset="0"/>
            </a:endParaRPr>
          </a:p>
        </p:txBody>
      </p:sp>
      <p:pic>
        <p:nvPicPr>
          <p:cNvPr id="13314" name="Picture 2" descr="Leica Laser Absolute Tracker AT401: Measure where no other CMM can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72" y="3429000"/>
            <a:ext cx="1649138" cy="2738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9FA00378-EB99-46F8-B1CE-3600900E22EB}"/>
              </a:ext>
            </a:extLst>
          </p:cNvPr>
          <p:cNvGraphicFramePr>
            <a:graphicFrameLocks noGrp="1"/>
          </p:cNvGraphicFramePr>
          <p:nvPr>
            <p:extLst>
              <p:ext uri="{D42A27DB-BD31-4B8C-83A1-F6EECF244321}">
                <p14:modId xmlns:p14="http://schemas.microsoft.com/office/powerpoint/2010/main" val="3713506988"/>
              </p:ext>
            </p:extLst>
          </p:nvPr>
        </p:nvGraphicFramePr>
        <p:xfrm>
          <a:off x="338072" y="1151980"/>
          <a:ext cx="7857319" cy="1990125"/>
        </p:xfrm>
        <a:graphic>
          <a:graphicData uri="http://schemas.openxmlformats.org/drawingml/2006/table">
            <a:tbl>
              <a:tblPr firstRow="1" firstCol="1" bandRow="1">
                <a:tableStyleId>{073A0DAA-6AF3-43AB-8588-CEC1D06C72B9}</a:tableStyleId>
              </a:tblPr>
              <a:tblGrid>
                <a:gridCol w="1064843">
                  <a:extLst>
                    <a:ext uri="{9D8B030D-6E8A-4147-A177-3AD203B41FA5}">
                      <a16:colId xmlns:a16="http://schemas.microsoft.com/office/drawing/2014/main" val="20000"/>
                    </a:ext>
                  </a:extLst>
                </a:gridCol>
                <a:gridCol w="571319">
                  <a:extLst>
                    <a:ext uri="{9D8B030D-6E8A-4147-A177-3AD203B41FA5}">
                      <a16:colId xmlns:a16="http://schemas.microsoft.com/office/drawing/2014/main" val="20001"/>
                    </a:ext>
                  </a:extLst>
                </a:gridCol>
                <a:gridCol w="4056107">
                  <a:extLst>
                    <a:ext uri="{9D8B030D-6E8A-4147-A177-3AD203B41FA5}">
                      <a16:colId xmlns:a16="http://schemas.microsoft.com/office/drawing/2014/main" val="20002"/>
                    </a:ext>
                  </a:extLst>
                </a:gridCol>
                <a:gridCol w="1175817">
                  <a:extLst>
                    <a:ext uri="{9D8B030D-6E8A-4147-A177-3AD203B41FA5}">
                      <a16:colId xmlns:a16="http://schemas.microsoft.com/office/drawing/2014/main" val="20003"/>
                    </a:ext>
                  </a:extLst>
                </a:gridCol>
                <a:gridCol w="989233">
                  <a:extLst>
                    <a:ext uri="{9D8B030D-6E8A-4147-A177-3AD203B41FA5}">
                      <a16:colId xmlns:a16="http://schemas.microsoft.com/office/drawing/2014/main" val="20004"/>
                    </a:ext>
                  </a:extLst>
                </a:gridCol>
              </a:tblGrid>
              <a:tr h="183627">
                <a:tc>
                  <a:txBody>
                    <a:bodyPr/>
                    <a:lstStyle/>
                    <a:p>
                      <a:pPr marL="0" marR="0">
                        <a:spcBef>
                          <a:spcPts val="250"/>
                        </a:spcBef>
                        <a:spcAft>
                          <a:spcPts val="125"/>
                        </a:spcAft>
                      </a:pPr>
                      <a:r>
                        <a:rPr lang="en-GB" sz="1000">
                          <a:effectLst/>
                        </a:rPr>
                        <a:t>Command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8604">
                <a:tc>
                  <a:txBody>
                    <a:bodyPr/>
                    <a:lstStyle/>
                    <a:p>
                      <a:pPr marL="0" marR="0">
                        <a:spcBef>
                          <a:spcPts val="250"/>
                        </a:spcBef>
                        <a:spcAft>
                          <a:spcPts val="125"/>
                        </a:spcAft>
                      </a:pPr>
                      <a:r>
                        <a:rPr lang="en-GB" sz="1000" dirty="0">
                          <a:effectLst/>
                        </a:rPr>
                        <a:t>init.cmd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Initialize component by setting its properties to their initial values (as specified in the configuration file) and perform any initialization in preparation for performing its core functionality. </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Connect to the laser tracker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init.ack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8463">
                <a:tc>
                  <a:txBody>
                    <a:bodyPr/>
                    <a:lstStyle/>
                    <a:p>
                      <a:pPr marL="0" marR="0">
                        <a:spcBef>
                          <a:spcPts val="250"/>
                        </a:spcBef>
                        <a:spcAft>
                          <a:spcPts val="125"/>
                        </a:spcAft>
                      </a:pPr>
                      <a:r>
                        <a:rPr lang="en-GB" sz="1000" dirty="0">
                          <a:effectLst/>
                        </a:rPr>
                        <a:t>measure.cmd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Measure the position of the reflector (target)</a:t>
                      </a:r>
                      <a:endParaRPr lang="en-US" sz="1000" dirty="0">
                        <a:effectLst/>
                      </a:endParaRPr>
                    </a:p>
                    <a:p>
                      <a:pPr marL="0" marR="0">
                        <a:spcBef>
                          <a:spcPts val="250"/>
                        </a:spcBef>
                        <a:spcAft>
                          <a:spcPts val="125"/>
                        </a:spcAft>
                      </a:pPr>
                      <a:r>
                        <a:rPr lang="en-GB" sz="1000" dirty="0">
                          <a:effectLst/>
                        </a:rPr>
                        <a:t>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measure.[n]ack</a:t>
                      </a:r>
                      <a:endParaRPr lang="en-US" sz="1000" dirty="0">
                        <a:effectLst/>
                      </a:endParaRPr>
                    </a:p>
                    <a:p>
                      <a:pPr marL="0" marR="0">
                        <a:spcBef>
                          <a:spcPts val="250"/>
                        </a:spcBef>
                        <a:spcAft>
                          <a:spcPts val="125"/>
                        </a:spcAft>
                      </a:pPr>
                      <a:r>
                        <a:rPr lang="en-GB" sz="1000" dirty="0">
                          <a:effectLst/>
                        </a:rPr>
                        <a:t>tracker.dat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endParaRPr>
                    </a:p>
                    <a:p>
                      <a:pPr marL="0" marR="0">
                        <a:spcBef>
                          <a:spcPts val="250"/>
                        </a:spcBef>
                        <a:spcAft>
                          <a:spcPts val="125"/>
                        </a:spcAft>
                      </a:pPr>
                      <a:r>
                        <a:rPr lang="en-GB" sz="1000">
                          <a:effectLst/>
                        </a:rPr>
                        <a:t>data</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3627">
                <a:tc>
                  <a:txBody>
                    <a:bodyPr/>
                    <a:lstStyle/>
                    <a:p>
                      <a:pPr marL="0" marR="0">
                        <a:spcBef>
                          <a:spcPts val="250"/>
                        </a:spcBef>
                        <a:spcAft>
                          <a:spcPts val="125"/>
                        </a:spcAft>
                      </a:pPr>
                      <a:r>
                        <a:rPr lang="en-GB" sz="1000" dirty="0">
                          <a:effectLst/>
                        </a:rPr>
                        <a:t>find.cmd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Search for a reflector and lock on it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find.[n]ack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78408">
                <a:tc>
                  <a:txBody>
                    <a:bodyPr/>
                    <a:lstStyle/>
                    <a:p>
                      <a:pPr marL="0" marR="0">
                        <a:spcBef>
                          <a:spcPts val="250"/>
                        </a:spcBef>
                        <a:spcAft>
                          <a:spcPts val="125"/>
                        </a:spcAft>
                      </a:pPr>
                      <a:r>
                        <a:rPr lang="en-GB" sz="1000" dirty="0">
                          <a:effectLst/>
                        </a:rPr>
                        <a:t>status.cmd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Get laser tracker status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trackerStatus.dat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83627">
                <a:tc>
                  <a:txBody>
                    <a:bodyPr/>
                    <a:lstStyle/>
                    <a:p>
                      <a:pPr marL="0" marR="0">
                        <a:spcBef>
                          <a:spcPts val="250"/>
                        </a:spcBef>
                        <a:spcAft>
                          <a:spcPts val="125"/>
                        </a:spcAft>
                      </a:pPr>
                      <a:r>
                        <a:rPr lang="en-GB" sz="1000">
                          <a:effectLst/>
                        </a:rPr>
                        <a:t>exit.cmd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Clean up and terminate the component</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Disconnect from the laser tracker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exit.ack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10" name="Date Placeholder 3">
            <a:extLst>
              <a:ext uri="{FF2B5EF4-FFF2-40B4-BE49-F238E27FC236}">
                <a16:creationId xmlns:a16="http://schemas.microsoft.com/office/drawing/2014/main" id="{39EB544D-7973-48C8-B9D8-307FFB1E3AF1}"/>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425494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Position Component</a:t>
            </a:r>
          </a:p>
        </p:txBody>
      </p:sp>
      <p:sp>
        <p:nvSpPr>
          <p:cNvPr id="24578" name="Content Placeholder 29"/>
          <p:cNvSpPr>
            <a:spLocks noGrp="1"/>
          </p:cNvSpPr>
          <p:nvPr>
            <p:ph idx="1"/>
          </p:nvPr>
        </p:nvSpPr>
        <p:spPr bwMode="auto">
          <a:xfrm>
            <a:off x="228600" y="4136199"/>
            <a:ext cx="8672513" cy="183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800" dirty="0">
                <a:latin typeface="Helvetica" panose="020B0604020202020204" pitchFamily="34" charset="0"/>
                <a:ea typeface="Geneva" pitchFamily="121" charset="-128"/>
              </a:rPr>
              <a:t>The Position component is responsible for obtaining probe position and orientation prior to data acquisition. </a:t>
            </a:r>
            <a:r>
              <a:rPr lang="en-US" sz="1800" dirty="0"/>
              <a:t>It uses the location information from the laser tracker.</a:t>
            </a:r>
          </a:p>
          <a:p>
            <a:r>
              <a:rPr lang="en-US" altLang="en-US" sz="1800" dirty="0">
                <a:latin typeface="Helvetica" panose="020B0604020202020204" pitchFamily="34" charset="0"/>
                <a:ea typeface="Geneva" pitchFamily="121" charset="-128"/>
              </a:rPr>
              <a:t>The Position component transforms probe reflector coordinates obtained from the laser tracker to: distance from HOME, roll, pitch and yaw.  </a:t>
            </a:r>
          </a:p>
          <a:p>
            <a:r>
              <a:rPr lang="en-US" altLang="en-US" sz="1800" dirty="0">
                <a:latin typeface="Helvetica" panose="020B0604020202020204" pitchFamily="34" charset="0"/>
                <a:ea typeface="Geneva" pitchFamily="121" charset="-128"/>
              </a:rPr>
              <a:t>The component also calculates motion system positioning errors. </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15</a:t>
            </a:fld>
            <a:endParaRPr lang="en-US" altLang="en-US" sz="1200">
              <a:solidFill>
                <a:srgbClr val="004C97"/>
              </a:solidFill>
              <a:latin typeface="Helvetica" panose="020B0604020202020204" pitchFamily="34" charset="0"/>
            </a:endParaRPr>
          </a:p>
        </p:txBody>
      </p:sp>
      <p:sp>
        <p:nvSpPr>
          <p:cNvPr id="7" name="Text Box 50"/>
          <p:cNvSpPr txBox="1">
            <a:spLocks noChangeArrowheads="1"/>
          </p:cNvSpPr>
          <p:nvPr/>
        </p:nvSpPr>
        <p:spPr bwMode="auto">
          <a:xfrm>
            <a:off x="1173622" y="2224087"/>
            <a:ext cx="654050" cy="285750"/>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Tracker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47"/>
          <p:cNvSpPr txBox="1">
            <a:spLocks noChangeArrowheads="1"/>
          </p:cNvSpPr>
          <p:nvPr/>
        </p:nvSpPr>
        <p:spPr bwMode="auto">
          <a:xfrm>
            <a:off x="1173622" y="2614612"/>
            <a:ext cx="654050" cy="285750"/>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4"/>
          <p:cNvSpPr txBox="1">
            <a:spLocks noChangeArrowheads="1"/>
          </p:cNvSpPr>
          <p:nvPr/>
        </p:nvSpPr>
        <p:spPr bwMode="auto">
          <a:xfrm>
            <a:off x="2384885" y="2224087"/>
            <a:ext cx="9144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Position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33"/>
          <p:cNvSpPr>
            <a:spLocks noChangeShapeType="1"/>
          </p:cNvSpPr>
          <p:nvPr/>
        </p:nvSpPr>
        <p:spPr bwMode="auto">
          <a:xfrm flipH="1">
            <a:off x="1827672" y="2389187"/>
            <a:ext cx="512763" cy="285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32"/>
          <p:cNvSpPr>
            <a:spLocks noChangeShapeType="1"/>
          </p:cNvSpPr>
          <p:nvPr/>
        </p:nvSpPr>
        <p:spPr bwMode="auto">
          <a:xfrm flipH="1">
            <a:off x="1827672" y="2427287"/>
            <a:ext cx="512763" cy="3619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34"/>
          <p:cNvSpPr txBox="1">
            <a:spLocks noChangeArrowheads="1"/>
          </p:cNvSpPr>
          <p:nvPr/>
        </p:nvSpPr>
        <p:spPr bwMode="auto">
          <a:xfrm>
            <a:off x="1426035" y="1488280"/>
            <a:ext cx="9144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Verdana" panose="020B0604030504040204" pitchFamily="34" charset="0"/>
                <a:cs typeface="Times New Roman" panose="02020603050405020304" pitchFamily="18" charset="0"/>
              </a:rPr>
              <a:t>Script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AutoShape 32"/>
          <p:cNvSpPr>
            <a:spLocks noChangeShapeType="1"/>
          </p:cNvSpPr>
          <p:nvPr/>
        </p:nvSpPr>
        <p:spPr bwMode="auto">
          <a:xfrm>
            <a:off x="2340435" y="1831977"/>
            <a:ext cx="431800" cy="3619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ight Arrow 1"/>
          <p:cNvSpPr/>
          <p:nvPr/>
        </p:nvSpPr>
        <p:spPr>
          <a:xfrm>
            <a:off x="3415174" y="2262187"/>
            <a:ext cx="482600" cy="16510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15174" y="1980787"/>
            <a:ext cx="552139" cy="338554"/>
          </a:xfrm>
          <a:prstGeom prst="rect">
            <a:avLst/>
          </a:prstGeom>
          <a:noFill/>
        </p:spPr>
        <p:txBody>
          <a:bodyPr wrap="none" rtlCol="0">
            <a:spAutoFit/>
          </a:bodyPr>
          <a:lstStyle/>
          <a:p>
            <a:r>
              <a:rPr lang="en-US" sz="1600" dirty="0"/>
              <a:t>data</a:t>
            </a:r>
          </a:p>
        </p:txBody>
      </p:sp>
      <p:sp>
        <p:nvSpPr>
          <p:cNvPr id="16" name="Rectangle 15"/>
          <p:cNvSpPr/>
          <p:nvPr/>
        </p:nvSpPr>
        <p:spPr>
          <a:xfrm>
            <a:off x="718010" y="3067249"/>
            <a:ext cx="5457825" cy="307777"/>
          </a:xfrm>
          <a:prstGeom prst="rect">
            <a:avLst/>
          </a:prstGeom>
        </p:spPr>
        <p:txBody>
          <a:bodyPr wrap="square">
            <a:spAutoFit/>
          </a:bodyPr>
          <a:lstStyle/>
          <a:p>
            <a:r>
              <a:rPr lang="en-US" sz="1400" dirty="0">
                <a:latin typeface="Verdana" panose="020B0604030504040204" pitchFamily="34" charset="0"/>
                <a:cs typeface="Times New Roman" panose="02020603050405020304" pitchFamily="18" charset="0"/>
              </a:rPr>
              <a:t>Collaboration diagram for the Position component</a:t>
            </a:r>
            <a:endParaRPr lang="en-US" sz="1400" dirty="0"/>
          </a:p>
        </p:txBody>
      </p:sp>
      <p:sp>
        <p:nvSpPr>
          <p:cNvPr id="15" name="Rectangle 14">
            <a:extLst>
              <a:ext uri="{FF2B5EF4-FFF2-40B4-BE49-F238E27FC236}">
                <a16:creationId xmlns:a16="http://schemas.microsoft.com/office/drawing/2014/main" id="{510B5BB2-4986-41E9-B3A9-A180E0D3696F}"/>
              </a:ext>
            </a:extLst>
          </p:cNvPr>
          <p:cNvSpPr/>
          <p:nvPr/>
        </p:nvSpPr>
        <p:spPr>
          <a:xfrm>
            <a:off x="463463" y="1077238"/>
            <a:ext cx="5152515" cy="2530258"/>
          </a:xfrm>
          <a:prstGeom prst="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8A497053-631A-45A9-9189-77E0B735ED44}"/>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4" name="Picture 3">
            <a:extLst>
              <a:ext uri="{FF2B5EF4-FFF2-40B4-BE49-F238E27FC236}">
                <a16:creationId xmlns:a16="http://schemas.microsoft.com/office/drawing/2014/main" id="{0B6D5A9F-A9FC-467F-88B8-F953B16656FC}"/>
              </a:ext>
            </a:extLst>
          </p:cNvPr>
          <p:cNvPicPr>
            <a:picLocks noChangeAspect="1"/>
          </p:cNvPicPr>
          <p:nvPr/>
        </p:nvPicPr>
        <p:blipFill>
          <a:blip r:embed="rId2"/>
          <a:stretch>
            <a:fillRect/>
          </a:stretch>
        </p:blipFill>
        <p:spPr>
          <a:xfrm>
            <a:off x="5995407" y="1608038"/>
            <a:ext cx="2286000" cy="1714500"/>
          </a:xfrm>
          <a:prstGeom prst="rect">
            <a:avLst/>
          </a:prstGeom>
        </p:spPr>
      </p:pic>
    </p:spTree>
    <p:extLst>
      <p:ext uri="{BB962C8B-B14F-4D97-AF65-F5344CB8AC3E}">
        <p14:creationId xmlns:p14="http://schemas.microsoft.com/office/powerpoint/2010/main" val="122797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Current Component</a:t>
            </a:r>
          </a:p>
        </p:txBody>
      </p:sp>
      <p:sp>
        <p:nvSpPr>
          <p:cNvPr id="24578" name="Content Placeholder 29"/>
          <p:cNvSpPr>
            <a:spLocks noGrp="1"/>
          </p:cNvSpPr>
          <p:nvPr>
            <p:ph idx="1"/>
          </p:nvPr>
        </p:nvSpPr>
        <p:spPr bwMode="auto">
          <a:xfrm>
            <a:off x="2580363" y="3535428"/>
            <a:ext cx="6392536" cy="26613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sz="1800" dirty="0">
                <a:latin typeface="+mn-lt"/>
              </a:rPr>
              <a:t>The component will control and monitor magnet current. </a:t>
            </a:r>
          </a:p>
          <a:p>
            <a:r>
              <a:rPr lang="en-GB" sz="1800" dirty="0">
                <a:latin typeface="+mn-lt"/>
              </a:rPr>
              <a:t>The component will interact with a universal power supply controller that has been under development by the Instrumentation and Controls Group.</a:t>
            </a:r>
          </a:p>
          <a:p>
            <a:r>
              <a:rPr lang="en-GB" sz="1800" dirty="0">
                <a:latin typeface="+mn-lt"/>
              </a:rPr>
              <a:t>The universal power supply controller is expected to be developed on the CompactRIO platform and to work as a standalone Ethernet device.</a:t>
            </a:r>
          </a:p>
          <a:p>
            <a:r>
              <a:rPr lang="en-GB" sz="1800" dirty="0">
                <a:latin typeface="+mn-lt"/>
              </a:rPr>
              <a:t>The current component will use the universal power supply controller’s API to implement its functionality.</a:t>
            </a:r>
            <a:endParaRPr lang="en-US" sz="1800" dirty="0">
              <a:latin typeface="+mn-lt"/>
            </a:endParaRPr>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16</a:t>
            </a:fld>
            <a:endParaRPr lang="en-US" altLang="en-US" sz="1200">
              <a:solidFill>
                <a:srgbClr val="004C97"/>
              </a:solidFill>
              <a:latin typeface="Helvetica" panose="020B0604020202020204" pitchFamily="34" charset="0"/>
            </a:endParaRPr>
          </a:p>
        </p:txBody>
      </p:sp>
      <p:pic>
        <p:nvPicPr>
          <p:cNvPr id="1026" name="Picture 2" descr="Image result for compactrio">
            <a:extLst>
              <a:ext uri="{FF2B5EF4-FFF2-40B4-BE49-F238E27FC236}">
                <a16:creationId xmlns:a16="http://schemas.microsoft.com/office/drawing/2014/main" id="{9EECD76F-E452-45BE-B29E-5C5625C42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53225"/>
            <a:ext cx="2264079" cy="1111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FD263A09-16A0-4982-982E-13644AC06240}"/>
              </a:ext>
            </a:extLst>
          </p:cNvPr>
          <p:cNvGraphicFramePr>
            <a:graphicFrameLocks noGrp="1"/>
          </p:cNvGraphicFramePr>
          <p:nvPr>
            <p:extLst>
              <p:ext uri="{D42A27DB-BD31-4B8C-83A1-F6EECF244321}">
                <p14:modId xmlns:p14="http://schemas.microsoft.com/office/powerpoint/2010/main" val="2311319402"/>
              </p:ext>
            </p:extLst>
          </p:nvPr>
        </p:nvGraphicFramePr>
        <p:xfrm>
          <a:off x="431005" y="999469"/>
          <a:ext cx="8281989" cy="2179089"/>
        </p:xfrm>
        <a:graphic>
          <a:graphicData uri="http://schemas.openxmlformats.org/drawingml/2006/table">
            <a:tbl>
              <a:tblPr firstRow="1" firstCol="1" bandRow="1">
                <a:tableStyleId>{073A0DAA-6AF3-43AB-8588-CEC1D06C72B9}</a:tableStyleId>
              </a:tblPr>
              <a:tblGrid>
                <a:gridCol w="1225405">
                  <a:extLst>
                    <a:ext uri="{9D8B030D-6E8A-4147-A177-3AD203B41FA5}">
                      <a16:colId xmlns:a16="http://schemas.microsoft.com/office/drawing/2014/main" val="20000"/>
                    </a:ext>
                  </a:extLst>
                </a:gridCol>
                <a:gridCol w="835427">
                  <a:extLst>
                    <a:ext uri="{9D8B030D-6E8A-4147-A177-3AD203B41FA5}">
                      <a16:colId xmlns:a16="http://schemas.microsoft.com/office/drawing/2014/main" val="20001"/>
                    </a:ext>
                  </a:extLst>
                </a:gridCol>
                <a:gridCol w="4056107">
                  <a:extLst>
                    <a:ext uri="{9D8B030D-6E8A-4147-A177-3AD203B41FA5}">
                      <a16:colId xmlns:a16="http://schemas.microsoft.com/office/drawing/2014/main" val="20002"/>
                    </a:ext>
                  </a:extLst>
                </a:gridCol>
                <a:gridCol w="1343724">
                  <a:extLst>
                    <a:ext uri="{9D8B030D-6E8A-4147-A177-3AD203B41FA5}">
                      <a16:colId xmlns:a16="http://schemas.microsoft.com/office/drawing/2014/main" val="20003"/>
                    </a:ext>
                  </a:extLst>
                </a:gridCol>
                <a:gridCol w="821326">
                  <a:extLst>
                    <a:ext uri="{9D8B030D-6E8A-4147-A177-3AD203B41FA5}">
                      <a16:colId xmlns:a16="http://schemas.microsoft.com/office/drawing/2014/main" val="20004"/>
                    </a:ext>
                  </a:extLst>
                </a:gridCol>
              </a:tblGrid>
              <a:tr h="183627">
                <a:tc>
                  <a:txBody>
                    <a:bodyPr/>
                    <a:lstStyle/>
                    <a:p>
                      <a:pPr marL="0" marR="0">
                        <a:spcBef>
                          <a:spcPts val="250"/>
                        </a:spcBef>
                        <a:spcAft>
                          <a:spcPts val="125"/>
                        </a:spcAft>
                      </a:pPr>
                      <a:r>
                        <a:rPr lang="en-GB" sz="1000">
                          <a:effectLst/>
                        </a:rPr>
                        <a:t>Command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Topic</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8604">
                <a:tc>
                  <a:txBody>
                    <a:bodyPr/>
                    <a:lstStyle/>
                    <a:p>
                      <a:pPr marL="0" marR="0">
                        <a:spcBef>
                          <a:spcPts val="250"/>
                        </a:spcBef>
                        <a:spcAft>
                          <a:spcPts val="125"/>
                        </a:spcAft>
                      </a:pPr>
                      <a:r>
                        <a:rPr lang="en-GB" sz="1000" dirty="0">
                          <a:effectLst/>
                        </a:rPr>
                        <a:t>init.cmd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Initialize component by setting its properties to their initial values (as specified in the configuration file) and perform any initialization in preparation for performing its core functionality. </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Connect to the controller.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init.ack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6827">
                <a:tc>
                  <a:txBody>
                    <a:bodyPr/>
                    <a:lstStyle/>
                    <a:p>
                      <a:pPr marL="0" marR="0">
                        <a:spcBef>
                          <a:spcPts val="250"/>
                        </a:spcBef>
                        <a:spcAft>
                          <a:spcPts val="125"/>
                        </a:spcAft>
                      </a:pPr>
                      <a:r>
                        <a:rPr lang="en-GB" sz="1000" dirty="0">
                          <a:effectLst/>
                        </a:rPr>
                        <a:t>read.cmd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Get current</a:t>
                      </a:r>
                      <a:endParaRPr lang="en-US" sz="1000" dirty="0">
                        <a:effectLst/>
                      </a:endParaRPr>
                    </a:p>
                    <a:p>
                      <a:pPr marL="0" marR="0">
                        <a:spcBef>
                          <a:spcPts val="250"/>
                        </a:spcBef>
                        <a:spcAft>
                          <a:spcPts val="125"/>
                        </a:spcAft>
                      </a:pPr>
                      <a:r>
                        <a:rPr lang="en-GB" sz="1000" dirty="0">
                          <a:effectLst/>
                        </a:rPr>
                        <a:t>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err="1">
                          <a:effectLst/>
                        </a:rPr>
                        <a:t>read.ack</a:t>
                      </a:r>
                      <a:endParaRPr lang="en-US" sz="1000" dirty="0">
                        <a:effectLst/>
                      </a:endParaRPr>
                    </a:p>
                    <a:p>
                      <a:pPr marL="0" marR="0">
                        <a:spcBef>
                          <a:spcPts val="250"/>
                        </a:spcBef>
                        <a:spcAft>
                          <a:spcPts val="125"/>
                        </a:spcAft>
                      </a:pPr>
                      <a:r>
                        <a:rPr lang="en-GB" sz="1000" dirty="0">
                          <a:effectLst/>
                        </a:rPr>
                        <a:t>current.dat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endParaRPr>
                    </a:p>
                    <a:p>
                      <a:pPr marL="0" marR="0">
                        <a:spcBef>
                          <a:spcPts val="250"/>
                        </a:spcBef>
                        <a:spcAft>
                          <a:spcPts val="125"/>
                        </a:spcAft>
                      </a:pPr>
                      <a:r>
                        <a:rPr lang="en-GB" sz="1000" dirty="0">
                          <a:effectLst/>
                        </a:rPr>
                        <a:t>data</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1827">
                <a:tc>
                  <a:txBody>
                    <a:bodyPr/>
                    <a:lstStyle/>
                    <a:p>
                      <a:pPr marL="0" marR="0">
                        <a:spcBef>
                          <a:spcPts val="250"/>
                        </a:spcBef>
                        <a:spcAft>
                          <a:spcPts val="125"/>
                        </a:spcAft>
                      </a:pPr>
                      <a:r>
                        <a:rPr lang="en-US" sz="1000" b="0" dirty="0">
                          <a:effectLst/>
                          <a:latin typeface="Verdana" panose="020B0604030504040204" pitchFamily="34" charset="0"/>
                          <a:ea typeface="Times New Roman" panose="02020603050405020304" pitchFamily="18" charset="0"/>
                          <a:cs typeface="Times New Roman" panose="02020603050405020304" pitchFamily="18" charset="0"/>
                        </a:rPr>
                        <a:t>status.cmd</a:t>
                      </a:r>
                    </a:p>
                  </a:txBody>
                  <a:tcPr marL="68580" marR="68580" marT="0" marB="0"/>
                </a:tc>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control</a:t>
                      </a:r>
                    </a:p>
                  </a:txBody>
                  <a:tcPr marL="68580" marR="68580" marT="0" marB="0"/>
                </a:tc>
                <a:tc>
                  <a:txBody>
                    <a:bodyPr/>
                    <a:lstStyle/>
                    <a:p>
                      <a:pPr marL="0" marR="0">
                        <a:spcBef>
                          <a:spcPts val="250"/>
                        </a:spcBef>
                        <a:spcAft>
                          <a:spcPts val="125"/>
                        </a:spcAft>
                      </a:pP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Get status</a:t>
                      </a: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currentStatus.dat</a:t>
                      </a:r>
                    </a:p>
                  </a:txBody>
                  <a:tcPr marL="68580" marR="68580" marT="0" marB="0"/>
                </a:tc>
                <a:tc>
                  <a:txBody>
                    <a:bodyPr/>
                    <a:lstStyle/>
                    <a:p>
                      <a:pPr marL="0" marR="0">
                        <a:spcBef>
                          <a:spcPts val="250"/>
                        </a:spcBef>
                        <a:spcAft>
                          <a:spcPts val="125"/>
                        </a:spcAft>
                      </a:pPr>
                      <a:r>
                        <a:rPr lang="en-US" sz="1000" dirty="0">
                          <a:effectLst/>
                          <a:latin typeface="+mn-lt"/>
                          <a:ea typeface="Times New Roman" panose="02020603050405020304" pitchFamily="18" charset="0"/>
                          <a:cs typeface="Times New Roman" panose="02020603050405020304" pitchFamily="18" charset="0"/>
                        </a:rPr>
                        <a:t>control</a:t>
                      </a:r>
                    </a:p>
                  </a:txBody>
                  <a:tcPr marL="68580" marR="68580" marT="0" marB="0"/>
                </a:tc>
                <a:extLst>
                  <a:ext uri="{0D108BD9-81ED-4DB2-BD59-A6C34878D82A}">
                    <a16:rowId xmlns:a16="http://schemas.microsoft.com/office/drawing/2014/main" val="4126747342"/>
                  </a:ext>
                </a:extLst>
              </a:tr>
              <a:tr h="183627">
                <a:tc>
                  <a:txBody>
                    <a:bodyPr/>
                    <a:lstStyle/>
                    <a:p>
                      <a:pPr marL="0" marR="0">
                        <a:spcBef>
                          <a:spcPts val="250"/>
                        </a:spcBef>
                        <a:spcAft>
                          <a:spcPts val="125"/>
                        </a:spcAft>
                      </a:pPr>
                      <a:r>
                        <a:rPr lang="en-GB" sz="1000" dirty="0">
                          <a:effectLst/>
                        </a:rPr>
                        <a:t>ramp.cmd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latin typeface="Verdana" panose="020B0604030504040204" pitchFamily="34" charset="0"/>
                          <a:ea typeface="Times New Roman" panose="02020603050405020304" pitchFamily="18" charset="0"/>
                          <a:cs typeface="Times New Roman" panose="02020603050405020304" pitchFamily="18" charset="0"/>
                        </a:rPr>
                        <a:t>Ramp current to a given value with a given ramp rate</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err="1">
                          <a:effectLst/>
                        </a:rPr>
                        <a:t>ramp.ack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78408">
                <a:tc>
                  <a:txBody>
                    <a:bodyPr/>
                    <a:lstStyle/>
                    <a:p>
                      <a:pPr marL="0" marR="0">
                        <a:spcBef>
                          <a:spcPts val="250"/>
                        </a:spcBef>
                        <a:spcAft>
                          <a:spcPts val="125"/>
                        </a:spcAft>
                      </a:pPr>
                      <a:r>
                        <a:rPr lang="en-GB" sz="1000">
                          <a:effectLst/>
                        </a:rPr>
                        <a:t>abort.cmd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Abort ramp command </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abort.ack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83627">
                <a:tc>
                  <a:txBody>
                    <a:bodyPr/>
                    <a:lstStyle/>
                    <a:p>
                      <a:pPr marL="0" marR="0">
                        <a:spcBef>
                          <a:spcPts val="250"/>
                        </a:spcBef>
                        <a:spcAft>
                          <a:spcPts val="125"/>
                        </a:spcAft>
                      </a:pPr>
                      <a:r>
                        <a:rPr lang="en-GB" sz="1000">
                          <a:effectLst/>
                        </a:rPr>
                        <a:t>exit.cmd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control</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Clean up and terminate the component</a:t>
                      </a:r>
                    </a:p>
                    <a:p>
                      <a:pPr marL="0" marR="0">
                        <a:spcBef>
                          <a:spcPts val="250"/>
                        </a:spcBef>
                        <a:spcAft>
                          <a:spcPts val="125"/>
                        </a:spcAft>
                      </a:pPr>
                      <a:r>
                        <a:rPr lang="en-GB" sz="1000" dirty="0">
                          <a:effectLst/>
                          <a:latin typeface="+mn-lt"/>
                          <a:ea typeface="Times New Roman" panose="02020603050405020304" pitchFamily="18" charset="0"/>
                          <a:cs typeface="Times New Roman" panose="02020603050405020304" pitchFamily="18" charset="0"/>
                        </a:rPr>
                        <a:t>Disconnect from the controller</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exit.ack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control</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9" name="Date Placeholder 3">
            <a:extLst>
              <a:ext uri="{FF2B5EF4-FFF2-40B4-BE49-F238E27FC236}">
                <a16:creationId xmlns:a16="http://schemas.microsoft.com/office/drawing/2014/main" id="{D02961BD-D6DC-4506-B482-05CE5E600AA2}"/>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37112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FMS Components: Data Component</a:t>
            </a:r>
          </a:p>
        </p:txBody>
      </p:sp>
      <p:sp>
        <p:nvSpPr>
          <p:cNvPr id="24578" name="Content Placeholder 29"/>
          <p:cNvSpPr>
            <a:spLocks noGrp="1"/>
          </p:cNvSpPr>
          <p:nvPr>
            <p:ph idx="1"/>
          </p:nvPr>
        </p:nvSpPr>
        <p:spPr bwMode="auto">
          <a:xfrm>
            <a:off x="228600" y="3898900"/>
            <a:ext cx="8672513" cy="2132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dirty="0"/>
              <a:t>The Data component is a simple data aggregator, which combines all data acquired during each step of the measurement execution. </a:t>
            </a:r>
          </a:p>
          <a:p>
            <a:r>
              <a:rPr lang="en-GB" dirty="0"/>
              <a:t>It is a purely data driven component and, therefore, it responds only to the standard control events.</a:t>
            </a:r>
            <a:endParaRPr lang="en-US" dirty="0"/>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17</a:t>
            </a:fld>
            <a:endParaRPr lang="en-US" altLang="en-US" sz="1200">
              <a:solidFill>
                <a:srgbClr val="004C97"/>
              </a:solidFill>
              <a:latin typeface="Helvetica" panose="020B0604020202020204" pitchFamily="34" charset="0"/>
            </a:endParaRPr>
          </a:p>
        </p:txBody>
      </p:sp>
      <p:sp>
        <p:nvSpPr>
          <p:cNvPr id="7" name="Text Box 50"/>
          <p:cNvSpPr txBox="1">
            <a:spLocks noChangeArrowheads="1"/>
          </p:cNvSpPr>
          <p:nvPr/>
        </p:nvSpPr>
        <p:spPr bwMode="auto">
          <a:xfrm>
            <a:off x="1452561" y="1335087"/>
            <a:ext cx="903289" cy="352426"/>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Tracker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49"/>
          <p:cNvSpPr txBox="1">
            <a:spLocks noChangeArrowheads="1"/>
          </p:cNvSpPr>
          <p:nvPr/>
        </p:nvSpPr>
        <p:spPr bwMode="auto">
          <a:xfrm>
            <a:off x="1452561" y="2286988"/>
            <a:ext cx="903289" cy="336159"/>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Verdana" panose="020B0604030504040204" pitchFamily="34" charset="0"/>
                <a:cs typeface="Times New Roman" panose="02020603050405020304" pitchFamily="18" charset="0"/>
              </a:rPr>
              <a:t>Integrator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48"/>
          <p:cNvSpPr txBox="1">
            <a:spLocks noChangeArrowheads="1"/>
          </p:cNvSpPr>
          <p:nvPr/>
        </p:nvSpPr>
        <p:spPr bwMode="auto">
          <a:xfrm>
            <a:off x="1452561" y="2723551"/>
            <a:ext cx="903289" cy="313336"/>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Current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47"/>
          <p:cNvSpPr txBox="1">
            <a:spLocks noChangeArrowheads="1"/>
          </p:cNvSpPr>
          <p:nvPr/>
        </p:nvSpPr>
        <p:spPr bwMode="auto">
          <a:xfrm>
            <a:off x="1452561" y="1799884"/>
            <a:ext cx="903289" cy="321015"/>
          </a:xfrm>
          <a:prstGeom prst="rect">
            <a:avLst/>
          </a:prstGeom>
          <a:solidFill>
            <a:srgbClr val="FFFFFF"/>
          </a:solidFill>
          <a:ln w="9525">
            <a:solidFill>
              <a:srgbClr val="5381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5"/>
          <p:cNvSpPr txBox="1">
            <a:spLocks noChangeArrowheads="1"/>
          </p:cNvSpPr>
          <p:nvPr/>
        </p:nvSpPr>
        <p:spPr bwMode="auto">
          <a:xfrm>
            <a:off x="3013075" y="2476500"/>
            <a:ext cx="760413"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AutoShape 40"/>
          <p:cNvSpPr>
            <a:spLocks noChangeShapeType="1"/>
          </p:cNvSpPr>
          <p:nvPr/>
        </p:nvSpPr>
        <p:spPr bwMode="auto">
          <a:xfrm>
            <a:off x="2366963" y="2384424"/>
            <a:ext cx="628650" cy="1397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39"/>
          <p:cNvSpPr>
            <a:spLocks noChangeShapeType="1"/>
          </p:cNvSpPr>
          <p:nvPr/>
        </p:nvSpPr>
        <p:spPr bwMode="auto">
          <a:xfrm>
            <a:off x="3387725" y="1624012"/>
            <a:ext cx="73025" cy="7985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8"/>
          <p:cNvSpPr>
            <a:spLocks noChangeShapeType="1"/>
          </p:cNvSpPr>
          <p:nvPr/>
        </p:nvSpPr>
        <p:spPr bwMode="auto">
          <a:xfrm flipV="1">
            <a:off x="2355850" y="2674937"/>
            <a:ext cx="628650" cy="282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 Box 34"/>
          <p:cNvSpPr txBox="1">
            <a:spLocks noChangeArrowheads="1"/>
          </p:cNvSpPr>
          <p:nvPr/>
        </p:nvSpPr>
        <p:spPr bwMode="auto">
          <a:xfrm>
            <a:off x="2913063" y="1335087"/>
            <a:ext cx="9144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Position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33"/>
          <p:cNvSpPr>
            <a:spLocks noChangeShapeType="1"/>
          </p:cNvSpPr>
          <p:nvPr/>
        </p:nvSpPr>
        <p:spPr bwMode="auto">
          <a:xfrm flipH="1">
            <a:off x="2355850" y="1500187"/>
            <a:ext cx="512763" cy="285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32"/>
          <p:cNvSpPr>
            <a:spLocks noChangeShapeType="1"/>
          </p:cNvSpPr>
          <p:nvPr/>
        </p:nvSpPr>
        <p:spPr bwMode="auto">
          <a:xfrm flipH="1">
            <a:off x="2355850" y="1538287"/>
            <a:ext cx="512763" cy="3619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ight Arrow 19"/>
          <p:cNvSpPr/>
          <p:nvPr/>
        </p:nvSpPr>
        <p:spPr>
          <a:xfrm>
            <a:off x="3910015" y="2588623"/>
            <a:ext cx="482600" cy="16510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910015" y="2307223"/>
            <a:ext cx="552139" cy="338554"/>
          </a:xfrm>
          <a:prstGeom prst="rect">
            <a:avLst/>
          </a:prstGeom>
          <a:noFill/>
        </p:spPr>
        <p:txBody>
          <a:bodyPr wrap="none" rtlCol="0">
            <a:spAutoFit/>
          </a:bodyPr>
          <a:lstStyle/>
          <a:p>
            <a:r>
              <a:rPr lang="en-US" sz="1600" dirty="0"/>
              <a:t>data</a:t>
            </a:r>
          </a:p>
        </p:txBody>
      </p:sp>
      <p:sp>
        <p:nvSpPr>
          <p:cNvPr id="22" name="AutoShape 40">
            <a:extLst>
              <a:ext uri="{FF2B5EF4-FFF2-40B4-BE49-F238E27FC236}">
                <a16:creationId xmlns:a16="http://schemas.microsoft.com/office/drawing/2014/main" id="{80F72797-1577-48BE-9038-0B1CD3A1F4EA}"/>
              </a:ext>
            </a:extLst>
          </p:cNvPr>
          <p:cNvSpPr>
            <a:spLocks noChangeShapeType="1"/>
          </p:cNvSpPr>
          <p:nvPr/>
        </p:nvSpPr>
        <p:spPr bwMode="auto">
          <a:xfrm>
            <a:off x="2355850" y="1931471"/>
            <a:ext cx="582610" cy="4529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Date Placeholder 3">
            <a:extLst>
              <a:ext uri="{FF2B5EF4-FFF2-40B4-BE49-F238E27FC236}">
                <a16:creationId xmlns:a16="http://schemas.microsoft.com/office/drawing/2014/main" id="{C29DB475-3B4C-4AD3-B80F-250015770712}"/>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3433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Analysis Component</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sz="2000" dirty="0"/>
              <a:t>The Analysis component will perform calculations on the acquired data, including:</a:t>
            </a:r>
            <a:endParaRPr lang="en-US" sz="2000" dirty="0"/>
          </a:p>
          <a:p>
            <a:pPr lvl="1"/>
            <a:r>
              <a:rPr lang="en-GB" sz="1800" dirty="0"/>
              <a:t>Drift corrections</a:t>
            </a:r>
          </a:p>
          <a:p>
            <a:pPr lvl="1"/>
            <a:r>
              <a:rPr lang="en-GB" sz="1800" dirty="0"/>
              <a:t>Harmonic coefficients and their averages from multiple rotations</a:t>
            </a:r>
            <a:endParaRPr lang="en-US" sz="1800" dirty="0"/>
          </a:p>
          <a:p>
            <a:pPr lvl="1"/>
            <a:r>
              <a:rPr lang="en-GB" sz="1800" dirty="0"/>
              <a:t>Centering corrections</a:t>
            </a:r>
          </a:p>
          <a:p>
            <a:pPr lvl="1"/>
            <a:r>
              <a:rPr lang="en-GB" sz="1800" dirty="0"/>
              <a:t>Corrections for probe orientation (pitch, yaw, roll)</a:t>
            </a:r>
            <a:endParaRPr lang="en-US" sz="1800" dirty="0"/>
          </a:p>
          <a:p>
            <a:pPr lvl="1"/>
            <a:r>
              <a:rPr lang="en-US" sz="1800" dirty="0"/>
              <a:t>Harmonic coefficients integrated over the length of the magnet</a:t>
            </a:r>
          </a:p>
          <a:p>
            <a:pPr lvl="1"/>
            <a:endParaRPr lang="en-US" sz="1800" dirty="0"/>
          </a:p>
          <a:p>
            <a:r>
              <a:rPr lang="en-US" sz="2000" dirty="0"/>
              <a:t>The analysis code has been written in MATLAB language, which can be used to generate C code and create a DLL containing the analysis functions to be invoked from LabVIEW.</a:t>
            </a:r>
          </a:p>
          <a:p>
            <a:pPr marL="457200" lvl="1" indent="0">
              <a:buNone/>
            </a:pPr>
            <a:endParaRPr lang="en-US" sz="1600" dirty="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18</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7C878E7C-469A-4082-A3E2-398537A47303}"/>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15095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Archiver Component</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sz="1600" dirty="0"/>
              <a:t>The Archiver component will persist (save) the various data records (clusters) sent to it, including the following data:</a:t>
            </a:r>
          </a:p>
          <a:p>
            <a:pPr marL="0" indent="0">
              <a:buNone/>
            </a:pPr>
            <a:endParaRPr lang="en-US" sz="1600" dirty="0"/>
          </a:p>
          <a:p>
            <a:pPr lvl="1"/>
            <a:r>
              <a:rPr lang="en-GB" sz="1400" dirty="0"/>
              <a:t>Header data containing main system and configuration data</a:t>
            </a:r>
            <a:endParaRPr lang="en-US" sz="1400" dirty="0"/>
          </a:p>
          <a:p>
            <a:pPr lvl="1"/>
            <a:r>
              <a:rPr lang="en-GB" sz="1400" dirty="0"/>
              <a:t>Laser tracker positioning data for the reference and measurement targets</a:t>
            </a:r>
            <a:endParaRPr lang="en-US" sz="1400" dirty="0"/>
          </a:p>
          <a:p>
            <a:pPr lvl="1"/>
            <a:r>
              <a:rPr lang="en-GB" sz="1400" dirty="0"/>
              <a:t>Motion system positions</a:t>
            </a:r>
            <a:endParaRPr lang="en-US" sz="1400" dirty="0"/>
          </a:p>
          <a:p>
            <a:pPr lvl="1"/>
            <a:r>
              <a:rPr lang="en-GB" sz="1400" dirty="0"/>
              <a:t>Integrator multi-channel data</a:t>
            </a:r>
          </a:p>
          <a:p>
            <a:pPr lvl="1"/>
            <a:r>
              <a:rPr lang="en-GB" sz="1400" dirty="0"/>
              <a:t>Calculated results (rotation harmonics, integrated harmonics)</a:t>
            </a:r>
            <a:endParaRPr lang="en-US" sz="1400" dirty="0"/>
          </a:p>
          <a:p>
            <a:pPr lvl="1"/>
            <a:r>
              <a:rPr lang="en-GB" sz="1400" dirty="0"/>
              <a:t>User generated comments</a:t>
            </a:r>
            <a:endParaRPr lang="en-US" sz="1400" dirty="0"/>
          </a:p>
          <a:p>
            <a:pPr lvl="1"/>
            <a:r>
              <a:rPr lang="en-GB" sz="1400" dirty="0"/>
              <a:t>Measurement quality assessment data</a:t>
            </a:r>
          </a:p>
          <a:p>
            <a:pPr marL="457200" lvl="1" indent="0">
              <a:buNone/>
            </a:pPr>
            <a:endParaRPr lang="en-US" sz="1600" dirty="0"/>
          </a:p>
          <a:p>
            <a:r>
              <a:rPr lang="en-US" sz="1600" dirty="0"/>
              <a:t>The archiver will save data in the TDM Streaming format, based on the Technical Data Management (TDM) data model. This is a binary-based file format, capable of streaming data to disk at high speeds. In addition, TDMS files also contain a header that stores descriptive information, or attributes, together with the data, so the data is self-describing, like XML.  The TDMS files are searchable and can be opened in many common applications, such as Microsoft Excel and OpenOffice.</a:t>
            </a:r>
          </a:p>
          <a:p>
            <a:r>
              <a:rPr lang="en-US" sz="1600" dirty="0"/>
              <a:t>If required, the TDMS files may be translated into other formats.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19</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7C878E7C-469A-4082-A3E2-398537A47303}"/>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35014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Functional Requirements</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Aft>
                <a:spcPts val="600"/>
              </a:spcAft>
            </a:pPr>
            <a:r>
              <a:rPr lang="en-US" sz="1800" dirty="0"/>
              <a:t>Control the automatic execution of rotating coil measurements by moving the probe between pre-defined longitudinal measurement positions and taking data at each position.</a:t>
            </a:r>
          </a:p>
          <a:p>
            <a:pPr>
              <a:spcAft>
                <a:spcPts val="600"/>
              </a:spcAft>
            </a:pPr>
            <a:r>
              <a:rPr lang="en-US" sz="1800" dirty="0"/>
              <a:t>Provide readout of integrated signals from the probe coils, probe position, probe orientation (laser tracker), and magnet current at all measurement positions.</a:t>
            </a:r>
          </a:p>
          <a:p>
            <a:pPr>
              <a:spcAft>
                <a:spcPts val="600"/>
              </a:spcAft>
            </a:pPr>
            <a:r>
              <a:rPr lang="en-US" sz="1800" dirty="0"/>
              <a:t>Implement manual control of the probe motion system and the laser tracker.</a:t>
            </a:r>
          </a:p>
          <a:p>
            <a:pPr>
              <a:spcAft>
                <a:spcPts val="600"/>
              </a:spcAft>
            </a:pPr>
            <a:r>
              <a:rPr lang="en-US" sz="1800" dirty="0"/>
              <a:t>Perform field harmonics analysis</a:t>
            </a:r>
          </a:p>
          <a:p>
            <a:pPr lvl="0">
              <a:spcAft>
                <a:spcPts val="600"/>
              </a:spcAft>
            </a:pPr>
            <a:r>
              <a:rPr lang="en-US" sz="1800" dirty="0"/>
              <a:t>Visualize the status and progress of the measurement</a:t>
            </a:r>
          </a:p>
          <a:p>
            <a:pPr lvl="0">
              <a:spcAft>
                <a:spcPts val="600"/>
              </a:spcAft>
            </a:pPr>
            <a:r>
              <a:rPr lang="en-US" sz="1800" dirty="0"/>
              <a:t>Monitor and visualize magnet current and probe position trends</a:t>
            </a:r>
          </a:p>
          <a:p>
            <a:pPr lvl="0">
              <a:spcAft>
                <a:spcPts val="600"/>
              </a:spcAft>
            </a:pPr>
            <a:r>
              <a:rPr lang="en-US" sz="1800" dirty="0"/>
              <a:t>Visualize coil integrated signals (raw data) and calculated harmonics (results)</a:t>
            </a:r>
          </a:p>
          <a:p>
            <a:pPr>
              <a:spcAft>
                <a:spcPts val="600"/>
              </a:spcAft>
            </a:pPr>
            <a:r>
              <a:rPr lang="en-US" sz="1800" dirty="0"/>
              <a:t>Archive the raw and reduced data.</a:t>
            </a:r>
          </a:p>
          <a:p>
            <a:pPr lvl="0">
              <a:spcAft>
                <a:spcPts val="600"/>
              </a:spcAft>
            </a:pPr>
            <a:r>
              <a:rPr lang="en-US" sz="1800" dirty="0"/>
              <a:t>Log significant events and errors</a:t>
            </a:r>
          </a:p>
          <a:p>
            <a:pPr lvl="0">
              <a:spcAft>
                <a:spcPts val="600"/>
              </a:spcAft>
            </a:pPr>
            <a:r>
              <a:rPr lang="en-US" sz="1800" dirty="0"/>
              <a:t>Report errors</a:t>
            </a:r>
          </a:p>
          <a:p>
            <a:pPr marL="0" lvl="0" indent="0">
              <a:buNone/>
            </a:pPr>
            <a:endParaRPr lang="en-US" sz="2000" dirty="0"/>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User Interface Component</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GB" sz="2000" dirty="0"/>
              <a:t>The User Interface will be based on the Shell component and will offer several views selectable via tabs, including:</a:t>
            </a:r>
          </a:p>
          <a:p>
            <a:pPr marL="0" indent="0">
              <a:buNone/>
            </a:pPr>
            <a:endParaRPr lang="en-US" sz="2000" dirty="0"/>
          </a:p>
          <a:p>
            <a:pPr lvl="0"/>
            <a:r>
              <a:rPr lang="en-GB" sz="2000" b="1" dirty="0"/>
              <a:t>Configuration View</a:t>
            </a:r>
            <a:r>
              <a:rPr lang="en-GB" sz="2000" dirty="0"/>
              <a:t>, which allows for configuring the system,</a:t>
            </a:r>
            <a:endParaRPr lang="en-US" sz="2000" dirty="0"/>
          </a:p>
          <a:p>
            <a:pPr lvl="0"/>
            <a:r>
              <a:rPr lang="en-GB" sz="2000" b="1" dirty="0"/>
              <a:t>Measurement View</a:t>
            </a:r>
            <a:r>
              <a:rPr lang="en-GB" sz="2000" dirty="0"/>
              <a:t>, which shows data acquired for a single position.</a:t>
            </a:r>
          </a:p>
          <a:p>
            <a:pPr lvl="0"/>
            <a:r>
              <a:rPr lang="en-GB" sz="2000" b="1" dirty="0"/>
              <a:t>Laser Tracker View</a:t>
            </a:r>
            <a:r>
              <a:rPr lang="en-GB" sz="2000" dirty="0"/>
              <a:t>, which shows the orientation and position of the probe.</a:t>
            </a:r>
            <a:endParaRPr lang="en-US" sz="2000" dirty="0"/>
          </a:p>
          <a:p>
            <a:pPr lvl="0"/>
            <a:r>
              <a:rPr lang="en-GB" sz="2000" b="1" dirty="0"/>
              <a:t>Motion View</a:t>
            </a:r>
            <a:r>
              <a:rPr lang="en-GB" sz="2000" dirty="0"/>
              <a:t>, which displays the probe position and motion system status and allows for manual control of the probe motion system.</a:t>
            </a:r>
          </a:p>
          <a:p>
            <a:pPr lvl="0"/>
            <a:r>
              <a:rPr lang="en-GB" sz="2000" b="1" dirty="0"/>
              <a:t>Current Control View</a:t>
            </a:r>
            <a:r>
              <a:rPr lang="en-GB" sz="2000" dirty="0"/>
              <a:t>, which will allow for controlling current in the magnet and showing its historical trend.</a:t>
            </a:r>
          </a:p>
          <a:p>
            <a:pPr lvl="0"/>
            <a:r>
              <a:rPr lang="en-GB" sz="2000" b="1" dirty="0"/>
              <a:t>Analysis View</a:t>
            </a:r>
            <a:r>
              <a:rPr lang="en-GB" sz="2000" dirty="0"/>
              <a:t>, which presents the results of on-line data processing. </a:t>
            </a:r>
            <a:endParaRPr lang="en-US" sz="2000" dirty="0"/>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20</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A677D502-1D61-4F25-A3E3-86F51982B773}"/>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96337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Configuration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21</a:t>
            </a:fld>
            <a:endParaRPr lang="en-US" altLang="en-US" sz="1200">
              <a:solidFill>
                <a:srgbClr val="004C97"/>
              </a:solidFill>
              <a:latin typeface="Helvetica" panose="020B0604020202020204" pitchFamily="34" charset="0"/>
            </a:endParaRPr>
          </a:p>
        </p:txBody>
      </p:sp>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885097"/>
            <a:ext cx="8310562" cy="524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4229F765-D321-410C-8DAC-1F0CCCF3C311}"/>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15556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18AE56-7FF7-4C66-A6C8-86B3A91FBFC6}"/>
              </a:ext>
            </a:extLst>
          </p:cNvPr>
          <p:cNvPicPr>
            <a:picLocks noChangeAspect="1"/>
          </p:cNvPicPr>
          <p:nvPr/>
        </p:nvPicPr>
        <p:blipFill>
          <a:blip r:embed="rId2"/>
          <a:stretch>
            <a:fillRect/>
          </a:stretch>
        </p:blipFill>
        <p:spPr>
          <a:xfrm>
            <a:off x="5291890" y="3723937"/>
            <a:ext cx="3511443" cy="2444982"/>
          </a:xfrm>
          <a:prstGeom prst="rect">
            <a:avLst/>
          </a:prstGeom>
          <a:ln w="28575">
            <a:solidFill>
              <a:srgbClr val="404040"/>
            </a:solidFill>
          </a:ln>
        </p:spPr>
      </p:pic>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Prototype Measurement Views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22</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4229F765-D321-410C-8DAC-1F0CCCF3C311}"/>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8" name="Picture 7">
            <a:extLst>
              <a:ext uri="{FF2B5EF4-FFF2-40B4-BE49-F238E27FC236}">
                <a16:creationId xmlns:a16="http://schemas.microsoft.com/office/drawing/2014/main" id="{C483B0E9-0751-4A85-84DB-3AD9972D570F}"/>
              </a:ext>
            </a:extLst>
          </p:cNvPr>
          <p:cNvPicPr>
            <a:picLocks noChangeAspect="1"/>
          </p:cNvPicPr>
          <p:nvPr/>
        </p:nvPicPr>
        <p:blipFill>
          <a:blip r:embed="rId3"/>
          <a:stretch>
            <a:fillRect/>
          </a:stretch>
        </p:blipFill>
        <p:spPr>
          <a:xfrm>
            <a:off x="228601" y="888663"/>
            <a:ext cx="3500700" cy="2444981"/>
          </a:xfrm>
          <a:prstGeom prst="rect">
            <a:avLst/>
          </a:prstGeom>
          <a:ln w="28575">
            <a:solidFill>
              <a:srgbClr val="404040"/>
            </a:solidFill>
          </a:ln>
        </p:spPr>
      </p:pic>
      <p:pic>
        <p:nvPicPr>
          <p:cNvPr id="9" name="Picture 8">
            <a:extLst>
              <a:ext uri="{FF2B5EF4-FFF2-40B4-BE49-F238E27FC236}">
                <a16:creationId xmlns:a16="http://schemas.microsoft.com/office/drawing/2014/main" id="{D66AB9A5-6036-4559-8F1E-B44974DAE1F0}"/>
              </a:ext>
            </a:extLst>
          </p:cNvPr>
          <p:cNvPicPr>
            <a:picLocks noChangeAspect="1"/>
          </p:cNvPicPr>
          <p:nvPr/>
        </p:nvPicPr>
        <p:blipFill>
          <a:blip r:embed="rId4"/>
          <a:stretch>
            <a:fillRect/>
          </a:stretch>
        </p:blipFill>
        <p:spPr>
          <a:xfrm>
            <a:off x="5279064" y="888663"/>
            <a:ext cx="3545848" cy="2444982"/>
          </a:xfrm>
          <a:prstGeom prst="rect">
            <a:avLst/>
          </a:prstGeom>
          <a:ln w="28575">
            <a:solidFill>
              <a:srgbClr val="404040"/>
            </a:solidFill>
          </a:ln>
        </p:spPr>
      </p:pic>
      <p:pic>
        <p:nvPicPr>
          <p:cNvPr id="10" name="Picture 9">
            <a:extLst>
              <a:ext uri="{FF2B5EF4-FFF2-40B4-BE49-F238E27FC236}">
                <a16:creationId xmlns:a16="http://schemas.microsoft.com/office/drawing/2014/main" id="{B6731DD5-4490-47EF-8C9E-9D0494543E7C}"/>
              </a:ext>
            </a:extLst>
          </p:cNvPr>
          <p:cNvPicPr>
            <a:picLocks noChangeAspect="1"/>
          </p:cNvPicPr>
          <p:nvPr/>
        </p:nvPicPr>
        <p:blipFill>
          <a:blip r:embed="rId5"/>
          <a:stretch>
            <a:fillRect/>
          </a:stretch>
        </p:blipFill>
        <p:spPr>
          <a:xfrm>
            <a:off x="2715861" y="2299173"/>
            <a:ext cx="3595434" cy="2503348"/>
          </a:xfrm>
          <a:prstGeom prst="rect">
            <a:avLst/>
          </a:prstGeom>
          <a:ln w="28575">
            <a:solidFill>
              <a:srgbClr val="404040"/>
            </a:solidFill>
          </a:ln>
        </p:spPr>
      </p:pic>
      <p:pic>
        <p:nvPicPr>
          <p:cNvPr id="11" name="Picture 10">
            <a:extLst>
              <a:ext uri="{FF2B5EF4-FFF2-40B4-BE49-F238E27FC236}">
                <a16:creationId xmlns:a16="http://schemas.microsoft.com/office/drawing/2014/main" id="{CAB402C0-CEE6-4C40-8EFA-7413B9C20172}"/>
              </a:ext>
            </a:extLst>
          </p:cNvPr>
          <p:cNvPicPr>
            <a:picLocks noChangeAspect="1"/>
          </p:cNvPicPr>
          <p:nvPr/>
        </p:nvPicPr>
        <p:blipFill>
          <a:blip r:embed="rId6"/>
          <a:stretch>
            <a:fillRect/>
          </a:stretch>
        </p:blipFill>
        <p:spPr>
          <a:xfrm>
            <a:off x="228600" y="3679825"/>
            <a:ext cx="3506666" cy="2489094"/>
          </a:xfrm>
          <a:prstGeom prst="rect">
            <a:avLst/>
          </a:prstGeom>
          <a:ln w="28575">
            <a:solidFill>
              <a:srgbClr val="002060"/>
            </a:solidFill>
          </a:ln>
        </p:spPr>
      </p:pic>
    </p:spTree>
    <p:extLst>
      <p:ext uri="{BB962C8B-B14F-4D97-AF65-F5344CB8AC3E}">
        <p14:creationId xmlns:p14="http://schemas.microsoft.com/office/powerpoint/2010/main" val="319238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Software Quality Assurance</a:t>
            </a:r>
          </a:p>
        </p:txBody>
      </p:sp>
      <p:sp>
        <p:nvSpPr>
          <p:cNvPr id="24578" name="Content Placeholder 29"/>
          <p:cNvSpPr>
            <a:spLocks noGrp="1"/>
          </p:cNvSpPr>
          <p:nvPr>
            <p:ph idx="1"/>
          </p:nvPr>
        </p:nvSpPr>
        <p:spPr bwMode="auto">
          <a:xfrm>
            <a:off x="228600" y="915988"/>
            <a:ext cx="8672513" cy="530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1800" dirty="0">
                <a:latin typeface="Helvetica" panose="020B0604020202020204" pitchFamily="34" charset="0"/>
                <a:ea typeface="Geneva" pitchFamily="121" charset="-128"/>
              </a:rPr>
              <a:t>The software development will be </a:t>
            </a:r>
            <a:r>
              <a:rPr lang="en-US" altLang="en-US" sz="1800" b="1" dirty="0">
                <a:latin typeface="Helvetica" panose="020B0604020202020204" pitchFamily="34" charset="0"/>
                <a:ea typeface="Geneva" pitchFamily="121" charset="-128"/>
              </a:rPr>
              <a:t>iterative and incremental. </a:t>
            </a:r>
          </a:p>
          <a:p>
            <a:r>
              <a:rPr lang="en-US" sz="1800" dirty="0"/>
              <a:t>This project has been assessed as requiring a </a:t>
            </a:r>
            <a:r>
              <a:rPr lang="en-US" sz="1800" b="1" dirty="0"/>
              <a:t>moderate quality level, </a:t>
            </a:r>
            <a:r>
              <a:rPr lang="en-US" sz="1800" dirty="0"/>
              <a:t>which will require specific artefacts documenting the requirements, design, and testing with commensurate with the expected quality. </a:t>
            </a:r>
            <a:endParaRPr lang="en-US" altLang="en-US" sz="1800" b="1" dirty="0">
              <a:latin typeface="Helvetica" panose="020B0604020202020204" pitchFamily="34" charset="0"/>
              <a:ea typeface="Geneva" pitchFamily="121" charset="-128"/>
            </a:endParaRPr>
          </a:p>
          <a:p>
            <a:pPr eaLnBrk="1" hangingPunct="1"/>
            <a:r>
              <a:rPr lang="en-US" altLang="en-US" sz="1800" dirty="0">
                <a:latin typeface="Helvetica" panose="020B0604020202020204" pitchFamily="34" charset="0"/>
                <a:ea typeface="Geneva" pitchFamily="121" charset="-128"/>
              </a:rPr>
              <a:t>Techniques improving software quality: </a:t>
            </a:r>
          </a:p>
          <a:p>
            <a:pPr lvl="1"/>
            <a:r>
              <a:rPr lang="en-GB" sz="1600" dirty="0"/>
              <a:t>Coding guidelines</a:t>
            </a:r>
            <a:endParaRPr lang="en-US" sz="1600" dirty="0"/>
          </a:p>
          <a:p>
            <a:pPr lvl="1"/>
            <a:r>
              <a:rPr lang="en-GB" sz="1600" dirty="0"/>
              <a:t>Use of revision control system</a:t>
            </a:r>
            <a:endParaRPr lang="en-US" sz="1600" dirty="0"/>
          </a:p>
          <a:p>
            <a:pPr lvl="1"/>
            <a:r>
              <a:rPr lang="en-GB" sz="1600" dirty="0"/>
              <a:t>A template for developing components</a:t>
            </a:r>
            <a:endParaRPr lang="en-US" sz="1600" dirty="0"/>
          </a:p>
          <a:p>
            <a:pPr lvl="1"/>
            <a:r>
              <a:rPr lang="en-GB" sz="1600" dirty="0"/>
              <a:t>Component </a:t>
            </a:r>
            <a:r>
              <a:rPr lang="en-US" sz="1600" dirty="0"/>
              <a:t>mini-docs</a:t>
            </a:r>
          </a:p>
          <a:p>
            <a:pPr lvl="1"/>
            <a:r>
              <a:rPr lang="en-US" sz="1600" dirty="0"/>
              <a:t>Reuse of components</a:t>
            </a:r>
          </a:p>
          <a:p>
            <a:pPr lvl="1"/>
            <a:r>
              <a:rPr lang="en-GB" sz="1600" dirty="0"/>
              <a:t>Code inspections</a:t>
            </a:r>
            <a:endParaRPr lang="en-US" sz="1600" dirty="0"/>
          </a:p>
          <a:p>
            <a:pPr lvl="1"/>
            <a:r>
              <a:rPr lang="en-GB" sz="1600" dirty="0"/>
              <a:t>Pair programming for code that is especially difficult to develop or test.</a:t>
            </a:r>
            <a:endParaRPr lang="en-US" sz="1600" dirty="0"/>
          </a:p>
          <a:p>
            <a:pPr lvl="1"/>
            <a:r>
              <a:rPr lang="en-GB" sz="1600" dirty="0"/>
              <a:t>Testing: </a:t>
            </a:r>
            <a:endParaRPr lang="en-US" sz="1600" dirty="0"/>
          </a:p>
          <a:p>
            <a:pPr lvl="2"/>
            <a:r>
              <a:rPr lang="en-GB" sz="1600" dirty="0"/>
              <a:t>Component testing</a:t>
            </a:r>
            <a:endParaRPr lang="en-US" sz="1600" dirty="0"/>
          </a:p>
          <a:p>
            <a:pPr lvl="2"/>
            <a:r>
              <a:rPr lang="en-GB" sz="1600" dirty="0"/>
              <a:t>Integration testing</a:t>
            </a:r>
            <a:endParaRPr lang="en-US" sz="1600" dirty="0"/>
          </a:p>
          <a:p>
            <a:pPr lvl="2"/>
            <a:r>
              <a:rPr lang="en-GB" sz="1600" dirty="0"/>
              <a:t>Performance and endurance testing</a:t>
            </a:r>
            <a:endParaRPr lang="en-US" sz="1600" dirty="0"/>
          </a:p>
          <a:p>
            <a:pPr lvl="2"/>
            <a:r>
              <a:rPr lang="en-GB" sz="1600" dirty="0"/>
              <a:t>User acceptance testing</a:t>
            </a:r>
            <a:endParaRPr lang="en-US" sz="1600" dirty="0"/>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23</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A1C5AB11-773B-40E9-AF99-4ABE4C9E8C8E}"/>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26864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Summary</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0"/>
            <a:r>
              <a:rPr lang="en-US" sz="1800" dirty="0"/>
              <a:t>The rotating coil system is based on the EMMA framework, which is characterized by loosely coupled modules allowing for concurrent, independent development that is ideal for multi-person projects, such as the </a:t>
            </a:r>
            <a:r>
              <a:rPr lang="en-US" sz="1800" dirty="0" err="1"/>
              <a:t>RotCoil</a:t>
            </a:r>
            <a:r>
              <a:rPr lang="en-US" sz="1800" dirty="0"/>
              <a:t> project, and incremental development.</a:t>
            </a:r>
          </a:p>
          <a:p>
            <a:pPr lvl="0"/>
            <a:r>
              <a:rPr lang="en-US" sz="1800" dirty="0"/>
              <a:t>The EMMA-based measurement systems are configurable from components which are integrated via a message-based middleware implemented as a software bus.</a:t>
            </a:r>
          </a:p>
          <a:p>
            <a:pPr lvl="0"/>
            <a:r>
              <a:rPr lang="en-US" sz="1800" dirty="0"/>
              <a:t>The EMMA-based rotating coil system will use a set of specialized components implementing magnetic field measurements based on a rotating coil technique, motion control and probe positioning with the laser tracker. The system will also provide on-line analysis, visualization of raw and calculated data, and data archiving.</a:t>
            </a:r>
          </a:p>
          <a:p>
            <a:pPr lvl="0"/>
            <a:r>
              <a:rPr lang="en-US" sz="1800" dirty="0"/>
              <a:t>Measurements will be automated via a parameterized script, with parameters specifying current, measurement positions and number of rotations per position.</a:t>
            </a:r>
          </a:p>
          <a:p>
            <a:pPr lvl="0"/>
            <a:r>
              <a:rPr lang="en-US" sz="1800" dirty="0"/>
              <a:t>The development will be done incrementally, with each version of the system providing extended functionality.</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24</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A920D2A3-5EAD-45BF-AAC5-EB8980D98244}"/>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80751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3111500" y="2589213"/>
            <a:ext cx="278447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Backup Slides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25</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A920D2A3-5EAD-45BF-AAC5-EB8980D98244}"/>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73811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Component: Control Interface</a:t>
            </a:r>
          </a:p>
        </p:txBody>
      </p:sp>
      <p:sp>
        <p:nvSpPr>
          <p:cNvPr id="24578" name="Content Placeholder 29"/>
          <p:cNvSpPr>
            <a:spLocks noGrp="1"/>
          </p:cNvSpPr>
          <p:nvPr>
            <p:ph idx="1"/>
          </p:nvPr>
        </p:nvSpPr>
        <p:spPr bwMode="auto">
          <a:xfrm>
            <a:off x="228600" y="3923792"/>
            <a:ext cx="8672513" cy="23611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t>A component accepts a set of predefined control event messages and responds to them by performing certain actions and/or changing its state. Typically, after completing the requested function, the component sends a reply, an acknowledgment event.</a:t>
            </a:r>
          </a:p>
          <a:p>
            <a:r>
              <a:rPr lang="en-GB" sz="1800" dirty="0"/>
              <a:t>Components are also data driven. Upon receipt of a data event, the component processes its contents and, optionally, sends one or more messages. User interface components display the contents of the received data events, and data saving components archive or persist the received data.</a:t>
            </a:r>
            <a:endParaRPr lang="en-US" sz="1800" dirty="0"/>
          </a:p>
          <a:p>
            <a:endParaRPr lang="en-US" altLang="en-US" sz="2000"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26</a:t>
            </a:fld>
            <a:endParaRPr lang="en-US" altLang="en-US" sz="1200">
              <a:solidFill>
                <a:srgbClr val="004C97"/>
              </a:solidFill>
              <a:latin typeface="Helvetica"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27741017"/>
              </p:ext>
            </p:extLst>
          </p:nvPr>
        </p:nvGraphicFramePr>
        <p:xfrm>
          <a:off x="589914" y="1387855"/>
          <a:ext cx="7981061" cy="2401095"/>
        </p:xfrm>
        <a:graphic>
          <a:graphicData uri="http://schemas.openxmlformats.org/drawingml/2006/table">
            <a:tbl>
              <a:tblPr firstRow="1" firstCol="1" bandRow="1">
                <a:tableStyleId>{073A0DAA-6AF3-43AB-8588-CEC1D06C72B9}</a:tableStyleId>
              </a:tblPr>
              <a:tblGrid>
                <a:gridCol w="1326667">
                  <a:extLst>
                    <a:ext uri="{9D8B030D-6E8A-4147-A177-3AD203B41FA5}">
                      <a16:colId xmlns:a16="http://schemas.microsoft.com/office/drawing/2014/main" val="20000"/>
                    </a:ext>
                  </a:extLst>
                </a:gridCol>
                <a:gridCol w="5175460">
                  <a:extLst>
                    <a:ext uri="{9D8B030D-6E8A-4147-A177-3AD203B41FA5}">
                      <a16:colId xmlns:a16="http://schemas.microsoft.com/office/drawing/2014/main" val="20001"/>
                    </a:ext>
                  </a:extLst>
                </a:gridCol>
                <a:gridCol w="1478934">
                  <a:extLst>
                    <a:ext uri="{9D8B030D-6E8A-4147-A177-3AD203B41FA5}">
                      <a16:colId xmlns:a16="http://schemas.microsoft.com/office/drawing/2014/main" val="20002"/>
                    </a:ext>
                  </a:extLst>
                </a:gridCol>
              </a:tblGrid>
              <a:tr h="300137">
                <a:tc>
                  <a:txBody>
                    <a:bodyPr/>
                    <a:lstStyle/>
                    <a:p>
                      <a:pPr marL="0" marR="0">
                        <a:spcBef>
                          <a:spcPts val="250"/>
                        </a:spcBef>
                        <a:spcAft>
                          <a:spcPts val="125"/>
                        </a:spcAft>
                      </a:pPr>
                      <a:r>
                        <a:rPr lang="en-GB" sz="1000" dirty="0">
                          <a:effectLst/>
                        </a:rPr>
                        <a:t>Command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0410">
                <a:tc>
                  <a:txBody>
                    <a:bodyPr/>
                    <a:lstStyle/>
                    <a:p>
                      <a:pPr marL="0" marR="0">
                        <a:spcBef>
                          <a:spcPts val="250"/>
                        </a:spcBef>
                        <a:spcAft>
                          <a:spcPts val="125"/>
                        </a:spcAft>
                      </a:pPr>
                      <a:r>
                        <a:rPr lang="en-GB" sz="1000" dirty="0">
                          <a:effectLst/>
                        </a:rPr>
                        <a:t>init.cmd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Initialize component by setting its properties to their initial values (as specified in the configuration file) and perform any initialization in preparation for performing its core functionality.</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init.ack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0137">
                <a:tc>
                  <a:txBody>
                    <a:bodyPr/>
                    <a:lstStyle/>
                    <a:p>
                      <a:pPr marL="0" marR="0">
                        <a:spcBef>
                          <a:spcPts val="250"/>
                        </a:spcBef>
                        <a:spcAft>
                          <a:spcPts val="125"/>
                        </a:spcAft>
                      </a:pPr>
                      <a:r>
                        <a:rPr lang="en-GB" sz="1000" dirty="0">
                          <a:effectLst/>
                        </a:rPr>
                        <a:t>pause.cmd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Pause execution of the component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pause.ack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0137">
                <a:tc>
                  <a:txBody>
                    <a:bodyPr/>
                    <a:lstStyle/>
                    <a:p>
                      <a:pPr marL="0" marR="0">
                        <a:spcBef>
                          <a:spcPts val="250"/>
                        </a:spcBef>
                        <a:spcAft>
                          <a:spcPts val="125"/>
                        </a:spcAft>
                      </a:pPr>
                      <a:r>
                        <a:rPr lang="en-GB" sz="1000">
                          <a:effectLst/>
                        </a:rPr>
                        <a:t>run.cmd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Resume previously paused execution</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run.ack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0137">
                <a:tc>
                  <a:txBody>
                    <a:bodyPr/>
                    <a:lstStyle/>
                    <a:p>
                      <a:pPr marL="0" marR="0">
                        <a:spcBef>
                          <a:spcPts val="250"/>
                        </a:spcBef>
                        <a:spcAft>
                          <a:spcPts val="125"/>
                        </a:spcAft>
                      </a:pPr>
                      <a:r>
                        <a:rPr lang="en-GB" sz="1000">
                          <a:effectLst/>
                        </a:rPr>
                        <a:t>abort.cmd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Abort current activity or function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abort.ack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0137">
                <a:tc>
                  <a:txBody>
                    <a:bodyPr/>
                    <a:lstStyle/>
                    <a:p>
                      <a:pPr marL="0" marR="0">
                        <a:spcBef>
                          <a:spcPts val="250"/>
                        </a:spcBef>
                        <a:spcAft>
                          <a:spcPts val="125"/>
                        </a:spcAft>
                      </a:pPr>
                      <a:r>
                        <a:rPr lang="en-GB" sz="1000">
                          <a:effectLst/>
                        </a:rPr>
                        <a:t>exit.cmd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Clean up and terminate the component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exit.ack</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589915" y="999744"/>
            <a:ext cx="7981060" cy="338554"/>
          </a:xfrm>
          <a:prstGeom prst="rect">
            <a:avLst/>
          </a:prstGeom>
          <a:noFill/>
        </p:spPr>
        <p:txBody>
          <a:bodyPr wrap="square" rtlCol="0">
            <a:spAutoFit/>
          </a:bodyPr>
          <a:lstStyle/>
          <a:p>
            <a:r>
              <a:rPr lang="en-US" sz="1600" dirty="0"/>
              <a:t>Standard component control events (commands)</a:t>
            </a:r>
          </a:p>
        </p:txBody>
      </p:sp>
      <p:sp>
        <p:nvSpPr>
          <p:cNvPr id="9" name="Date Placeholder 3">
            <a:extLst>
              <a:ext uri="{FF2B5EF4-FFF2-40B4-BE49-F238E27FC236}">
                <a16:creationId xmlns:a16="http://schemas.microsoft.com/office/drawing/2014/main" id="{4AA5490A-574B-41E0-B76A-D483539E5647}"/>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95707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Component: Properties</a:t>
            </a:r>
          </a:p>
        </p:txBody>
      </p:sp>
      <p:sp>
        <p:nvSpPr>
          <p:cNvPr id="24578" name="Content Placeholder 29"/>
          <p:cNvSpPr>
            <a:spLocks noGrp="1"/>
          </p:cNvSpPr>
          <p:nvPr>
            <p:ph idx="1"/>
          </p:nvPr>
        </p:nvSpPr>
        <p:spPr bwMode="auto">
          <a:xfrm>
            <a:off x="388619" y="3951214"/>
            <a:ext cx="8122921" cy="1527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GB" sz="2000" dirty="0"/>
              <a:t>Each component has a number of properties that can be both modified and read and which alter or influence the execution of the component’s methods by </a:t>
            </a:r>
            <a:r>
              <a:rPr lang="en-US" sz="2000" dirty="0"/>
              <a:t>specifying parameters for data acquisition, motion, current control, etc.</a:t>
            </a:r>
          </a:p>
          <a:p>
            <a:pPr eaLnBrk="1" hangingPunct="1"/>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27</a:t>
            </a:fld>
            <a:endParaRPr lang="en-US" altLang="en-US" sz="1200">
              <a:solidFill>
                <a:srgbClr val="004C97"/>
              </a:solidFill>
              <a:latin typeface="Helvetica" panose="020B0604020202020204" pitchFamily="34" charset="0"/>
            </a:endParaRPr>
          </a:p>
        </p:txBody>
      </p:sp>
      <p:sp>
        <p:nvSpPr>
          <p:cNvPr id="2" name="TextBox 1"/>
          <p:cNvSpPr txBox="1"/>
          <p:nvPr/>
        </p:nvSpPr>
        <p:spPr>
          <a:xfrm>
            <a:off x="341376" y="1276588"/>
            <a:ext cx="7851648" cy="369332"/>
          </a:xfrm>
          <a:prstGeom prst="rect">
            <a:avLst/>
          </a:prstGeom>
          <a:noFill/>
        </p:spPr>
        <p:txBody>
          <a:bodyPr wrap="square" rtlCol="0">
            <a:spAutoFit/>
          </a:bodyPr>
          <a:lstStyle/>
          <a:p>
            <a:r>
              <a:rPr lang="en-US" sz="1800" dirty="0"/>
              <a:t>Standard EMMA property events</a:t>
            </a:r>
          </a:p>
        </p:txBody>
      </p:sp>
      <p:graphicFrame>
        <p:nvGraphicFramePr>
          <p:cNvPr id="5" name="Table 4"/>
          <p:cNvGraphicFramePr>
            <a:graphicFrameLocks noGrp="1"/>
          </p:cNvGraphicFramePr>
          <p:nvPr>
            <p:extLst>
              <p:ext uri="{D42A27DB-BD31-4B8C-83A1-F6EECF244321}">
                <p14:modId xmlns:p14="http://schemas.microsoft.com/office/powerpoint/2010/main" val="1923886746"/>
              </p:ext>
            </p:extLst>
          </p:nvPr>
        </p:nvGraphicFramePr>
        <p:xfrm>
          <a:off x="341376" y="1645920"/>
          <a:ext cx="8010145" cy="1405499"/>
        </p:xfrm>
        <a:graphic>
          <a:graphicData uri="http://schemas.openxmlformats.org/drawingml/2006/table">
            <a:tbl>
              <a:tblPr firstRow="1" firstCol="1" bandRow="1">
                <a:tableStyleId>{073A0DAA-6AF3-43AB-8588-CEC1D06C72B9}</a:tableStyleId>
              </a:tblPr>
              <a:tblGrid>
                <a:gridCol w="1038864">
                  <a:extLst>
                    <a:ext uri="{9D8B030D-6E8A-4147-A177-3AD203B41FA5}">
                      <a16:colId xmlns:a16="http://schemas.microsoft.com/office/drawing/2014/main" val="20000"/>
                    </a:ext>
                  </a:extLst>
                </a:gridCol>
                <a:gridCol w="1920842">
                  <a:extLst>
                    <a:ext uri="{9D8B030D-6E8A-4147-A177-3AD203B41FA5}">
                      <a16:colId xmlns:a16="http://schemas.microsoft.com/office/drawing/2014/main" val="20001"/>
                    </a:ext>
                  </a:extLst>
                </a:gridCol>
                <a:gridCol w="2029768">
                  <a:extLst>
                    <a:ext uri="{9D8B030D-6E8A-4147-A177-3AD203B41FA5}">
                      <a16:colId xmlns:a16="http://schemas.microsoft.com/office/drawing/2014/main" val="20002"/>
                    </a:ext>
                  </a:extLst>
                </a:gridCol>
                <a:gridCol w="1024232">
                  <a:extLst>
                    <a:ext uri="{9D8B030D-6E8A-4147-A177-3AD203B41FA5}">
                      <a16:colId xmlns:a16="http://schemas.microsoft.com/office/drawing/2014/main" val="20003"/>
                    </a:ext>
                  </a:extLst>
                </a:gridCol>
                <a:gridCol w="1996439">
                  <a:extLst>
                    <a:ext uri="{9D8B030D-6E8A-4147-A177-3AD203B41FA5}">
                      <a16:colId xmlns:a16="http://schemas.microsoft.com/office/drawing/2014/main" val="20004"/>
                    </a:ext>
                  </a:extLst>
                </a:gridCol>
              </a:tblGrid>
              <a:tr h="226549">
                <a:tc>
                  <a:txBody>
                    <a:bodyPr/>
                    <a:lstStyle/>
                    <a:p>
                      <a:pPr marL="0" marR="0">
                        <a:spcBef>
                          <a:spcPts val="250"/>
                        </a:spcBef>
                        <a:spcAft>
                          <a:spcPts val="125"/>
                        </a:spcAft>
                      </a:pPr>
                      <a:r>
                        <a:rPr lang="en-GB" sz="1000" dirty="0">
                          <a:effectLst/>
                        </a:rPr>
                        <a:t>Command</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Parameters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Action</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Reply</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Parameters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253">
                <a:tc>
                  <a:txBody>
                    <a:bodyPr/>
                    <a:lstStyle/>
                    <a:p>
                      <a:pPr marL="0" marR="0">
                        <a:spcBef>
                          <a:spcPts val="250"/>
                        </a:spcBef>
                        <a:spcAft>
                          <a:spcPts val="125"/>
                        </a:spcAft>
                      </a:pPr>
                      <a:r>
                        <a:rPr lang="en-GB" sz="1000">
                          <a:effectLst/>
                        </a:rPr>
                        <a:t>set.cmd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[property1= value]+</a:t>
                      </a:r>
                      <a:endParaRPr lang="en-US" sz="1000">
                        <a:effectLst/>
                      </a:endParaRPr>
                    </a:p>
                    <a:p>
                      <a:pPr marL="0" marR="0">
                        <a:spcBef>
                          <a:spcPts val="250"/>
                        </a:spcBef>
                        <a:spcAft>
                          <a:spcPts val="125"/>
                        </a:spcAft>
                      </a:pPr>
                      <a:r>
                        <a:rPr lang="en-GB" sz="1000">
                          <a:effectLst/>
                        </a:rPr>
                        <a:t>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Set listed properties to given values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set.ack</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None</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9231">
                <a:tc>
                  <a:txBody>
                    <a:bodyPr/>
                    <a:lstStyle/>
                    <a:p>
                      <a:pPr marL="0" marR="0">
                        <a:spcBef>
                          <a:spcPts val="250"/>
                        </a:spcBef>
                        <a:spcAft>
                          <a:spcPts val="125"/>
                        </a:spcAft>
                      </a:pPr>
                      <a:r>
                        <a:rPr lang="en-GB" sz="1000">
                          <a:effectLst/>
                        </a:rPr>
                        <a:t>get.cmd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[property]+</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Return values of listed properties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get.dat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[property1= value]+</a:t>
                      </a:r>
                      <a:endParaRPr lang="en-US" sz="1000">
                        <a:effectLst/>
                      </a:endParaRPr>
                    </a:p>
                    <a:p>
                      <a:pPr marL="0" marR="0">
                        <a:spcBef>
                          <a:spcPts val="250"/>
                        </a:spcBef>
                        <a:spcAft>
                          <a:spcPts val="125"/>
                        </a:spcAft>
                      </a:pPr>
                      <a:r>
                        <a:rPr lang="en-GB" sz="1000">
                          <a:effectLst/>
                        </a:rPr>
                        <a:t>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53097">
                <a:tc>
                  <a:txBody>
                    <a:bodyPr/>
                    <a:lstStyle/>
                    <a:p>
                      <a:pPr marL="0" marR="0">
                        <a:spcBef>
                          <a:spcPts val="250"/>
                        </a:spcBef>
                        <a:spcAft>
                          <a:spcPts val="125"/>
                        </a:spcAft>
                      </a:pPr>
                      <a:r>
                        <a:rPr lang="en-GB" sz="1000">
                          <a:effectLst/>
                        </a:rPr>
                        <a:t>state.cmd</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None</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Return current state of the component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a:effectLst/>
                        </a:rPr>
                        <a:t>state.dat</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250"/>
                        </a:spcBef>
                        <a:spcAft>
                          <a:spcPts val="125"/>
                        </a:spcAft>
                      </a:pPr>
                      <a:r>
                        <a:rPr lang="en-GB" sz="1000" dirty="0">
                          <a:effectLst/>
                        </a:rPr>
                        <a:t>state</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341376" y="3073170"/>
            <a:ext cx="8217408" cy="338554"/>
          </a:xfrm>
          <a:prstGeom prst="rect">
            <a:avLst/>
          </a:prstGeom>
        </p:spPr>
        <p:txBody>
          <a:bodyPr wrap="square">
            <a:spAutoFit/>
          </a:bodyPr>
          <a:lstStyle/>
          <a:p>
            <a:pPr marL="0" marR="0">
              <a:spcBef>
                <a:spcPts val="250"/>
              </a:spcBef>
              <a:spcAft>
                <a:spcPts val="125"/>
              </a:spcAft>
            </a:pPr>
            <a:r>
              <a:rPr lang="en-GB" sz="1600" dirty="0">
                <a:latin typeface="Verdana" panose="020B0604030504040204" pitchFamily="34" charset="0"/>
                <a:ea typeface="Times New Roman" panose="02020603050405020304" pitchFamily="18" charset="0"/>
                <a:cs typeface="Times New Roman" panose="02020603050405020304" pitchFamily="18" charset="0"/>
              </a:rPr>
              <a:t>[</a:t>
            </a:r>
            <a:r>
              <a:rPr lang="en-GB" sz="1600" i="1" dirty="0">
                <a:latin typeface="Verdana" panose="020B0604030504040204" pitchFamily="34" charset="0"/>
                <a:ea typeface="Times New Roman" panose="02020603050405020304" pitchFamily="18" charset="0"/>
                <a:cs typeface="Times New Roman" panose="02020603050405020304" pitchFamily="18" charset="0"/>
              </a:rPr>
              <a:t>contents</a:t>
            </a:r>
            <a:r>
              <a:rPr lang="en-GB" sz="1600" dirty="0">
                <a:latin typeface="Verdana" panose="020B0604030504040204" pitchFamily="34" charset="0"/>
                <a:ea typeface="Times New Roman" panose="02020603050405020304" pitchFamily="18" charset="0"/>
                <a:cs typeface="Times New Roman" panose="02020603050405020304" pitchFamily="18" charset="0"/>
              </a:rPr>
              <a:t>]+ denotes an array of one or more elements of specified contents. </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0" name="Date Placeholder 3">
            <a:extLst>
              <a:ext uri="{FF2B5EF4-FFF2-40B4-BE49-F238E27FC236}">
                <a16:creationId xmlns:a16="http://schemas.microsoft.com/office/drawing/2014/main" id="{782B3FA2-85C1-47D0-B84B-67ED9528C248}"/>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98334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Scripting</a:t>
            </a:r>
          </a:p>
        </p:txBody>
      </p:sp>
      <p:sp>
        <p:nvSpPr>
          <p:cNvPr id="24578" name="Content Placeholder 29"/>
          <p:cNvSpPr>
            <a:spLocks noGrp="1"/>
          </p:cNvSpPr>
          <p:nvPr>
            <p:ph idx="1"/>
          </p:nvPr>
        </p:nvSpPr>
        <p:spPr bwMode="auto">
          <a:xfrm>
            <a:off x="228600" y="3546770"/>
            <a:ext cx="8791832" cy="26013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2000" dirty="0"/>
              <a:t>The control script communicates with components via the software bus, directing a sequence of execution that follows a measurement algorithm. </a:t>
            </a:r>
          </a:p>
          <a:p>
            <a:r>
              <a:rPr lang="en-US" sz="2000" dirty="0"/>
              <a:t>The script coordinates components by sending control events, and does not process any data (orchestration) </a:t>
            </a:r>
          </a:p>
          <a:p>
            <a:r>
              <a:rPr lang="en-US" sz="2000" dirty="0"/>
              <a:t>The script can also modify component properties. </a:t>
            </a:r>
          </a:p>
          <a:p>
            <a:r>
              <a:rPr lang="en-US" sz="2000" dirty="0"/>
              <a:t>An EMMA script is not intended to contain measurement parameters, which should be read from a parameter file.</a:t>
            </a:r>
          </a:p>
          <a:p>
            <a:pPr marL="0" indent="0" eaLnBrk="1" hangingPunct="1">
              <a:buNone/>
            </a:pPr>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28</a:t>
            </a:fld>
            <a:endParaRPr lang="en-US" altLang="en-US" sz="1200">
              <a:solidFill>
                <a:srgbClr val="004C97"/>
              </a:solidFill>
              <a:latin typeface="Helvetica" panose="020B0604020202020204" pitchFamily="34" charset="0"/>
            </a:endParaRPr>
          </a:p>
        </p:txBody>
      </p:sp>
      <p:sp>
        <p:nvSpPr>
          <p:cNvPr id="2" name="Rounded Rectangle 1"/>
          <p:cNvSpPr/>
          <p:nvPr/>
        </p:nvSpPr>
        <p:spPr>
          <a:xfrm>
            <a:off x="3340608" y="2121916"/>
            <a:ext cx="1927860" cy="549338"/>
          </a:xfrm>
          <a:prstGeom prst="roundRect">
            <a:avLst/>
          </a:prstGeom>
          <a:solidFill>
            <a:schemeClr val="bg1">
              <a:lumMod val="85000"/>
            </a:schemeClr>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404040"/>
                </a:solidFill>
              </a:rPr>
              <a:t>Script component</a:t>
            </a:r>
          </a:p>
        </p:txBody>
      </p:sp>
      <p:sp>
        <p:nvSpPr>
          <p:cNvPr id="3" name="Rectangle 2"/>
          <p:cNvSpPr/>
          <p:nvPr/>
        </p:nvSpPr>
        <p:spPr>
          <a:xfrm>
            <a:off x="1536192" y="1688592"/>
            <a:ext cx="1133856" cy="768096"/>
          </a:xfrm>
          <a:prstGeom prst="rect">
            <a:avLst/>
          </a:prstGeom>
          <a:solidFill>
            <a:schemeClr val="bg1">
              <a:lumMod val="85000"/>
            </a:schemeClr>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404040"/>
                </a:solidFill>
              </a:rPr>
              <a:t>Python</a:t>
            </a:r>
          </a:p>
          <a:p>
            <a:pPr algn="ctr"/>
            <a:r>
              <a:rPr lang="en-US" sz="1800" dirty="0">
                <a:solidFill>
                  <a:srgbClr val="404040"/>
                </a:solidFill>
              </a:rPr>
              <a:t>script</a:t>
            </a:r>
          </a:p>
        </p:txBody>
      </p:sp>
      <p:cxnSp>
        <p:nvCxnSpPr>
          <p:cNvPr id="5" name="Straight Arrow Connector 4"/>
          <p:cNvCxnSpPr>
            <a:stCxn id="3" idx="3"/>
          </p:cNvCxnSpPr>
          <p:nvPr/>
        </p:nvCxnSpPr>
        <p:spPr>
          <a:xfrm>
            <a:off x="2670048" y="2072640"/>
            <a:ext cx="670560" cy="147510"/>
          </a:xfrm>
          <a:prstGeom prst="straightConnector1">
            <a:avLst/>
          </a:prstGeom>
          <a:ln>
            <a:solidFill>
              <a:srgbClr val="40404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536192" y="2971800"/>
            <a:ext cx="5702808" cy="12700"/>
          </a:xfrm>
          <a:prstGeom prst="line">
            <a:avLst/>
          </a:prstGeom>
          <a:ln w="95250">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089400" y="2643485"/>
            <a:ext cx="0" cy="260921"/>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70400" y="2685479"/>
            <a:ext cx="0" cy="260921"/>
          </a:xfrm>
          <a:prstGeom prst="straightConnector1">
            <a:avLst/>
          </a:prstGeom>
          <a:ln>
            <a:solidFill>
              <a:srgbClr val="40404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28361" y="2643485"/>
            <a:ext cx="1395767" cy="369332"/>
          </a:xfrm>
          <a:prstGeom prst="rect">
            <a:avLst/>
          </a:prstGeom>
          <a:noFill/>
        </p:spPr>
        <p:txBody>
          <a:bodyPr wrap="none" rtlCol="0">
            <a:spAutoFit/>
          </a:bodyPr>
          <a:lstStyle/>
          <a:p>
            <a:r>
              <a:rPr lang="en-US" sz="1800" dirty="0"/>
              <a:t>software bus</a:t>
            </a:r>
          </a:p>
        </p:txBody>
      </p:sp>
      <p:sp>
        <p:nvSpPr>
          <p:cNvPr id="14" name="Date Placeholder 3">
            <a:extLst>
              <a:ext uri="{FF2B5EF4-FFF2-40B4-BE49-F238E27FC236}">
                <a16:creationId xmlns:a16="http://schemas.microsoft.com/office/drawing/2014/main" id="{A928814E-1806-42EF-8088-D052418E4CDD}"/>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358044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Measurement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29</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48057EDF-FED9-4631-B7CE-A82581D5DA44}"/>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2" name="Picture 1">
            <a:extLst>
              <a:ext uri="{FF2B5EF4-FFF2-40B4-BE49-F238E27FC236}">
                <a16:creationId xmlns:a16="http://schemas.microsoft.com/office/drawing/2014/main" id="{4D27689A-63B9-4764-B774-18A798B82290}"/>
              </a:ext>
            </a:extLst>
          </p:cNvPr>
          <p:cNvPicPr>
            <a:picLocks noChangeAspect="1"/>
          </p:cNvPicPr>
          <p:nvPr/>
        </p:nvPicPr>
        <p:blipFill>
          <a:blip r:embed="rId2"/>
          <a:stretch>
            <a:fillRect/>
          </a:stretch>
        </p:blipFill>
        <p:spPr>
          <a:xfrm>
            <a:off x="676275" y="965771"/>
            <a:ext cx="7450680" cy="5203753"/>
          </a:xfrm>
          <a:prstGeom prst="rect">
            <a:avLst/>
          </a:prstGeom>
        </p:spPr>
      </p:pic>
    </p:spTree>
    <p:extLst>
      <p:ext uri="{BB962C8B-B14F-4D97-AF65-F5344CB8AC3E}">
        <p14:creationId xmlns:p14="http://schemas.microsoft.com/office/powerpoint/2010/main" val="381909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Concept of HL-LHC Rotating Coil System Software</a:t>
            </a:r>
          </a:p>
        </p:txBody>
      </p:sp>
      <p:sp>
        <p:nvSpPr>
          <p:cNvPr id="24578" name="Content Placeholder 29"/>
          <p:cNvSpPr>
            <a:spLocks noGrp="1"/>
          </p:cNvSpPr>
          <p:nvPr>
            <p:ph idx="1"/>
          </p:nvPr>
        </p:nvSpPr>
        <p:spPr bwMode="auto">
          <a:xfrm>
            <a:off x="228601" y="1458097"/>
            <a:ext cx="8384058" cy="4572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Aft>
                <a:spcPts val="600"/>
              </a:spcAft>
              <a:buFont typeface="Wingdings" panose="05000000000000000000" pitchFamily="2" charset="2"/>
              <a:buChar char="§"/>
            </a:pPr>
            <a:r>
              <a:rPr lang="en-US" sz="2000" dirty="0"/>
              <a:t>HL-LHC Rotating Coil System (</a:t>
            </a:r>
            <a:r>
              <a:rPr lang="en-US" sz="2000" b="1" dirty="0"/>
              <a:t>RotCoil</a:t>
            </a:r>
            <a:r>
              <a:rPr lang="en-US" sz="2000" dirty="0"/>
              <a:t>) is designed as an application based on the EMMA framework.</a:t>
            </a:r>
          </a:p>
          <a:p>
            <a:pPr>
              <a:spcAft>
                <a:spcPts val="600"/>
              </a:spcAft>
              <a:buFont typeface="Wingdings" panose="05000000000000000000" pitchFamily="2" charset="2"/>
              <a:buChar char="§"/>
            </a:pPr>
            <a:r>
              <a:rPr lang="en-US" sz="2000" dirty="0"/>
              <a:t>The system is build as a set of components running together with the standard EMMA  components.</a:t>
            </a:r>
          </a:p>
          <a:p>
            <a:pPr>
              <a:spcAft>
                <a:spcPts val="600"/>
              </a:spcAft>
              <a:buFont typeface="Wingdings" panose="05000000000000000000" pitchFamily="2" charset="2"/>
              <a:buChar char="§"/>
            </a:pPr>
            <a:r>
              <a:rPr lang="en-US" sz="2000" dirty="0"/>
              <a:t>A dedicated EMMA script will be developed to automate measurements.</a:t>
            </a:r>
          </a:p>
          <a:p>
            <a:pPr>
              <a:spcAft>
                <a:spcPts val="600"/>
              </a:spcAft>
              <a:buFont typeface="Wingdings" panose="05000000000000000000" pitchFamily="2" charset="2"/>
              <a:buChar char="§"/>
            </a:pPr>
            <a:r>
              <a:rPr lang="en-US" sz="2000" dirty="0"/>
              <a:t>System will be developed incrementally, with each subsequent version providing more functionality.</a:t>
            </a:r>
          </a:p>
          <a:p>
            <a:pPr>
              <a:spcAft>
                <a:spcPts val="600"/>
              </a:spcAft>
              <a:buFont typeface="Wingdings" panose="05000000000000000000" pitchFamily="2" charset="2"/>
              <a:buChar char="§"/>
            </a:pPr>
            <a:r>
              <a:rPr lang="en-US" sz="2000" dirty="0"/>
              <a:t>Several existing components from other systems will be reused or reengineered in addition to all EMMA system components. </a:t>
            </a:r>
          </a:p>
          <a:p>
            <a:pPr marL="0" lvl="0" indent="0">
              <a:buNone/>
            </a:pPr>
            <a:endParaRPr lang="en-US" sz="2000" dirty="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
        <p:nvSpPr>
          <p:cNvPr id="8" name="Date Placeholder 3">
            <a:extLst>
              <a:ext uri="{FF2B5EF4-FFF2-40B4-BE49-F238E27FC236}">
                <a16:creationId xmlns:a16="http://schemas.microsoft.com/office/drawing/2014/main" id="{E08F2155-FF19-4D10-8FBC-BACD70282DC2}"/>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3469938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Motion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30</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C78216F5-3B4A-46D4-B436-C5FC96BF09CC}"/>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6" name="Picture 5">
            <a:extLst>
              <a:ext uri="{FF2B5EF4-FFF2-40B4-BE49-F238E27FC236}">
                <a16:creationId xmlns:a16="http://schemas.microsoft.com/office/drawing/2014/main" id="{2BB92949-C579-4F2D-9FBF-2B8295701E47}"/>
              </a:ext>
            </a:extLst>
          </p:cNvPr>
          <p:cNvPicPr>
            <a:picLocks noChangeAspect="1"/>
          </p:cNvPicPr>
          <p:nvPr/>
        </p:nvPicPr>
        <p:blipFill>
          <a:blip r:embed="rId2"/>
          <a:stretch>
            <a:fillRect/>
          </a:stretch>
        </p:blipFill>
        <p:spPr>
          <a:xfrm>
            <a:off x="806450" y="1158113"/>
            <a:ext cx="7171509" cy="4944999"/>
          </a:xfrm>
          <a:prstGeom prst="rect">
            <a:avLst/>
          </a:prstGeom>
        </p:spPr>
      </p:pic>
    </p:spTree>
    <p:extLst>
      <p:ext uri="{BB962C8B-B14F-4D97-AF65-F5344CB8AC3E}">
        <p14:creationId xmlns:p14="http://schemas.microsoft.com/office/powerpoint/2010/main" val="102952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Laser Tracker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31</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78EE23D3-56B0-4C20-A9BB-DB08EADFD659}"/>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5" name="Picture 4">
            <a:extLst>
              <a:ext uri="{FF2B5EF4-FFF2-40B4-BE49-F238E27FC236}">
                <a16:creationId xmlns:a16="http://schemas.microsoft.com/office/drawing/2014/main" id="{0EA809BA-5B20-44BB-9791-0B889FFEFBAA}"/>
              </a:ext>
            </a:extLst>
          </p:cNvPr>
          <p:cNvPicPr>
            <a:picLocks noChangeAspect="1"/>
          </p:cNvPicPr>
          <p:nvPr/>
        </p:nvPicPr>
        <p:blipFill>
          <a:blip r:embed="rId2"/>
          <a:stretch>
            <a:fillRect/>
          </a:stretch>
        </p:blipFill>
        <p:spPr>
          <a:xfrm>
            <a:off x="452437" y="918010"/>
            <a:ext cx="7526338" cy="5240270"/>
          </a:xfrm>
          <a:prstGeom prst="rect">
            <a:avLst/>
          </a:prstGeom>
        </p:spPr>
      </p:pic>
    </p:spTree>
    <p:extLst>
      <p:ext uri="{BB962C8B-B14F-4D97-AF65-F5344CB8AC3E}">
        <p14:creationId xmlns:p14="http://schemas.microsoft.com/office/powerpoint/2010/main" val="245397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Current Control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32</a:t>
            </a:fld>
            <a:endParaRPr lang="en-US" altLang="en-US" sz="1200">
              <a:solidFill>
                <a:srgbClr val="004C97"/>
              </a:solidFill>
              <a:latin typeface="Helvetica" panose="020B0604020202020204" pitchFamily="34" charset="0"/>
            </a:endParaRPr>
          </a:p>
        </p:txBody>
      </p:sp>
      <p:pic>
        <p:nvPicPr>
          <p:cNvPr id="3" name="Picture 2">
            <a:extLst>
              <a:ext uri="{FF2B5EF4-FFF2-40B4-BE49-F238E27FC236}">
                <a16:creationId xmlns:a16="http://schemas.microsoft.com/office/drawing/2014/main" id="{91EA3D86-6ACE-469B-AB4A-F804F8B141E8}"/>
              </a:ext>
            </a:extLst>
          </p:cNvPr>
          <p:cNvPicPr>
            <a:picLocks noChangeAspect="1"/>
          </p:cNvPicPr>
          <p:nvPr/>
        </p:nvPicPr>
        <p:blipFill>
          <a:blip r:embed="rId2"/>
          <a:stretch>
            <a:fillRect/>
          </a:stretch>
        </p:blipFill>
        <p:spPr>
          <a:xfrm>
            <a:off x="806450" y="972721"/>
            <a:ext cx="7332320" cy="5105420"/>
          </a:xfrm>
          <a:prstGeom prst="rect">
            <a:avLst/>
          </a:prstGeom>
        </p:spPr>
      </p:pic>
      <p:sp>
        <p:nvSpPr>
          <p:cNvPr id="7" name="Date Placeholder 3">
            <a:extLst>
              <a:ext uri="{FF2B5EF4-FFF2-40B4-BE49-F238E27FC236}">
                <a16:creationId xmlns:a16="http://schemas.microsoft.com/office/drawing/2014/main" id="{A11F5F04-AB1D-4304-92DB-A37D844D7E1D}"/>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100819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UI: Run View</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33</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861044ED-F1FF-4345-B386-945A9ECCD877}"/>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pic>
        <p:nvPicPr>
          <p:cNvPr id="2" name="Picture 1">
            <a:extLst>
              <a:ext uri="{FF2B5EF4-FFF2-40B4-BE49-F238E27FC236}">
                <a16:creationId xmlns:a16="http://schemas.microsoft.com/office/drawing/2014/main" id="{49FC2CB1-B1D0-4293-8CB5-C3FFD0385137}"/>
              </a:ext>
            </a:extLst>
          </p:cNvPr>
          <p:cNvPicPr>
            <a:picLocks noChangeAspect="1"/>
          </p:cNvPicPr>
          <p:nvPr/>
        </p:nvPicPr>
        <p:blipFill>
          <a:blip r:embed="rId2"/>
          <a:stretch>
            <a:fillRect/>
          </a:stretch>
        </p:blipFill>
        <p:spPr>
          <a:xfrm>
            <a:off x="676275" y="961083"/>
            <a:ext cx="7294278" cy="5177607"/>
          </a:xfrm>
          <a:prstGeom prst="rect">
            <a:avLst/>
          </a:prstGeom>
        </p:spPr>
      </p:pic>
    </p:spTree>
    <p:extLst>
      <p:ext uri="{BB962C8B-B14F-4D97-AF65-F5344CB8AC3E}">
        <p14:creationId xmlns:p14="http://schemas.microsoft.com/office/powerpoint/2010/main" val="119525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Framework</a:t>
            </a:r>
          </a:p>
        </p:txBody>
      </p:sp>
      <p:sp>
        <p:nvSpPr>
          <p:cNvPr id="24578" name="Content Placeholder 29"/>
          <p:cNvSpPr>
            <a:spLocks noGrp="1"/>
          </p:cNvSpPr>
          <p:nvPr>
            <p:ph idx="1"/>
          </p:nvPr>
        </p:nvSpPr>
        <p:spPr bwMode="auto">
          <a:xfrm>
            <a:off x="242887" y="3334801"/>
            <a:ext cx="8672513" cy="271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800" dirty="0">
                <a:latin typeface="Helvetica" panose="020B0604020202020204" pitchFamily="34" charset="0"/>
                <a:ea typeface="Geneva" pitchFamily="121" charset="-128"/>
              </a:rPr>
              <a:t>It is a </a:t>
            </a:r>
            <a:r>
              <a:rPr lang="en-US" altLang="en-US" sz="1800" b="1" dirty="0">
                <a:latin typeface="Helvetica" panose="020B0604020202020204" pitchFamily="34" charset="0"/>
                <a:ea typeface="Geneva" pitchFamily="121" charset="-128"/>
              </a:rPr>
              <a:t>component-based framework</a:t>
            </a:r>
            <a:r>
              <a:rPr lang="en-US" altLang="en-US" sz="1800" dirty="0">
                <a:latin typeface="Helvetica" panose="020B0604020202020204" pitchFamily="34" charset="0"/>
                <a:ea typeface="Geneva" pitchFamily="121" charset="-128"/>
              </a:rPr>
              <a:t>,</a:t>
            </a:r>
            <a:r>
              <a:rPr lang="en-US" sz="1800" dirty="0"/>
              <a:t> where applications are constructed by assembling them from different, loosely coupled, standardized modules. </a:t>
            </a:r>
          </a:p>
          <a:p>
            <a:r>
              <a:rPr lang="en-US" sz="1800" dirty="0"/>
              <a:t>Its </a:t>
            </a:r>
            <a:r>
              <a:rPr lang="en-US" sz="1800" b="1" dirty="0"/>
              <a:t>message-oriented architecture </a:t>
            </a:r>
            <a:r>
              <a:rPr lang="en-US" sz="1800" dirty="0"/>
              <a:t>is implemented on a publish-subscribe software bus, which supports local and remote communication of components. When a message with a given topic is published on the bus, all the components that have subscribed for that topic (subscribers) are notified.</a:t>
            </a:r>
          </a:p>
          <a:p>
            <a:r>
              <a:rPr lang="en-US" sz="1800" dirty="0"/>
              <a:t>EMMA can form a distributed system, with local components connected to the bus by message queues and remote components via socket-based TCP/IP.</a:t>
            </a:r>
          </a:p>
          <a:p>
            <a:endParaRPr lang="en-US" sz="1800" dirty="0"/>
          </a:p>
          <a:p>
            <a:endParaRPr lang="en-US" altLang="en-US" sz="1800"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a:t>
            </a:fld>
            <a:endParaRPr lang="en-US" altLang="en-US" sz="1200">
              <a:solidFill>
                <a:srgbClr val="004C97"/>
              </a:solidFill>
              <a:latin typeface="Helvetica" panose="020B0604020202020204" pitchFamily="34" charset="0"/>
            </a:endParaRPr>
          </a:p>
        </p:txBody>
      </p:sp>
      <p:pic>
        <p:nvPicPr>
          <p:cNvPr id="10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972375"/>
            <a:ext cx="53149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52946836-6445-4B19-9E7A-3ABED8F42A89}"/>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339102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System Configuration</a:t>
            </a:r>
          </a:p>
        </p:txBody>
      </p:sp>
      <p:sp>
        <p:nvSpPr>
          <p:cNvPr id="24578" name="Content Placeholder 29"/>
          <p:cNvSpPr>
            <a:spLocks noGrp="1"/>
          </p:cNvSpPr>
          <p:nvPr>
            <p:ph idx="1"/>
          </p:nvPr>
        </p:nvSpPr>
        <p:spPr bwMode="auto">
          <a:xfrm>
            <a:off x="4864609" y="1380108"/>
            <a:ext cx="4177791" cy="4203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1800" dirty="0">
                <a:latin typeface="Helvetica" panose="020B0604020202020204" pitchFamily="34" charset="0"/>
                <a:ea typeface="Geneva" pitchFamily="121" charset="-128"/>
              </a:rPr>
              <a:t>EMMA-based systems are configurable using an INI configuration file.</a:t>
            </a:r>
          </a:p>
          <a:p>
            <a:r>
              <a:rPr lang="en-GB" sz="1800" dirty="0"/>
              <a:t>INI files are simple text files with a basic structure composed of sections that contain properties with their values.</a:t>
            </a:r>
          </a:p>
          <a:p>
            <a:r>
              <a:rPr lang="en-GB" sz="1800" dirty="0"/>
              <a:t>The EMMA INI has multiple sections:</a:t>
            </a:r>
          </a:p>
          <a:p>
            <a:pPr lvl="1"/>
            <a:r>
              <a:rPr lang="en-GB" sz="1800" dirty="0"/>
              <a:t>system</a:t>
            </a:r>
          </a:p>
          <a:p>
            <a:pPr lvl="1"/>
            <a:r>
              <a:rPr lang="en-GB" sz="1800" dirty="0"/>
              <a:t>components</a:t>
            </a:r>
          </a:p>
          <a:p>
            <a:pPr lvl="1"/>
            <a:r>
              <a:rPr lang="en-GB" sz="1800" dirty="0"/>
              <a:t>events</a:t>
            </a:r>
          </a:p>
          <a:p>
            <a:pPr lvl="1"/>
            <a:r>
              <a:rPr lang="en-GB" sz="1800" dirty="0"/>
              <a:t>component property sections</a:t>
            </a:r>
          </a:p>
          <a:p>
            <a:pPr marL="0" indent="0">
              <a:buNone/>
            </a:pPr>
            <a:endParaRPr lang="en-US" sz="2000" dirty="0"/>
          </a:p>
          <a:p>
            <a:pPr eaLnBrk="1" hangingPunct="1"/>
            <a:endParaRPr lang="en-US" altLang="en-US" sz="2000"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sp>
        <p:nvSpPr>
          <p:cNvPr id="2" name="Rectangle 2"/>
          <p:cNvSpPr>
            <a:spLocks noChangeArrowheads="1"/>
          </p:cNvSpPr>
          <p:nvPr/>
        </p:nvSpPr>
        <p:spPr bwMode="auto">
          <a:xfrm>
            <a:off x="1158240" y="12303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 Box 1"/>
          <p:cNvSpPr txBox="1">
            <a:spLocks noChangeArrowheads="1"/>
          </p:cNvSpPr>
          <p:nvPr/>
        </p:nvSpPr>
        <p:spPr bwMode="auto">
          <a:xfrm>
            <a:off x="452437" y="1380108"/>
            <a:ext cx="4133088" cy="3657600"/>
          </a:xfrm>
          <a:prstGeom prst="rect">
            <a:avLst/>
          </a:prstGeom>
          <a:gradFill rotWithShape="0">
            <a:gsLst>
              <a:gs pos="0">
                <a:srgbClr val="FFFFFF"/>
              </a:gs>
              <a:gs pos="100000">
                <a:srgbClr val="DBDBDB"/>
              </a:gs>
            </a:gsLst>
            <a:lin ang="5400000" scaled="1"/>
          </a:gradFill>
          <a:ln w="12700">
            <a:solidFill>
              <a:srgbClr val="C9C9C9"/>
            </a:solidFill>
            <a:miter lim="800000"/>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Initial values of  system properties</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[system]</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systemProperty_1 = value_1</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systemProperty_2 = value_2</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Non-standard (system- specific) components</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[components]</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component_1 = </a:t>
            </a: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local:</a:t>
            </a: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pathToVI              ; local component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component_2 = </a:t>
            </a: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remote:</a:t>
            </a: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pathToVI          ; remote component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Automatic initialization events: topic:event = parameter</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[events]</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control:init.cmd = NONE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control.component_1:connect.cmd = NONE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Properties of components: property = value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[component_1]</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property_1.1 = value_1</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property_1.2 = value_2</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[component_n]</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property_n.1 = value_1</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property_n.2 = value_2</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Date Placeholder 3">
            <a:extLst>
              <a:ext uri="{FF2B5EF4-FFF2-40B4-BE49-F238E27FC236}">
                <a16:creationId xmlns:a16="http://schemas.microsoft.com/office/drawing/2014/main" id="{246005F0-2065-4849-93CC-0A75098FD229}"/>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46928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EMMA Component</a:t>
            </a:r>
          </a:p>
        </p:txBody>
      </p:sp>
      <p:sp>
        <p:nvSpPr>
          <p:cNvPr id="24578" name="Content Placeholder 29"/>
          <p:cNvSpPr>
            <a:spLocks noGrp="1"/>
          </p:cNvSpPr>
          <p:nvPr>
            <p:ph idx="1"/>
          </p:nvPr>
        </p:nvSpPr>
        <p:spPr bwMode="auto">
          <a:xfrm>
            <a:off x="228600" y="1524000"/>
            <a:ext cx="8672513"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sz="2000" dirty="0"/>
              <a:t>EMMA components execute concurrently and are loosely coupled via message-based interface.</a:t>
            </a:r>
          </a:p>
          <a:p>
            <a:r>
              <a:rPr lang="en-GB" sz="2000" dirty="0"/>
              <a:t>EMMA components are standardized with a defined set of common control commands and based on a common template including a state machine, bus connectivity, and an external decision table.</a:t>
            </a:r>
          </a:p>
          <a:p>
            <a:r>
              <a:rPr lang="en-GB" sz="2000" dirty="0"/>
              <a:t>EMMA components have a dedicated debug view available at run-time.</a:t>
            </a:r>
          </a:p>
          <a:p>
            <a:r>
              <a:rPr lang="en-GB" sz="2000" dirty="0"/>
              <a:t>Each component is characterized by its:</a:t>
            </a:r>
          </a:p>
          <a:p>
            <a:pPr lvl="1"/>
            <a:r>
              <a:rPr lang="en-GB" sz="2000" dirty="0"/>
              <a:t>communication interface (input and output messages),</a:t>
            </a:r>
          </a:p>
          <a:p>
            <a:pPr lvl="1"/>
            <a:r>
              <a:rPr lang="en-GB" sz="2000" dirty="0"/>
              <a:t>properties </a:t>
            </a:r>
          </a:p>
          <a:p>
            <a:pPr lvl="1"/>
            <a:r>
              <a:rPr lang="en-GB" sz="2000" dirty="0"/>
              <a:t>behaviour (actions in response to received events or hardware events).</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sp>
        <p:nvSpPr>
          <p:cNvPr id="7" name="Date Placeholder 3">
            <a:extLst>
              <a:ext uri="{FF2B5EF4-FFF2-40B4-BE49-F238E27FC236}">
                <a16:creationId xmlns:a16="http://schemas.microsoft.com/office/drawing/2014/main" id="{A5490110-5EF4-4024-A923-019AFB7CB1EA}"/>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95362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Hardware Configuration</a:t>
            </a:r>
          </a:p>
        </p:txBody>
      </p:sp>
      <p:sp>
        <p:nvSpPr>
          <p:cNvPr id="24578" name="Content Placeholder 29"/>
          <p:cNvSpPr>
            <a:spLocks noGrp="1"/>
          </p:cNvSpPr>
          <p:nvPr>
            <p:ph idx="1"/>
          </p:nvPr>
        </p:nvSpPr>
        <p:spPr bwMode="auto">
          <a:xfrm>
            <a:off x="4693920" y="1085850"/>
            <a:ext cx="4207193"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Aft>
                <a:spcPts val="600"/>
              </a:spcAft>
            </a:pPr>
            <a:r>
              <a:rPr lang="en-GB" sz="1800" dirty="0">
                <a:latin typeface="+mn-lt"/>
              </a:rPr>
              <a:t>NI PXI crate implementing a digital integrator:</a:t>
            </a:r>
            <a:endParaRPr lang="en-US" sz="1800" dirty="0">
              <a:latin typeface="+mn-lt"/>
            </a:endParaRPr>
          </a:p>
          <a:p>
            <a:pPr lvl="1">
              <a:spcAft>
                <a:spcPts val="600"/>
              </a:spcAft>
            </a:pPr>
            <a:r>
              <a:rPr lang="en-GB" sz="1600" dirty="0">
                <a:latin typeface="+mn-lt"/>
              </a:rPr>
              <a:t>Controller with RTOS</a:t>
            </a:r>
          </a:p>
          <a:p>
            <a:pPr lvl="1">
              <a:spcAft>
                <a:spcPts val="600"/>
              </a:spcAft>
            </a:pPr>
            <a:r>
              <a:rPr lang="en-GB" sz="1600" dirty="0">
                <a:latin typeface="+mn-lt"/>
              </a:rPr>
              <a:t>NI </a:t>
            </a:r>
            <a:r>
              <a:rPr lang="en-US" sz="1600" dirty="0">
                <a:latin typeface="+mn-lt"/>
              </a:rPr>
              <a:t>4462 DSA cards with 24-bit ADC’s</a:t>
            </a:r>
          </a:p>
          <a:p>
            <a:pPr lvl="1">
              <a:spcAft>
                <a:spcPts val="600"/>
              </a:spcAft>
            </a:pPr>
            <a:r>
              <a:rPr lang="en-GB" sz="1600" dirty="0">
                <a:latin typeface="+mn-lt"/>
              </a:rPr>
              <a:t>NI 7854R FPGA card </a:t>
            </a:r>
          </a:p>
          <a:p>
            <a:pPr>
              <a:spcAft>
                <a:spcPts val="600"/>
              </a:spcAft>
            </a:pPr>
            <a:r>
              <a:rPr lang="en-GB" sz="1800" dirty="0">
                <a:latin typeface="+mn-lt"/>
              </a:rPr>
              <a:t>Aerotech motion controller</a:t>
            </a:r>
          </a:p>
          <a:p>
            <a:pPr>
              <a:spcAft>
                <a:spcPts val="600"/>
              </a:spcAft>
            </a:pPr>
            <a:r>
              <a:rPr lang="en-GB" sz="1800" dirty="0">
                <a:latin typeface="+mn-lt"/>
              </a:rPr>
              <a:t>Leica AT401 laser tracker system</a:t>
            </a:r>
          </a:p>
          <a:p>
            <a:pPr>
              <a:spcAft>
                <a:spcPts val="600"/>
              </a:spcAft>
            </a:pPr>
            <a:r>
              <a:rPr lang="en-GB" sz="1800" dirty="0" err="1">
                <a:latin typeface="+mn-lt"/>
              </a:rPr>
              <a:t>CompactRIO</a:t>
            </a:r>
            <a:r>
              <a:rPr lang="en-GB" sz="1800" dirty="0">
                <a:latin typeface="+mn-lt"/>
              </a:rPr>
              <a:t>-based universal power supply controller</a:t>
            </a:r>
            <a:endParaRPr lang="en-US" sz="1800" dirty="0">
              <a:latin typeface="+mn-lt"/>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7</a:t>
            </a:fld>
            <a:endParaRPr lang="en-US" altLang="en-US" sz="1200">
              <a:solidFill>
                <a:srgbClr val="004C97"/>
              </a:solidFill>
              <a:latin typeface="Helvetica" panose="020B0604020202020204" pitchFamily="34" charset="0"/>
            </a:endParaRPr>
          </a:p>
        </p:txBody>
      </p:sp>
      <p:pic>
        <p:nvPicPr>
          <p:cNvPr id="8" name="Picture 7">
            <a:extLst>
              <a:ext uri="{FF2B5EF4-FFF2-40B4-BE49-F238E27FC236}">
                <a16:creationId xmlns:a16="http://schemas.microsoft.com/office/drawing/2014/main" id="{C5210E09-5D1D-43B0-A39B-24518896258F}"/>
              </a:ext>
            </a:extLst>
          </p:cNvPr>
          <p:cNvPicPr>
            <a:picLocks noChangeAspect="1"/>
          </p:cNvPicPr>
          <p:nvPr/>
        </p:nvPicPr>
        <p:blipFill>
          <a:blip r:embed="rId2"/>
          <a:stretch>
            <a:fillRect/>
          </a:stretch>
        </p:blipFill>
        <p:spPr>
          <a:xfrm>
            <a:off x="47967" y="1385094"/>
            <a:ext cx="4524033" cy="4087812"/>
          </a:xfrm>
          <a:prstGeom prst="rect">
            <a:avLst/>
          </a:prstGeom>
        </p:spPr>
      </p:pic>
      <p:sp>
        <p:nvSpPr>
          <p:cNvPr id="9" name="Date Placeholder 3">
            <a:extLst>
              <a:ext uri="{FF2B5EF4-FFF2-40B4-BE49-F238E27FC236}">
                <a16:creationId xmlns:a16="http://schemas.microsoft.com/office/drawing/2014/main" id="{4ECFA01E-B490-4866-AC96-1DC2C4A9E7B4}"/>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124404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RotCoil</a:t>
            </a:r>
            <a:r>
              <a:rPr lang="en-US" altLang="en-US" dirty="0">
                <a:latin typeface="Helvetica" panose="020B0604020202020204" pitchFamily="34" charset="0"/>
                <a:ea typeface="Geneva" pitchFamily="121" charset="-128"/>
              </a:rPr>
              <a:t> Measurement Model</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8</a:t>
            </a:fld>
            <a:endParaRPr lang="en-US" altLang="en-US" sz="1200">
              <a:solidFill>
                <a:srgbClr val="004C97"/>
              </a:solidFill>
              <a:latin typeface="Helvetica" panose="020B0604020202020204" pitchFamily="34" charset="0"/>
            </a:endParaRPr>
          </a:p>
        </p:txBody>
      </p:sp>
      <p:sp>
        <p:nvSpPr>
          <p:cNvPr id="3" name="TextBox 2">
            <a:extLst>
              <a:ext uri="{FF2B5EF4-FFF2-40B4-BE49-F238E27FC236}">
                <a16:creationId xmlns:a16="http://schemas.microsoft.com/office/drawing/2014/main" id="{2806BF55-7958-45E4-9D69-603BBC8B2062}"/>
              </a:ext>
            </a:extLst>
          </p:cNvPr>
          <p:cNvSpPr txBox="1"/>
          <p:nvPr/>
        </p:nvSpPr>
        <p:spPr>
          <a:xfrm>
            <a:off x="878014" y="1600543"/>
            <a:ext cx="902043" cy="461665"/>
          </a:xfrm>
          <a:prstGeom prst="rect">
            <a:avLst/>
          </a:prstGeom>
          <a:solidFill>
            <a:schemeClr val="accent5">
              <a:lumMod val="75000"/>
            </a:schemeClr>
          </a:solidFill>
        </p:spPr>
        <p:txBody>
          <a:bodyPr wrap="square" rtlCol="0">
            <a:spAutoFit/>
          </a:bodyPr>
          <a:lstStyle/>
          <a:p>
            <a:pPr algn="ctr"/>
            <a:r>
              <a:rPr lang="en-US" dirty="0">
                <a:solidFill>
                  <a:schemeClr val="bg1">
                    <a:lumMod val="95000"/>
                  </a:schemeClr>
                </a:solidFill>
              </a:rPr>
              <a:t>RUN</a:t>
            </a:r>
          </a:p>
        </p:txBody>
      </p:sp>
      <p:sp>
        <p:nvSpPr>
          <p:cNvPr id="9" name="TextBox 8">
            <a:extLst>
              <a:ext uri="{FF2B5EF4-FFF2-40B4-BE49-F238E27FC236}">
                <a16:creationId xmlns:a16="http://schemas.microsoft.com/office/drawing/2014/main" id="{44D035B2-6F75-47FC-B0E2-BCB6FCECF913}"/>
              </a:ext>
            </a:extLst>
          </p:cNvPr>
          <p:cNvSpPr txBox="1"/>
          <p:nvPr/>
        </p:nvSpPr>
        <p:spPr>
          <a:xfrm>
            <a:off x="674129" y="2486800"/>
            <a:ext cx="1309817" cy="338554"/>
          </a:xfrm>
          <a:prstGeom prst="rect">
            <a:avLst/>
          </a:prstGeom>
          <a:solidFill>
            <a:schemeClr val="accent5">
              <a:lumMod val="75000"/>
            </a:schemeClr>
          </a:solidFill>
        </p:spPr>
        <p:txBody>
          <a:bodyPr wrap="square" rtlCol="0">
            <a:spAutoFit/>
          </a:bodyPr>
          <a:lstStyle/>
          <a:p>
            <a:pPr algn="ctr"/>
            <a:r>
              <a:rPr lang="en-US" sz="1600" dirty="0">
                <a:solidFill>
                  <a:schemeClr val="bg1">
                    <a:lumMod val="95000"/>
                  </a:schemeClr>
                </a:solidFill>
              </a:rPr>
              <a:t>SEQUENCE</a:t>
            </a:r>
          </a:p>
        </p:txBody>
      </p:sp>
      <p:sp>
        <p:nvSpPr>
          <p:cNvPr id="10" name="TextBox 9">
            <a:extLst>
              <a:ext uri="{FF2B5EF4-FFF2-40B4-BE49-F238E27FC236}">
                <a16:creationId xmlns:a16="http://schemas.microsoft.com/office/drawing/2014/main" id="{F643AF9C-8E3C-44FE-9319-C56CB78D438D}"/>
              </a:ext>
            </a:extLst>
          </p:cNvPr>
          <p:cNvSpPr txBox="1"/>
          <p:nvPr/>
        </p:nvSpPr>
        <p:spPr>
          <a:xfrm>
            <a:off x="674128" y="3275346"/>
            <a:ext cx="1309817" cy="338554"/>
          </a:xfrm>
          <a:prstGeom prst="rect">
            <a:avLst/>
          </a:prstGeom>
          <a:solidFill>
            <a:schemeClr val="accent5">
              <a:lumMod val="75000"/>
            </a:schemeClr>
          </a:solidFill>
        </p:spPr>
        <p:txBody>
          <a:bodyPr wrap="square" rtlCol="0">
            <a:spAutoFit/>
          </a:bodyPr>
          <a:lstStyle/>
          <a:p>
            <a:pPr algn="ctr"/>
            <a:r>
              <a:rPr lang="en-US" sz="1600" dirty="0">
                <a:solidFill>
                  <a:schemeClr val="bg1">
                    <a:lumMod val="95000"/>
                  </a:schemeClr>
                </a:solidFill>
              </a:rPr>
              <a:t>STEP</a:t>
            </a:r>
          </a:p>
        </p:txBody>
      </p:sp>
      <p:cxnSp>
        <p:nvCxnSpPr>
          <p:cNvPr id="5" name="Straight Arrow Connector 4">
            <a:extLst>
              <a:ext uri="{FF2B5EF4-FFF2-40B4-BE49-F238E27FC236}">
                <a16:creationId xmlns:a16="http://schemas.microsoft.com/office/drawing/2014/main" id="{97BCACA9-9EC8-4AAD-A121-F06875AE244A}"/>
              </a:ext>
            </a:extLst>
          </p:cNvPr>
          <p:cNvCxnSpPr>
            <a:stCxn id="3" idx="2"/>
            <a:endCxn id="9" idx="0"/>
          </p:cNvCxnSpPr>
          <p:nvPr/>
        </p:nvCxnSpPr>
        <p:spPr>
          <a:xfrm>
            <a:off x="1329036" y="2062208"/>
            <a:ext cx="2" cy="42459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0FFC18E-854F-4248-8098-293B5856529A}"/>
              </a:ext>
            </a:extLst>
          </p:cNvPr>
          <p:cNvCxnSpPr>
            <a:stCxn id="9" idx="2"/>
            <a:endCxn id="10" idx="0"/>
          </p:cNvCxnSpPr>
          <p:nvPr/>
        </p:nvCxnSpPr>
        <p:spPr>
          <a:xfrm flipH="1">
            <a:off x="1329037" y="2825354"/>
            <a:ext cx="1" cy="449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470CFFD-9C14-4101-A838-763121C461FA}"/>
              </a:ext>
            </a:extLst>
          </p:cNvPr>
          <p:cNvSpPr txBox="1"/>
          <p:nvPr/>
        </p:nvSpPr>
        <p:spPr>
          <a:xfrm>
            <a:off x="2497138" y="1537042"/>
            <a:ext cx="3994812" cy="461665"/>
          </a:xfrm>
          <a:prstGeom prst="rect">
            <a:avLst/>
          </a:prstGeom>
          <a:noFill/>
        </p:spPr>
        <p:txBody>
          <a:bodyPr wrap="none" rtlCol="0">
            <a:spAutoFit/>
          </a:bodyPr>
          <a:lstStyle/>
          <a:p>
            <a:r>
              <a:rPr lang="en-US" dirty="0"/>
              <a:t> measurements at all positions</a:t>
            </a:r>
          </a:p>
        </p:txBody>
      </p:sp>
      <p:sp>
        <p:nvSpPr>
          <p:cNvPr id="12" name="Arrow: Right 11">
            <a:extLst>
              <a:ext uri="{FF2B5EF4-FFF2-40B4-BE49-F238E27FC236}">
                <a16:creationId xmlns:a16="http://schemas.microsoft.com/office/drawing/2014/main" id="{4E5FAD15-0E29-484C-8A09-2D60427683F7}"/>
              </a:ext>
            </a:extLst>
          </p:cNvPr>
          <p:cNvSpPr/>
          <p:nvPr/>
        </p:nvSpPr>
        <p:spPr>
          <a:xfrm rot="10800000">
            <a:off x="2154238" y="1659252"/>
            <a:ext cx="312738" cy="230833"/>
          </a:xfrm>
          <a:prstGeom prst="rightArrow">
            <a:avLst/>
          </a:prstGeom>
          <a:gradFill>
            <a:gsLst>
              <a:gs pos="0">
                <a:schemeClr val="accent1">
                  <a:tint val="100000"/>
                  <a:shade val="100000"/>
                  <a:satMod val="130000"/>
                </a:schemeClr>
              </a:gs>
              <a:gs pos="100000">
                <a:schemeClr val="tx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7938792-2679-4E7C-9333-B8EBCE06184D}"/>
              </a:ext>
            </a:extLst>
          </p:cNvPr>
          <p:cNvSpPr txBox="1"/>
          <p:nvPr/>
        </p:nvSpPr>
        <p:spPr>
          <a:xfrm>
            <a:off x="2489631" y="2375258"/>
            <a:ext cx="5104218" cy="461665"/>
          </a:xfrm>
          <a:prstGeom prst="rect">
            <a:avLst/>
          </a:prstGeom>
          <a:noFill/>
        </p:spPr>
        <p:txBody>
          <a:bodyPr wrap="none" rtlCol="0">
            <a:spAutoFit/>
          </a:bodyPr>
          <a:lstStyle/>
          <a:p>
            <a:r>
              <a:rPr lang="en-US" dirty="0"/>
              <a:t> multiple rotations at the same position</a:t>
            </a:r>
          </a:p>
        </p:txBody>
      </p:sp>
      <p:sp>
        <p:nvSpPr>
          <p:cNvPr id="18" name="Arrow: Right 17">
            <a:extLst>
              <a:ext uri="{FF2B5EF4-FFF2-40B4-BE49-F238E27FC236}">
                <a16:creationId xmlns:a16="http://schemas.microsoft.com/office/drawing/2014/main" id="{7BE5D95F-0439-4401-AA71-B1BC25879175}"/>
              </a:ext>
            </a:extLst>
          </p:cNvPr>
          <p:cNvSpPr/>
          <p:nvPr/>
        </p:nvSpPr>
        <p:spPr>
          <a:xfrm rot="10800000">
            <a:off x="2146731" y="2497468"/>
            <a:ext cx="312738" cy="230833"/>
          </a:xfrm>
          <a:prstGeom prst="rightArrow">
            <a:avLst/>
          </a:prstGeom>
          <a:gradFill>
            <a:gsLst>
              <a:gs pos="0">
                <a:schemeClr val="accent1">
                  <a:tint val="100000"/>
                  <a:shade val="100000"/>
                  <a:satMod val="130000"/>
                </a:schemeClr>
              </a:gs>
              <a:gs pos="100000">
                <a:schemeClr val="tx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74DE010-8124-417C-805F-1B1307A8D3DD}"/>
              </a:ext>
            </a:extLst>
          </p:cNvPr>
          <p:cNvSpPr txBox="1"/>
          <p:nvPr/>
        </p:nvSpPr>
        <p:spPr>
          <a:xfrm>
            <a:off x="2497138" y="3156579"/>
            <a:ext cx="3559821" cy="461665"/>
          </a:xfrm>
          <a:prstGeom prst="rect">
            <a:avLst/>
          </a:prstGeom>
          <a:noFill/>
        </p:spPr>
        <p:txBody>
          <a:bodyPr wrap="none" rtlCol="0">
            <a:spAutoFit/>
          </a:bodyPr>
          <a:lstStyle/>
          <a:p>
            <a:r>
              <a:rPr lang="en-US" dirty="0"/>
              <a:t> data from a single rotation</a:t>
            </a:r>
          </a:p>
        </p:txBody>
      </p:sp>
      <p:sp>
        <p:nvSpPr>
          <p:cNvPr id="20" name="Arrow: Right 19">
            <a:extLst>
              <a:ext uri="{FF2B5EF4-FFF2-40B4-BE49-F238E27FC236}">
                <a16:creationId xmlns:a16="http://schemas.microsoft.com/office/drawing/2014/main" id="{293FF40C-B088-4E06-B80E-C21CFE463A97}"/>
              </a:ext>
            </a:extLst>
          </p:cNvPr>
          <p:cNvSpPr/>
          <p:nvPr/>
        </p:nvSpPr>
        <p:spPr>
          <a:xfrm rot="10800000">
            <a:off x="2154238" y="3278789"/>
            <a:ext cx="312738" cy="230833"/>
          </a:xfrm>
          <a:prstGeom prst="rightArrow">
            <a:avLst/>
          </a:prstGeom>
          <a:gradFill>
            <a:gsLst>
              <a:gs pos="0">
                <a:schemeClr val="accent1">
                  <a:tint val="100000"/>
                  <a:shade val="100000"/>
                  <a:satMod val="130000"/>
                </a:schemeClr>
              </a:gs>
              <a:gs pos="100000">
                <a:schemeClr val="tx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1B7229-BF9A-499C-A90F-3DB24571AEA7}"/>
              </a:ext>
            </a:extLst>
          </p:cNvPr>
          <p:cNvSpPr txBox="1"/>
          <p:nvPr/>
        </p:nvSpPr>
        <p:spPr>
          <a:xfrm>
            <a:off x="1272357" y="2182185"/>
            <a:ext cx="697562" cy="400110"/>
          </a:xfrm>
          <a:prstGeom prst="rect">
            <a:avLst/>
          </a:prstGeom>
          <a:noFill/>
        </p:spPr>
        <p:txBody>
          <a:bodyPr wrap="square" rtlCol="0">
            <a:spAutoFit/>
          </a:bodyPr>
          <a:lstStyle/>
          <a:p>
            <a:r>
              <a:rPr lang="en-US" sz="2000" dirty="0"/>
              <a:t>1..n</a:t>
            </a:r>
          </a:p>
        </p:txBody>
      </p:sp>
      <p:sp>
        <p:nvSpPr>
          <p:cNvPr id="29" name="TextBox 28">
            <a:extLst>
              <a:ext uri="{FF2B5EF4-FFF2-40B4-BE49-F238E27FC236}">
                <a16:creationId xmlns:a16="http://schemas.microsoft.com/office/drawing/2014/main" id="{A5EAAA64-F754-4180-A279-62CC958A3C1F}"/>
              </a:ext>
            </a:extLst>
          </p:cNvPr>
          <p:cNvSpPr txBox="1"/>
          <p:nvPr/>
        </p:nvSpPr>
        <p:spPr>
          <a:xfrm>
            <a:off x="1246957" y="2956515"/>
            <a:ext cx="697562" cy="400110"/>
          </a:xfrm>
          <a:prstGeom prst="rect">
            <a:avLst/>
          </a:prstGeom>
          <a:noFill/>
        </p:spPr>
        <p:txBody>
          <a:bodyPr wrap="square" rtlCol="0">
            <a:spAutoFit/>
          </a:bodyPr>
          <a:lstStyle/>
          <a:p>
            <a:r>
              <a:rPr lang="en-US" sz="2000" dirty="0"/>
              <a:t>1..n</a:t>
            </a:r>
          </a:p>
        </p:txBody>
      </p:sp>
      <p:sp>
        <p:nvSpPr>
          <p:cNvPr id="14" name="TextBox 13">
            <a:extLst>
              <a:ext uri="{FF2B5EF4-FFF2-40B4-BE49-F238E27FC236}">
                <a16:creationId xmlns:a16="http://schemas.microsoft.com/office/drawing/2014/main" id="{EE2ED98D-F62D-4FEA-A8B3-E3BA5DDD4F5C}"/>
              </a:ext>
            </a:extLst>
          </p:cNvPr>
          <p:cNvSpPr txBox="1"/>
          <p:nvPr/>
        </p:nvSpPr>
        <p:spPr>
          <a:xfrm>
            <a:off x="878014" y="4470400"/>
            <a:ext cx="7376986" cy="1015663"/>
          </a:xfrm>
          <a:prstGeom prst="rect">
            <a:avLst/>
          </a:prstGeom>
          <a:noFill/>
        </p:spPr>
        <p:txBody>
          <a:bodyPr wrap="square" rtlCol="0">
            <a:spAutoFit/>
          </a:bodyPr>
          <a:lstStyle/>
          <a:p>
            <a:r>
              <a:rPr lang="en-US" sz="2000" dirty="0">
                <a:solidFill>
                  <a:schemeClr val="accent6">
                    <a:lumMod val="50000"/>
                  </a:schemeClr>
                </a:solidFill>
                <a:latin typeface="+mn-lt"/>
              </a:rPr>
              <a:t>The measurement will be conducted by moving a probe to a number of longitudinal </a:t>
            </a:r>
            <a:r>
              <a:rPr lang="en-US" sz="2000" dirty="0">
                <a:solidFill>
                  <a:schemeClr val="accent6">
                    <a:lumMod val="50000"/>
                  </a:schemeClr>
                </a:solidFill>
                <a:latin typeface="Helvetica" panose="020B0604020202020204" pitchFamily="34" charset="0"/>
                <a:cs typeface="Helvetica" panose="020B0604020202020204" pitchFamily="34" charset="0"/>
              </a:rPr>
              <a:t>positions</a:t>
            </a:r>
            <a:r>
              <a:rPr lang="en-US" sz="2000" dirty="0">
                <a:solidFill>
                  <a:schemeClr val="accent6">
                    <a:lumMod val="50000"/>
                  </a:schemeClr>
                </a:solidFill>
                <a:latin typeface="+mn-lt"/>
              </a:rPr>
              <a:t> and taking several rotations of data at each of these positions.</a:t>
            </a:r>
          </a:p>
        </p:txBody>
      </p:sp>
      <p:sp>
        <p:nvSpPr>
          <p:cNvPr id="21" name="Date Placeholder 3">
            <a:extLst>
              <a:ext uri="{FF2B5EF4-FFF2-40B4-BE49-F238E27FC236}">
                <a16:creationId xmlns:a16="http://schemas.microsoft.com/office/drawing/2014/main" id="{E5A50FE6-1F66-46EB-A7B2-92EAE6B79BCB}"/>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231269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RotCoil Measurement Algorithm</a:t>
            </a:r>
          </a:p>
        </p:txBody>
      </p:sp>
      <p:sp>
        <p:nvSpPr>
          <p:cNvPr id="24578" name="Content Placeholder 29"/>
          <p:cNvSpPr>
            <a:spLocks noGrp="1"/>
          </p:cNvSpPr>
          <p:nvPr>
            <p:ph idx="1"/>
          </p:nvPr>
        </p:nvSpPr>
        <p:spPr bwMode="auto">
          <a:xfrm>
            <a:off x="6464300" y="1031876"/>
            <a:ext cx="245110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Aft>
                <a:spcPts val="600"/>
              </a:spcAft>
            </a:pPr>
            <a:r>
              <a:rPr lang="en-GB" sz="1600" dirty="0"/>
              <a:t>Measurements are fully automated and, after setup,  will not require user interaction. </a:t>
            </a:r>
          </a:p>
          <a:p>
            <a:pPr>
              <a:spcAft>
                <a:spcPts val="600"/>
              </a:spcAft>
            </a:pPr>
            <a:r>
              <a:rPr lang="en-GB" sz="1600" dirty="0"/>
              <a:t>The automation will be provided by a Python script controlling the motion system and readout components. </a:t>
            </a:r>
          </a:p>
          <a:p>
            <a:pPr>
              <a:spcAft>
                <a:spcPts val="600"/>
              </a:spcAft>
            </a:pPr>
            <a:r>
              <a:rPr lang="en-GB" sz="1600" dirty="0"/>
              <a:t>The script will contain only the measurement algorithm (no data processing).</a:t>
            </a:r>
          </a:p>
          <a:p>
            <a:pPr>
              <a:spcAft>
                <a:spcPts val="600"/>
              </a:spcAft>
            </a:pPr>
            <a:r>
              <a:rPr lang="en-GB" sz="1600" dirty="0"/>
              <a:t>The measurement parameters will be read from a parameter file.  </a:t>
            </a:r>
            <a:endParaRPr lang="en-US" sz="1600" dirty="0"/>
          </a:p>
          <a:p>
            <a:pPr marL="0" indent="0" eaLnBrk="1" hangingPunct="1">
              <a:buNone/>
            </a:pPr>
            <a:endParaRPr lang="en-US" altLang="en-US" dirty="0">
              <a:latin typeface="Helvetica" panose="020B0604020202020204" pitchFamily="34" charset="0"/>
              <a:ea typeface="Geneva" pitchFamily="121" charset="-128"/>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J. Nogiec | Rotating Coil System</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9</a:t>
            </a:fld>
            <a:endParaRPr lang="en-US" altLang="en-US" sz="1200">
              <a:solidFill>
                <a:srgbClr val="004C97"/>
              </a:solidFill>
              <a:latin typeface="Helvetica" panose="020B0604020202020204" pitchFamily="34" charset="0"/>
            </a:endParaRPr>
          </a:p>
        </p:txBody>
      </p:sp>
      <p:sp>
        <p:nvSpPr>
          <p:cNvPr id="2" name="Rectangle 2"/>
          <p:cNvSpPr>
            <a:spLocks noChangeArrowheads="1"/>
          </p:cNvSpPr>
          <p:nvPr/>
        </p:nvSpPr>
        <p:spPr bwMode="auto">
          <a:xfrm>
            <a:off x="419100" y="89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 Box 1"/>
          <p:cNvSpPr txBox="1">
            <a:spLocks noChangeArrowheads="1"/>
          </p:cNvSpPr>
          <p:nvPr/>
        </p:nvSpPr>
        <p:spPr bwMode="auto">
          <a:xfrm>
            <a:off x="419100" y="898525"/>
            <a:ext cx="5861050" cy="5353991"/>
          </a:xfrm>
          <a:prstGeom prst="rect">
            <a:avLst/>
          </a:prstGeom>
          <a:gradFill rotWithShape="0">
            <a:gsLst>
              <a:gs pos="0">
                <a:srgbClr val="FFFFFF"/>
              </a:gs>
              <a:gs pos="100000">
                <a:srgbClr val="DBDBDB"/>
              </a:gs>
            </a:gsLst>
            <a:lin ang="5400000" scaled="1"/>
          </a:gradFill>
          <a:ln w="12700">
            <a:solidFill>
              <a:srgbClr val="C9C9C9"/>
            </a:solidFill>
            <a:miter lim="800000"/>
            <a:headEnd/>
            <a:tailEnd/>
          </a:ln>
          <a:effectLst>
            <a:outerShdw dist="28398" dir="3806097" algn="ctr" rotWithShape="0">
              <a:srgbClr val="525252">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00" b="1"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try</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initialization phase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start(RUN)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;announce start of new RUN</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readParameters()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;read parameters from the parameter file</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initializeComponents()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initialize all components and wait until they are all ready</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move (Motion, HOME, absolute)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;move </a:t>
            </a:r>
            <a:r>
              <a:rPr lang="en-GB" altLang="en-US" sz="1000" i="1" noProof="1">
                <a:latin typeface="Arial" panose="020B0604020202020204" pitchFamily="34" charset="0"/>
                <a:ea typeface="Times New Roman" panose="02020603050405020304" pitchFamily="18" charset="0"/>
                <a:cs typeface="Arial" panose="020B0604020202020204" pitchFamily="34" charset="0"/>
              </a:rPr>
              <a:t>probe</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HOME position</a:t>
            </a:r>
            <a:endParaRPr kumimoji="0" lang="en-GB" altLang="en-US" sz="600" b="0" i="0" u="none" strike="noStrike" cap="none" normalizeH="0" baseline="0" noProof="1">
              <a:ln>
                <a:noFill/>
              </a:ln>
              <a:solidFill>
                <a:schemeClr val="tx1"/>
              </a:solidFill>
              <a:effectLst/>
            </a:endParaRPr>
          </a:p>
          <a:p>
            <a:pPr lvl="0"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read(LTS, referenceTargets)                     ;shoot reference (stationary) targets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ramp(Current, current, rampRate)             ;set current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measurement phase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(segment </a:t>
            </a:r>
            <a:r>
              <a:rPr kumimoji="0" lang="en-GB" altLang="en-US" sz="1000" b="1"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altLang="en-US" sz="1000" noProof="1">
                <a:latin typeface="Arial" panose="020B0604020202020204" pitchFamily="34" charset="0"/>
                <a:ea typeface="Times New Roman" panose="02020603050405020304" pitchFamily="18" charset="0"/>
                <a:cs typeface="Arial" panose="020B0604020202020204" pitchFamily="34" charset="0"/>
              </a:rPr>
              <a:t>positionSegments</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iterate over linear positions</a:t>
            </a:r>
            <a:endParaRPr kumimoji="0" lang="en-GB" altLang="en-US" sz="600" b="0" i="1"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start(POSITION) )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;announce start of new POSITION</a:t>
            </a:r>
            <a:endParaRPr kumimoji="0" lang="en-GB" altLang="en-US" sz="600" b="0" i="1" u="none" strike="noStrike" cap="none" normalizeH="0" baseline="0" noProof="1">
              <a:ln>
                <a:noFill/>
              </a:ln>
              <a:solidFill>
                <a:schemeClr val="tx1"/>
              </a:solidFill>
              <a:effectLst/>
            </a:endParaRP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  move(Motion, segment.start, absolute)   </a:t>
            </a:r>
            <a:r>
              <a:rPr lang="en-GB" altLang="en-US" sz="1000" i="1" noProof="1">
                <a:latin typeface="Arial" panose="020B0604020202020204" pitchFamily="34" charset="0"/>
                <a:ea typeface="Times New Roman" panose="02020603050405020304" pitchFamily="18" charset="0"/>
                <a:cs typeface="Arial" panose="020B0604020202020204" pitchFamily="34" charset="0"/>
              </a:rPr>
              <a:t>;advance probe to the next position</a:t>
            </a:r>
            <a:endParaRPr lang="en-GB" altLang="en-US" sz="1000" b="1" i="1" noProof="1">
              <a:latin typeface="Arial" panose="020B0604020202020204" pitchFamily="34" charset="0"/>
              <a:ea typeface="Times New Roman" panose="02020603050405020304" pitchFamily="18" charset="0"/>
              <a:cs typeface="Arial" panose="020B0604020202020204" pitchFamily="34" charset="0"/>
            </a:endParaRP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  position = segment.start </a:t>
            </a:r>
          </a:p>
          <a:p>
            <a:pPr defTabSz="914400" eaLnBrk="0" hangingPunct="0"/>
            <a:r>
              <a:rPr lang="en-GB" altLang="en-US" sz="1000" b="1" noProof="1">
                <a:latin typeface="Arial" panose="020B0604020202020204" pitchFamily="34" charset="0"/>
                <a:ea typeface="Times New Roman" panose="02020603050405020304" pitchFamily="18" charset="0"/>
                <a:cs typeface="Arial" panose="020B0604020202020204" pitchFamily="34" charset="0"/>
              </a:rPr>
              <a:t>  while</a:t>
            </a:r>
            <a:r>
              <a:rPr lang="en-GB" altLang="en-US" sz="1000" noProof="1">
                <a:latin typeface="Arial" panose="020B0604020202020204" pitchFamily="34" charset="0"/>
                <a:ea typeface="Times New Roman" panose="02020603050405020304" pitchFamily="18" charset="0"/>
                <a:cs typeface="Arial" panose="020B0604020202020204" pitchFamily="34" charset="0"/>
              </a:rPr>
              <a:t> (position </a:t>
            </a:r>
            <a:r>
              <a:rPr lang="en-GB" altLang="en-US" sz="1000" b="1" noProof="1">
                <a:latin typeface="Arial" panose="020B0604020202020204" pitchFamily="34" charset="0"/>
                <a:ea typeface="Times New Roman" panose="02020603050405020304" pitchFamily="18" charset="0"/>
                <a:cs typeface="Arial" panose="020B0604020202020204" pitchFamily="34" charset="0"/>
              </a:rPr>
              <a:t>&lt;= </a:t>
            </a:r>
            <a:r>
              <a:rPr lang="en-GB" altLang="en-US" sz="1000" noProof="1">
                <a:latin typeface="Arial" panose="020B0604020202020204" pitchFamily="34" charset="0"/>
                <a:ea typeface="Times New Roman" panose="02020603050405020304" pitchFamily="18" charset="0"/>
                <a:cs typeface="Arial" panose="020B0604020202020204" pitchFamily="34" charset="0"/>
              </a:rPr>
              <a:t>segment.end) {           ;</a:t>
            </a:r>
            <a:r>
              <a:rPr lang="en-GB" altLang="en-US" sz="1000" i="1" noProof="1">
                <a:latin typeface="Arial" panose="020B0604020202020204" pitchFamily="34" charset="0"/>
                <a:ea typeface="Times New Roman" panose="02020603050405020304" pitchFamily="18" charset="0"/>
                <a:cs typeface="Arial" panose="020B0604020202020204" pitchFamily="34" charset="0"/>
              </a:rPr>
              <a:t>iterate over linear positions</a:t>
            </a:r>
            <a:endPar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move(</a:t>
            </a:r>
            <a:r>
              <a:rPr lang="en-GB" altLang="en-US" sz="1000" noProof="1">
                <a:latin typeface="Arial" panose="020B0604020202020204" pitchFamily="34" charset="0"/>
                <a:ea typeface="Times New Roman" panose="02020603050405020304" pitchFamily="18" charset="0"/>
                <a:cs typeface="Arial" panose="020B0604020202020204" pitchFamily="34" charset="0"/>
              </a:rPr>
              <a:t>Motion</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altLang="en-US" sz="1000" noProof="1">
                <a:latin typeface="Arial" panose="020B0604020202020204" pitchFamily="34" charset="0"/>
                <a:ea typeface="Times New Roman" panose="02020603050405020304" pitchFamily="18" charset="0"/>
                <a:cs typeface="Arial" panose="020B0604020202020204" pitchFamily="34" charset="0"/>
              </a:rPr>
              <a:t>segment.step, relative</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advance probe to the next position</a:t>
            </a:r>
            <a:endParaRPr kumimoji="0" lang="en-GB" altLang="en-US" sz="600" b="0" i="1"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position+=segment.step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read(motion)                                       :</a:t>
            </a:r>
            <a:r>
              <a:rPr kumimoji="0" lang="en-GB" altLang="en-US" sz="1000" b="0" i="1"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get position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mn-lt"/>
                <a:ea typeface="Times New Roman" panose="02020603050405020304" pitchFamily="18" charset="0"/>
                <a:cs typeface="Arial" panose="020B0604020202020204" pitchFamily="34" charset="0"/>
              </a:rPr>
              <a:t>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getStatus(Motion)                               </a:t>
            </a:r>
            <a:r>
              <a:rPr kumimoji="0" lang="en-GB" altLang="en-US" sz="1000" b="0" i="1"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a:t>
            </a:r>
            <a:r>
              <a:rPr lang="en-GB" altLang="en-US" sz="1000" i="1" noProof="1">
                <a:latin typeface="+mn-lt"/>
                <a:ea typeface="Times New Roman" panose="02020603050405020304" pitchFamily="18" charset="0"/>
                <a:cs typeface="Arial" panose="020B0604020202020204" pitchFamily="34" charset="0"/>
              </a:rPr>
              <a:t>get state from motion controller</a:t>
            </a:r>
          </a:p>
          <a:p>
            <a:pPr lvl="0" defTabSz="914400" eaLnBrk="0" hangingPunct="0"/>
            <a:r>
              <a:rPr lang="en-GB" altLang="en-US" sz="1000" noProof="1">
                <a:latin typeface="+mn-lt"/>
                <a:ea typeface="Times New Roman" panose="02020603050405020304" pitchFamily="18" charset="0"/>
                <a:cs typeface="Arial" panose="020B0604020202020204" pitchFamily="34" charset="0"/>
              </a:rPr>
              <a:t>       read(Current)                                      </a:t>
            </a:r>
            <a:r>
              <a:rPr lang="en-GB" altLang="en-US" sz="1000" i="1" noProof="1">
                <a:latin typeface="+mn-lt"/>
                <a:ea typeface="Times New Roman" panose="02020603050405020304" pitchFamily="18" charset="0"/>
                <a:cs typeface="Arial" panose="020B0604020202020204" pitchFamily="34" charset="0"/>
              </a:rPr>
              <a:t>;get curreent from the power control component</a:t>
            </a:r>
            <a:endParaRPr kumimoji="0" lang="en-GB" altLang="en-US" sz="1000" b="0" i="1"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       getStatus(Current)                              ;</a:t>
            </a:r>
            <a:r>
              <a:rPr kumimoji="0" lang="en-GB" altLang="en-US" sz="1000" b="0" i="1"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get status from the power control component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noProof="1">
                <a:latin typeface="+mn-lt"/>
                <a:ea typeface="Times New Roman" panose="02020603050405020304" pitchFamily="18" charset="0"/>
                <a:cs typeface="Arial" panose="020B0604020202020204" pitchFamily="34" charset="0"/>
              </a:rPr>
              <a:t>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  read(LTS, measurementTargets)       ;</a:t>
            </a:r>
            <a:r>
              <a:rPr lang="en-GB" altLang="en-US" sz="1000" i="1" noProof="1">
                <a:latin typeface="+mn-lt"/>
                <a:ea typeface="Times New Roman" panose="02020603050405020304" pitchFamily="18" charset="0"/>
                <a:cs typeface="Arial" panose="020B0604020202020204" pitchFamily="34" charset="0"/>
              </a:rPr>
              <a:t>shoot</a:t>
            </a:r>
            <a:r>
              <a:rPr kumimoji="0" lang="en-GB" altLang="en-US" sz="1000" b="0" i="1"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 measurement targets (probe location)</a:t>
            </a:r>
            <a:endParaRPr kumimoji="0" lang="en-GB" altLang="en-US" sz="1000" b="0" i="1"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       read(</a:t>
            </a:r>
            <a:r>
              <a:rPr lang="en-GB" altLang="en-US" sz="1000" noProof="1">
                <a:latin typeface="+mn-lt"/>
                <a:ea typeface="Times New Roman" panose="02020603050405020304" pitchFamily="18" charset="0"/>
                <a:cs typeface="Arial" panose="020B0604020202020204" pitchFamily="34" charset="0"/>
              </a:rPr>
              <a:t>Integrator, rotations</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                   ;</a:t>
            </a:r>
            <a:r>
              <a:rPr kumimoji="0" lang="en-GB" altLang="en-US" sz="1000" b="0" i="1" u="none" strike="noStrike" cap="none" normalizeH="0" baseline="0" noProof="1">
                <a:ln>
                  <a:noFill/>
                </a:ln>
                <a:solidFill>
                  <a:schemeClr val="tx1"/>
                </a:solidFill>
                <a:effectLst/>
                <a:latin typeface="+mn-lt"/>
                <a:ea typeface="Times New Roman" panose="02020603050405020304" pitchFamily="18" charset="0"/>
                <a:cs typeface="Arial" panose="020B0604020202020204" pitchFamily="34" charset="0"/>
              </a:rPr>
              <a:t>read data for a given number of rotations</a:t>
            </a:r>
            <a:r>
              <a:rPr lang="en-GB" altLang="en-US" sz="1000" i="1" noProof="1">
                <a:latin typeface="+mn-lt"/>
                <a:ea typeface="Times New Roman" panose="02020603050405020304" pitchFamily="18" charset="0"/>
                <a:cs typeface="Arial" panose="020B0604020202020204" pitchFamily="34" charset="0"/>
              </a:rPr>
              <a:t> </a:t>
            </a:r>
            <a:endParaRPr kumimoji="0" lang="en-GB" altLang="en-US" sz="1000" b="0" i="1"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end(POSITION) )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;announce end of POSITION</a:t>
            </a:r>
            <a:endParaRPr kumimoji="0" lang="en-GB" altLang="en-US" sz="600" b="0" i="1"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end(RUN) )                                                ;</a:t>
            </a:r>
            <a:r>
              <a:rPr kumimoji="0" lang="en-GB" altLang="en-US" sz="1000" b="0" i="1"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announce end of RUN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termination phase -------------------</a:t>
            </a:r>
            <a:endParaRPr kumimoji="0" lang="en-GB" altLang="en-US" sz="600" b="0" i="0" u="none" strike="noStrike" cap="none" normalizeH="0" baseline="0" noProof="1">
              <a:ln>
                <a:noFill/>
              </a:ln>
              <a:solidFill>
                <a:schemeClr val="tx1"/>
              </a:solidFill>
              <a:effectLst/>
            </a:endParaRP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ramp(Current, 0, rampRate)                      ;</a:t>
            </a:r>
            <a:r>
              <a:rPr lang="en-GB" altLang="en-US" sz="1000" i="1" noProof="1">
                <a:latin typeface="Arial" panose="020B0604020202020204" pitchFamily="34" charset="0"/>
                <a:ea typeface="Times New Roman" panose="02020603050405020304" pitchFamily="18" charset="0"/>
                <a:cs typeface="Arial" panose="020B0604020202020204" pitchFamily="34" charset="0"/>
              </a:rPr>
              <a:t>set current to 0 A</a:t>
            </a:r>
          </a:p>
          <a:p>
            <a:pPr defTabSz="914400" eaLnBrk="0" hangingPunct="0"/>
            <a:r>
              <a:rPr lang="en-GB" altLang="en-US" sz="1000" noProof="1">
                <a:latin typeface="Arial" panose="020B0604020202020204" pitchFamily="34" charset="0"/>
                <a:ea typeface="Times New Roman" panose="02020603050405020304" pitchFamily="18" charset="0"/>
                <a:cs typeface="Arial" panose="020B0604020202020204" pitchFamily="34" charset="0"/>
              </a:rPr>
              <a:t>move (Motion, HOME, absolute)               </a:t>
            </a:r>
            <a:r>
              <a:rPr lang="en-GB" altLang="en-US" sz="1000" i="1" noProof="1">
                <a:latin typeface="Arial" panose="020B0604020202020204" pitchFamily="34" charset="0"/>
                <a:ea typeface="Times New Roman" panose="02020603050405020304" pitchFamily="18" charset="0"/>
                <a:cs typeface="Arial" panose="020B0604020202020204" pitchFamily="34" charset="0"/>
              </a:rPr>
              <a:t>;move probe to HOME position</a:t>
            </a:r>
            <a:endPar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00" b="1"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catch</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(Exception)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report(error)</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00" b="1"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finally</a:t>
            </a: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abort(ALL)</a:t>
            </a:r>
            <a:endParaRPr kumimoji="0" lang="en-GB" altLang="en-US" sz="600" b="0" i="0" u="none" strike="noStrike" cap="none" normalizeH="0" baseline="0" noProof="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noProof="1">
              <a:ln>
                <a:noFill/>
              </a:ln>
              <a:solidFill>
                <a:schemeClr val="tx1"/>
              </a:solidFill>
              <a:effectLst/>
              <a:latin typeface="Arial" panose="020B0604020202020204" pitchFamily="34" charset="0"/>
            </a:endParaRPr>
          </a:p>
        </p:txBody>
      </p:sp>
      <p:sp>
        <p:nvSpPr>
          <p:cNvPr id="9" name="Date Placeholder 3">
            <a:extLst>
              <a:ext uri="{FF2B5EF4-FFF2-40B4-BE49-F238E27FC236}">
                <a16:creationId xmlns:a16="http://schemas.microsoft.com/office/drawing/2014/main" id="{49E94A60-A7F6-497C-9026-4B15F69F6FFB}"/>
              </a:ext>
            </a:extLst>
          </p:cNvPr>
          <p:cNvSpPr>
            <a:spLocks noGrp="1"/>
          </p:cNvSpPr>
          <p:nvPr>
            <p:ph type="dt" sz="quarter" idx="10"/>
          </p:nvPr>
        </p:nvSpPr>
        <p:spPr bwMode="auto">
          <a:xfrm>
            <a:off x="6450013" y="6515100"/>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6/8/2018</a:t>
            </a:r>
          </a:p>
        </p:txBody>
      </p:sp>
    </p:spTree>
    <p:extLst>
      <p:ext uri="{BB962C8B-B14F-4D97-AF65-F5344CB8AC3E}">
        <p14:creationId xmlns:p14="http://schemas.microsoft.com/office/powerpoint/2010/main" val="3783605258"/>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8010</TotalTime>
  <Words>3436</Words>
  <Application>Microsoft Office PowerPoint</Application>
  <PresentationFormat>On-screen Show (4:3)</PresentationFormat>
  <Paragraphs>550</Paragraphs>
  <Slides>33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ＭＳ Ｐゴシック</vt:lpstr>
      <vt:lpstr>ＭＳ Ｐゴシック</vt:lpstr>
      <vt:lpstr>Arial</vt:lpstr>
      <vt:lpstr>Calibri</vt:lpstr>
      <vt:lpstr>Geneva</vt:lpstr>
      <vt:lpstr>Helvetica</vt:lpstr>
      <vt:lpstr>Times New Roman</vt:lpstr>
      <vt:lpstr>Verdana</vt:lpstr>
      <vt:lpstr>Wingdings</vt:lpstr>
      <vt:lpstr>FNAL_TemplateMac_060514</vt:lpstr>
      <vt:lpstr>Fermilab: Footer Only</vt:lpstr>
      <vt:lpstr>Stand 4 Rotating Coil System Review Rotating Coil Software System</vt:lpstr>
      <vt:lpstr>Functional Requirements</vt:lpstr>
      <vt:lpstr>Concept of HL-LHC Rotating Coil System Software</vt:lpstr>
      <vt:lpstr>EMMA Framework</vt:lpstr>
      <vt:lpstr>EMMA System Configuration</vt:lpstr>
      <vt:lpstr>EMMA Component</vt:lpstr>
      <vt:lpstr>RotCoil Hardware Configuration</vt:lpstr>
      <vt:lpstr>RotCoil Measurement Model</vt:lpstr>
      <vt:lpstr>RotCoil Measurement Algorithm</vt:lpstr>
      <vt:lpstr>RotCoil Measurement Parameters</vt:lpstr>
      <vt:lpstr>RotCoil Components</vt:lpstr>
      <vt:lpstr>RotCoil Integrator Component</vt:lpstr>
      <vt:lpstr>RotCoil Motion Component</vt:lpstr>
      <vt:lpstr>RotCoil Laser Tracker Component</vt:lpstr>
      <vt:lpstr>RotCoil Position Component</vt:lpstr>
      <vt:lpstr>RotCoil Current Component</vt:lpstr>
      <vt:lpstr>FMS Components: Data Component</vt:lpstr>
      <vt:lpstr>RotCoil Analysis Component</vt:lpstr>
      <vt:lpstr>RotCoil Archiver Component</vt:lpstr>
      <vt:lpstr>RotCoil User Interface Component</vt:lpstr>
      <vt:lpstr>RotCoil UI: Configuration View</vt:lpstr>
      <vt:lpstr>RotCoil UI: Prototype Measurement Views</vt:lpstr>
      <vt:lpstr>Software Quality Assurance</vt:lpstr>
      <vt:lpstr>Summary</vt:lpstr>
      <vt:lpstr>Backup Slides</vt:lpstr>
      <vt:lpstr>EMMA Component: Control Interface</vt:lpstr>
      <vt:lpstr>EMMA Component: Properties</vt:lpstr>
      <vt:lpstr>EMMA Scripting</vt:lpstr>
      <vt:lpstr>RotCoil UI: Measurement View</vt:lpstr>
      <vt:lpstr>RotCoil UI: Motion View</vt:lpstr>
      <vt:lpstr>RotCoil UI: Laser Tracker View</vt:lpstr>
      <vt:lpstr>RotCoil UI: Current Control View</vt:lpstr>
      <vt:lpstr>RotCoil UI: Run View</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Mu2e FMS Software System</dc:title>
  <dc:creator>nogiec@fnal.gov</dc:creator>
  <cp:lastModifiedBy>Jerzy Nogiec</cp:lastModifiedBy>
  <cp:revision>154</cp:revision>
  <cp:lastPrinted>2014-01-20T19:40:21Z</cp:lastPrinted>
  <dcterms:created xsi:type="dcterms:W3CDTF">2016-02-25T14:50:31Z</dcterms:created>
  <dcterms:modified xsi:type="dcterms:W3CDTF">2018-06-07T23:44:20Z</dcterms:modified>
</cp:coreProperties>
</file>