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9"/>
  </p:notesMasterIdLst>
  <p:handoutMasterIdLst>
    <p:handoutMasterId r:id="rId20"/>
  </p:handoutMasterIdLst>
  <p:sldIdLst>
    <p:sldId id="294" r:id="rId2"/>
    <p:sldId id="295" r:id="rId3"/>
    <p:sldId id="296" r:id="rId4"/>
    <p:sldId id="297" r:id="rId5"/>
    <p:sldId id="308" r:id="rId6"/>
    <p:sldId id="298" r:id="rId7"/>
    <p:sldId id="309" r:id="rId8"/>
    <p:sldId id="300" r:id="rId9"/>
    <p:sldId id="310" r:id="rId10"/>
    <p:sldId id="305" r:id="rId11"/>
    <p:sldId id="307" r:id="rId12"/>
    <p:sldId id="299" r:id="rId13"/>
    <p:sldId id="301" r:id="rId14"/>
    <p:sldId id="302" r:id="rId15"/>
    <p:sldId id="304" r:id="rId16"/>
    <p:sldId id="306" r:id="rId17"/>
    <p:sldId id="311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 showGuides="1">
      <p:cViewPr varScale="1">
        <p:scale>
          <a:sx n="114" d="100"/>
          <a:sy n="114" d="100"/>
        </p:scale>
        <p:origin x="1506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35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591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87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082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7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35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6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47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87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02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39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49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59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34886F1-F92F-4E55-9F9D-50C3F90910FE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4CC6D6D-3D18-4FEB-A8FD-AC53C00D84DA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80B254D-D901-4B5F-BC7E-7FAD8B3F3D63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5C15A51-B453-4869-93EF-5C22118BFC0F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CC73CCD8-7881-4F97-A8CF-E00D8CD82921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E4275D-7A85-4826-AA07-2D74F7AF7423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AC5DD32-EBC2-47FD-939D-72A6C4D4D8AB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Charles Orozco</a:t>
            </a:r>
          </a:p>
          <a:p>
            <a:r>
              <a:rPr lang="en-US" dirty="0"/>
              <a:t>Test Stand 4 Upgrade Design Review</a:t>
            </a:r>
          </a:p>
          <a:p>
            <a:r>
              <a:rPr lang="en-US" dirty="0"/>
              <a:t>June 8,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Test Stand 4 Upgrade</a:t>
            </a:r>
            <a:br>
              <a:rPr lang="en-US" dirty="0"/>
            </a:br>
            <a:r>
              <a:rPr lang="en-US" dirty="0"/>
              <a:t>Motion System and Cable Spooler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A21B0-D2CA-446C-A74F-89D91D11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Spooler – Tensioner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15A77-006E-4D6F-B749-5518F2D8B0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F941C01-0C79-4FFA-936F-69AE8B707661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0A32A-C8C6-4D48-8607-3C02D9344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86A77-5750-459A-93AC-895096A59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2D80C0F-497C-4554-ADC4-70B7CDEDF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648" r="12781"/>
          <a:stretch/>
        </p:blipFill>
        <p:spPr>
          <a:xfrm>
            <a:off x="680184" y="1090569"/>
            <a:ext cx="7844548" cy="4821324"/>
          </a:xfrm>
        </p:spPr>
      </p:pic>
    </p:spTree>
    <p:extLst>
      <p:ext uri="{BB962C8B-B14F-4D97-AF65-F5344CB8AC3E}">
        <p14:creationId xmlns:p14="http://schemas.microsoft.com/office/powerpoint/2010/main" val="418138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E32987-ADB4-434F-A39F-53F30D5BA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optical sensor will provide feedback on the location of the moving cable capture device</a:t>
            </a:r>
          </a:p>
          <a:p>
            <a:r>
              <a:rPr lang="en-US" dirty="0"/>
              <a:t>The optical sensor will control when the spooler opens and closes</a:t>
            </a:r>
          </a:p>
          <a:p>
            <a:r>
              <a:rPr lang="en-US" dirty="0"/>
              <a:t>Roughly two feet of travel, though the cable will be kept in a narrower band during normal operation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AF2679-DE19-4C01-A31D-06FA9DC6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Spooler – Tensioner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C2D48-E944-4A27-ABB5-BFFAAC89C3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0E8DA4-678B-4334-BED7-B932FFFDCD56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EF866-B141-450B-B4A2-B02DD5222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A0B59-A38A-4296-AD1D-BC3FE7175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ECC0A847-E361-4288-A011-EC2F0F1DD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416228"/>
            <a:ext cx="8672513" cy="261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62EAF-6A98-4D40-8853-FE90C885D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Spooler –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B4F91-D629-462F-81A8-159116F49B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B585821-C4F9-45E2-BCBC-7F49B7B7EC33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016EE-1FFE-40FA-9B6D-B46079C04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7B028-34F5-4ABB-AD74-E74FB01CC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7C4C69-2484-4263-954B-3FA91EC75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6510"/>
          <a:stretch/>
        </p:blipFill>
        <p:spPr>
          <a:xfrm>
            <a:off x="3040128" y="971550"/>
            <a:ext cx="3050280" cy="5059363"/>
          </a:xfrm>
        </p:spPr>
      </p:pic>
    </p:spTree>
    <p:extLst>
      <p:ext uri="{BB962C8B-B14F-4D97-AF65-F5344CB8AC3E}">
        <p14:creationId xmlns:p14="http://schemas.microsoft.com/office/powerpoint/2010/main" val="388411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F38F8A-EA8E-4931-9B16-363E7E528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Spooler – Stage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B4EDF-E2FC-4C62-BDB5-C9A121A2E0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9D18E78-6918-4676-BCED-130BDDE797D5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B70F1-4014-413B-BE00-33C5667C1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5A598-1BC4-4695-9F41-8DD42755B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092860B-8A85-42E3-975A-1C539B88F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540469"/>
            <a:ext cx="8672513" cy="3921524"/>
          </a:xfrm>
        </p:spPr>
      </p:pic>
    </p:spTree>
    <p:extLst>
      <p:ext uri="{BB962C8B-B14F-4D97-AF65-F5344CB8AC3E}">
        <p14:creationId xmlns:p14="http://schemas.microsoft.com/office/powerpoint/2010/main" val="1369428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0F1AB0-D7AF-4C35-9A09-F7D084839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0055" y="971550"/>
            <a:ext cx="8349602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E3436D-1594-4B88-80A9-B6FCAB182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Spooler – Riding the Rails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E2821-06C7-4C59-A8ED-7D726B311D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75FA564-D34B-4CD2-B2EF-F75CA2BF2E35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40265-BCD9-4B45-9FCF-4198D1363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8E95B-F090-47F2-8AB7-311D39270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870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F01E90-6768-400F-BE74-F2CA6219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Spooler – Cable Capture Device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0CC7-6B4D-4453-AF3B-F1AA1FACD1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689F1C3-32F7-4573-AF7F-3660E11525ED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408D4-82E6-45A1-BDFE-1098EF26E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22F15-5A50-4C5D-B631-FA83A1E93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35F9EA-82FB-4189-96F9-4A12DD5FC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540469"/>
            <a:ext cx="8672513" cy="3921524"/>
          </a:xfrm>
        </p:spPr>
      </p:pic>
    </p:spTree>
    <p:extLst>
      <p:ext uri="{BB962C8B-B14F-4D97-AF65-F5344CB8AC3E}">
        <p14:creationId xmlns:p14="http://schemas.microsoft.com/office/powerpoint/2010/main" val="3378744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C7D7F23-5671-47A8-8B11-F589E9BDD8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section will have one motor to move the upper stage from the open position to closed</a:t>
                </a:r>
              </a:p>
              <a:p>
                <a:r>
                  <a:rPr lang="en-US" dirty="0"/>
                  <a:t>¾”-5 Lead Screw,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=0.25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Aerotech SM280-VT2 provides for up to 2 in/sec movement, which results in ~2 ft/sec of cable released or taken up</a:t>
                </a:r>
              </a:p>
              <a:p>
                <a:r>
                  <a:rPr lang="en-US" dirty="0"/>
                  <a:t>For simplicity (and a reduction in number of motors), the lower stage will not move</a:t>
                </a:r>
              </a:p>
              <a:p>
                <a:r>
                  <a:rPr lang="en-US" dirty="0"/>
                  <a:t>Lockout between cable spooler and motion system to prevent motion if the spooler fails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C7D7F23-5671-47A8-8B11-F589E9BDD8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039" t="-1687" r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6B0D629F-B79D-4D77-9812-68543642B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Spooler – Actuation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AD5F9-F935-4ECB-B19C-3A5FE62066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6A565AB-A40F-44CB-AE67-647E55943478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AE0C4-BF19-4526-AA9B-3969D394A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E7C4F-D233-4B3A-8942-A5EB1977F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04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16A1CB-0952-477C-99C7-5668AD0BC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Motion System</a:t>
            </a:r>
          </a:p>
          <a:p>
            <a:pPr lvl="1"/>
            <a:r>
              <a:rPr lang="en-US" dirty="0"/>
              <a:t>Meets the design requirement of moving the probe at least on the order of 5 mm/s while avoiding interfering with other critical components</a:t>
            </a:r>
          </a:p>
          <a:p>
            <a:r>
              <a:rPr lang="en-US" dirty="0"/>
              <a:t>Cable Spooler</a:t>
            </a:r>
          </a:p>
          <a:p>
            <a:pPr lvl="1"/>
            <a:r>
              <a:rPr lang="en-US" dirty="0"/>
              <a:t>Meets the design requirement of managing the probe’s drive and data cables using a safe and automated process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AAB5F2-F191-4619-9A52-A30E9C27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D8287-28CC-4355-A8A2-1B148F5327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34886F1-F92F-4E55-9F9D-50C3F90910FE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A4EBD-E105-4929-8775-74C701606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A85A1-A35F-4706-8788-325E6CAD8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49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3BCA00-2031-424C-ACD0-1B9CBD6A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831510" cy="5059363"/>
          </a:xfrm>
        </p:spPr>
        <p:txBody>
          <a:bodyPr/>
          <a:lstStyle/>
          <a:p>
            <a:r>
              <a:rPr lang="en-US" dirty="0"/>
              <a:t>Motion System</a:t>
            </a:r>
          </a:p>
          <a:p>
            <a:pPr lvl="1"/>
            <a:r>
              <a:rPr lang="en-US" dirty="0"/>
              <a:t>Move the probe 40’ in both directions</a:t>
            </a:r>
          </a:p>
          <a:p>
            <a:pPr lvl="1"/>
            <a:r>
              <a:rPr lang="en-US" dirty="0"/>
              <a:t>No interference with the laser tracker</a:t>
            </a:r>
          </a:p>
          <a:p>
            <a:pPr lvl="1"/>
            <a:r>
              <a:rPr lang="en-US" dirty="0"/>
              <a:t>Adequate sensors for homing and safety</a:t>
            </a:r>
          </a:p>
          <a:p>
            <a:pPr lvl="1"/>
            <a:r>
              <a:rPr lang="en-US" dirty="0"/>
              <a:t>External input for interlock</a:t>
            </a:r>
          </a:p>
          <a:p>
            <a:pPr lvl="1"/>
            <a:r>
              <a:rPr lang="en-US" dirty="0"/>
              <a:t>Axial motion on the order of 5 mm/s</a:t>
            </a:r>
          </a:p>
          <a:p>
            <a:r>
              <a:rPr lang="en-US" dirty="0"/>
              <a:t>Cable Spooler</a:t>
            </a:r>
          </a:p>
          <a:p>
            <a:pPr lvl="1"/>
            <a:r>
              <a:rPr lang="en-US" dirty="0"/>
              <a:t>Ability to extend and retract at least 40’ of drive and signal cable</a:t>
            </a:r>
          </a:p>
          <a:p>
            <a:pPr lvl="1"/>
            <a:r>
              <a:rPr lang="en-US" dirty="0"/>
              <a:t>Maintain tension such that the cable does not bunch</a:t>
            </a:r>
          </a:p>
          <a:p>
            <a:pPr lvl="1"/>
            <a:r>
              <a:rPr lang="en-US" dirty="0"/>
              <a:t>Automatic actuation as the probe is driven along the warm bore</a:t>
            </a:r>
          </a:p>
          <a:p>
            <a:pPr lvl="1"/>
            <a:r>
              <a:rPr lang="en-US" dirty="0"/>
              <a:t>Interlock with the motion system for E-stop should the spooler fail</a:t>
            </a:r>
          </a:p>
          <a:p>
            <a:r>
              <a:rPr lang="en-US" dirty="0"/>
              <a:t>Both systems must have comparable and variable speeds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24FC91-DE7A-4F6B-903A-709350FE1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12DA9-48F8-4C5D-90FF-E91DEB5651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F2C58EA-562F-40CB-8807-CD8952D9CDFA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236AE-5F62-4F2F-A93B-B0F8403B6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Charles Orozco | Test Stand 4 Upgrade –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C2ECA-FA27-4827-9F7D-054F4DDC0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74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F0B485-9D96-4383-A478-D07F1A24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37F94-EDA4-41BA-B372-0AA5FA41D1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4C4BFCD-33FB-410D-91F0-C43DF69E56E8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C942B-5C79-40FE-BA18-3D26171D0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Charles Orozco | Test Stand 4 Upgrade –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03080-0C76-435D-A550-B8E1D4C8B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1FCAF4C-2157-4757-9DF5-FD4C71FE2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540469"/>
            <a:ext cx="8672513" cy="3921524"/>
          </a:xfrm>
        </p:spPr>
      </p:pic>
    </p:spTree>
    <p:extLst>
      <p:ext uri="{BB962C8B-B14F-4D97-AF65-F5344CB8AC3E}">
        <p14:creationId xmlns:p14="http://schemas.microsoft.com/office/powerpoint/2010/main" val="772583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852F41-C8A4-4BCC-933B-4979F21A9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Non-metallic cable affixed to each end of the probe</a:t>
            </a:r>
          </a:p>
          <a:p>
            <a:r>
              <a:rPr lang="en-US" dirty="0"/>
              <a:t>One end is actuated with a stepper motor</a:t>
            </a:r>
          </a:p>
          <a:p>
            <a:pPr lvl="1"/>
            <a:r>
              <a:rPr lang="en-US" dirty="0"/>
              <a:t>Aerotech SM280-VT2</a:t>
            </a:r>
          </a:p>
          <a:p>
            <a:r>
              <a:rPr lang="en-US" dirty="0"/>
              <a:t>The other end has constant tension applied via a DC motor</a:t>
            </a:r>
          </a:p>
          <a:p>
            <a:r>
              <a:rPr lang="en-US" dirty="0"/>
              <a:t>Switches at each end prevent the probe from leaving the warm bore and provide for a home position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976F88-493B-46CE-BB05-2ACC2C272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2A3AD-ABC6-4935-930A-CFBC640EB3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04FE470-14D3-4C48-B885-42930FD7E35C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A4A73-C374-4FF4-8CE2-4E33636A1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84602-E8FE-4FF2-A46D-26056898A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51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43B6E9-F1EC-4768-8B7F-449B98A82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193889"/>
            <a:ext cx="8672513" cy="261468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766EE57-0CAD-4E2C-92A0-4BBDDC0C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Area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F164E-2C6C-4AD4-AFDC-D8026B7451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E9434D0-9234-4F6B-B3DF-D69339FBB788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76851-6BCE-40D8-81E5-7FF603622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73AD2-167E-4A6E-B2BE-9F708DF42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04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154DF0-2A79-4245-8055-AA12C117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Spooler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79805-D6D2-4329-8831-BAF9BE28BA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2D3019C-50E8-43C5-9A52-6532028E8E06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DCB68-A293-4300-AB36-E48E7A6E3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8F76F-752A-4A2C-98E7-9C0ABF866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9A85876-A5F4-4103-902F-9197CEACD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489" y="971550"/>
            <a:ext cx="7464735" cy="5059363"/>
          </a:xfrm>
        </p:spPr>
      </p:pic>
    </p:spTree>
    <p:extLst>
      <p:ext uri="{BB962C8B-B14F-4D97-AF65-F5344CB8AC3E}">
        <p14:creationId xmlns:p14="http://schemas.microsoft.com/office/powerpoint/2010/main" val="3196012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154DF0-2A79-4245-8055-AA12C117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Spooler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79805-D6D2-4329-8831-BAF9BE28BA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18EE205-74E0-45E4-83E0-6087AB5F7F8B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DCB68-A293-4300-AB36-E48E7A6E3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8F76F-752A-4A2C-98E7-9C0ABF866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C41BA44-C936-432D-9123-B380F6784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489" y="971550"/>
            <a:ext cx="7464735" cy="5059363"/>
          </a:xfrm>
        </p:spPr>
      </p:pic>
    </p:spTree>
    <p:extLst>
      <p:ext uri="{BB962C8B-B14F-4D97-AF65-F5344CB8AC3E}">
        <p14:creationId xmlns:p14="http://schemas.microsoft.com/office/powerpoint/2010/main" val="1328477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24CDBB-BF24-401D-B45B-DAFD4B8D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Spooler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8A751-9AED-4861-9189-84CFF0F18E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2C60592-4294-4FFE-B196-07B16612E4F6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27479-44FC-4BAF-B4FD-C330E8373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0D09F-58B5-4FBE-B2C6-01FB05D38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46E05C0-D4EC-40C7-8CD6-9FD1C2274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735247"/>
            <a:ext cx="8672513" cy="3531968"/>
          </a:xfrm>
        </p:spPr>
      </p:pic>
    </p:spTree>
    <p:extLst>
      <p:ext uri="{BB962C8B-B14F-4D97-AF65-F5344CB8AC3E}">
        <p14:creationId xmlns:p14="http://schemas.microsoft.com/office/powerpoint/2010/main" val="95366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5F3F5D-7C52-426D-A743-05EAE791BEE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2553" b="2553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128C14-1C42-41E8-B4C4-C8ED3AB4D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From the open configuration to the closed configuration, at least 50 feet of cable is released.  This meets the requirement of at least 40 feet of cable runout.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F09E9-5AFA-4B65-B616-41F7647456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4E16696-58B1-4851-AE33-964A86C0FB20}" type="datetime1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B1161-9A93-4782-B6FC-6C06B85E4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Charles Orozco | Test Stand 4 Upgrade - Motion System and Cable Spooler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365B8-0AF7-453F-AEF7-263E45ABF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181464-CA42-4D30-A1DE-365E024EA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Routing</a:t>
            </a:r>
          </a:p>
        </p:txBody>
      </p:sp>
    </p:spTree>
    <p:extLst>
      <p:ext uri="{BB962C8B-B14F-4D97-AF65-F5344CB8AC3E}">
        <p14:creationId xmlns:p14="http://schemas.microsoft.com/office/powerpoint/2010/main" val="207701215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_PowerPoint_Template_090915.potx" id="{A83C2252-7884-4F02-968B-050A99DE621A}" vid="{3538C215-511E-4A65-83A6-9B3EFBE9E0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8614</TotalTime>
  <Words>662</Words>
  <Application>Microsoft Office PowerPoint</Application>
  <PresentationFormat>On-screen Show (4:3)</PresentationFormat>
  <Paragraphs>112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Calibri</vt:lpstr>
      <vt:lpstr>Cambria Math</vt:lpstr>
      <vt:lpstr>Geneva</vt:lpstr>
      <vt:lpstr>Helvetica</vt:lpstr>
      <vt:lpstr>Fermilab_PPT_090815</vt:lpstr>
      <vt:lpstr>PowerPoint Presentation</vt:lpstr>
      <vt:lpstr>Requirements</vt:lpstr>
      <vt:lpstr>Motion System</vt:lpstr>
      <vt:lpstr>Motion System</vt:lpstr>
      <vt:lpstr>Installation Area</vt:lpstr>
      <vt:lpstr>Cable Spooler</vt:lpstr>
      <vt:lpstr>Cable Spooler</vt:lpstr>
      <vt:lpstr>Cable Spooler</vt:lpstr>
      <vt:lpstr>Cable Routing</vt:lpstr>
      <vt:lpstr>Cable Spooler – Tensioner</vt:lpstr>
      <vt:lpstr>Cable Spooler – Tensioner</vt:lpstr>
      <vt:lpstr>Cable Spooler – Section</vt:lpstr>
      <vt:lpstr>Cable Spooler – Stage</vt:lpstr>
      <vt:lpstr>Cable Spooler – Riding the Rails</vt:lpstr>
      <vt:lpstr>Cable Spooler – Cable Capture Device</vt:lpstr>
      <vt:lpstr>Cable Spooler – Actuation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Orozco</dc:creator>
  <cp:lastModifiedBy>Charles Orozco</cp:lastModifiedBy>
  <cp:revision>13</cp:revision>
  <cp:lastPrinted>2018-06-01T18:52:00Z</cp:lastPrinted>
  <dcterms:created xsi:type="dcterms:W3CDTF">2018-06-01T17:00:48Z</dcterms:created>
  <dcterms:modified xsi:type="dcterms:W3CDTF">2018-06-08T13:29:55Z</dcterms:modified>
</cp:coreProperties>
</file>