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63" r:id="rId4"/>
    <p:sldId id="260" r:id="rId5"/>
    <p:sldId id="261" r:id="rId6"/>
    <p:sldId id="262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8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7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4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0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3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6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0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49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8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3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20E7-6A55-4BD7-BD56-809C5D572229}" type="datetimeFigureOut">
              <a:rPr lang="en-US" smtClean="0"/>
              <a:t>5/31/2018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2E39-5008-4DDE-895C-D37B0A6FE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3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9B28D2-CBAE-4DEB-8810-5E777715E939}"/>
              </a:ext>
            </a:extLst>
          </p:cNvPr>
          <p:cNvSpPr txBox="1"/>
          <p:nvPr/>
        </p:nvSpPr>
        <p:spPr>
          <a:xfrm>
            <a:off x="681644" y="1911927"/>
            <a:ext cx="7651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Window temperature rise, 325 MHz coupler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4DA042-A573-4F89-A49A-DFC4774FE96B}"/>
              </a:ext>
            </a:extLst>
          </p:cNvPr>
          <p:cNvSpPr txBox="1"/>
          <p:nvPr/>
        </p:nvSpPr>
        <p:spPr>
          <a:xfrm>
            <a:off x="3549535" y="3620192"/>
            <a:ext cx="151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S. Kazakov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8F9495-281F-46E8-9F3F-3085BFBF5D08}"/>
              </a:ext>
            </a:extLst>
          </p:cNvPr>
          <p:cNvSpPr txBox="1"/>
          <p:nvPr/>
        </p:nvSpPr>
        <p:spPr>
          <a:xfrm>
            <a:off x="3648216" y="5205348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05/31/2018</a:t>
            </a:r>
          </a:p>
        </p:txBody>
      </p:sp>
    </p:spTree>
    <p:extLst>
      <p:ext uri="{BB962C8B-B14F-4D97-AF65-F5344CB8AC3E}">
        <p14:creationId xmlns:p14="http://schemas.microsoft.com/office/powerpoint/2010/main" val="108105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0B3235-6B4C-4592-8ADB-1A5399EB1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47" y="1624698"/>
            <a:ext cx="7460627" cy="4198984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6F403487-493F-4E8B-B235-68A530B705E0}"/>
              </a:ext>
            </a:extLst>
          </p:cNvPr>
          <p:cNvSpPr/>
          <p:nvPr/>
        </p:nvSpPr>
        <p:spPr>
          <a:xfrm rot="4059883">
            <a:off x="8238740" y="1813623"/>
            <a:ext cx="378069" cy="7473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A71AFA-CE57-4811-90A2-2B1064FFC626}"/>
              </a:ext>
            </a:extLst>
          </p:cNvPr>
          <p:cNvSpPr txBox="1"/>
          <p:nvPr/>
        </p:nvSpPr>
        <p:spPr>
          <a:xfrm rot="20375414">
            <a:off x="7685300" y="1607212"/>
            <a:ext cx="1269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9.4 kW, TW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F5B746-D4A4-4DE5-B95A-36DBE2E23313}"/>
              </a:ext>
            </a:extLst>
          </p:cNvPr>
          <p:cNvSpPr txBox="1"/>
          <p:nvPr/>
        </p:nvSpPr>
        <p:spPr>
          <a:xfrm rot="20165402">
            <a:off x="3261764" y="260953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90 K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48C54A-4F89-4450-B98C-A6A34449B442}"/>
              </a:ext>
            </a:extLst>
          </p:cNvPr>
          <p:cNvCxnSpPr>
            <a:cxnSpLocks/>
          </p:cNvCxnSpPr>
          <p:nvPr/>
        </p:nvCxnSpPr>
        <p:spPr>
          <a:xfrm flipH="1" flipV="1">
            <a:off x="3560885" y="2954151"/>
            <a:ext cx="527538" cy="2844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0B0351D-D37A-4359-BE15-E056629E6393}"/>
              </a:ext>
            </a:extLst>
          </p:cNvPr>
          <p:cNvSpPr txBox="1"/>
          <p:nvPr/>
        </p:nvSpPr>
        <p:spPr>
          <a:xfrm rot="20322535">
            <a:off x="2591950" y="4898798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35 W/(K*m2)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F570D9-57CE-4FA2-8006-D181CC10F16D}"/>
              </a:ext>
            </a:extLst>
          </p:cNvPr>
          <p:cNvCxnSpPr/>
          <p:nvPr/>
        </p:nvCxnSpPr>
        <p:spPr>
          <a:xfrm flipV="1">
            <a:off x="2996611" y="4374167"/>
            <a:ext cx="431954" cy="730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91DA068-4BCC-4CEF-8515-1F0846156032}"/>
              </a:ext>
            </a:extLst>
          </p:cNvPr>
          <p:cNvSpPr txBox="1"/>
          <p:nvPr/>
        </p:nvSpPr>
        <p:spPr>
          <a:xfrm>
            <a:off x="7250358" y="4274845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5W/(K*m2)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497B968-61C1-40F2-90DE-1E316BEDCE07}"/>
              </a:ext>
            </a:extLst>
          </p:cNvPr>
          <p:cNvCxnSpPr/>
          <p:nvPr/>
        </p:nvCxnSpPr>
        <p:spPr>
          <a:xfrm>
            <a:off x="6637073" y="3358659"/>
            <a:ext cx="932659" cy="8224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12B7DCC-919D-46E7-8755-3D975B58826D}"/>
              </a:ext>
            </a:extLst>
          </p:cNvPr>
          <p:cNvSpPr txBox="1"/>
          <p:nvPr/>
        </p:nvSpPr>
        <p:spPr>
          <a:xfrm>
            <a:off x="393331" y="1648020"/>
            <a:ext cx="4928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Boundary conditions around are adiabatic: </a:t>
            </a:r>
            <a:r>
              <a:rPr lang="en-US" b="1" dirty="0" err="1"/>
              <a:t>dQ</a:t>
            </a:r>
            <a:r>
              <a:rPr lang="en-US" b="1" dirty="0"/>
              <a:t> = 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0E7151-16EC-4428-9E54-41858300A0F4}"/>
              </a:ext>
            </a:extLst>
          </p:cNvPr>
          <p:cNvSpPr txBox="1"/>
          <p:nvPr/>
        </p:nvSpPr>
        <p:spPr>
          <a:xfrm>
            <a:off x="393331" y="1028091"/>
            <a:ext cx="7650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Loss tangent of ceramics is 5E-4.  Total loss in ceramics is ~ 2W (for 10 kW, TW)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4B0C8B-9D15-417A-8BA5-91192E0C3DE3}"/>
              </a:ext>
            </a:extLst>
          </p:cNvPr>
          <p:cNvSpPr txBox="1"/>
          <p:nvPr/>
        </p:nvSpPr>
        <p:spPr>
          <a:xfrm>
            <a:off x="1600200" y="145922"/>
            <a:ext cx="5791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Boundary conditions and losses in ceramics.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BB39AA-A818-4697-A1C5-5D7C7CD5D69B}"/>
              </a:ext>
            </a:extLst>
          </p:cNvPr>
          <p:cNvSpPr txBox="1"/>
          <p:nvPr/>
        </p:nvSpPr>
        <p:spPr>
          <a:xfrm>
            <a:off x="4840398" y="5153419"/>
            <a:ext cx="11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Emis</a:t>
            </a:r>
            <a:r>
              <a:rPr lang="en-US" b="1" dirty="0"/>
              <a:t> = 0.8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EB1658-27F1-4534-87CA-D71324985A81}"/>
              </a:ext>
            </a:extLst>
          </p:cNvPr>
          <p:cNvCxnSpPr>
            <a:cxnSpLocks/>
          </p:cNvCxnSpPr>
          <p:nvPr/>
        </p:nvCxnSpPr>
        <p:spPr>
          <a:xfrm flipH="1">
            <a:off x="5408823" y="3724190"/>
            <a:ext cx="734282" cy="14878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6A0B234-E50B-4F5A-9443-457FB6FC4D76}"/>
              </a:ext>
            </a:extLst>
          </p:cNvPr>
          <p:cNvSpPr txBox="1"/>
          <p:nvPr/>
        </p:nvSpPr>
        <p:spPr>
          <a:xfrm>
            <a:off x="1887883" y="3146098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Emis</a:t>
            </a:r>
            <a:r>
              <a:rPr lang="en-US" b="1" dirty="0"/>
              <a:t>. = 0.1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B103DA-4060-47B3-B923-529CF8000AEE}"/>
              </a:ext>
            </a:extLst>
          </p:cNvPr>
          <p:cNvCxnSpPr>
            <a:cxnSpLocks/>
          </p:cNvCxnSpPr>
          <p:nvPr/>
        </p:nvCxnSpPr>
        <p:spPr>
          <a:xfrm>
            <a:off x="2350502" y="3515430"/>
            <a:ext cx="27131" cy="11287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52D4F5A-B907-4C4F-B823-1D90184BCC3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2492376" y="3515430"/>
            <a:ext cx="1795162" cy="10717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62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841344-E8A2-4F5E-BC4E-B61F1DDA7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868186"/>
              </p:ext>
            </p:extLst>
          </p:nvPr>
        </p:nvGraphicFramePr>
        <p:xfrm>
          <a:off x="1463040" y="1854201"/>
          <a:ext cx="54753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2327">
                  <a:extLst>
                    <a:ext uri="{9D8B030D-6E8A-4147-A177-3AD203B41FA5}">
                      <a16:colId xmlns:a16="http://schemas.microsoft.com/office/drawing/2014/main" val="1495538860"/>
                    </a:ext>
                  </a:extLst>
                </a:gridCol>
                <a:gridCol w="872837">
                  <a:extLst>
                    <a:ext uri="{9D8B030D-6E8A-4147-A177-3AD203B41FA5}">
                      <a16:colId xmlns:a16="http://schemas.microsoft.com/office/drawing/2014/main" val="903743897"/>
                    </a:ext>
                  </a:extLst>
                </a:gridCol>
                <a:gridCol w="2396836">
                  <a:extLst>
                    <a:ext uri="{9D8B030D-6E8A-4147-A177-3AD203B41FA5}">
                      <a16:colId xmlns:a16="http://schemas.microsoft.com/office/drawing/2014/main" val="4122097125"/>
                    </a:ext>
                  </a:extLst>
                </a:gridCol>
                <a:gridCol w="903316">
                  <a:extLst>
                    <a:ext uri="{9D8B030D-6E8A-4147-A177-3AD203B41FA5}">
                      <a16:colId xmlns:a16="http://schemas.microsoft.com/office/drawing/2014/main" val="907316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=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 =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30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283.7/ 4.7 kW, TW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45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283.3 / 2.2 kW, full Rf.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68067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D029426-4982-4A6A-BD01-AB75EB274EE8}"/>
              </a:ext>
            </a:extLst>
          </p:cNvPr>
          <p:cNvSpPr txBox="1"/>
          <p:nvPr/>
        </p:nvSpPr>
        <p:spPr>
          <a:xfrm>
            <a:off x="2236124" y="523702"/>
            <a:ext cx="4085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Simulation and measurements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5F1C6C-99A2-4427-A562-C8DD6DA3A824}"/>
              </a:ext>
            </a:extLst>
          </p:cNvPr>
          <p:cNvSpPr txBox="1"/>
          <p:nvPr/>
        </p:nvSpPr>
        <p:spPr>
          <a:xfrm>
            <a:off x="1404851" y="1404851"/>
            <a:ext cx="3115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Temperature at window flange</a:t>
            </a:r>
          </a:p>
        </p:txBody>
      </p:sp>
    </p:spTree>
    <p:extLst>
      <p:ext uri="{BB962C8B-B14F-4D97-AF65-F5344CB8AC3E}">
        <p14:creationId xmlns:p14="http://schemas.microsoft.com/office/powerpoint/2010/main" val="213143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B5E4DC-1B10-45F4-8F30-0850BC100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07" y="1097280"/>
            <a:ext cx="8105887" cy="44235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DD1D77-BC54-4C43-8B60-0E516D7EF9E0}"/>
              </a:ext>
            </a:extLst>
          </p:cNvPr>
          <p:cNvSpPr txBox="1"/>
          <p:nvPr/>
        </p:nvSpPr>
        <p:spPr>
          <a:xfrm>
            <a:off x="1338349" y="72794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 = 0 kW</a:t>
            </a:r>
          </a:p>
        </p:txBody>
      </p:sp>
    </p:spTree>
    <p:extLst>
      <p:ext uri="{BB962C8B-B14F-4D97-AF65-F5344CB8AC3E}">
        <p14:creationId xmlns:p14="http://schemas.microsoft.com/office/powerpoint/2010/main" val="169577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F532CD-F855-4813-89B9-E15540242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08" y="1337128"/>
            <a:ext cx="7666384" cy="418374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877BBA-EFD1-4C44-AA8A-8CE3DEAA1FAD}"/>
              </a:ext>
            </a:extLst>
          </p:cNvPr>
          <p:cNvSpPr txBox="1"/>
          <p:nvPr/>
        </p:nvSpPr>
        <p:spPr>
          <a:xfrm>
            <a:off x="1454727" y="872836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 = 0 kW</a:t>
            </a:r>
          </a:p>
        </p:txBody>
      </p:sp>
    </p:spTree>
    <p:extLst>
      <p:ext uri="{BB962C8B-B14F-4D97-AF65-F5344CB8AC3E}">
        <p14:creationId xmlns:p14="http://schemas.microsoft.com/office/powerpoint/2010/main" val="2565639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39FA41-F188-4AD0-B05E-34FED9A4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807" y="1085647"/>
            <a:ext cx="7224386" cy="46867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F24A0D-44DB-437E-A692-47059BBB7BD3}"/>
              </a:ext>
            </a:extLst>
          </p:cNvPr>
          <p:cNvSpPr txBox="1"/>
          <p:nvPr/>
        </p:nvSpPr>
        <p:spPr>
          <a:xfrm>
            <a:off x="1737361" y="6026727"/>
            <a:ext cx="396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Average window temperature ~ 277.5K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BFE4FA-6176-4BBA-AB21-E003D00A7535}"/>
              </a:ext>
            </a:extLst>
          </p:cNvPr>
          <p:cNvSpPr txBox="1"/>
          <p:nvPr/>
        </p:nvSpPr>
        <p:spPr>
          <a:xfrm>
            <a:off x="900044" y="265963"/>
            <a:ext cx="6692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Temperature along radius in the ceramics, P = 0 kW</a:t>
            </a:r>
          </a:p>
        </p:txBody>
      </p:sp>
    </p:spTree>
    <p:extLst>
      <p:ext uri="{BB962C8B-B14F-4D97-AF65-F5344CB8AC3E}">
        <p14:creationId xmlns:p14="http://schemas.microsoft.com/office/powerpoint/2010/main" val="400172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3C17E4-AF17-45EB-9CDE-63A606A062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97" y="1130531"/>
            <a:ext cx="8016394" cy="42950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E92EB95-61B3-4A70-BEAC-5928DE5A9B17}"/>
              </a:ext>
            </a:extLst>
          </p:cNvPr>
          <p:cNvSpPr txBox="1"/>
          <p:nvPr/>
        </p:nvSpPr>
        <p:spPr>
          <a:xfrm>
            <a:off x="1737360" y="906087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 = 4.7 kW</a:t>
            </a:r>
          </a:p>
        </p:txBody>
      </p:sp>
    </p:spTree>
    <p:extLst>
      <p:ext uri="{BB962C8B-B14F-4D97-AF65-F5344CB8AC3E}">
        <p14:creationId xmlns:p14="http://schemas.microsoft.com/office/powerpoint/2010/main" val="108116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BBAE9B1-6D8A-45F7-B0FC-25369D2E3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97" y="1097280"/>
            <a:ext cx="8078454" cy="4328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0E82F0-EDA1-4DD2-9790-C5BB4D4F18F5}"/>
              </a:ext>
            </a:extLst>
          </p:cNvPr>
          <p:cNvSpPr txBox="1"/>
          <p:nvPr/>
        </p:nvSpPr>
        <p:spPr>
          <a:xfrm>
            <a:off x="1454728" y="66501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 = 4.7 kW</a:t>
            </a:r>
          </a:p>
        </p:txBody>
      </p:sp>
    </p:spTree>
    <p:extLst>
      <p:ext uri="{BB962C8B-B14F-4D97-AF65-F5344CB8AC3E}">
        <p14:creationId xmlns:p14="http://schemas.microsoft.com/office/powerpoint/2010/main" val="22881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1F06E9-23C3-4F0C-8588-79E63867510F}"/>
              </a:ext>
            </a:extLst>
          </p:cNvPr>
          <p:cNvSpPr txBox="1"/>
          <p:nvPr/>
        </p:nvSpPr>
        <p:spPr>
          <a:xfrm>
            <a:off x="958233" y="235733"/>
            <a:ext cx="7484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Temperature along radius in the ceramics, P = 4.7 kW, TW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493830-4A2D-493F-9A75-BDC48D9A2014}"/>
              </a:ext>
            </a:extLst>
          </p:cNvPr>
          <p:cNvSpPr txBox="1"/>
          <p:nvPr/>
        </p:nvSpPr>
        <p:spPr>
          <a:xfrm>
            <a:off x="2435630" y="6237432"/>
            <a:ext cx="4023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Window temperature rise dT ~ 7.5 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CD62AC-5E01-446A-9AD5-7EC7195CD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233" y="827952"/>
            <a:ext cx="7224386" cy="46867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8A0D34-239F-4ED5-B467-CE2671610709}"/>
              </a:ext>
            </a:extLst>
          </p:cNvPr>
          <p:cNvSpPr txBox="1"/>
          <p:nvPr/>
        </p:nvSpPr>
        <p:spPr>
          <a:xfrm>
            <a:off x="2435630" y="5599590"/>
            <a:ext cx="3963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Average window temperature ~ 285.0K </a:t>
            </a:r>
          </a:p>
        </p:txBody>
      </p:sp>
    </p:spTree>
    <p:extLst>
      <p:ext uri="{BB962C8B-B14F-4D97-AF65-F5344CB8AC3E}">
        <p14:creationId xmlns:p14="http://schemas.microsoft.com/office/powerpoint/2010/main" val="355855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164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Kazakov x 15413N</dc:creator>
  <cp:lastModifiedBy>Sergey Kazakov x 15413N</cp:lastModifiedBy>
  <cp:revision>12</cp:revision>
  <dcterms:created xsi:type="dcterms:W3CDTF">2018-05-30T20:33:45Z</dcterms:created>
  <dcterms:modified xsi:type="dcterms:W3CDTF">2018-05-31T13:39:07Z</dcterms:modified>
</cp:coreProperties>
</file>