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74" r:id="rId3"/>
    <p:sldId id="278" r:id="rId4"/>
    <p:sldId id="281" r:id="rId5"/>
    <p:sldId id="282" r:id="rId6"/>
    <p:sldId id="283" r:id="rId7"/>
    <p:sldId id="284" r:id="rId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AA"/>
    <a:srgbClr val="004C97"/>
    <a:srgbClr val="404040"/>
    <a:srgbClr val="505050"/>
    <a:srgbClr val="63666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9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5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4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5/15/2018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CM03 BPM Studies N4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7" r:id="rId2"/>
    <p:sldLayoutId id="2147484103" r:id="rId3"/>
    <p:sldLayoutId id="2147484104" r:id="rId4"/>
    <p:sldLayoutId id="2147484105" r:id="rId5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0451" y="1314450"/>
            <a:ext cx="8008937" cy="1059180"/>
          </a:xfrm>
        </p:spPr>
        <p:txBody>
          <a:bodyPr/>
          <a:lstStyle/>
          <a:p>
            <a:r>
              <a:rPr lang="en-US" dirty="0"/>
              <a:t>CM03 BPM Studies N4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1A44DF4C-F7EB-4106-8362-71295A3EA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11" y="2780122"/>
            <a:ext cx="5520849" cy="1014638"/>
          </a:xfrm>
        </p:spPr>
        <p:txBody>
          <a:bodyPr/>
          <a:lstStyle/>
          <a:p>
            <a:r>
              <a:rPr lang="en-US" sz="1800" dirty="0"/>
              <a:t>Andrei Lunin, Genfa Wu (Fermilab)</a:t>
            </a:r>
          </a:p>
          <a:p>
            <a:r>
              <a:rPr lang="en-US" sz="1800" dirty="0"/>
              <a:t>LCLS-II Cryomodule Transportation Review</a:t>
            </a:r>
          </a:p>
          <a:p>
            <a:r>
              <a:rPr lang="en-US" sz="1800" dirty="0"/>
              <a:t>June 12, 2018</a:t>
            </a:r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5/15/2018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2D0B9D-957A-4C6C-BE0A-8587CD93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58870"/>
              </p:ext>
            </p:extLst>
          </p:nvPr>
        </p:nvGraphicFramePr>
        <p:xfrm>
          <a:off x="1394668" y="1366556"/>
          <a:ext cx="6324600" cy="147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3412">
                  <a:extLst>
                    <a:ext uri="{9D8B030D-6E8A-4147-A177-3AD203B41FA5}">
                      <a16:colId xmlns:a16="http://schemas.microsoft.com/office/drawing/2014/main" val="3212635386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80306752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1090968550"/>
                    </a:ext>
                  </a:extLst>
                </a:gridCol>
                <a:gridCol w="777448">
                  <a:extLst>
                    <a:ext uri="{9D8B030D-6E8A-4147-A177-3AD203B41FA5}">
                      <a16:colId xmlns:a16="http://schemas.microsoft.com/office/drawing/2014/main" val="425201651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778026968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 Flanges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52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Yellow*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Torque, N-m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248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FF torque, N-m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34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57AFBD-DA16-48AA-9A6F-A0ACE5136E36}"/>
              </a:ext>
            </a:extLst>
          </p:cNvPr>
          <p:cNvSpPr txBox="1"/>
          <p:nvPr/>
        </p:nvSpPr>
        <p:spPr>
          <a:xfrm>
            <a:off x="917257" y="3436542"/>
            <a:ext cx="70608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Goals: a) repeat the JLaB BPM assembly as close as possible</a:t>
            </a:r>
          </a:p>
          <a:p>
            <a:pPr marL="1028700"/>
            <a:r>
              <a:rPr lang="en-US" sz="2000" dirty="0"/>
              <a:t>b) verify the Yellow Flange (replaced bolts-to-studs) with multiple cryo-cycles</a:t>
            </a:r>
          </a:p>
          <a:p>
            <a:pPr marL="10287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GREEN, BLUE and RED Flanges assembled with  Wepek seals,</a:t>
            </a:r>
          </a:p>
          <a:p>
            <a:pPr marL="342900"/>
            <a:r>
              <a:rPr lang="en-US" sz="2000" dirty="0"/>
              <a:t>Ti-grade2 bolts and followed to the JLaB torque sequence (in two steps) with  13.5 N-m final torque   </a:t>
            </a:r>
          </a:p>
          <a:p>
            <a:pPr indent="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Next: to perform slow 70K thermal cycles and a vibration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256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5E752-E3FC-411C-B940-CDA4F0549B47}"/>
              </a:ext>
            </a:extLst>
          </p:cNvPr>
          <p:cNvSpPr txBox="1"/>
          <p:nvPr/>
        </p:nvSpPr>
        <p:spPr>
          <a:xfrm>
            <a:off x="1280368" y="2920546"/>
            <a:ext cx="5152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Wepek seal, replaced DESY Ti-grade5 studs after 1st thermal cycle.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1C85E-85E8-4FD4-9B21-B2BFA2F5F262}"/>
              </a:ext>
            </a:extLst>
          </p:cNvPr>
          <p:cNvSpPr/>
          <p:nvPr/>
        </p:nvSpPr>
        <p:spPr>
          <a:xfrm>
            <a:off x="1394668" y="886053"/>
            <a:ext cx="5327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CM03 BPM assembly at IB4 (03/12/2018)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8A2B7-64DF-4A17-8AF0-3492420E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CM03 BPM Studies N4</a:t>
            </a:r>
          </a:p>
        </p:txBody>
      </p:sp>
    </p:spTree>
    <p:extLst>
      <p:ext uri="{BB962C8B-B14F-4D97-AF65-F5344CB8AC3E}">
        <p14:creationId xmlns:p14="http://schemas.microsoft.com/office/powerpoint/2010/main" val="71838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5/15/2018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14996-31F3-4BE5-A4CB-B71B75A8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066800"/>
            <a:ext cx="5433252" cy="48032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7DDA196-531A-4FAA-B9C5-85460A7FE89E}"/>
              </a:ext>
            </a:extLst>
          </p:cNvPr>
          <p:cNvGrpSpPr/>
          <p:nvPr/>
        </p:nvGrpSpPr>
        <p:grpSpPr>
          <a:xfrm>
            <a:off x="4013835" y="2024687"/>
            <a:ext cx="419100" cy="461665"/>
            <a:chOff x="7932420" y="1834187"/>
            <a:chExt cx="419100" cy="46166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45157A-4566-4A51-9088-3C0F0E12C7C2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D4C757-CFC9-4306-AAC8-93C8A80B20AC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93E5C-AB55-479A-9CFA-B80228D66BA5}"/>
              </a:ext>
            </a:extLst>
          </p:cNvPr>
          <p:cNvGrpSpPr/>
          <p:nvPr/>
        </p:nvGrpSpPr>
        <p:grpSpPr>
          <a:xfrm>
            <a:off x="1339900" y="2999589"/>
            <a:ext cx="419100" cy="461665"/>
            <a:chOff x="7932420" y="1834187"/>
            <a:chExt cx="419100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6CC9E6-ED1D-44A8-B2D4-9AD8B8DBA7A5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84D26E-3A96-4051-8F3E-DDD7D0DDB820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0BA3F7-A9AA-47D1-B1D5-93B65BDA6766}"/>
              </a:ext>
            </a:extLst>
          </p:cNvPr>
          <p:cNvGrpSpPr/>
          <p:nvPr/>
        </p:nvGrpSpPr>
        <p:grpSpPr>
          <a:xfrm>
            <a:off x="2112746" y="5157852"/>
            <a:ext cx="419100" cy="461665"/>
            <a:chOff x="7932420" y="1834187"/>
            <a:chExt cx="419100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6A39F6-B891-44B1-A489-DDB92766F7C8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3D7796-9BC2-4569-84D3-20567025A2A1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C8A26-E53F-4DB5-A560-36A3C4F0FB96}"/>
              </a:ext>
            </a:extLst>
          </p:cNvPr>
          <p:cNvGrpSpPr/>
          <p:nvPr/>
        </p:nvGrpSpPr>
        <p:grpSpPr>
          <a:xfrm>
            <a:off x="4702695" y="4416910"/>
            <a:ext cx="419100" cy="461665"/>
            <a:chOff x="7932420" y="1834187"/>
            <a:chExt cx="419100" cy="4616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50C654-2864-4141-8A6A-2B7DED3FF337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8B972C-6238-4338-B2DE-0FED76163EB9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3C0E5B-7EF8-45EA-82FA-516002FD4FB9}"/>
              </a:ext>
            </a:extLst>
          </p:cNvPr>
          <p:cNvGrpSpPr/>
          <p:nvPr/>
        </p:nvGrpSpPr>
        <p:grpSpPr>
          <a:xfrm>
            <a:off x="4852720" y="3039922"/>
            <a:ext cx="419100" cy="461665"/>
            <a:chOff x="7932420" y="1834187"/>
            <a:chExt cx="419100" cy="4616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7A4869F-4151-4DFE-ACC3-6FA1F8F40DC2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D4B9BD-7AF5-4E67-8D71-742F508E6D23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44CBBE-7FB1-420B-8968-32A5525A66B7}"/>
              </a:ext>
            </a:extLst>
          </p:cNvPr>
          <p:cNvGrpSpPr/>
          <p:nvPr/>
        </p:nvGrpSpPr>
        <p:grpSpPr>
          <a:xfrm>
            <a:off x="6608546" y="1182022"/>
            <a:ext cx="419100" cy="461665"/>
            <a:chOff x="7932420" y="1834187"/>
            <a:chExt cx="419100" cy="46166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5F3EEF9-A7C0-4CA2-A912-73029A081102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768C10-313A-418C-906F-185C625A8E36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C7C7E09-F266-40CA-BD81-619C15F5E75D}"/>
              </a:ext>
            </a:extLst>
          </p:cNvPr>
          <p:cNvSpPr txBox="1"/>
          <p:nvPr/>
        </p:nvSpPr>
        <p:spPr>
          <a:xfrm>
            <a:off x="7170420" y="1185176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 #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769A-5AC6-4C9B-8473-D45AFC4245E4}"/>
              </a:ext>
            </a:extLst>
          </p:cNvPr>
          <p:cNvSpPr txBox="1"/>
          <p:nvPr/>
        </p:nvSpPr>
        <p:spPr>
          <a:xfrm>
            <a:off x="1759000" y="1174329"/>
            <a:ext cx="37235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Bolts replacement sequence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CA32CE-9B9F-422A-9049-603A1DD6D0B9}"/>
              </a:ext>
            </a:extLst>
          </p:cNvPr>
          <p:cNvGrpSpPr/>
          <p:nvPr/>
        </p:nvGrpSpPr>
        <p:grpSpPr>
          <a:xfrm>
            <a:off x="1339900" y="4363184"/>
            <a:ext cx="419100" cy="461665"/>
            <a:chOff x="7932420" y="1834187"/>
            <a:chExt cx="419100" cy="46166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714038-2921-425B-BF51-7B72A224B8FE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029982-0FD9-42B2-B8A8-7E3C96DE7802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30B755-A25A-4D94-AD49-770514F4EDF2}"/>
              </a:ext>
            </a:extLst>
          </p:cNvPr>
          <p:cNvGrpSpPr/>
          <p:nvPr/>
        </p:nvGrpSpPr>
        <p:grpSpPr>
          <a:xfrm>
            <a:off x="3588688" y="5157852"/>
            <a:ext cx="419100" cy="461665"/>
            <a:chOff x="7932420" y="1834187"/>
            <a:chExt cx="419100" cy="46166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9AE61AB-C05C-490D-AB70-7C1435A421DD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9087289-A1BB-4251-9882-F245450812DA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BEE1F8-32CE-488A-8711-3B5974253BB4}"/>
              </a:ext>
            </a:extLst>
          </p:cNvPr>
          <p:cNvGrpSpPr/>
          <p:nvPr/>
        </p:nvGrpSpPr>
        <p:grpSpPr>
          <a:xfrm>
            <a:off x="2239060" y="2024687"/>
            <a:ext cx="419100" cy="461665"/>
            <a:chOff x="7932420" y="1834187"/>
            <a:chExt cx="419100" cy="46166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48F95E4-2519-480A-B813-900885AF3217}"/>
                </a:ext>
              </a:extLst>
            </p:cNvPr>
            <p:cNvSpPr/>
            <p:nvPr/>
          </p:nvSpPr>
          <p:spPr>
            <a:xfrm>
              <a:off x="7932420" y="1874520"/>
              <a:ext cx="419100" cy="381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11CD1D-EFD1-4D24-9F6F-C3C548B760DF}"/>
                </a:ext>
              </a:extLst>
            </p:cNvPr>
            <p:cNvSpPr txBox="1"/>
            <p:nvPr/>
          </p:nvSpPr>
          <p:spPr>
            <a:xfrm>
              <a:off x="7971891" y="1834187"/>
              <a:ext cx="37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8712F01-5CDC-4775-A99C-78EFCE686EB2}"/>
              </a:ext>
            </a:extLst>
          </p:cNvPr>
          <p:cNvSpPr txBox="1"/>
          <p:nvPr/>
        </p:nvSpPr>
        <p:spPr>
          <a:xfrm>
            <a:off x="326335" y="265310"/>
            <a:ext cx="256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67043F-D0F0-43A9-BF2B-5C6C8083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N4</a:t>
            </a:r>
          </a:p>
        </p:txBody>
      </p:sp>
    </p:spTree>
    <p:extLst>
      <p:ext uri="{BB962C8B-B14F-4D97-AF65-F5344CB8AC3E}">
        <p14:creationId xmlns:p14="http://schemas.microsoft.com/office/powerpoint/2010/main" val="59347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5/15/2018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7AFBD-DA16-48AA-9A6F-A0ACE5136E36}"/>
              </a:ext>
            </a:extLst>
          </p:cNvPr>
          <p:cNvSpPr txBox="1"/>
          <p:nvPr/>
        </p:nvSpPr>
        <p:spPr>
          <a:xfrm>
            <a:off x="1114156" y="885940"/>
            <a:ext cx="6809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19/03/2018  - BPM passed the 70K thermal cycle N1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leak tight (&lt; 2e-10 mbar-l/s)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20/03/2018  - BPM passed the 70K thermal cycle N2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leak tight (&lt; 2e-10 mbar-l/s)</a:t>
            </a:r>
          </a:p>
          <a:p>
            <a:pPr lvl="1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45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N4 Thermal Cycles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F2306-992E-47F6-88BC-41ECA971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507" y="2838725"/>
            <a:ext cx="4397011" cy="3188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0733C2-C526-4012-BD1F-FFF69A305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09" y="2921889"/>
            <a:ext cx="1928272" cy="31055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0E6C4-E2E3-4902-AB34-EEB3CBA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N4</a:t>
            </a:r>
          </a:p>
        </p:txBody>
      </p:sp>
    </p:spTree>
    <p:extLst>
      <p:ext uri="{BB962C8B-B14F-4D97-AF65-F5344CB8AC3E}">
        <p14:creationId xmlns:p14="http://schemas.microsoft.com/office/powerpoint/2010/main" val="216856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5/15/2018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343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Vibration Test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1C85E-85E8-4FD4-9B21-B2BFA2F5F262}"/>
              </a:ext>
            </a:extLst>
          </p:cNvPr>
          <p:cNvSpPr/>
          <p:nvPr/>
        </p:nvSpPr>
        <p:spPr>
          <a:xfrm>
            <a:off x="394915" y="1022510"/>
            <a:ext cx="815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05/01/2018 - BPM Vibration Testing @Solution Engineering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D5641-6A32-421D-810B-1F395AF5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4" y="1551111"/>
            <a:ext cx="3911723" cy="2601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4F39D-0473-401E-8C33-E173246A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40" y="1550947"/>
            <a:ext cx="3911969" cy="2601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742EA7-CD4E-4A13-B42F-FB2A2F2F7DBA}"/>
              </a:ext>
            </a:extLst>
          </p:cNvPr>
          <p:cNvSpPr txBox="1"/>
          <p:nvPr/>
        </p:nvSpPr>
        <p:spPr>
          <a:xfrm>
            <a:off x="19029" y="4301684"/>
            <a:ext cx="864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Vibration Testing</a:t>
            </a:r>
          </a:p>
          <a:p>
            <a:pPr algn="ctr"/>
            <a:endParaRPr lang="en-US" sz="8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Frequency range:  5..20 Hz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Max amplitude:  ± 3 mm ()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Max acceleration: 2.5g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Random changing frequency (every 3 min) applied for 24 h continuous run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822B7CD-DA34-4197-A626-7566865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N4</a:t>
            </a:r>
          </a:p>
        </p:txBody>
      </p:sp>
    </p:spTree>
    <p:extLst>
      <p:ext uri="{BB962C8B-B14F-4D97-AF65-F5344CB8AC3E}">
        <p14:creationId xmlns:p14="http://schemas.microsoft.com/office/powerpoint/2010/main" val="367142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5/15/2018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2D0B9D-957A-4C6C-BE0A-8587CD93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13649"/>
              </p:ext>
            </p:extLst>
          </p:nvPr>
        </p:nvGraphicFramePr>
        <p:xfrm>
          <a:off x="1148398" y="3584123"/>
          <a:ext cx="6324600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3412">
                  <a:extLst>
                    <a:ext uri="{9D8B030D-6E8A-4147-A177-3AD203B41FA5}">
                      <a16:colId xmlns:a16="http://schemas.microsoft.com/office/drawing/2014/main" val="3212635386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80306752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1090968550"/>
                    </a:ext>
                  </a:extLst>
                </a:gridCol>
                <a:gridCol w="777448">
                  <a:extLst>
                    <a:ext uri="{9D8B030D-6E8A-4147-A177-3AD203B41FA5}">
                      <a16:colId xmlns:a16="http://schemas.microsoft.com/office/drawing/2014/main" val="425201651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778026968"/>
                    </a:ext>
                  </a:extLst>
                </a:gridCol>
              </a:tblGrid>
              <a:tr h="29949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Torque, N-m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 Flanges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521"/>
                  </a:ext>
                </a:extLst>
              </a:tr>
              <a:tr h="299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8311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r>
                        <a:rPr lang="en-US" sz="1600" dirty="0"/>
                        <a:t>Original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13.5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13.5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13.5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2481901"/>
                  </a:ext>
                </a:extLst>
              </a:tr>
              <a:tr h="474201">
                <a:tc>
                  <a:txBody>
                    <a:bodyPr/>
                    <a:lstStyle/>
                    <a:p>
                      <a:r>
                        <a:rPr lang="en-US" sz="1600" dirty="0"/>
                        <a:t>After the Test </a:t>
                      </a:r>
                    </a:p>
                    <a:p>
                      <a:r>
                        <a:rPr lang="en-US" sz="1600" dirty="0"/>
                        <a:t>(# of loosen bolts)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12.1</a:t>
                      </a:r>
                    </a:p>
                    <a:p>
                      <a:r>
                        <a:rPr lang="en-US" sz="1600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12.1</a:t>
                      </a:r>
                    </a:p>
                    <a:p>
                      <a:r>
                        <a:rPr lang="en-US" sz="1600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12.1</a:t>
                      </a:r>
                    </a:p>
                    <a:p>
                      <a:r>
                        <a:rPr lang="en-US" sz="1600" dirty="0"/>
                        <a:t>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12.1</a:t>
                      </a:r>
                    </a:p>
                    <a:p>
                      <a:r>
                        <a:rPr lang="en-US" sz="1600" dirty="0"/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34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57AFBD-DA16-48AA-9A6F-A0ACE5136E36}"/>
              </a:ext>
            </a:extLst>
          </p:cNvPr>
          <p:cNvSpPr txBox="1"/>
          <p:nvPr/>
        </p:nvSpPr>
        <p:spPr>
          <a:xfrm>
            <a:off x="326335" y="5147222"/>
            <a:ext cx="77356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 minor torque loosening was observed after the Vibration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BPM remained leak tight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Studs/nuts show less loosening compare to the Ti grade2 bolts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418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N4 Final 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1C85E-85E8-4FD4-9B21-B2BFA2F5F262}"/>
              </a:ext>
            </a:extLst>
          </p:cNvPr>
          <p:cNvSpPr/>
          <p:nvPr/>
        </p:nvSpPr>
        <p:spPr>
          <a:xfrm>
            <a:off x="1660755" y="802726"/>
            <a:ext cx="5739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Outcome of  the Vibration Test (05/01/2018)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38D29-B700-40D2-92C5-5318C944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35" y="1236066"/>
            <a:ext cx="3248724" cy="2160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D7EDD3-E2AB-4896-BAFB-9DAA09E1537B}"/>
              </a:ext>
            </a:extLst>
          </p:cNvPr>
          <p:cNvSpPr/>
          <p:nvPr/>
        </p:nvSpPr>
        <p:spPr>
          <a:xfrm>
            <a:off x="3923983" y="1235626"/>
            <a:ext cx="4701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were 13 checks made on the BPM’s over the duration of testing.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 check #1 a suspicious alignment was noticed on a line between the bolts labeled 2 and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change was noticed during subsequent checks.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misalignments were observed during any of the scheduled checks or at the end of the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BPM is leak tight after the test (05/14/)2018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64D85-F0EB-4AA4-8427-7D727B86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N4</a:t>
            </a:r>
          </a:p>
        </p:txBody>
      </p:sp>
    </p:spTree>
    <p:extLst>
      <p:ext uri="{BB962C8B-B14F-4D97-AF65-F5344CB8AC3E}">
        <p14:creationId xmlns:p14="http://schemas.microsoft.com/office/powerpoint/2010/main" val="36149518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10856</TotalTime>
  <Words>418</Words>
  <Application>Microsoft Office PowerPoint</Application>
  <PresentationFormat>On-screen Show (4:3)</PresentationFormat>
  <Paragraphs>102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CM03 BPM Studies N4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Lunin x5802 14404N</dc:creator>
  <cp:lastModifiedBy>Andrei Lunin x5802 14404N</cp:lastModifiedBy>
  <cp:revision>249</cp:revision>
  <cp:lastPrinted>2018-02-19T15:39:30Z</cp:lastPrinted>
  <dcterms:created xsi:type="dcterms:W3CDTF">2018-02-07T18:09:10Z</dcterms:created>
  <dcterms:modified xsi:type="dcterms:W3CDTF">2018-06-12T04:02:58Z</dcterms:modified>
</cp:coreProperties>
</file>