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11"/>
  </p:notesMasterIdLst>
  <p:handoutMasterIdLst>
    <p:handoutMasterId r:id="rId12"/>
  </p:handoutMasterIdLst>
  <p:sldIdLst>
    <p:sldId id="577" r:id="rId5"/>
    <p:sldId id="739" r:id="rId6"/>
    <p:sldId id="740" r:id="rId7"/>
    <p:sldId id="745" r:id="rId8"/>
    <p:sldId id="742" r:id="rId9"/>
    <p:sldId id="744" r:id="rId10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0033CC"/>
    <a:srgbClr val="99CCFF"/>
    <a:srgbClr val="6699FF"/>
    <a:srgbClr val="0000FF"/>
    <a:srgbClr val="9D3431"/>
    <a:srgbClr val="FF0000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6" autoAdjust="0"/>
    <p:restoredTop sz="94607" autoAdjust="0"/>
  </p:normalViewPr>
  <p:slideViewPr>
    <p:cSldViewPr snapToGrid="0">
      <p:cViewPr varScale="1">
        <p:scale>
          <a:sx n="133" d="100"/>
          <a:sy n="133" d="100"/>
        </p:scale>
        <p:origin x="106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grp\group\srfee\POwen\04%20BPM%20Bolt%20Testing\BPM%20Bolt%20Tes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grp\group\srfee\POwen\04%20BPM%20Bolt%20Testing\BPM%20Bolt%20Test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jlabgrp\group\srfee\POwen\04%20BPM%20Bolt%20Testing\BPM_Gasket_Crush_Te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Bolt</a:t>
            </a:r>
            <a:r>
              <a:rPr lang="en-US" baseline="0"/>
              <a:t> Extension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936666238564655"/>
          <c:y val="0.19186991450566737"/>
          <c:w val="0.77275536940398593"/>
          <c:h val="0.6355331351493545"/>
        </c:manualLayout>
      </c:layout>
      <c:scatterChart>
        <c:scatterStyle val="lineMarker"/>
        <c:varyColors val="0"/>
        <c:ser>
          <c:idx val="1"/>
          <c:order val="1"/>
          <c:tx>
            <c:strRef>
              <c:f>Calculations!$T$5</c:f>
              <c:strCache>
                <c:ptCount val="1"/>
                <c:pt idx="0">
                  <c:v>Flange 1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9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E9F-4B92-99A8-AAE3F1DB7EBE}"/>
              </c:ext>
            </c:extLst>
          </c:dPt>
          <c:xVal>
            <c:numRef>
              <c:f>Calculations!$Q$6:$Q$19</c:f>
              <c:numCache>
                <c:formatCode>General</c:formatCode>
                <c:ptCount val="14"/>
                <c:pt idx="0">
                  <c:v>105</c:v>
                </c:pt>
                <c:pt idx="1">
                  <c:v>110</c:v>
                </c:pt>
                <c:pt idx="2">
                  <c:v>115</c:v>
                </c:pt>
                <c:pt idx="3">
                  <c:v>120</c:v>
                </c:pt>
                <c:pt idx="4">
                  <c:v>125</c:v>
                </c:pt>
                <c:pt idx="5">
                  <c:v>130</c:v>
                </c:pt>
                <c:pt idx="6">
                  <c:v>135</c:v>
                </c:pt>
                <c:pt idx="7">
                  <c:v>140</c:v>
                </c:pt>
                <c:pt idx="8">
                  <c:v>145</c:v>
                </c:pt>
                <c:pt idx="9">
                  <c:v>150</c:v>
                </c:pt>
                <c:pt idx="10">
                  <c:v>155</c:v>
                </c:pt>
                <c:pt idx="11">
                  <c:v>160</c:v>
                </c:pt>
                <c:pt idx="12">
                  <c:v>165</c:v>
                </c:pt>
                <c:pt idx="13">
                  <c:v>170</c:v>
                </c:pt>
              </c:numCache>
            </c:numRef>
          </c:xVal>
          <c:yVal>
            <c:numRef>
              <c:f>Calculations!$T$6:$T$19</c:f>
              <c:numCache>
                <c:formatCode>0.0000</c:formatCode>
                <c:ptCount val="14"/>
                <c:pt idx="1">
                  <c:v>1.250000000000015E-3</c:v>
                </c:pt>
                <c:pt idx="2">
                  <c:v>2.0624999999999949E-3</c:v>
                </c:pt>
                <c:pt idx="3">
                  <c:v>3.3750000000000169E-3</c:v>
                </c:pt>
                <c:pt idx="4">
                  <c:v>6.0000000000000192E-3</c:v>
                </c:pt>
                <c:pt idx="5">
                  <c:v>8.7500000000000078E-3</c:v>
                </c:pt>
                <c:pt idx="6">
                  <c:v>1.856250000000001E-2</c:v>
                </c:pt>
                <c:pt idx="7">
                  <c:v>2.6562500000000017E-2</c:v>
                </c:pt>
                <c:pt idx="8">
                  <c:v>3.1562500000000035E-2</c:v>
                </c:pt>
                <c:pt idx="9">
                  <c:v>3.4357142857142878E-2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E9F-4B92-99A8-AAE3F1DB7EBE}"/>
            </c:ext>
          </c:extLst>
        </c:ser>
        <c:ser>
          <c:idx val="2"/>
          <c:order val="2"/>
          <c:tx>
            <c:strRef>
              <c:f>Calculations!$U$5</c:f>
              <c:strCache>
                <c:ptCount val="1"/>
                <c:pt idx="0">
                  <c:v>Flange 2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Calculations!$Q$6:$Q$19</c:f>
              <c:numCache>
                <c:formatCode>General</c:formatCode>
                <c:ptCount val="14"/>
                <c:pt idx="0">
                  <c:v>105</c:v>
                </c:pt>
                <c:pt idx="1">
                  <c:v>110</c:v>
                </c:pt>
                <c:pt idx="2">
                  <c:v>115</c:v>
                </c:pt>
                <c:pt idx="3">
                  <c:v>120</c:v>
                </c:pt>
                <c:pt idx="4">
                  <c:v>125</c:v>
                </c:pt>
                <c:pt idx="5">
                  <c:v>130</c:v>
                </c:pt>
                <c:pt idx="6">
                  <c:v>135</c:v>
                </c:pt>
                <c:pt idx="7">
                  <c:v>140</c:v>
                </c:pt>
                <c:pt idx="8">
                  <c:v>145</c:v>
                </c:pt>
                <c:pt idx="9">
                  <c:v>150</c:v>
                </c:pt>
                <c:pt idx="10">
                  <c:v>155</c:v>
                </c:pt>
                <c:pt idx="11">
                  <c:v>160</c:v>
                </c:pt>
                <c:pt idx="12">
                  <c:v>165</c:v>
                </c:pt>
                <c:pt idx="13">
                  <c:v>170</c:v>
                </c:pt>
              </c:numCache>
            </c:numRef>
          </c:xVal>
          <c:yVal>
            <c:numRef>
              <c:f>Calculations!$U$6:$U$19</c:f>
              <c:numCache>
                <c:formatCode>General</c:formatCode>
                <c:ptCount val="14"/>
                <c:pt idx="2">
                  <c:v>2.0625000000000088E-3</c:v>
                </c:pt>
                <c:pt idx="3">
                  <c:v>2.6250000000000301E-3</c:v>
                </c:pt>
                <c:pt idx="4">
                  <c:v>4.4375000000000109E-3</c:v>
                </c:pt>
                <c:pt idx="5">
                  <c:v>5.8750000000000191E-3</c:v>
                </c:pt>
                <c:pt idx="6">
                  <c:v>7.875000000000007E-3</c:v>
                </c:pt>
                <c:pt idx="7">
                  <c:v>9.4375000000000153E-3</c:v>
                </c:pt>
                <c:pt idx="8">
                  <c:v>1.0777777777777787E-2</c:v>
                </c:pt>
                <c:pt idx="9">
                  <c:v>1.3812500000000005E-2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E9F-4B92-99A8-AAE3F1DB7EBE}"/>
            </c:ext>
          </c:extLst>
        </c:ser>
        <c:ser>
          <c:idx val="3"/>
          <c:order val="3"/>
          <c:tx>
            <c:strRef>
              <c:f>Calculations!$V$5</c:f>
              <c:strCache>
                <c:ptCount val="1"/>
                <c:pt idx="0">
                  <c:v>Flange 3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Calculations!$Q$6:$Q$19</c:f>
              <c:numCache>
                <c:formatCode>General</c:formatCode>
                <c:ptCount val="14"/>
                <c:pt idx="0">
                  <c:v>105</c:v>
                </c:pt>
                <c:pt idx="1">
                  <c:v>110</c:v>
                </c:pt>
                <c:pt idx="2">
                  <c:v>115</c:v>
                </c:pt>
                <c:pt idx="3">
                  <c:v>120</c:v>
                </c:pt>
                <c:pt idx="4">
                  <c:v>125</c:v>
                </c:pt>
                <c:pt idx="5">
                  <c:v>130</c:v>
                </c:pt>
                <c:pt idx="6">
                  <c:v>135</c:v>
                </c:pt>
                <c:pt idx="7">
                  <c:v>140</c:v>
                </c:pt>
                <c:pt idx="8">
                  <c:v>145</c:v>
                </c:pt>
                <c:pt idx="9">
                  <c:v>150</c:v>
                </c:pt>
                <c:pt idx="10">
                  <c:v>155</c:v>
                </c:pt>
                <c:pt idx="11">
                  <c:v>160</c:v>
                </c:pt>
                <c:pt idx="12">
                  <c:v>165</c:v>
                </c:pt>
                <c:pt idx="13">
                  <c:v>170</c:v>
                </c:pt>
              </c:numCache>
            </c:numRef>
          </c:xVal>
          <c:yVal>
            <c:numRef>
              <c:f>Calculations!$V$6:$V$19</c:f>
              <c:numCache>
                <c:formatCode>General</c:formatCode>
                <c:ptCount val="14"/>
                <c:pt idx="3">
                  <c:v>1.5625000000000083E-3</c:v>
                </c:pt>
                <c:pt idx="4">
                  <c:v>3.8749999999999896E-3</c:v>
                </c:pt>
                <c:pt idx="5">
                  <c:v>5.8749999999999913E-3</c:v>
                </c:pt>
                <c:pt idx="6">
                  <c:v>7.2499999999999926E-3</c:v>
                </c:pt>
                <c:pt idx="7">
                  <c:v>8.812499999999987E-3</c:v>
                </c:pt>
                <c:pt idx="8">
                  <c:v>1.0687500000000003E-2</c:v>
                </c:pt>
                <c:pt idx="9">
                  <c:v>1.3312500000000033E-2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E9F-4B92-99A8-AAE3F1DB7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667288"/>
        <c:axId val="455665976"/>
      </c:scatterChart>
      <c:scatterChart>
        <c:scatterStyle val="lineMarker"/>
        <c:varyColors val="0"/>
        <c:ser>
          <c:idx val="0"/>
          <c:order val="0"/>
          <c:tx>
            <c:strRef>
              <c:f>Calculations!$S$5</c:f>
              <c:strCache>
                <c:ptCount val="1"/>
                <c:pt idx="0">
                  <c:v>Flange 4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3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E9F-4B92-99A8-AAE3F1DB7EBE}"/>
              </c:ext>
            </c:extLst>
          </c:dPt>
          <c:xVal>
            <c:numRef>
              <c:f>Calculations!$R$6:$R$19</c:f>
              <c:numCache>
                <c:formatCode>0.00</c:formatCode>
                <c:ptCount val="14"/>
                <c:pt idx="0">
                  <c:v>11.86340707999986</c:v>
                </c:pt>
                <c:pt idx="1">
                  <c:v>12.42833122666652</c:v>
                </c:pt>
                <c:pt idx="2">
                  <c:v>12.993255373333179</c:v>
                </c:pt>
                <c:pt idx="3">
                  <c:v>13.55817951999984</c:v>
                </c:pt>
                <c:pt idx="4">
                  <c:v>14.1231036666665</c:v>
                </c:pt>
                <c:pt idx="5">
                  <c:v>14.688027813333159</c:v>
                </c:pt>
                <c:pt idx="6">
                  <c:v>15.25295195999982</c:v>
                </c:pt>
                <c:pt idx="7">
                  <c:v>15.81787610666648</c:v>
                </c:pt>
                <c:pt idx="8">
                  <c:v>16.382800253333141</c:v>
                </c:pt>
                <c:pt idx="9">
                  <c:v>16.9477243999998</c:v>
                </c:pt>
                <c:pt idx="10">
                  <c:v>17.512648546666458</c:v>
                </c:pt>
                <c:pt idx="11">
                  <c:v>18.077572693333121</c:v>
                </c:pt>
                <c:pt idx="12">
                  <c:v>18.642496839999779</c:v>
                </c:pt>
                <c:pt idx="13">
                  <c:v>19.207420986666438</c:v>
                </c:pt>
              </c:numCache>
            </c:numRef>
          </c:xVal>
          <c:yVal>
            <c:numRef>
              <c:f>Calculations!$S$6:$S$19</c:f>
              <c:numCache>
                <c:formatCode>0.0000</c:formatCode>
                <c:ptCount val="14"/>
                <c:pt idx="0">
                  <c:v>8.1250000000002154E-4</c:v>
                </c:pt>
                <c:pt idx="1">
                  <c:v>1.1875000000000219E-3</c:v>
                </c:pt>
                <c:pt idx="2">
                  <c:v>2.3125000000000229E-3</c:v>
                </c:pt>
                <c:pt idx="3">
                  <c:v>2.8750000000000442E-3</c:v>
                </c:pt>
                <c:pt idx="4">
                  <c:v>5.1250000000000323E-3</c:v>
                </c:pt>
                <c:pt idx="5">
                  <c:v>7.4375000000000135E-3</c:v>
                </c:pt>
                <c:pt idx="6">
                  <c:v>1.1937500000000031E-2</c:v>
                </c:pt>
                <c:pt idx="7">
                  <c:v>1.4687500000000048E-2</c:v>
                </c:pt>
                <c:pt idx="8">
                  <c:v>1.6500000000000029E-2</c:v>
                </c:pt>
                <c:pt idx="9">
                  <c:v>1.8937500000000038E-2</c:v>
                </c:pt>
                <c:pt idx="10">
                  <c:v>2.1500000000000019E-2</c:v>
                </c:pt>
                <c:pt idx="11">
                  <c:v>2.4687500000000029E-2</c:v>
                </c:pt>
                <c:pt idx="12">
                  <c:v>2.8500000000000053E-2</c:v>
                </c:pt>
                <c:pt idx="13">
                  <c:v>3.7125000000000061E-2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E9F-4B92-99A8-AAE3F1DB7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854760"/>
        <c:axId val="536854432"/>
        <c:extLst>
          <c:ext xmlns:c15="http://schemas.microsoft.com/office/drawing/2012/chart" uri="{02D57815-91ED-43cb-92C2-25804820EDAC}">
            <c15:filteredScatterSeries>
              <c15:ser>
                <c:idx val="6"/>
                <c:order val="4"/>
                <c:tx>
                  <c:strRef>
                    <c:extLst>
                      <c:ext uri="{02D57815-91ED-43cb-92C2-25804820EDAC}">
                        <c15:formulaRef>
                          <c15:sqref>Calculations!$X$5</c15:sqref>
                        </c15:formulaRef>
                      </c:ext>
                    </c:extLst>
                    <c:strCache>
                      <c:ptCount val="1"/>
                      <c:pt idx="0">
                        <c:v>Crush 2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Calculations!$Q$6:$Q$19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105</c:v>
                      </c:pt>
                      <c:pt idx="1">
                        <c:v>110</c:v>
                      </c:pt>
                      <c:pt idx="2">
                        <c:v>115</c:v>
                      </c:pt>
                      <c:pt idx="3">
                        <c:v>120</c:v>
                      </c:pt>
                      <c:pt idx="4">
                        <c:v>125</c:v>
                      </c:pt>
                      <c:pt idx="5">
                        <c:v>130</c:v>
                      </c:pt>
                      <c:pt idx="6">
                        <c:v>135</c:v>
                      </c:pt>
                      <c:pt idx="7">
                        <c:v>140</c:v>
                      </c:pt>
                      <c:pt idx="8">
                        <c:v>145</c:v>
                      </c:pt>
                      <c:pt idx="9">
                        <c:v>150</c:v>
                      </c:pt>
                      <c:pt idx="10">
                        <c:v>155</c:v>
                      </c:pt>
                      <c:pt idx="11">
                        <c:v>160</c:v>
                      </c:pt>
                      <c:pt idx="12">
                        <c:v>165</c:v>
                      </c:pt>
                      <c:pt idx="13">
                        <c:v>170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Calculations!$X$6:$X$19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1">
                        <c:v>-1.4000000000000012E-2</c:v>
                      </c:pt>
                      <c:pt idx="2">
                        <c:v>-1.5500000000000014E-2</c:v>
                      </c:pt>
                      <c:pt idx="3">
                        <c:v>-1.8000000000000016E-2</c:v>
                      </c:pt>
                      <c:pt idx="4">
                        <c:v>-2.0000000000000018E-2</c:v>
                      </c:pt>
                      <c:pt idx="5">
                        <c:v>-2.0000000000000018E-2</c:v>
                      </c:pt>
                      <c:pt idx="6">
                        <c:v>-2.0500000000000018E-2</c:v>
                      </c:pt>
                      <c:pt idx="7">
                        <c:v>-2.0500000000000018E-2</c:v>
                      </c:pt>
                      <c:pt idx="8">
                        <c:v>-2.0500000000000018E-2</c:v>
                      </c:pt>
                      <c:pt idx="9">
                        <c:v>-2.0500000000000018E-2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0E9F-4B92-99A8-AAE3F1DB7EBE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Calculations!$Y$5</c15:sqref>
                        </c15:formulaRef>
                      </c:ext>
                    </c:extLst>
                    <c:strCache>
                      <c:ptCount val="1"/>
                      <c:pt idx="0">
                        <c:v>Crush 3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Calculations!$Q$6:$Q$19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105</c:v>
                      </c:pt>
                      <c:pt idx="1">
                        <c:v>110</c:v>
                      </c:pt>
                      <c:pt idx="2">
                        <c:v>115</c:v>
                      </c:pt>
                      <c:pt idx="3">
                        <c:v>120</c:v>
                      </c:pt>
                      <c:pt idx="4">
                        <c:v>125</c:v>
                      </c:pt>
                      <c:pt idx="5">
                        <c:v>130</c:v>
                      </c:pt>
                      <c:pt idx="6">
                        <c:v>135</c:v>
                      </c:pt>
                      <c:pt idx="7">
                        <c:v>140</c:v>
                      </c:pt>
                      <c:pt idx="8">
                        <c:v>145</c:v>
                      </c:pt>
                      <c:pt idx="9">
                        <c:v>150</c:v>
                      </c:pt>
                      <c:pt idx="10">
                        <c:v>155</c:v>
                      </c:pt>
                      <c:pt idx="11">
                        <c:v>160</c:v>
                      </c:pt>
                      <c:pt idx="12">
                        <c:v>165</c:v>
                      </c:pt>
                      <c:pt idx="13">
                        <c:v>170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Calculations!$Y$6:$Y$19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2">
                        <c:v>-1.4500000000000013E-2</c:v>
                      </c:pt>
                      <c:pt idx="3">
                        <c:v>-1.9000000000000017E-2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E9F-4B92-99A8-AAE3F1DB7EBE}"/>
                  </c:ext>
                </c:extLst>
              </c15:ser>
            </c15:filteredScatterSeries>
            <c15:filteredScatter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Calculations!$Z$5</c15:sqref>
                        </c15:formulaRef>
                      </c:ext>
                    </c:extLst>
                    <c:strCache>
                      <c:ptCount val="1"/>
                      <c:pt idx="0">
                        <c:v>Crush 5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Calculations!$Q$6:$Q$19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105</c:v>
                      </c:pt>
                      <c:pt idx="1">
                        <c:v>110</c:v>
                      </c:pt>
                      <c:pt idx="2">
                        <c:v>115</c:v>
                      </c:pt>
                      <c:pt idx="3">
                        <c:v>120</c:v>
                      </c:pt>
                      <c:pt idx="4">
                        <c:v>125</c:v>
                      </c:pt>
                      <c:pt idx="5">
                        <c:v>130</c:v>
                      </c:pt>
                      <c:pt idx="6">
                        <c:v>135</c:v>
                      </c:pt>
                      <c:pt idx="7">
                        <c:v>140</c:v>
                      </c:pt>
                      <c:pt idx="8">
                        <c:v>145</c:v>
                      </c:pt>
                      <c:pt idx="9">
                        <c:v>150</c:v>
                      </c:pt>
                      <c:pt idx="10">
                        <c:v>155</c:v>
                      </c:pt>
                      <c:pt idx="11">
                        <c:v>160</c:v>
                      </c:pt>
                      <c:pt idx="12">
                        <c:v>165</c:v>
                      </c:pt>
                      <c:pt idx="13">
                        <c:v>170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Calculations!$Z$6:$Z$19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>
                        <c:v>-1.7500000000000016E-2</c:v>
                      </c:pt>
                      <c:pt idx="4">
                        <c:v>-2.0500000000000018E-2</c:v>
                      </c:pt>
                      <c:pt idx="5">
                        <c:v>-2.200000000000002E-2</c:v>
                      </c:pt>
                      <c:pt idx="6">
                        <c:v>-2.300000000000002E-2</c:v>
                      </c:pt>
                      <c:pt idx="7">
                        <c:v>-2.3500000000000021E-2</c:v>
                      </c:pt>
                      <c:pt idx="8">
                        <c:v>-2.4000000000000021E-2</c:v>
                      </c:pt>
                      <c:pt idx="9">
                        <c:v>-2.4000000000000021E-2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E9F-4B92-99A8-AAE3F1DB7EBE}"/>
                  </c:ext>
                </c:extLst>
              </c15:ser>
            </c15:filteredScatterSeries>
            <c15:filteredScatte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Calculations!$AA$5</c15:sqref>
                        </c15:formulaRef>
                      </c:ext>
                    </c:extLst>
                    <c:strCache>
                      <c:ptCount val="1"/>
                      <c:pt idx="0">
                        <c:v>Crush 6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Calculations!$Q$6:$Q$19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105</c:v>
                      </c:pt>
                      <c:pt idx="1">
                        <c:v>110</c:v>
                      </c:pt>
                      <c:pt idx="2">
                        <c:v>115</c:v>
                      </c:pt>
                      <c:pt idx="3">
                        <c:v>120</c:v>
                      </c:pt>
                      <c:pt idx="4">
                        <c:v>125</c:v>
                      </c:pt>
                      <c:pt idx="5">
                        <c:v>130</c:v>
                      </c:pt>
                      <c:pt idx="6">
                        <c:v>135</c:v>
                      </c:pt>
                      <c:pt idx="7">
                        <c:v>140</c:v>
                      </c:pt>
                      <c:pt idx="8">
                        <c:v>145</c:v>
                      </c:pt>
                      <c:pt idx="9">
                        <c:v>150</c:v>
                      </c:pt>
                      <c:pt idx="10">
                        <c:v>155</c:v>
                      </c:pt>
                      <c:pt idx="11">
                        <c:v>160</c:v>
                      </c:pt>
                      <c:pt idx="12">
                        <c:v>165</c:v>
                      </c:pt>
                      <c:pt idx="13">
                        <c:v>170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Calculations!$AA$6:$AA$19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4">
                        <c:v>-1.6000000000000014E-2</c:v>
                      </c:pt>
                      <c:pt idx="5">
                        <c:v>-1.9000000000000017E-2</c:v>
                      </c:pt>
                      <c:pt idx="6">
                        <c:v>-2.0000000000000018E-2</c:v>
                      </c:pt>
                      <c:pt idx="7">
                        <c:v>-2.0000000000000018E-2</c:v>
                      </c:pt>
                      <c:pt idx="8">
                        <c:v>-2.0000000000000018E-2</c:v>
                      </c:pt>
                      <c:pt idx="9">
                        <c:v>-2.0500000000000018E-2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0E9F-4B92-99A8-AAE3F1DB7EBE}"/>
                  </c:ext>
                </c:extLst>
              </c15:ser>
            </c15:filteredScatterSeries>
          </c:ext>
        </c:extLst>
      </c:scatterChart>
      <c:valAx>
        <c:axId val="455667288"/>
        <c:scaling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Applied Torque (in-lb)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65976"/>
        <c:crosses val="autoZero"/>
        <c:crossBetween val="midCat"/>
      </c:valAx>
      <c:valAx>
        <c:axId val="45566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Plastic Deformation (in)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67288"/>
        <c:crosses val="autoZero"/>
        <c:crossBetween val="midCat"/>
      </c:valAx>
      <c:valAx>
        <c:axId val="536854432"/>
        <c:scaling>
          <c:orientation val="minMax"/>
        </c:scaling>
        <c:delete val="1"/>
        <c:axPos val="l"/>
        <c:numFmt formatCode="0.0000" sourceLinked="1"/>
        <c:majorTickMark val="out"/>
        <c:minorTickMark val="none"/>
        <c:tickLblPos val="nextTo"/>
        <c:crossAx val="536854760"/>
        <c:crossesAt val="20"/>
        <c:crossBetween val="midCat"/>
      </c:valAx>
      <c:valAx>
        <c:axId val="536854760"/>
        <c:scaling>
          <c:orientation val="minMax"/>
          <c:max val="20.34"/>
          <c:min val="11.3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Applied Torque (N-m)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854432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983245485052693E-2"/>
          <c:y val="0.92876465439966482"/>
          <c:w val="0.88577277218769734"/>
          <c:h val="4.3783845592013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Gasket Crush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17496146770747"/>
          <c:y val="0.19088545156646508"/>
          <c:w val="0.81481392248334361"/>
          <c:h val="0.63337130431399336"/>
        </c:manualLayout>
      </c:layout>
      <c:scatterChart>
        <c:scatterStyle val="lineMarker"/>
        <c:varyColors val="0"/>
        <c:ser>
          <c:idx val="0"/>
          <c:order val="0"/>
          <c:tx>
            <c:strRef>
              <c:f>Calculations!$X$5</c:f>
              <c:strCache>
                <c:ptCount val="1"/>
                <c:pt idx="0">
                  <c:v>Flange 1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Calculations!$Q$7:$Q$15</c:f>
              <c:numCache>
                <c:formatCode>General</c:formatCode>
                <c:ptCount val="9"/>
                <c:pt idx="0">
                  <c:v>110</c:v>
                </c:pt>
                <c:pt idx="1">
                  <c:v>115</c:v>
                </c:pt>
                <c:pt idx="2">
                  <c:v>120</c:v>
                </c:pt>
                <c:pt idx="3">
                  <c:v>125</c:v>
                </c:pt>
                <c:pt idx="4">
                  <c:v>130</c:v>
                </c:pt>
                <c:pt idx="5">
                  <c:v>135</c:v>
                </c:pt>
                <c:pt idx="6">
                  <c:v>140</c:v>
                </c:pt>
                <c:pt idx="7">
                  <c:v>145</c:v>
                </c:pt>
                <c:pt idx="8">
                  <c:v>150</c:v>
                </c:pt>
              </c:numCache>
            </c:numRef>
          </c:xVal>
          <c:yVal>
            <c:numRef>
              <c:f>Calculations!$X$7:$X$15</c:f>
              <c:numCache>
                <c:formatCode>General</c:formatCode>
                <c:ptCount val="9"/>
                <c:pt idx="0">
                  <c:v>-1.4000000000000012E-2</c:v>
                </c:pt>
                <c:pt idx="1">
                  <c:v>-1.5500000000000014E-2</c:v>
                </c:pt>
                <c:pt idx="2">
                  <c:v>-1.8000000000000016E-2</c:v>
                </c:pt>
                <c:pt idx="3">
                  <c:v>-2.0000000000000018E-2</c:v>
                </c:pt>
                <c:pt idx="4">
                  <c:v>-2.0000000000000018E-2</c:v>
                </c:pt>
                <c:pt idx="5">
                  <c:v>-2.0500000000000018E-2</c:v>
                </c:pt>
                <c:pt idx="6">
                  <c:v>-2.0500000000000018E-2</c:v>
                </c:pt>
                <c:pt idx="7">
                  <c:v>-2.0500000000000018E-2</c:v>
                </c:pt>
                <c:pt idx="8">
                  <c:v>-2.0500000000000018E-2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18-49CA-80E4-80E16DAFF861}"/>
            </c:ext>
          </c:extLst>
        </c:ser>
        <c:ser>
          <c:idx val="1"/>
          <c:order val="1"/>
          <c:tx>
            <c:strRef>
              <c:f>Calculations!$AA$5</c:f>
              <c:strCache>
                <c:ptCount val="1"/>
                <c:pt idx="0">
                  <c:v>Flange 2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Calculations!$Q$10:$Q$15</c:f>
              <c:numCache>
                <c:formatCode>General</c:formatCode>
                <c:ptCount val="6"/>
                <c:pt idx="0">
                  <c:v>125</c:v>
                </c:pt>
                <c:pt idx="1">
                  <c:v>130</c:v>
                </c:pt>
                <c:pt idx="2">
                  <c:v>135</c:v>
                </c:pt>
                <c:pt idx="3">
                  <c:v>140</c:v>
                </c:pt>
                <c:pt idx="4">
                  <c:v>145</c:v>
                </c:pt>
                <c:pt idx="5">
                  <c:v>150</c:v>
                </c:pt>
              </c:numCache>
            </c:numRef>
          </c:xVal>
          <c:yVal>
            <c:numRef>
              <c:f>Calculations!$AA$10:$AA$15</c:f>
              <c:numCache>
                <c:formatCode>General</c:formatCode>
                <c:ptCount val="6"/>
                <c:pt idx="0">
                  <c:v>-1.6000000000000014E-2</c:v>
                </c:pt>
                <c:pt idx="1">
                  <c:v>-1.9000000000000017E-2</c:v>
                </c:pt>
                <c:pt idx="2">
                  <c:v>-2.0000000000000018E-2</c:v>
                </c:pt>
                <c:pt idx="3">
                  <c:v>-2.0000000000000018E-2</c:v>
                </c:pt>
                <c:pt idx="4">
                  <c:v>-2.0000000000000018E-2</c:v>
                </c:pt>
                <c:pt idx="5">
                  <c:v>-2.0500000000000018E-2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C18-49CA-80E4-80E16DAFF861}"/>
            </c:ext>
          </c:extLst>
        </c:ser>
        <c:ser>
          <c:idx val="2"/>
          <c:order val="2"/>
          <c:tx>
            <c:strRef>
              <c:f>Calculations!$Z$5</c:f>
              <c:strCache>
                <c:ptCount val="1"/>
                <c:pt idx="0">
                  <c:v>Flange 3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Calculations!$Q$9:$Q$15</c:f>
              <c:numCache>
                <c:formatCode>General</c:formatCode>
                <c:ptCount val="7"/>
                <c:pt idx="0">
                  <c:v>120</c:v>
                </c:pt>
                <c:pt idx="1">
                  <c:v>125</c:v>
                </c:pt>
                <c:pt idx="2">
                  <c:v>130</c:v>
                </c:pt>
                <c:pt idx="3">
                  <c:v>135</c:v>
                </c:pt>
                <c:pt idx="4">
                  <c:v>140</c:v>
                </c:pt>
                <c:pt idx="5">
                  <c:v>145</c:v>
                </c:pt>
                <c:pt idx="6">
                  <c:v>150</c:v>
                </c:pt>
              </c:numCache>
            </c:numRef>
          </c:xVal>
          <c:yVal>
            <c:numRef>
              <c:f>Calculations!$Z$9:$Z$15</c:f>
              <c:numCache>
                <c:formatCode>General</c:formatCode>
                <c:ptCount val="7"/>
                <c:pt idx="0">
                  <c:v>-1.7500000000000016E-2</c:v>
                </c:pt>
                <c:pt idx="1">
                  <c:v>-2.0500000000000018E-2</c:v>
                </c:pt>
                <c:pt idx="2">
                  <c:v>-2.200000000000002E-2</c:v>
                </c:pt>
                <c:pt idx="3">
                  <c:v>-2.300000000000002E-2</c:v>
                </c:pt>
                <c:pt idx="4">
                  <c:v>-2.3500000000000021E-2</c:v>
                </c:pt>
                <c:pt idx="5">
                  <c:v>-2.4000000000000021E-2</c:v>
                </c:pt>
                <c:pt idx="6">
                  <c:v>-2.4000000000000021E-2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C18-49CA-80E4-80E16DAFF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3825816"/>
        <c:axId val="443828768"/>
      </c:scatterChart>
      <c:scatterChart>
        <c:scatterStyle val="lineMarker"/>
        <c:varyColors val="0"/>
        <c:ser>
          <c:idx val="3"/>
          <c:order val="3"/>
          <c:tx>
            <c:strRef>
              <c:f>Calculations!$W$5</c:f>
              <c:strCache>
                <c:ptCount val="1"/>
                <c:pt idx="0">
                  <c:v>Flange 4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Calculations!$R$6:$R$19</c:f>
              <c:numCache>
                <c:formatCode>0.00</c:formatCode>
                <c:ptCount val="14"/>
                <c:pt idx="0">
                  <c:v>11.86340707999986</c:v>
                </c:pt>
                <c:pt idx="1">
                  <c:v>12.42833122666652</c:v>
                </c:pt>
                <c:pt idx="2">
                  <c:v>12.993255373333179</c:v>
                </c:pt>
                <c:pt idx="3">
                  <c:v>13.55817951999984</c:v>
                </c:pt>
                <c:pt idx="4">
                  <c:v>14.1231036666665</c:v>
                </c:pt>
                <c:pt idx="5">
                  <c:v>14.688027813333159</c:v>
                </c:pt>
                <c:pt idx="6">
                  <c:v>15.25295195999982</c:v>
                </c:pt>
                <c:pt idx="7">
                  <c:v>15.81787610666648</c:v>
                </c:pt>
                <c:pt idx="8">
                  <c:v>16.382800253333141</c:v>
                </c:pt>
                <c:pt idx="9">
                  <c:v>16.9477243999998</c:v>
                </c:pt>
                <c:pt idx="10">
                  <c:v>17.512648546666458</c:v>
                </c:pt>
                <c:pt idx="11">
                  <c:v>18.077572693333121</c:v>
                </c:pt>
                <c:pt idx="12">
                  <c:v>18.642496839999779</c:v>
                </c:pt>
                <c:pt idx="13">
                  <c:v>19.207420986666438</c:v>
                </c:pt>
              </c:numCache>
            </c:numRef>
          </c:xVal>
          <c:yVal>
            <c:numRef>
              <c:f>Calculations!$W$6:$W$19</c:f>
              <c:numCache>
                <c:formatCode>General</c:formatCode>
                <c:ptCount val="14"/>
                <c:pt idx="0">
                  <c:v>-1.2500000000000011E-2</c:v>
                </c:pt>
                <c:pt idx="1">
                  <c:v>-1.5500000000000014E-2</c:v>
                </c:pt>
                <c:pt idx="2">
                  <c:v>-1.7500000000000016E-2</c:v>
                </c:pt>
                <c:pt idx="3">
                  <c:v>-2.1000000000000019E-2</c:v>
                </c:pt>
                <c:pt idx="4">
                  <c:v>-2.1000000000000019E-2</c:v>
                </c:pt>
                <c:pt idx="5">
                  <c:v>-2.250000000000002E-2</c:v>
                </c:pt>
                <c:pt idx="6">
                  <c:v>-2.300000000000002E-2</c:v>
                </c:pt>
                <c:pt idx="7">
                  <c:v>-2.300000000000002E-2</c:v>
                </c:pt>
                <c:pt idx="8">
                  <c:v>-2.3500000000000021E-2</c:v>
                </c:pt>
                <c:pt idx="9">
                  <c:v>-2.3500000000000021E-2</c:v>
                </c:pt>
                <c:pt idx="10">
                  <c:v>-2.4000000000000021E-2</c:v>
                </c:pt>
                <c:pt idx="11">
                  <c:v>-2.4000000000000021E-2</c:v>
                </c:pt>
                <c:pt idx="12">
                  <c:v>-2.4000000000000021E-2</c:v>
                </c:pt>
                <c:pt idx="13">
                  <c:v>-2.4000000000000021E-2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C18-49CA-80E4-80E16DAFF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9383296"/>
        <c:axId val="319381328"/>
      </c:scatterChart>
      <c:valAx>
        <c:axId val="443825816"/>
        <c:scaling>
          <c:orientation val="minMax"/>
          <c:max val="180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Applied Torque (in-lb)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828768"/>
        <c:crossesAt val="-3.0000000000000006E-2"/>
        <c:crossBetween val="midCat"/>
      </c:valAx>
      <c:valAx>
        <c:axId val="44382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latin typeface="Symbol" panose="05050102010706020507" pitchFamily="18" charset="2"/>
                  </a:rPr>
                  <a:t>D</a:t>
                </a:r>
                <a:r>
                  <a:rPr lang="en-US"/>
                  <a:t> Gasket</a:t>
                </a:r>
                <a:r>
                  <a:rPr lang="en-US" baseline="0"/>
                  <a:t> Thickness (in)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825816"/>
        <c:crosses val="autoZero"/>
        <c:crossBetween val="midCat"/>
      </c:valAx>
      <c:valAx>
        <c:axId val="31938132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319383296"/>
        <c:crosses val="max"/>
        <c:crossBetween val="midCat"/>
      </c:valAx>
      <c:valAx>
        <c:axId val="319383296"/>
        <c:scaling>
          <c:orientation val="minMax"/>
          <c:max val="20.34"/>
          <c:min val="11.3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Applied Torque (N-m)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381328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88184467012481E-2"/>
          <c:y val="0.93150978959609543"/>
          <c:w val="0.88823609163293471"/>
          <c:h val="4.3783855056048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Crush in Gasket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'Sheet1 (2)'!$A$17</c:f>
              <c:strCache>
                <c:ptCount val="1"/>
                <c:pt idx="0">
                  <c:v>seal 2 thickness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'Sheet1 (2)'!$E$16:$F$16</c:f>
              <c:numCache>
                <c:formatCode>General</c:formatCode>
                <c:ptCount val="2"/>
                <c:pt idx="0">
                  <c:v>120</c:v>
                </c:pt>
                <c:pt idx="1">
                  <c:v>145</c:v>
                </c:pt>
              </c:numCache>
            </c:numRef>
          </c:xVal>
          <c:yVal>
            <c:numRef>
              <c:f>'Sheet1 (2)'!$E$17:$F$17</c:f>
              <c:numCache>
                <c:formatCode>General</c:formatCode>
                <c:ptCount val="2"/>
                <c:pt idx="0">
                  <c:v>-7.5000000000000067E-3</c:v>
                </c:pt>
                <c:pt idx="1">
                  <c:v>-1.0000000000000009E-2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7C-41E9-ADC6-A973121DA98A}"/>
            </c:ext>
          </c:extLst>
        </c:ser>
        <c:ser>
          <c:idx val="2"/>
          <c:order val="2"/>
          <c:tx>
            <c:strRef>
              <c:f>'Sheet1 (2)'!$A$29</c:f>
              <c:strCache>
                <c:ptCount val="1"/>
                <c:pt idx="0">
                  <c:v>seal 3 thickness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accent3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F7C-41E9-ADC6-A973121DA98A}"/>
              </c:ext>
            </c:extLst>
          </c:dPt>
          <c:xVal>
            <c:numRef>
              <c:f>'Sheet1 (2)'!$E$28:$F$28</c:f>
              <c:numCache>
                <c:formatCode>General</c:formatCode>
                <c:ptCount val="2"/>
                <c:pt idx="0">
                  <c:v>120</c:v>
                </c:pt>
                <c:pt idx="1">
                  <c:v>145</c:v>
                </c:pt>
              </c:numCache>
            </c:numRef>
          </c:xVal>
          <c:yVal>
            <c:numRef>
              <c:f>'Sheet1 (2)'!$E$29:$F$29</c:f>
              <c:numCache>
                <c:formatCode>General</c:formatCode>
                <c:ptCount val="2"/>
                <c:pt idx="0">
                  <c:v>-9.000000000000008E-3</c:v>
                </c:pt>
                <c:pt idx="1">
                  <c:v>-1.150000000000001E-2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F7C-41E9-ADC6-A973121DA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782064"/>
        <c:axId val="574783704"/>
      </c:scatterChart>
      <c:scatterChart>
        <c:scatterStyle val="lineMarker"/>
        <c:varyColors val="0"/>
        <c:ser>
          <c:idx val="0"/>
          <c:order val="0"/>
          <c:tx>
            <c:strRef>
              <c:f>'Sheet1 (2)'!$A$5</c:f>
              <c:strCache>
                <c:ptCount val="1"/>
                <c:pt idx="0">
                  <c:v>seal 1 thickness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'Sheet1 (2)'!$E$2:$F$2</c:f>
              <c:numCache>
                <c:formatCode>General</c:formatCode>
                <c:ptCount val="2"/>
                <c:pt idx="0">
                  <c:v>13.55817951999984</c:v>
                </c:pt>
                <c:pt idx="1">
                  <c:v>16.382800253333141</c:v>
                </c:pt>
              </c:numCache>
            </c:numRef>
          </c:xVal>
          <c:yVal>
            <c:numRef>
              <c:f>'Sheet1 (2)'!$E$5:$F$5</c:f>
              <c:numCache>
                <c:formatCode>General</c:formatCode>
                <c:ptCount val="2"/>
                <c:pt idx="0">
                  <c:v>-8.0000000000000071E-3</c:v>
                </c:pt>
                <c:pt idx="1">
                  <c:v>-1.0500000000000009E-2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F7C-41E9-ADC6-A973121DA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5795376"/>
        <c:axId val="575790128"/>
      </c:scatterChart>
      <c:valAx>
        <c:axId val="574782064"/>
        <c:scaling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Torque (in-lb)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783704"/>
        <c:crossesAt val="-1.4000000000000002E-2"/>
        <c:crossBetween val="midCat"/>
      </c:valAx>
      <c:valAx>
        <c:axId val="574783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>
                    <a:latin typeface="Symbol" panose="05050102010706020507" pitchFamily="18" charset="2"/>
                  </a:rPr>
                  <a:t>D</a:t>
                </a:r>
                <a:r>
                  <a:rPr lang="en-US" baseline="0"/>
                  <a:t> </a:t>
                </a:r>
                <a:r>
                  <a:rPr lang="en-US"/>
                  <a:t>Gasket</a:t>
                </a:r>
                <a:r>
                  <a:rPr lang="en-US" baseline="0"/>
                  <a:t> Thickness</a:t>
                </a:r>
                <a:r>
                  <a:rPr lang="en-US"/>
                  <a:t> (in)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782064"/>
        <c:crosses val="autoZero"/>
        <c:crossBetween val="midCat"/>
      </c:valAx>
      <c:valAx>
        <c:axId val="57579012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575795376"/>
        <c:crosses val="max"/>
        <c:crossBetween val="midCat"/>
      </c:valAx>
      <c:valAx>
        <c:axId val="575795376"/>
        <c:scaling>
          <c:orientation val="minMax"/>
          <c:max val="16.947719999999997"/>
          <c:min val="11.3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Torque (N-m)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790128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Bolt</a:t>
            </a:r>
            <a:r>
              <a:rPr lang="en-US" baseline="0"/>
              <a:t> Extension</a:t>
            </a:r>
            <a:endParaRPr lang="en-US"/>
          </a:p>
        </c:rich>
      </c:tx>
      <c:layout>
        <c:manualLayout>
          <c:xMode val="edge"/>
          <c:yMode val="edge"/>
          <c:x val="0.36152250717245071"/>
          <c:y val="4.0522705187892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1"/>
          <c:tx>
            <c:strRef>
              <c:f>Calculations!$T$5</c:f>
              <c:strCache>
                <c:ptCount val="1"/>
                <c:pt idx="0">
                  <c:v>Flange 1</c:v>
                </c:pt>
              </c:strCache>
            </c:strRef>
          </c:tx>
          <c:spPr>
            <a:ln w="1905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9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D30-4A7D-9FC0-B9F5DAAB2E8E}"/>
              </c:ext>
            </c:extLst>
          </c:dPt>
          <c:xVal>
            <c:numRef>
              <c:f>Calculations!$Q$6:$Q$19</c:f>
              <c:numCache>
                <c:formatCode>General</c:formatCode>
                <c:ptCount val="14"/>
                <c:pt idx="0">
                  <c:v>105</c:v>
                </c:pt>
                <c:pt idx="1">
                  <c:v>110</c:v>
                </c:pt>
                <c:pt idx="2">
                  <c:v>115</c:v>
                </c:pt>
                <c:pt idx="3">
                  <c:v>120</c:v>
                </c:pt>
                <c:pt idx="4">
                  <c:v>125</c:v>
                </c:pt>
                <c:pt idx="5">
                  <c:v>130</c:v>
                </c:pt>
                <c:pt idx="6">
                  <c:v>135</c:v>
                </c:pt>
                <c:pt idx="7">
                  <c:v>140</c:v>
                </c:pt>
                <c:pt idx="8">
                  <c:v>145</c:v>
                </c:pt>
                <c:pt idx="9">
                  <c:v>150</c:v>
                </c:pt>
                <c:pt idx="10">
                  <c:v>155</c:v>
                </c:pt>
                <c:pt idx="11">
                  <c:v>160</c:v>
                </c:pt>
                <c:pt idx="12">
                  <c:v>165</c:v>
                </c:pt>
                <c:pt idx="13">
                  <c:v>170</c:v>
                </c:pt>
              </c:numCache>
            </c:numRef>
          </c:xVal>
          <c:yVal>
            <c:numRef>
              <c:f>Calculations!$T$6:$T$19</c:f>
              <c:numCache>
                <c:formatCode>0.0000</c:formatCode>
                <c:ptCount val="14"/>
                <c:pt idx="1">
                  <c:v>1.250000000000015E-3</c:v>
                </c:pt>
                <c:pt idx="2">
                  <c:v>2.0624999999999949E-3</c:v>
                </c:pt>
                <c:pt idx="3">
                  <c:v>3.3750000000000169E-3</c:v>
                </c:pt>
                <c:pt idx="4">
                  <c:v>6.0000000000000192E-3</c:v>
                </c:pt>
                <c:pt idx="5">
                  <c:v>8.7500000000000078E-3</c:v>
                </c:pt>
                <c:pt idx="6">
                  <c:v>1.856250000000001E-2</c:v>
                </c:pt>
                <c:pt idx="7">
                  <c:v>2.6562500000000017E-2</c:v>
                </c:pt>
                <c:pt idx="8">
                  <c:v>3.1562500000000035E-2</c:v>
                </c:pt>
                <c:pt idx="9">
                  <c:v>3.4357142857142878E-2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30-4A7D-9FC0-B9F5DAAB2E8E}"/>
            </c:ext>
          </c:extLst>
        </c:ser>
        <c:ser>
          <c:idx val="2"/>
          <c:order val="2"/>
          <c:tx>
            <c:strRef>
              <c:f>Calculations!$U$5</c:f>
              <c:strCache>
                <c:ptCount val="1"/>
                <c:pt idx="0">
                  <c:v>Flange 2</c:v>
                </c:pt>
              </c:strCache>
            </c:strRef>
          </c:tx>
          <c:spPr>
            <a:ln w="19050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Calculations!$Q$6:$Q$19</c:f>
              <c:numCache>
                <c:formatCode>General</c:formatCode>
                <c:ptCount val="14"/>
                <c:pt idx="0">
                  <c:v>105</c:v>
                </c:pt>
                <c:pt idx="1">
                  <c:v>110</c:v>
                </c:pt>
                <c:pt idx="2">
                  <c:v>115</c:v>
                </c:pt>
                <c:pt idx="3">
                  <c:v>120</c:v>
                </c:pt>
                <c:pt idx="4">
                  <c:v>125</c:v>
                </c:pt>
                <c:pt idx="5">
                  <c:v>130</c:v>
                </c:pt>
                <c:pt idx="6">
                  <c:v>135</c:v>
                </c:pt>
                <c:pt idx="7">
                  <c:v>140</c:v>
                </c:pt>
                <c:pt idx="8">
                  <c:v>145</c:v>
                </c:pt>
                <c:pt idx="9">
                  <c:v>150</c:v>
                </c:pt>
                <c:pt idx="10">
                  <c:v>155</c:v>
                </c:pt>
                <c:pt idx="11">
                  <c:v>160</c:v>
                </c:pt>
                <c:pt idx="12">
                  <c:v>165</c:v>
                </c:pt>
                <c:pt idx="13">
                  <c:v>170</c:v>
                </c:pt>
              </c:numCache>
            </c:numRef>
          </c:xVal>
          <c:yVal>
            <c:numRef>
              <c:f>Calculations!$U$6:$U$19</c:f>
              <c:numCache>
                <c:formatCode>General</c:formatCode>
                <c:ptCount val="14"/>
                <c:pt idx="2">
                  <c:v>2.0625000000000088E-3</c:v>
                </c:pt>
                <c:pt idx="3">
                  <c:v>2.6250000000000301E-3</c:v>
                </c:pt>
                <c:pt idx="4">
                  <c:v>4.4375000000000109E-3</c:v>
                </c:pt>
                <c:pt idx="5">
                  <c:v>5.8750000000000191E-3</c:v>
                </c:pt>
                <c:pt idx="6">
                  <c:v>7.875000000000007E-3</c:v>
                </c:pt>
                <c:pt idx="7">
                  <c:v>9.4375000000000153E-3</c:v>
                </c:pt>
                <c:pt idx="8">
                  <c:v>1.0777777777777787E-2</c:v>
                </c:pt>
                <c:pt idx="9">
                  <c:v>1.3812500000000005E-2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D30-4A7D-9FC0-B9F5DAAB2E8E}"/>
            </c:ext>
          </c:extLst>
        </c:ser>
        <c:ser>
          <c:idx val="3"/>
          <c:order val="3"/>
          <c:tx>
            <c:strRef>
              <c:f>Calculations!$V$5</c:f>
              <c:strCache>
                <c:ptCount val="1"/>
                <c:pt idx="0">
                  <c:v>Flange 3</c:v>
                </c:pt>
              </c:strCache>
            </c:strRef>
          </c:tx>
          <c:spPr>
            <a:ln w="1905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Calculations!$Q$6:$Q$19</c:f>
              <c:numCache>
                <c:formatCode>General</c:formatCode>
                <c:ptCount val="14"/>
                <c:pt idx="0">
                  <c:v>105</c:v>
                </c:pt>
                <c:pt idx="1">
                  <c:v>110</c:v>
                </c:pt>
                <c:pt idx="2">
                  <c:v>115</c:v>
                </c:pt>
                <c:pt idx="3">
                  <c:v>120</c:v>
                </c:pt>
                <c:pt idx="4">
                  <c:v>125</c:v>
                </c:pt>
                <c:pt idx="5">
                  <c:v>130</c:v>
                </c:pt>
                <c:pt idx="6">
                  <c:v>135</c:v>
                </c:pt>
                <c:pt idx="7">
                  <c:v>140</c:v>
                </c:pt>
                <c:pt idx="8">
                  <c:v>145</c:v>
                </c:pt>
                <c:pt idx="9">
                  <c:v>150</c:v>
                </c:pt>
                <c:pt idx="10">
                  <c:v>155</c:v>
                </c:pt>
                <c:pt idx="11">
                  <c:v>160</c:v>
                </c:pt>
                <c:pt idx="12">
                  <c:v>165</c:v>
                </c:pt>
                <c:pt idx="13">
                  <c:v>170</c:v>
                </c:pt>
              </c:numCache>
            </c:numRef>
          </c:xVal>
          <c:yVal>
            <c:numRef>
              <c:f>Calculations!$V$6:$V$19</c:f>
              <c:numCache>
                <c:formatCode>General</c:formatCode>
                <c:ptCount val="14"/>
                <c:pt idx="3">
                  <c:v>1.5625000000000083E-3</c:v>
                </c:pt>
                <c:pt idx="4">
                  <c:v>3.8749999999999896E-3</c:v>
                </c:pt>
                <c:pt idx="5">
                  <c:v>5.8749999999999913E-3</c:v>
                </c:pt>
                <c:pt idx="6">
                  <c:v>7.2499999999999926E-3</c:v>
                </c:pt>
                <c:pt idx="7">
                  <c:v>8.812499999999987E-3</c:v>
                </c:pt>
                <c:pt idx="8">
                  <c:v>1.0687500000000003E-2</c:v>
                </c:pt>
                <c:pt idx="9">
                  <c:v>1.3312500000000033E-2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D30-4A7D-9FC0-B9F5DAAB2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667288"/>
        <c:axId val="455665976"/>
      </c:scatterChart>
      <c:scatterChart>
        <c:scatterStyle val="lineMarker"/>
        <c:varyColors val="0"/>
        <c:ser>
          <c:idx val="0"/>
          <c:order val="0"/>
          <c:tx>
            <c:strRef>
              <c:f>Calculations!$S$5</c:f>
              <c:strCache>
                <c:ptCount val="1"/>
                <c:pt idx="0">
                  <c:v>Flange 4</c:v>
                </c:pt>
              </c:strCache>
            </c:strRef>
          </c:tx>
          <c:spPr>
            <a:ln w="19050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3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D30-4A7D-9FC0-B9F5DAAB2E8E}"/>
              </c:ext>
            </c:extLst>
          </c:dPt>
          <c:xVal>
            <c:numRef>
              <c:f>Calculations!$R$6:$R$19</c:f>
              <c:numCache>
                <c:formatCode>0.00</c:formatCode>
                <c:ptCount val="14"/>
                <c:pt idx="0">
                  <c:v>11.86340707999986</c:v>
                </c:pt>
                <c:pt idx="1">
                  <c:v>12.42833122666652</c:v>
                </c:pt>
                <c:pt idx="2">
                  <c:v>12.993255373333179</c:v>
                </c:pt>
                <c:pt idx="3">
                  <c:v>13.55817951999984</c:v>
                </c:pt>
                <c:pt idx="4">
                  <c:v>14.1231036666665</c:v>
                </c:pt>
                <c:pt idx="5">
                  <c:v>14.688027813333159</c:v>
                </c:pt>
                <c:pt idx="6">
                  <c:v>15.25295195999982</c:v>
                </c:pt>
                <c:pt idx="7">
                  <c:v>15.81787610666648</c:v>
                </c:pt>
                <c:pt idx="8">
                  <c:v>16.382800253333141</c:v>
                </c:pt>
                <c:pt idx="9">
                  <c:v>16.9477243999998</c:v>
                </c:pt>
                <c:pt idx="10">
                  <c:v>17.512648546666458</c:v>
                </c:pt>
                <c:pt idx="11">
                  <c:v>18.077572693333121</c:v>
                </c:pt>
                <c:pt idx="12">
                  <c:v>18.642496839999779</c:v>
                </c:pt>
                <c:pt idx="13">
                  <c:v>19.207420986666438</c:v>
                </c:pt>
              </c:numCache>
            </c:numRef>
          </c:xVal>
          <c:yVal>
            <c:numRef>
              <c:f>Calculations!$S$6:$S$19</c:f>
              <c:numCache>
                <c:formatCode>0.0000</c:formatCode>
                <c:ptCount val="14"/>
                <c:pt idx="0">
                  <c:v>8.1250000000002154E-4</c:v>
                </c:pt>
                <c:pt idx="1">
                  <c:v>1.1875000000000219E-3</c:v>
                </c:pt>
                <c:pt idx="2">
                  <c:v>2.3125000000000229E-3</c:v>
                </c:pt>
                <c:pt idx="3">
                  <c:v>2.8750000000000442E-3</c:v>
                </c:pt>
                <c:pt idx="4">
                  <c:v>5.1250000000000323E-3</c:v>
                </c:pt>
                <c:pt idx="5">
                  <c:v>7.4375000000000135E-3</c:v>
                </c:pt>
                <c:pt idx="6">
                  <c:v>1.1937500000000031E-2</c:v>
                </c:pt>
                <c:pt idx="7">
                  <c:v>1.4687500000000048E-2</c:v>
                </c:pt>
                <c:pt idx="8">
                  <c:v>1.6500000000000029E-2</c:v>
                </c:pt>
                <c:pt idx="9">
                  <c:v>1.8937500000000038E-2</c:v>
                </c:pt>
                <c:pt idx="10">
                  <c:v>2.1500000000000019E-2</c:v>
                </c:pt>
                <c:pt idx="11">
                  <c:v>2.4687500000000029E-2</c:v>
                </c:pt>
                <c:pt idx="12">
                  <c:v>2.8500000000000053E-2</c:v>
                </c:pt>
                <c:pt idx="13">
                  <c:v>3.7125000000000061E-2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D30-4A7D-9FC0-B9F5DAAB2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6854760"/>
        <c:axId val="536854432"/>
        <c:extLst>
          <c:ext xmlns:c15="http://schemas.microsoft.com/office/drawing/2012/chart" uri="{02D57815-91ED-43cb-92C2-25804820EDAC}">
            <c15:filteredScatterSeries>
              <c15:ser>
                <c:idx val="6"/>
                <c:order val="4"/>
                <c:tx>
                  <c:strRef>
                    <c:extLst>
                      <c:ext uri="{02D57815-91ED-43cb-92C2-25804820EDAC}">
                        <c15:formulaRef>
                          <c15:sqref>Calculations!$X$5</c15:sqref>
                        </c15:formulaRef>
                      </c:ext>
                    </c:extLst>
                    <c:strCache>
                      <c:ptCount val="1"/>
                      <c:pt idx="0">
                        <c:v>Crush 2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Calculations!$Q$6:$Q$19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105</c:v>
                      </c:pt>
                      <c:pt idx="1">
                        <c:v>110</c:v>
                      </c:pt>
                      <c:pt idx="2">
                        <c:v>115</c:v>
                      </c:pt>
                      <c:pt idx="3">
                        <c:v>120</c:v>
                      </c:pt>
                      <c:pt idx="4">
                        <c:v>125</c:v>
                      </c:pt>
                      <c:pt idx="5">
                        <c:v>130</c:v>
                      </c:pt>
                      <c:pt idx="6">
                        <c:v>135</c:v>
                      </c:pt>
                      <c:pt idx="7">
                        <c:v>140</c:v>
                      </c:pt>
                      <c:pt idx="8">
                        <c:v>145</c:v>
                      </c:pt>
                      <c:pt idx="9">
                        <c:v>150</c:v>
                      </c:pt>
                      <c:pt idx="10">
                        <c:v>155</c:v>
                      </c:pt>
                      <c:pt idx="11">
                        <c:v>160</c:v>
                      </c:pt>
                      <c:pt idx="12">
                        <c:v>165</c:v>
                      </c:pt>
                      <c:pt idx="13">
                        <c:v>170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Calculations!$X$6:$X$19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1">
                        <c:v>-1.4000000000000012E-2</c:v>
                      </c:pt>
                      <c:pt idx="2">
                        <c:v>-1.5500000000000014E-2</c:v>
                      </c:pt>
                      <c:pt idx="3">
                        <c:v>-1.8000000000000016E-2</c:v>
                      </c:pt>
                      <c:pt idx="4">
                        <c:v>-2.0000000000000018E-2</c:v>
                      </c:pt>
                      <c:pt idx="5">
                        <c:v>-2.0000000000000018E-2</c:v>
                      </c:pt>
                      <c:pt idx="6">
                        <c:v>-2.0500000000000018E-2</c:v>
                      </c:pt>
                      <c:pt idx="7">
                        <c:v>-2.0500000000000018E-2</c:v>
                      </c:pt>
                      <c:pt idx="8">
                        <c:v>-2.0500000000000018E-2</c:v>
                      </c:pt>
                      <c:pt idx="9">
                        <c:v>-2.0500000000000018E-2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6-AD30-4A7D-9FC0-B9F5DAAB2E8E}"/>
                  </c:ext>
                </c:extLst>
              </c15:ser>
            </c15:filteredScatterSeries>
            <c15:filteredScatterSeries>
              <c15:ser>
                <c:idx val="7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Calculations!$Y$5</c15:sqref>
                        </c15:formulaRef>
                      </c:ext>
                    </c:extLst>
                    <c:strCache>
                      <c:ptCount val="1"/>
                      <c:pt idx="0">
                        <c:v>Crush 3</c:v>
                      </c:pt>
                    </c:strCache>
                  </c:strRef>
                </c:tx>
                <c:spPr>
                  <a:ln w="19050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Calculations!$Q$6:$Q$19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105</c:v>
                      </c:pt>
                      <c:pt idx="1">
                        <c:v>110</c:v>
                      </c:pt>
                      <c:pt idx="2">
                        <c:v>115</c:v>
                      </c:pt>
                      <c:pt idx="3">
                        <c:v>120</c:v>
                      </c:pt>
                      <c:pt idx="4">
                        <c:v>125</c:v>
                      </c:pt>
                      <c:pt idx="5">
                        <c:v>130</c:v>
                      </c:pt>
                      <c:pt idx="6">
                        <c:v>135</c:v>
                      </c:pt>
                      <c:pt idx="7">
                        <c:v>140</c:v>
                      </c:pt>
                      <c:pt idx="8">
                        <c:v>145</c:v>
                      </c:pt>
                      <c:pt idx="9">
                        <c:v>150</c:v>
                      </c:pt>
                      <c:pt idx="10">
                        <c:v>155</c:v>
                      </c:pt>
                      <c:pt idx="11">
                        <c:v>160</c:v>
                      </c:pt>
                      <c:pt idx="12">
                        <c:v>165</c:v>
                      </c:pt>
                      <c:pt idx="13">
                        <c:v>170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Calculations!$Y$6:$Y$19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2">
                        <c:v>-1.4500000000000013E-2</c:v>
                      </c:pt>
                      <c:pt idx="3">
                        <c:v>-1.9000000000000017E-2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AD30-4A7D-9FC0-B9F5DAAB2E8E}"/>
                  </c:ext>
                </c:extLst>
              </c15:ser>
            </c15:filteredScatterSeries>
            <c15:filteredScatterSeries>
              <c15:ser>
                <c:idx val="5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Calculations!$Z$5</c15:sqref>
                        </c15:formulaRef>
                      </c:ext>
                    </c:extLst>
                    <c:strCache>
                      <c:ptCount val="1"/>
                      <c:pt idx="0">
                        <c:v>Crush 5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Calculations!$Q$6:$Q$19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105</c:v>
                      </c:pt>
                      <c:pt idx="1">
                        <c:v>110</c:v>
                      </c:pt>
                      <c:pt idx="2">
                        <c:v>115</c:v>
                      </c:pt>
                      <c:pt idx="3">
                        <c:v>120</c:v>
                      </c:pt>
                      <c:pt idx="4">
                        <c:v>125</c:v>
                      </c:pt>
                      <c:pt idx="5">
                        <c:v>130</c:v>
                      </c:pt>
                      <c:pt idx="6">
                        <c:v>135</c:v>
                      </c:pt>
                      <c:pt idx="7">
                        <c:v>140</c:v>
                      </c:pt>
                      <c:pt idx="8">
                        <c:v>145</c:v>
                      </c:pt>
                      <c:pt idx="9">
                        <c:v>150</c:v>
                      </c:pt>
                      <c:pt idx="10">
                        <c:v>155</c:v>
                      </c:pt>
                      <c:pt idx="11">
                        <c:v>160</c:v>
                      </c:pt>
                      <c:pt idx="12">
                        <c:v>165</c:v>
                      </c:pt>
                      <c:pt idx="13">
                        <c:v>170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Calculations!$Z$6:$Z$19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3">
                        <c:v>-1.7500000000000016E-2</c:v>
                      </c:pt>
                      <c:pt idx="4">
                        <c:v>-2.0500000000000018E-2</c:v>
                      </c:pt>
                      <c:pt idx="5">
                        <c:v>-2.200000000000002E-2</c:v>
                      </c:pt>
                      <c:pt idx="6">
                        <c:v>-2.300000000000002E-2</c:v>
                      </c:pt>
                      <c:pt idx="7">
                        <c:v>-2.3500000000000021E-2</c:v>
                      </c:pt>
                      <c:pt idx="8">
                        <c:v>-2.4000000000000021E-2</c:v>
                      </c:pt>
                      <c:pt idx="9">
                        <c:v>-2.4000000000000021E-2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D30-4A7D-9FC0-B9F5DAAB2E8E}"/>
                  </c:ext>
                </c:extLst>
              </c15:ser>
            </c15:filteredScatterSeries>
            <c15:filteredScatte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Calculations!$AA$5</c15:sqref>
                        </c15:formulaRef>
                      </c:ext>
                    </c:extLst>
                    <c:strCache>
                      <c:ptCount val="1"/>
                      <c:pt idx="0">
                        <c:v>Crush 6</c:v>
                      </c:pt>
                    </c:strCache>
                  </c:strRef>
                </c:tx>
                <c:spPr>
                  <a:ln w="19050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triangle"/>
                  <c:size val="5"/>
                  <c:spPr>
                    <a:solidFill>
                      <a:schemeClr val="accent3">
                        <a:lumMod val="60000"/>
                      </a:schemeClr>
                    </a:solidFill>
                    <a:ln w="9525">
                      <a:solidFill>
                        <a:schemeClr val="accent3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Calculations!$Q$6:$Q$19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105</c:v>
                      </c:pt>
                      <c:pt idx="1">
                        <c:v>110</c:v>
                      </c:pt>
                      <c:pt idx="2">
                        <c:v>115</c:v>
                      </c:pt>
                      <c:pt idx="3">
                        <c:v>120</c:v>
                      </c:pt>
                      <c:pt idx="4">
                        <c:v>125</c:v>
                      </c:pt>
                      <c:pt idx="5">
                        <c:v>130</c:v>
                      </c:pt>
                      <c:pt idx="6">
                        <c:v>135</c:v>
                      </c:pt>
                      <c:pt idx="7">
                        <c:v>140</c:v>
                      </c:pt>
                      <c:pt idx="8">
                        <c:v>145</c:v>
                      </c:pt>
                      <c:pt idx="9">
                        <c:v>150</c:v>
                      </c:pt>
                      <c:pt idx="10">
                        <c:v>155</c:v>
                      </c:pt>
                      <c:pt idx="11">
                        <c:v>160</c:v>
                      </c:pt>
                      <c:pt idx="12">
                        <c:v>165</c:v>
                      </c:pt>
                      <c:pt idx="13">
                        <c:v>170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Calculations!$AA$6:$AA$19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4">
                        <c:v>-1.6000000000000014E-2</c:v>
                      </c:pt>
                      <c:pt idx="5">
                        <c:v>-1.9000000000000017E-2</c:v>
                      </c:pt>
                      <c:pt idx="6">
                        <c:v>-2.0000000000000018E-2</c:v>
                      </c:pt>
                      <c:pt idx="7">
                        <c:v>-2.0000000000000018E-2</c:v>
                      </c:pt>
                      <c:pt idx="8">
                        <c:v>-2.0000000000000018E-2</c:v>
                      </c:pt>
                      <c:pt idx="9">
                        <c:v>-2.0500000000000018E-2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D30-4A7D-9FC0-B9F5DAAB2E8E}"/>
                  </c:ext>
                </c:extLst>
              </c15:ser>
            </c15:filteredScatterSeries>
          </c:ext>
        </c:extLst>
      </c:scatterChart>
      <c:valAx>
        <c:axId val="455667288"/>
        <c:scaling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Applied Torque (in-lb)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65976"/>
        <c:crosses val="autoZero"/>
        <c:crossBetween val="midCat"/>
      </c:valAx>
      <c:valAx>
        <c:axId val="45566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Plastic Deformation (in)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667288"/>
        <c:crosses val="autoZero"/>
        <c:crossBetween val="midCat"/>
      </c:valAx>
      <c:valAx>
        <c:axId val="536854432"/>
        <c:scaling>
          <c:orientation val="minMax"/>
        </c:scaling>
        <c:delete val="1"/>
        <c:axPos val="l"/>
        <c:numFmt formatCode="0.0000" sourceLinked="1"/>
        <c:majorTickMark val="out"/>
        <c:minorTickMark val="none"/>
        <c:tickLblPos val="nextTo"/>
        <c:crossAx val="536854760"/>
        <c:crossesAt val="20"/>
        <c:crossBetween val="midCat"/>
      </c:valAx>
      <c:valAx>
        <c:axId val="536854760"/>
        <c:scaling>
          <c:orientation val="minMax"/>
          <c:max val="20.34"/>
          <c:min val="11.3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Applied Torque (N-m)</a:t>
                </a:r>
              </a:p>
            </c:rich>
          </c:tx>
          <c:layout>
            <c:manualLayout>
              <c:xMode val="edge"/>
              <c:yMode val="edge"/>
              <c:x val="0.37032435579853046"/>
              <c:y val="0.140355915241700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854432"/>
        <c:crosses val="max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0.37439</cdr:x>
      <cdr:y>0.19298</cdr:y>
    </cdr:from>
    <cdr:to>
      <cdr:x>0.37586</cdr:x>
      <cdr:y>0.81527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>
          <a:off x="1714089" y="892801"/>
          <a:ext cx="6710" cy="287891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Dot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0.37323</cdr:x>
      <cdr:y>0.20465</cdr:y>
    </cdr:from>
    <cdr:to>
      <cdr:x>0.59073</cdr:x>
      <cdr:y>0.33624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08760" y="946782"/>
          <a:ext cx="995791" cy="608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dirty="0"/>
            <a:t>J-Lab Torque level 120 </a:t>
          </a:r>
          <a:r>
            <a:rPr lang="en-US" sz="900" dirty="0" smtClean="0"/>
            <a:t>in-</a:t>
          </a:r>
          <a:r>
            <a:rPr lang="en-US" sz="900" dirty="0" err="1" smtClean="0"/>
            <a:t>lb</a:t>
          </a:r>
          <a:endParaRPr lang="en-US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0953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7" rIns="90615" bIns="4530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4375" y="0"/>
            <a:ext cx="3010953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7" rIns="90615" bIns="4530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57300"/>
            <a:ext cx="3010953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7" rIns="90615" bIns="4530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4375" y="8757300"/>
            <a:ext cx="3010953" cy="46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7" rIns="90615" bIns="4530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0953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t" anchorCtr="0" compatLnSpc="1">
            <a:prstTxWarp prst="textNoShape">
              <a:avLst/>
            </a:prstTxWarp>
          </a:bodyPr>
          <a:lstStyle>
            <a:lvl1pPr defTabSz="923770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4375" y="0"/>
            <a:ext cx="3010953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t" anchorCtr="0" compatLnSpc="1">
            <a:prstTxWarp prst="textNoShape">
              <a:avLst/>
            </a:prstTxWarp>
          </a:bodyPr>
          <a:lstStyle>
            <a:lvl1pPr algn="r" defTabSz="923770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0" y="4380226"/>
            <a:ext cx="5556262" cy="414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58876"/>
            <a:ext cx="3010953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b" anchorCtr="0" compatLnSpc="1">
            <a:prstTxWarp prst="textNoShape">
              <a:avLst/>
            </a:prstTxWarp>
          </a:bodyPr>
          <a:lstStyle>
            <a:lvl1pPr defTabSz="923770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375" y="8758876"/>
            <a:ext cx="3010953" cy="4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b" anchorCtr="0" compatLnSpc="1">
            <a:prstTxWarp prst="textNoShape">
              <a:avLst/>
            </a:prstTxWarp>
          </a:bodyPr>
          <a:lstStyle>
            <a:lvl1pPr algn="r" defTabSz="92377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pCM Workshop 12 Jan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pCM Workshop 12 Jan 2017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pCM Workshop 12 Jan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pCM Workshop 12 Jan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pCM Workshop 12 Jan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LCLS-II pCM Workshop 12 Jan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LCLS-II pCM Workshop 12 Jan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625" y="409576"/>
            <a:ext cx="8137525" cy="2000250"/>
          </a:xfrm>
        </p:spPr>
        <p:txBody>
          <a:bodyPr/>
          <a:lstStyle/>
          <a:p>
            <a:r>
              <a:rPr lang="en-US" sz="2400" dirty="0" smtClean="0"/>
              <a:t>Titanium M6 Fastener Torque Testing</a:t>
            </a:r>
            <a:endParaRPr lang="en-US" sz="24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5" y="2877317"/>
            <a:ext cx="2180836" cy="845083"/>
          </a:xfrm>
        </p:spPr>
        <p:txBody>
          <a:bodyPr/>
          <a:lstStyle/>
          <a:p>
            <a:r>
              <a:rPr lang="en-US" sz="1800" dirty="0" smtClean="0"/>
              <a:t>Peter Owen</a:t>
            </a:r>
          </a:p>
          <a:p>
            <a:r>
              <a:rPr lang="en-US" sz="1800" dirty="0" smtClean="0"/>
              <a:t>June 12, 2018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Test Setup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4"/>
          </p:nvPr>
        </p:nvSpPr>
        <p:spPr>
          <a:xfrm>
            <a:off x="143393" y="1456873"/>
            <a:ext cx="6113407" cy="414693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Started with 32 new fasteners, four new </a:t>
            </a:r>
            <a:r>
              <a:rPr lang="en-US" sz="1600" dirty="0"/>
              <a:t>gaskets, four production </a:t>
            </a:r>
            <a:r>
              <a:rPr lang="en-US" sz="1600" dirty="0" smtClean="0"/>
              <a:t>feed-</a:t>
            </a:r>
            <a:r>
              <a:rPr lang="en-US" sz="1600" dirty="0" err="1" smtClean="0"/>
              <a:t>throughs</a:t>
            </a:r>
            <a:r>
              <a:rPr lang="en-US" sz="1600" dirty="0" smtClean="0"/>
              <a:t>, and washers</a:t>
            </a:r>
            <a:endParaRPr lang="en-US" sz="1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All fasteners and gaskets </a:t>
            </a:r>
            <a:r>
              <a:rPr lang="en-US" sz="1600" dirty="0" smtClean="0"/>
              <a:t>labelled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BPM housing </a:t>
            </a:r>
            <a:r>
              <a:rPr lang="en-US" sz="1600" dirty="0" smtClean="0"/>
              <a:t>held </a:t>
            </a:r>
            <a:r>
              <a:rPr lang="en-US" sz="1600" dirty="0"/>
              <a:t>in </a:t>
            </a:r>
            <a:r>
              <a:rPr lang="en-US" sz="1600" dirty="0" smtClean="0"/>
              <a:t>vice </a:t>
            </a:r>
            <a:r>
              <a:rPr lang="en-US" sz="1600" dirty="0"/>
              <a:t>for </a:t>
            </a:r>
            <a:r>
              <a:rPr lang="en-US" sz="1600" dirty="0" smtClean="0"/>
              <a:t>torqueing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Began each feed-through at 105, 110, 115, &amp; 120 in-</a:t>
            </a:r>
            <a:r>
              <a:rPr lang="en-US" sz="1600" dirty="0" err="1" smtClean="0"/>
              <a:t>lbs</a:t>
            </a:r>
            <a:r>
              <a:rPr lang="en-US" sz="16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Removed each bolt and gasket to measure deformation between torques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/>
              <a:t>Increased torque in 5 in-</a:t>
            </a:r>
            <a:r>
              <a:rPr lang="en-US" sz="1600" dirty="0" err="1"/>
              <a:t>lb</a:t>
            </a:r>
            <a:r>
              <a:rPr lang="en-US" sz="1600" dirty="0"/>
              <a:t> </a:t>
            </a:r>
            <a:r>
              <a:rPr lang="en-US" sz="1600" dirty="0" smtClean="0"/>
              <a:t>increments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Tightened one flange up to 175 in-</a:t>
            </a:r>
            <a:r>
              <a:rPr lang="en-US" sz="1600" dirty="0" err="1" smtClean="0"/>
              <a:t>lbs</a:t>
            </a:r>
            <a:r>
              <a:rPr lang="en-US" sz="1600" dirty="0" smtClean="0"/>
              <a:t>, other three flanges up to 150 in-</a:t>
            </a:r>
            <a:r>
              <a:rPr lang="en-US" sz="1600" dirty="0" err="1" smtClean="0"/>
              <a:t>lbs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Tests carried out in February 2018 by myself and Danny Forehand</a:t>
            </a:r>
            <a:endParaRPr lang="en-US" sz="1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r>
              <a:rPr lang="en-US" dirty="0" smtClean="0"/>
              <a:t>BPM Fastener Investigation, 6/12/2018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6800" y="1456873"/>
            <a:ext cx="2298592" cy="26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Bolt Extension Results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91641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Each color represents one of four flanges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Each data point is average of the eight bolts on each flange measured</a:t>
            </a:r>
          </a:p>
          <a:p>
            <a:endParaRPr lang="en-US" sz="1600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43393" y="6457950"/>
            <a:ext cx="41265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en-US" dirty="0" smtClean="0"/>
              <a:t>BPM Fastener Investigation, 6/12/2018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67093"/>
              </p:ext>
            </p:extLst>
          </p:nvPr>
        </p:nvGraphicFramePr>
        <p:xfrm>
          <a:off x="0" y="1951199"/>
          <a:ext cx="4578348" cy="462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72723"/>
              </p:ext>
            </p:extLst>
          </p:nvPr>
        </p:nvGraphicFramePr>
        <p:xfrm>
          <a:off x="4578348" y="1951199"/>
          <a:ext cx="4565651" cy="462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08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Gasket Crush 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Same setup with three new gaskets and three new sets of fasteners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Lower amounts of crush may be due to fewer stress 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317" y="3217779"/>
            <a:ext cx="2152075" cy="2877561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r>
              <a:rPr lang="en-US" dirty="0" smtClean="0"/>
              <a:t>BPM Fastener Investigation, 6/12/2018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21487"/>
              </p:ext>
            </p:extLst>
          </p:nvPr>
        </p:nvGraphicFramePr>
        <p:xfrm>
          <a:off x="451822" y="5196586"/>
          <a:ext cx="533251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7505">
                  <a:extLst>
                    <a:ext uri="{9D8B030D-6E8A-4147-A177-3AD203B41FA5}">
                      <a16:colId xmlns:a16="http://schemas.microsoft.com/office/drawing/2014/main" val="3909077727"/>
                    </a:ext>
                  </a:extLst>
                </a:gridCol>
                <a:gridCol w="1777505">
                  <a:extLst>
                    <a:ext uri="{9D8B030D-6E8A-4147-A177-3AD203B41FA5}">
                      <a16:colId xmlns:a16="http://schemas.microsoft.com/office/drawing/2014/main" val="4062307599"/>
                    </a:ext>
                  </a:extLst>
                </a:gridCol>
                <a:gridCol w="1777505">
                  <a:extLst>
                    <a:ext uri="{9D8B030D-6E8A-4147-A177-3AD203B41FA5}">
                      <a16:colId xmlns:a16="http://schemas.microsoft.com/office/drawing/2014/main" val="2828988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Torque (in-</a:t>
                      </a:r>
                      <a:r>
                        <a:rPr lang="en-US" dirty="0" err="1" smtClean="0"/>
                        <a:t>lb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Bolt </a:t>
                      </a:r>
                      <a:r>
                        <a:rPr lang="en-US" dirty="0" err="1" smtClean="0"/>
                        <a:t>Strech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Gasket Crush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18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 0.002”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0.008</a:t>
                      </a:r>
                      <a:r>
                        <a:rPr lang="en-US" baseline="0" dirty="0" smtClean="0"/>
                        <a:t> – 0.010”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40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 – 0.009”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0.010 – 0.012”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868000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877459"/>
              </p:ext>
            </p:extLst>
          </p:nvPr>
        </p:nvGraphicFramePr>
        <p:xfrm>
          <a:off x="682679" y="2091926"/>
          <a:ext cx="487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32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 Wrench Details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" y="2797803"/>
            <a:ext cx="4940978" cy="3520448"/>
          </a:xfr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143393" y="6457950"/>
            <a:ext cx="4126528" cy="3143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-110" charset="-128"/>
                <a:cs typeface="+mn-cs"/>
              </a:defRPr>
            </a:lvl9pPr>
          </a:lstStyle>
          <a:p>
            <a:r>
              <a:rPr lang="en-US" dirty="0" smtClean="0"/>
              <a:t>BPM Fastener Investigation, 6/12/2018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43" y="2841451"/>
            <a:ext cx="2400300" cy="32004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75884"/>
              </p:ext>
            </p:extLst>
          </p:nvPr>
        </p:nvGraphicFramePr>
        <p:xfrm>
          <a:off x="5165260" y="1458246"/>
          <a:ext cx="3390132" cy="1223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044">
                  <a:extLst>
                    <a:ext uri="{9D8B030D-6E8A-4147-A177-3AD203B41FA5}">
                      <a16:colId xmlns:a16="http://schemas.microsoft.com/office/drawing/2014/main" val="1930582517"/>
                    </a:ext>
                  </a:extLst>
                </a:gridCol>
                <a:gridCol w="1130044">
                  <a:extLst>
                    <a:ext uri="{9D8B030D-6E8A-4147-A177-3AD203B41FA5}">
                      <a16:colId xmlns:a16="http://schemas.microsoft.com/office/drawing/2014/main" val="2669394073"/>
                    </a:ext>
                  </a:extLst>
                </a:gridCol>
                <a:gridCol w="1130044">
                  <a:extLst>
                    <a:ext uri="{9D8B030D-6E8A-4147-A177-3AD203B41FA5}">
                      <a16:colId xmlns:a16="http://schemas.microsoft.com/office/drawing/2014/main" val="808304026"/>
                    </a:ext>
                  </a:extLst>
                </a:gridCol>
              </a:tblGrid>
              <a:tr h="2654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Wrench</a:t>
                      </a:r>
                      <a:r>
                        <a:rPr lang="en-US" sz="1100" baseline="0" dirty="0" smtClean="0"/>
                        <a:t> setting (in-</a:t>
                      </a:r>
                      <a:r>
                        <a:rPr lang="en-US" sz="1100" baseline="0" dirty="0" err="1" smtClean="0"/>
                        <a:t>lb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Applied (Real) torque (in-</a:t>
                      </a:r>
                      <a:r>
                        <a:rPr lang="en-US" sz="1100" dirty="0" err="1" smtClean="0"/>
                        <a:t>lb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Error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25657"/>
                  </a:ext>
                </a:extLst>
              </a:tr>
              <a:tr h="2654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6.6%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01393"/>
                  </a:ext>
                </a:extLst>
              </a:tr>
              <a:tr h="2654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3.3%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476307"/>
                  </a:ext>
                </a:extLst>
              </a:tr>
              <a:tr h="2654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169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3.4%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1122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1822" y="1729884"/>
            <a:ext cx="494097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+mn-ea"/>
                <a:cs typeface="Arial" pitchFamily="34" charset="0"/>
              </a:rPr>
              <a:t>Torque wrench tested with Snap On electronic torque tester immediately after testing </a:t>
            </a:r>
            <a:r>
              <a:rPr lang="en-US" sz="16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finished</a:t>
            </a:r>
            <a:endParaRPr lang="en-US" sz="160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7642800" cy="1672416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One bolt broke at 150 in-</a:t>
            </a:r>
            <a:r>
              <a:rPr lang="en-US" sz="1600" dirty="0" err="1" smtClean="0"/>
              <a:t>lbs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Two bolts broke at 175 in-</a:t>
            </a:r>
            <a:r>
              <a:rPr lang="en-US" sz="1600" dirty="0" err="1" smtClean="0"/>
              <a:t>lbs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Some bolt stretching at all torque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“Significant” stretching above 130 in-</a:t>
            </a:r>
            <a:r>
              <a:rPr lang="en-US" sz="1600" dirty="0" err="1" smtClean="0"/>
              <a:t>lbs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exact torque applied to bolts is critical such that bolts remain tight, but do not deform excessively</a:t>
            </a:r>
            <a:endParaRPr lang="en-US" sz="16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126528" cy="314326"/>
          </a:xfrm>
        </p:spPr>
        <p:txBody>
          <a:bodyPr/>
          <a:lstStyle/>
          <a:p>
            <a:r>
              <a:rPr lang="en-US" dirty="0" smtClean="0"/>
              <a:t>BPM Fastener Investigation, 6/12/2018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666540"/>
              </p:ext>
            </p:extLst>
          </p:nvPr>
        </p:nvGraphicFramePr>
        <p:xfrm>
          <a:off x="1043369" y="2988000"/>
          <a:ext cx="6936611" cy="346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Plenary</Breakout_x0020_Session>
  </documentManagement>
</p:properties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C9E9B-2714-4E54-AEB1-61E0F4B7D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B16AA-9221-46AE-B700-523442ABDABD}">
  <ds:schemaRefs>
    <ds:schemaRef ds:uri="http://purl.org/dc/elements/1.1/"/>
    <ds:schemaRef ds:uri="http://schemas.microsoft.com/office/2006/metadata/properties"/>
    <ds:schemaRef ds:uri="f15a050e-1ce7-4ed2-9890-60f9658c1ed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6778</TotalTime>
  <Words>366</Words>
  <Application>Microsoft Office PowerPoint</Application>
  <PresentationFormat>On-screen Show (4:3)</PresentationFormat>
  <Paragraphs>76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ＭＳ Ｐゴシック</vt:lpstr>
      <vt:lpstr>Arial</vt:lpstr>
      <vt:lpstr>Symbol</vt:lpstr>
      <vt:lpstr>LastName_Title_DR201608</vt:lpstr>
      <vt:lpstr>Titanium M6 Fastener Torque Testing</vt:lpstr>
      <vt:lpstr>Test Setup</vt:lpstr>
      <vt:lpstr>Bolt Extension Results</vt:lpstr>
      <vt:lpstr>Gasket Crush Test</vt:lpstr>
      <vt:lpstr>Torque Wrench Details</vt:lpstr>
      <vt:lpstr>Conclusion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D'Amato, Jennifer Ashley</dc:creator>
  <cp:lastModifiedBy>Peter Owen</cp:lastModifiedBy>
  <cp:revision>162</cp:revision>
  <cp:lastPrinted>2016-08-15T16:57:03Z</cp:lastPrinted>
  <dcterms:created xsi:type="dcterms:W3CDTF">2016-07-26T16:16:01Z</dcterms:created>
  <dcterms:modified xsi:type="dcterms:W3CDTF">2018-06-11T20:52:42Z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