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74" r:id="rId3"/>
    <p:sldId id="278" r:id="rId4"/>
    <p:sldId id="282" r:id="rId5"/>
    <p:sldId id="283" r:id="rId6"/>
    <p:sldId id="284" r:id="rId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A"/>
    <a:srgbClr val="004C97"/>
    <a:srgbClr val="404040"/>
    <a:srgbClr val="505050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9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5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4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6/11/2018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CM03 BPM Studies N5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7" r:id="rId2"/>
    <p:sldLayoutId id="2147484103" r:id="rId3"/>
    <p:sldLayoutId id="2147484104" r:id="rId4"/>
    <p:sldLayoutId id="2147484105" r:id="rId5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0951" y="1417320"/>
            <a:ext cx="8008937" cy="1059180"/>
          </a:xfrm>
        </p:spPr>
        <p:txBody>
          <a:bodyPr/>
          <a:lstStyle/>
          <a:p>
            <a:r>
              <a:rPr lang="en-US" dirty="0"/>
              <a:t>CM03 BPM Studies N5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5DED912-7F14-44B5-97C1-DD618568E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11" y="2780122"/>
            <a:ext cx="5520849" cy="1014638"/>
          </a:xfrm>
        </p:spPr>
        <p:txBody>
          <a:bodyPr/>
          <a:lstStyle/>
          <a:p>
            <a:r>
              <a:rPr lang="en-US" sz="1800" dirty="0"/>
              <a:t>Andrei Lunin, Genfa Wu (Fermilab)</a:t>
            </a:r>
          </a:p>
          <a:p>
            <a:r>
              <a:rPr lang="en-US" sz="1800" dirty="0"/>
              <a:t>LCLS-II Cryomodule Transportation Review</a:t>
            </a:r>
          </a:p>
          <a:p>
            <a:r>
              <a:rPr lang="en-US" sz="1800" dirty="0"/>
              <a:t>June 12, 2018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2D0B9D-957A-4C6C-BE0A-8587CD93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31566"/>
              </p:ext>
            </p:extLst>
          </p:nvPr>
        </p:nvGraphicFramePr>
        <p:xfrm>
          <a:off x="806450" y="1343237"/>
          <a:ext cx="7528353" cy="147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9914">
                  <a:extLst>
                    <a:ext uri="{9D8B030D-6E8A-4147-A177-3AD203B41FA5}">
                      <a16:colId xmlns:a16="http://schemas.microsoft.com/office/drawing/2014/main" val="3212635386"/>
                    </a:ext>
                  </a:extLst>
                </a:gridCol>
                <a:gridCol w="1270378">
                  <a:extLst>
                    <a:ext uri="{9D8B030D-6E8A-4147-A177-3AD203B41FA5}">
                      <a16:colId xmlns:a16="http://schemas.microsoft.com/office/drawing/2014/main" val="4803067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9096855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52016517"/>
                    </a:ext>
                  </a:extLst>
                </a:gridCol>
                <a:gridCol w="1394461">
                  <a:extLst>
                    <a:ext uri="{9D8B030D-6E8A-4147-A177-3AD203B41FA5}">
                      <a16:colId xmlns:a16="http://schemas.microsoft.com/office/drawing/2014/main" val="2778026968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 Flanges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52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 (A)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(B)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(C)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 (D)*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Torque, N-m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248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FF torque, N-m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4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746968" y="3417381"/>
            <a:ext cx="70608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Goals: a) repeat the CM06 BPM assembly as close as possible</a:t>
            </a:r>
          </a:p>
          <a:p>
            <a:pPr marL="1028700"/>
            <a:r>
              <a:rPr lang="en-US" sz="2000" dirty="0"/>
              <a:t>b) verify the Yellow Flange (replaced bolts-to-studs) with multiple cryo-cycles and vibrations</a:t>
            </a:r>
          </a:p>
          <a:p>
            <a:pPr marL="10287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GREEN, BLUE and RED Flanges assembled with  Wepek seals,</a:t>
            </a:r>
          </a:p>
          <a:p>
            <a:pPr marL="342900"/>
            <a:r>
              <a:rPr lang="en-US" sz="2000" dirty="0"/>
              <a:t>Ti-grade2 bolts and NO washers repeating the CM06 torque sequence (4-8-12) with the 12 N-m final torque  </a:t>
            </a:r>
          </a:p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Next: to perform slow 70K thermal cycles and a vibration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256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5E752-E3FC-411C-B940-CDA4F0549B47}"/>
              </a:ext>
            </a:extLst>
          </p:cNvPr>
          <p:cNvSpPr txBox="1"/>
          <p:nvPr/>
        </p:nvSpPr>
        <p:spPr>
          <a:xfrm>
            <a:off x="746968" y="2816437"/>
            <a:ext cx="6547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Wepek seal, replaced DESY Ti-grade5 studs (after 3 thermal cycles &amp; 1 vibration test)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1394668" y="886053"/>
            <a:ext cx="5505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CM03 BPM assembly at MP9 (05/30/2018)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8A2B7-64DF-4A17-8AF0-3492420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CM03 BPM Studies N5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870316" y="840560"/>
            <a:ext cx="7648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05/31/2018  - BPM leak tested at IB4 (before the 70K thermal cycle)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The C Flange has a minor leak  (&lt; 2e-7 mbar-l/s)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06/04/2018  - BPM passed the 70K thermal cycle</a:t>
            </a:r>
          </a:p>
          <a:p>
            <a:pPr lvl="1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45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N5 Thermal Cycle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0733C2-C526-4012-BD1F-FFF69A305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569" y="2860929"/>
            <a:ext cx="1928272" cy="31055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0E6C4-E2E3-4902-AB34-EEB3CBA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N5</a:t>
            </a:r>
          </a:p>
        </p:txBody>
      </p:sp>
    </p:spTree>
    <p:extLst>
      <p:ext uri="{BB962C8B-B14F-4D97-AF65-F5344CB8AC3E}">
        <p14:creationId xmlns:p14="http://schemas.microsoft.com/office/powerpoint/2010/main" val="216856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343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Vibration Test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394915" y="1022510"/>
            <a:ext cx="815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06/07/2018 - BPM Vibration Testing @Solution Engineering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D5641-6A32-421D-810B-1F395AF5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4" y="1551111"/>
            <a:ext cx="3911723" cy="2601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4F39D-0473-401E-8C33-E173246A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40" y="1550947"/>
            <a:ext cx="3911969" cy="2601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742EA7-CD4E-4A13-B42F-FB2A2F2F7DBA}"/>
              </a:ext>
            </a:extLst>
          </p:cNvPr>
          <p:cNvSpPr txBox="1"/>
          <p:nvPr/>
        </p:nvSpPr>
        <p:spPr>
          <a:xfrm>
            <a:off x="19029" y="4301684"/>
            <a:ext cx="864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Vibration Testing</a:t>
            </a:r>
          </a:p>
          <a:p>
            <a:pPr algn="ctr"/>
            <a:endParaRPr lang="en-US" sz="8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Frequency range:  5..20 Hz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Max amplitude:  ± 3 mm (vertical)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Max acceleration: 2.5g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Random changing frequency (every 3 min) applied for 24 h continuous run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822B7CD-DA34-4197-A626-7566865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N5</a:t>
            </a:r>
          </a:p>
        </p:txBody>
      </p:sp>
    </p:spTree>
    <p:extLst>
      <p:ext uri="{BB962C8B-B14F-4D97-AF65-F5344CB8AC3E}">
        <p14:creationId xmlns:p14="http://schemas.microsoft.com/office/powerpoint/2010/main" val="367142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334A-E9DE-4754-AADB-2D7E5A69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6/11/2018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2D0B9D-957A-4C6C-BE0A-8587CD93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38585"/>
              </p:ext>
            </p:extLst>
          </p:nvPr>
        </p:nvGraphicFramePr>
        <p:xfrm>
          <a:off x="1201738" y="1512070"/>
          <a:ext cx="6324600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3412">
                  <a:extLst>
                    <a:ext uri="{9D8B030D-6E8A-4147-A177-3AD203B41FA5}">
                      <a16:colId xmlns:a16="http://schemas.microsoft.com/office/drawing/2014/main" val="3212635386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306752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1090968550"/>
                    </a:ext>
                  </a:extLst>
                </a:gridCol>
                <a:gridCol w="777448">
                  <a:extLst>
                    <a:ext uri="{9D8B030D-6E8A-4147-A177-3AD203B41FA5}">
                      <a16:colId xmlns:a16="http://schemas.microsoft.com/office/drawing/2014/main" val="425201651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778026968"/>
                    </a:ext>
                  </a:extLst>
                </a:gridCol>
              </a:tblGrid>
              <a:tr h="29949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Torque, N-m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 Flanges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521"/>
                  </a:ext>
                </a:extLst>
              </a:tr>
              <a:tr h="299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8311"/>
                  </a:ext>
                </a:extLst>
              </a:tr>
              <a:tr h="186982">
                <a:tc>
                  <a:txBody>
                    <a:bodyPr/>
                    <a:lstStyle/>
                    <a:p>
                      <a:r>
                        <a:rPr lang="en-US" sz="1600" dirty="0"/>
                        <a:t>Original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2481901"/>
                  </a:ext>
                </a:extLst>
              </a:tr>
              <a:tr h="474201">
                <a:tc>
                  <a:txBody>
                    <a:bodyPr/>
                    <a:lstStyle/>
                    <a:p>
                      <a:r>
                        <a:rPr lang="en-US" sz="1600" dirty="0"/>
                        <a:t>After the Test </a:t>
                      </a:r>
                    </a:p>
                    <a:p>
                      <a:r>
                        <a:rPr lang="en-US" sz="1600" dirty="0"/>
                        <a:t>(# of loosen bolts)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  <a:p>
                      <a:r>
                        <a:rPr lang="en-US" sz="1600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  <a:p>
                      <a:r>
                        <a:rPr lang="en-US" sz="1600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  <a:p>
                      <a:r>
                        <a:rPr lang="en-US" sz="1600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  <a:p>
                      <a:r>
                        <a:rPr lang="en-US" sz="1600" dirty="0"/>
                        <a:t>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4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57AFBD-DA16-48AA-9A6F-A0ACE5136E36}"/>
              </a:ext>
            </a:extLst>
          </p:cNvPr>
          <p:cNvSpPr txBox="1"/>
          <p:nvPr/>
        </p:nvSpPr>
        <p:spPr>
          <a:xfrm>
            <a:off x="232012" y="3405669"/>
            <a:ext cx="8751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No Ti-grade2 bolts fell out or unscrewed.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torque reduction is minimal for all the Ti-gr2 bolts with NO washers.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CM06 vibration was likely much worse than that in the 1-D vibration test.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Yellow Flange (replaced bolts-to-studs) after 3 thermal cycles and  following vibration test remained leak tight and with minimal torque loosening.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Under normal circumstances, the BPM should survive the transportation in a proper secured cryomodule.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E6C3-3A67-48D7-8FD4-E5CB634C88D7}"/>
              </a:ext>
            </a:extLst>
          </p:cNvPr>
          <p:cNvSpPr txBox="1"/>
          <p:nvPr/>
        </p:nvSpPr>
        <p:spPr>
          <a:xfrm>
            <a:off x="326335" y="265310"/>
            <a:ext cx="418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CM03 BPM Test N5 Final 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A1C85E-85E8-4FD4-9B21-B2BFA2F5F262}"/>
              </a:ext>
            </a:extLst>
          </p:cNvPr>
          <p:cNvSpPr/>
          <p:nvPr/>
        </p:nvSpPr>
        <p:spPr>
          <a:xfrm>
            <a:off x="1660755" y="802726"/>
            <a:ext cx="5739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Outcome of  the Vibration Test (06/08/2018)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64D85-F0EB-4AA4-8427-7D727B86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CM03 BPM Studies N5</a:t>
            </a:r>
          </a:p>
        </p:txBody>
      </p:sp>
    </p:spTree>
    <p:extLst>
      <p:ext uri="{BB962C8B-B14F-4D97-AF65-F5344CB8AC3E}">
        <p14:creationId xmlns:p14="http://schemas.microsoft.com/office/powerpoint/2010/main" val="36149518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11077</TotalTime>
  <Words>394</Words>
  <Application>Microsoft Office PowerPoint</Application>
  <PresentationFormat>On-screen Show (4:3)</PresentationFormat>
  <Paragraphs>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CM03 BPM Studies N5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Lunin x5802 14404N</dc:creator>
  <cp:lastModifiedBy>Andrei Lunin x5802 14404N</cp:lastModifiedBy>
  <cp:revision>267</cp:revision>
  <cp:lastPrinted>2018-02-19T15:39:30Z</cp:lastPrinted>
  <dcterms:created xsi:type="dcterms:W3CDTF">2018-02-07T18:09:10Z</dcterms:created>
  <dcterms:modified xsi:type="dcterms:W3CDTF">2018-06-12T04:13:12Z</dcterms:modified>
</cp:coreProperties>
</file>