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21" r:id="rId4"/>
  </p:sldMasterIdLst>
  <p:notesMasterIdLst>
    <p:notesMasterId r:id="rId9"/>
  </p:notesMasterIdLst>
  <p:handoutMasterIdLst>
    <p:handoutMasterId r:id="rId10"/>
  </p:handoutMasterIdLst>
  <p:sldIdLst>
    <p:sldId id="782" r:id="rId5"/>
    <p:sldId id="785" r:id="rId6"/>
    <p:sldId id="783" r:id="rId7"/>
    <p:sldId id="784" r:id="rId8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FF9966"/>
    <a:srgbClr val="99CCFF"/>
    <a:srgbClr val="6699FF"/>
    <a:srgbClr val="9D3431"/>
    <a:srgbClr val="FF0000"/>
    <a:srgbClr val="FFCC99"/>
    <a:srgbClr val="FFFFCC"/>
    <a:srgbClr val="0080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56" autoAdjust="0"/>
    <p:restoredTop sz="90615" autoAdjust="0"/>
  </p:normalViewPr>
  <p:slideViewPr>
    <p:cSldViewPr snapToGrid="0">
      <p:cViewPr varScale="1">
        <p:scale>
          <a:sx n="73" d="100"/>
          <a:sy n="73" d="100"/>
        </p:scale>
        <p:origin x="48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3498" y="-78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5953" y="0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17612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5953" y="8817612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8226311-62EA-456F-8B76-9220A4C1A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807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7466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t" anchorCtr="0" compatLnSpc="1">
            <a:prstTxWarp prst="textNoShape">
              <a:avLst/>
            </a:prstTxWarp>
          </a:bodyPr>
          <a:lstStyle>
            <a:lvl1pPr defTabSz="929627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5953" y="0"/>
            <a:ext cx="3027466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t" anchorCtr="0" compatLnSpc="1">
            <a:prstTxWarp prst="textNoShape">
              <a:avLst/>
            </a:prstTxWarp>
          </a:bodyPr>
          <a:lstStyle>
            <a:lvl1pPr algn="r" defTabSz="929627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9133" y="4410392"/>
            <a:ext cx="5586735" cy="417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19198"/>
            <a:ext cx="3027466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b" anchorCtr="0" compatLnSpc="1">
            <a:prstTxWarp prst="textNoShape">
              <a:avLst/>
            </a:prstTxWarp>
          </a:bodyPr>
          <a:lstStyle>
            <a:lvl1pPr defTabSz="929627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5953" y="8819198"/>
            <a:ext cx="3027466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b" anchorCtr="0" compatLnSpc="1">
            <a:prstTxWarp prst="textNoShape">
              <a:avLst/>
            </a:prstTxWarp>
          </a:bodyPr>
          <a:lstStyle>
            <a:lvl1pPr algn="r" defTabSz="929627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8C1C09D7-2034-4A7F-959F-75165A7C71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3175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1C09D7-2034-4A7F-959F-75165A7C71A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01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tif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gif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bronwynb\Desktop\Branding\divider_template_backg#5330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29100" y="3876675"/>
            <a:ext cx="2524389" cy="7334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124575"/>
            <a:ext cx="1973584" cy="7178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213" y="536575"/>
            <a:ext cx="8008937" cy="2246313"/>
          </a:xfrm>
        </p:spPr>
        <p:txBody>
          <a:bodyPr anchor="b" anchorCtr="0">
            <a:noAutofit/>
          </a:bodyPr>
          <a:lstStyle>
            <a:lvl1pPr>
              <a:defRPr sz="43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7213" y="3181350"/>
            <a:ext cx="7989887" cy="2652522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16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57213" y="2755011"/>
            <a:ext cx="8008937" cy="36918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8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CA" dirty="0"/>
              <a:t>Click to edit Master subtitle style</a:t>
            </a:r>
          </a:p>
        </p:txBody>
      </p:sp>
      <p:pic>
        <p:nvPicPr>
          <p:cNvPr id="12" name="Picture 2" descr="C:\Documents and Settings\mcdunn\Desktop\LBNL_Full_Logo_Final.gif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00800" y="3590925"/>
            <a:ext cx="907882" cy="776239"/>
          </a:xfrm>
          <a:prstGeom prst="rect">
            <a:avLst/>
          </a:prstGeom>
          <a:noFill/>
        </p:spPr>
      </p:pic>
      <p:pic>
        <p:nvPicPr>
          <p:cNvPr id="13" name="Picture 39" descr="http://inside.anl.gov/resources/standards/images/logos/ANL_H_Black.jpg"/>
          <p:cNvPicPr>
            <a:picLocks noChangeAspect="1" noChangeArrowheads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91503" y="3680008"/>
            <a:ext cx="1223871" cy="569939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</p:pic>
      <p:pic>
        <p:nvPicPr>
          <p:cNvPr id="1026" name="Picture 2" descr="C:\Users\tor\Downloads\FermiLogo.tiff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89601" y="4531614"/>
            <a:ext cx="1792224" cy="323468"/>
          </a:xfrm>
          <a:prstGeom prst="rect">
            <a:avLst/>
          </a:prstGeom>
          <a:noFill/>
        </p:spPr>
      </p:pic>
      <p:pic>
        <p:nvPicPr>
          <p:cNvPr id="14" name="Picture 13" descr="JLab_logo_white1.jpg"/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77076" y="4380905"/>
            <a:ext cx="1952624" cy="610194"/>
          </a:xfrm>
          <a:prstGeom prst="rect">
            <a:avLst/>
          </a:prstGeom>
        </p:spPr>
      </p:pic>
      <p:pic>
        <p:nvPicPr>
          <p:cNvPr id="16" name="Picture 15" descr="cornell university 2.gif"/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10050" y="4371975"/>
            <a:ext cx="775963" cy="754745"/>
          </a:xfrm>
          <a:prstGeom prst="rect">
            <a:avLst/>
          </a:prstGeom>
        </p:spPr>
      </p:pic>
      <p:pic>
        <p:nvPicPr>
          <p:cNvPr id="17" name="Picture 4" descr="C:\Users\boyce\Documents\lclsII_banner_v01_wd565.jpg"/>
          <p:cNvPicPr>
            <a:picLocks noChangeAspect="1" noChangeArrowheads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9100" y="414089"/>
            <a:ext cx="5349126" cy="1107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75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4001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/>
              <a:t>Stanek-LCLS-II Transportation Review June 2018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810895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 b="0"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/>
              <a:t>Stanek-LCLS-II Transportation Review June 2018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/>
              <a:t>Stanek-LCLS-II Transportation Review June 2018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388620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1" name="Content Placeholder 15"/>
          <p:cNvSpPr>
            <a:spLocks noGrp="1"/>
          </p:cNvSpPr>
          <p:nvPr>
            <p:ph sz="quarter" idx="15"/>
          </p:nvPr>
        </p:nvSpPr>
        <p:spPr>
          <a:xfrm>
            <a:off x="4648200" y="1252729"/>
            <a:ext cx="388620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3646488" y="1252728"/>
            <a:ext cx="2442340" cy="248107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CA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3646488" y="3886200"/>
            <a:ext cx="2442340" cy="243205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CA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6242954" y="1243584"/>
            <a:ext cx="2442340" cy="506552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8"/>
          </p:nvPr>
        </p:nvSpPr>
        <p:spPr>
          <a:xfrm>
            <a:off x="457200" y="1243584"/>
            <a:ext cx="3013075" cy="50655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4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/>
              <a:t>Stanek-LCLS-II Transportation Review June 2018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646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6007100" y="1243584"/>
            <a:ext cx="2667000" cy="5065522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457200" y="1243584"/>
            <a:ext cx="5484812" cy="50655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1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/>
              <a:t>Stanek-LCLS-II Transportation Review June 2018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5472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mple Titl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8751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Stanek-LCLS-II Transportation Review June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469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imple Titl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ronwynb\Desktop\Branding\divider_template_backg#5330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8400" y="6196866"/>
            <a:ext cx="3147290" cy="914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27128" y="6096000"/>
            <a:ext cx="2765528" cy="10058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213" y="536575"/>
            <a:ext cx="8008937" cy="2246313"/>
          </a:xfrm>
        </p:spPr>
        <p:txBody>
          <a:bodyPr anchor="b" anchorCtr="0">
            <a:noAutofit/>
          </a:bodyPr>
          <a:lstStyle>
            <a:lvl1pPr>
              <a:defRPr sz="4300" b="1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67050" y="3646170"/>
            <a:ext cx="5480050" cy="2187702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1600" b="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57213" y="2755011"/>
            <a:ext cx="8008937" cy="63588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3600" b="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CA" dirty="0"/>
              <a:t>Click to edit Master subtitle style</a:t>
            </a:r>
          </a:p>
        </p:txBody>
      </p:sp>
      <p:pic>
        <p:nvPicPr>
          <p:cNvPr id="2052" name="Picture 4" descr="C:\Users\boyce\Documents\lclsII_banner_v01_wd565.jp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049" y="79409"/>
            <a:ext cx="6137377" cy="1270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751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1822" y="129091"/>
            <a:ext cx="8103570" cy="75303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43584"/>
            <a:ext cx="8109919" cy="5029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66150" y="6318251"/>
            <a:ext cx="318932" cy="539750"/>
          </a:xfrm>
          <a:prstGeom prst="rect">
            <a:avLst/>
          </a:prstGeom>
        </p:spPr>
        <p:txBody>
          <a:bodyPr vert="horz" lIns="72000" tIns="57600" rIns="72000" bIns="45720" rtlCol="0" anchor="ctr"/>
          <a:lstStyle>
            <a:lvl1pPr algn="l">
              <a:defRPr sz="11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/>
              <a:t>Stanek-LCLS-II Transportation Review June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53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4023" r:id="rId2"/>
    <p:sldLayoutId id="2147484024" r:id="rId3"/>
    <p:sldLayoutId id="2147484025" r:id="rId4"/>
    <p:sldLayoutId id="2147484026" r:id="rId5"/>
    <p:sldLayoutId id="2147484027" r:id="rId6"/>
    <p:sldLayoutId id="2147484028" r:id="rId7"/>
    <p:sldLayoutId id="2147484029" r:id="rId8"/>
    <p:sldLayoutId id="2147484030" r:id="rId9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spcAft>
          <a:spcPts val="300"/>
        </a:spcAft>
        <a:buClr>
          <a:schemeClr val="tx1"/>
        </a:buClr>
        <a:buFont typeface="Arial" pitchFamily="34" charset="0"/>
        <a:buNone/>
        <a:defRPr sz="2400" b="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23838" algn="l" defTabSz="914400" rtl="0" eaLnBrk="1" latinLnBrk="0" hangingPunct="1">
        <a:lnSpc>
          <a:spcPct val="120000"/>
        </a:lnSpc>
        <a:spcBef>
          <a:spcPts val="0"/>
        </a:spcBef>
        <a:spcAft>
          <a:spcPts val="0"/>
        </a:spcAft>
        <a:buClr>
          <a:schemeClr val="bg2"/>
        </a:buClr>
        <a:buSzPct val="100000"/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90563" indent="-233363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14400" indent="-223838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147763" indent="-233363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Arial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57213" y="550642"/>
            <a:ext cx="8008937" cy="2246313"/>
          </a:xfrm>
        </p:spPr>
        <p:txBody>
          <a:bodyPr/>
          <a:lstStyle/>
          <a:p>
            <a:r>
              <a:rPr lang="en-US" sz="4000" dirty="0"/>
              <a:t>Transport Path Forward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3564" y="2877317"/>
            <a:ext cx="7989887" cy="2652522"/>
          </a:xfrm>
        </p:spPr>
        <p:txBody>
          <a:bodyPr/>
          <a:lstStyle/>
          <a:p>
            <a:r>
              <a:rPr lang="en-US" sz="1800" dirty="0"/>
              <a:t>Rich Stanek, Ed Daly, Camille Ginsburg, Marc Ross, Joe Preble</a:t>
            </a:r>
          </a:p>
          <a:p>
            <a:r>
              <a:rPr lang="en-US" sz="1800" dirty="0"/>
              <a:t>LCLS-II Cryomodule Transportation Review</a:t>
            </a:r>
          </a:p>
          <a:p>
            <a:r>
              <a:rPr lang="en-US" sz="1800" dirty="0"/>
              <a:t>June 12, 2018</a:t>
            </a:r>
          </a:p>
        </p:txBody>
      </p:sp>
    </p:spTree>
    <p:extLst>
      <p:ext uri="{BB962C8B-B14F-4D97-AF65-F5344CB8AC3E}">
        <p14:creationId xmlns:p14="http://schemas.microsoft.com/office/powerpoint/2010/main" val="4290516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25E8DFC-2F97-402E-B838-4CD714C1CE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F63DD12-494C-4A5F-97ED-FA8FC4E4B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E37286-C20E-4F33-A2CE-8B2925329EB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Stanek-LCLS-II Transportation Review June 2018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8484E63-BF97-436D-94C3-CAF536881DB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60914" y="1108701"/>
            <a:ext cx="8685385" cy="5065522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Failure of F1.3-06 was very troubling and unexpected given success of transport of J1.3-01 =&gt; resulted in major perturbation for the project</a:t>
            </a:r>
          </a:p>
          <a:p>
            <a:pPr marL="800100" lvl="1" indent="-342900"/>
            <a:r>
              <a:rPr lang="en-US" sz="1800" dirty="0"/>
              <a:t>Investigation of the cause of the failure led to the conclusion that there was excessive motion of the cold mass/cavity string with respect to vacuum vessel</a:t>
            </a:r>
          </a:p>
          <a:p>
            <a:pPr marL="800100" lvl="1" indent="-342900"/>
            <a:r>
              <a:rPr lang="en-US" sz="1800" dirty="0"/>
              <a:t>Could have been multiple reasons for why this motion occurred including poor installation of insert, temperature variation, inadequate frame straps to trailer …</a:t>
            </a:r>
          </a:p>
          <a:p>
            <a:pPr marL="1033463" lvl="2" indent="-342900"/>
            <a:r>
              <a:rPr lang="en-US" sz="1600" dirty="0"/>
              <a:t>Prudent to look at all aspects of the way the cold mass is supported and the way transport was done for that CM transport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Solutions being implemented draw on </a:t>
            </a:r>
          </a:p>
          <a:p>
            <a:pPr marL="800100" lvl="1" indent="-342900"/>
            <a:r>
              <a:rPr lang="en-US" sz="1800" dirty="0"/>
              <a:t>XFEL successful transport of ~100 CMs</a:t>
            </a:r>
          </a:p>
          <a:p>
            <a:pPr marL="800100" lvl="1" indent="-342900"/>
            <a:r>
              <a:rPr lang="en-US" sz="1800" dirty="0"/>
              <a:t>FNAL successful transport of FLASH 3.9 GHz CM</a:t>
            </a:r>
          </a:p>
          <a:p>
            <a:pPr marL="800100" lvl="1" indent="-342900"/>
            <a:r>
              <a:rPr lang="en-US" sz="1800" dirty="0"/>
              <a:t>JLab successful transport of 24 SNS CMs</a:t>
            </a:r>
          </a:p>
          <a:p>
            <a:pPr marL="800100" lvl="1" indent="-342900"/>
            <a:r>
              <a:rPr lang="en-US" sz="1800" dirty="0"/>
              <a:t>Analysis of data from F1.3-06 and J1.3-07</a:t>
            </a:r>
          </a:p>
          <a:p>
            <a:pPr marL="800100" lvl="1" indent="-342900"/>
            <a:r>
              <a:rPr lang="en-US" sz="1800" dirty="0"/>
              <a:t>Simulation and analysis of kinematics of the situation</a:t>
            </a:r>
          </a:p>
          <a:p>
            <a:pPr marL="800100" lvl="1" indent="-342900"/>
            <a:r>
              <a:rPr lang="en-US" sz="1800" dirty="0"/>
              <a:t>Performance of additional design verification tests/road tests of J1.3-01 &amp; 07</a:t>
            </a:r>
          </a:p>
          <a:p>
            <a:pPr marL="800100" lvl="1" indent="-342900"/>
            <a:r>
              <a:rPr lang="en-US" sz="1800" dirty="0"/>
              <a:t>Input from this committee</a:t>
            </a:r>
            <a:endParaRPr lang="en-US" sz="1600" dirty="0"/>
          </a:p>
          <a:p>
            <a:pPr marL="342900" indent="-3429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12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25E8DFC-2F97-402E-B838-4CD714C1CE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F63DD12-494C-4A5F-97ED-FA8FC4E4B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LCLS-II CM Transportation Scheme – Summary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8484E63-BF97-436D-94C3-CAF536881DB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58918" y="1082566"/>
            <a:ext cx="8769468" cy="5775433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Switch to a DESY-like version of the transport caps</a:t>
            </a:r>
          </a:p>
          <a:p>
            <a:pPr marL="742950" lvl="1" indent="-342900">
              <a:lnSpc>
                <a:spcPct val="140000"/>
              </a:lnSpc>
              <a:spcAft>
                <a:spcPts val="300"/>
              </a:spcAft>
            </a:pPr>
            <a:r>
              <a:rPr lang="en-US" sz="1200" dirty="0"/>
              <a:t>Cone on spindle (instead of plug) and modified insert </a:t>
            </a:r>
            <a:r>
              <a:rPr lang="en-US" sz="1200" i="1" dirty="0">
                <a:solidFill>
                  <a:srgbClr val="C00000"/>
                </a:solidFill>
              </a:rPr>
              <a:t>– better engagement</a:t>
            </a:r>
          </a:p>
          <a:p>
            <a:pPr marL="742950" lvl="1" indent="-342900">
              <a:lnSpc>
                <a:spcPct val="140000"/>
              </a:lnSpc>
              <a:spcAft>
                <a:spcPts val="300"/>
              </a:spcAft>
            </a:pPr>
            <a:r>
              <a:rPr lang="en-US" sz="1200" dirty="0"/>
              <a:t>Use DESY caps for first transport and then interchangeably as needed</a:t>
            </a:r>
          </a:p>
          <a:p>
            <a:pPr marL="742950" lvl="1" indent="-342900">
              <a:lnSpc>
                <a:spcPct val="140000"/>
              </a:lnSpc>
              <a:spcAft>
                <a:spcPts val="300"/>
              </a:spcAft>
            </a:pPr>
            <a:r>
              <a:rPr lang="en-US" sz="1200" dirty="0"/>
              <a:t>In the meantime, modify LCLS-II caps to be equivalent</a:t>
            </a:r>
          </a:p>
          <a:p>
            <a:pPr marL="342900" indent="-34290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Tie down center post and guide two end posts </a:t>
            </a:r>
            <a:r>
              <a:rPr lang="en-US" sz="1400" i="1" dirty="0">
                <a:solidFill>
                  <a:srgbClr val="C00000"/>
                </a:solidFill>
              </a:rPr>
              <a:t>– better resistance to motion</a:t>
            </a:r>
          </a:p>
          <a:p>
            <a:pPr marL="342900" indent="-34290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Stabilize shield using combination foam &amp; earthquake pins </a:t>
            </a:r>
            <a:r>
              <a:rPr lang="en-US" sz="1400" i="1" dirty="0">
                <a:solidFill>
                  <a:srgbClr val="C00000"/>
                </a:solidFill>
              </a:rPr>
              <a:t>– less relative motion (shield to vacuum vessel)</a:t>
            </a:r>
          </a:p>
          <a:p>
            <a:pPr marL="342900" indent="-34290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Finalize consensus approach to fastening/shimming frame to trailer </a:t>
            </a:r>
            <a:r>
              <a:rPr lang="en-US" sz="1400" i="1" dirty="0">
                <a:solidFill>
                  <a:srgbClr val="C00000"/>
                </a:solidFill>
              </a:rPr>
              <a:t>– reduce risk of frame movement</a:t>
            </a:r>
            <a:endParaRPr lang="en-US" sz="1400" dirty="0"/>
          </a:p>
          <a:p>
            <a:pPr marL="342900" indent="-34290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Control the transport route to the extent possible (unified) </a:t>
            </a:r>
            <a:r>
              <a:rPr lang="en-US" sz="1400" i="1" dirty="0">
                <a:solidFill>
                  <a:srgbClr val="C00000"/>
                </a:solidFill>
              </a:rPr>
              <a:t>– fewer unknowns</a:t>
            </a:r>
          </a:p>
          <a:p>
            <a:pPr marL="342900" indent="-34290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Limit the speed during transport </a:t>
            </a:r>
            <a:r>
              <a:rPr lang="en-US" sz="1400" i="1" dirty="0">
                <a:solidFill>
                  <a:srgbClr val="C00000"/>
                </a:solidFill>
              </a:rPr>
              <a:t>– less vibration/shock</a:t>
            </a:r>
          </a:p>
          <a:p>
            <a:pPr marL="342900" indent="-34290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Provide increased instrumentation </a:t>
            </a:r>
            <a:r>
              <a:rPr lang="en-US" sz="1400" i="1" dirty="0">
                <a:solidFill>
                  <a:srgbClr val="C00000"/>
                </a:solidFill>
              </a:rPr>
              <a:t>– better understanding of what happens on trip</a:t>
            </a:r>
          </a:p>
          <a:p>
            <a:pPr marL="342900" indent="-34290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Request JLab personnel at Fermilab for prep of F1.3-05 </a:t>
            </a:r>
            <a:r>
              <a:rPr lang="en-US" sz="1400" i="1" dirty="0">
                <a:solidFill>
                  <a:srgbClr val="C00000"/>
                </a:solidFill>
              </a:rPr>
              <a:t>– take full advantage of strength of collaboration / Lesson Learned</a:t>
            </a:r>
          </a:p>
          <a:p>
            <a:pPr marL="342900" indent="-34290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Perform short shipping (IL) test before long trip to SLAC </a:t>
            </a:r>
            <a:r>
              <a:rPr lang="en-US" sz="1400" i="1" dirty="0">
                <a:solidFill>
                  <a:srgbClr val="C00000"/>
                </a:solidFill>
              </a:rPr>
              <a:t>– test new support system and instrumentation and analyze data </a:t>
            </a:r>
          </a:p>
          <a:p>
            <a:pPr marL="342900" indent="-34290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Still to be determined (additional available options)</a:t>
            </a:r>
          </a:p>
          <a:p>
            <a:pPr marL="800100" lvl="1" indent="-342900">
              <a:lnSpc>
                <a:spcPct val="140000"/>
              </a:lnSpc>
            </a:pPr>
            <a:r>
              <a:rPr lang="en-US" sz="1100" dirty="0"/>
              <a:t>Send a pilot car on first transports</a:t>
            </a:r>
          </a:p>
          <a:p>
            <a:pPr marL="800100" lvl="1" indent="-342900">
              <a:lnSpc>
                <a:spcPct val="140000"/>
              </a:lnSpc>
            </a:pPr>
            <a:r>
              <a:rPr lang="en-US" sz="1100" dirty="0"/>
              <a:t>Remove the warm couplers</a:t>
            </a:r>
          </a:p>
          <a:p>
            <a:pPr marL="800100" lvl="1" indent="-342900">
              <a:lnSpc>
                <a:spcPct val="140000"/>
              </a:lnSpc>
            </a:pPr>
            <a:r>
              <a:rPr lang="en-US" sz="1100" dirty="0"/>
              <a:t>Belleville washers to maintain axial load on 300 mm</a:t>
            </a:r>
          </a:p>
          <a:p>
            <a:pPr marL="800100" lvl="1" indent="-342900">
              <a:lnSpc>
                <a:spcPct val="140000"/>
              </a:lnSpc>
            </a:pPr>
            <a:r>
              <a:rPr lang="en-US" sz="1100" dirty="0"/>
              <a:t>Control of differential temperature (vacuum vessel to 300 mm)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866945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25E8DFC-2F97-402E-B838-4CD714C1CE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F63DD12-494C-4A5F-97ED-FA8FC4E4B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E37286-C20E-4F33-A2CE-8B2925329EB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Stanek-LCLS-II Transportation Review June 2018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8484E63-BF97-436D-94C3-CAF536881DB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99697" y="1243584"/>
            <a:ext cx="8685385" cy="5065522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Assuming we can work through review recommendations quickly: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First CM ready to ship is F1.3-05</a:t>
            </a:r>
          </a:p>
          <a:p>
            <a:pPr marL="576263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/>
              <a:t>Followed by J1.3-08 and F1.3-08 (assuming CM test goes well)</a:t>
            </a:r>
          </a:p>
          <a:p>
            <a:pPr marL="342900" lvl="1" indent="-342900">
              <a:spcAft>
                <a:spcPts val="300"/>
              </a:spcAft>
            </a:pPr>
            <a:r>
              <a:rPr lang="en-US" sz="2000" dirty="0"/>
              <a:t>Expect F1.3-05 “Ready to Ship” on June 21</a:t>
            </a:r>
          </a:p>
          <a:p>
            <a:pPr marL="342900" lvl="1" indent="-342900">
              <a:spcAft>
                <a:spcPts val="300"/>
              </a:spcAft>
            </a:pPr>
            <a:r>
              <a:rPr lang="en-US" sz="2000" dirty="0"/>
              <a:t>Expect DESY transport cap modifications complete by June 25</a:t>
            </a:r>
          </a:p>
          <a:p>
            <a:pPr marL="576263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/>
              <a:t>Assume a few days of fit up/trial test </a:t>
            </a:r>
          </a:p>
          <a:p>
            <a:pPr marL="342900" lvl="1" indent="-342900">
              <a:spcAft>
                <a:spcPts val="300"/>
              </a:spcAft>
            </a:pPr>
            <a:r>
              <a:rPr lang="en-US" sz="2000" dirty="0"/>
              <a:t>Short IL road test tentatively planned for June 28</a:t>
            </a:r>
          </a:p>
          <a:p>
            <a:pPr marL="342900" lvl="1" indent="-342900">
              <a:spcAft>
                <a:spcPts val="300"/>
              </a:spcAft>
            </a:pPr>
            <a:r>
              <a:rPr lang="en-US" sz="2000" dirty="0"/>
              <a:t>Ship to SLAC on July 9</a:t>
            </a:r>
          </a:p>
          <a:p>
            <a:pPr marL="576263" lvl="2" indent="-342900"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/>
              <a:t>Takes ~3 days to transport</a:t>
            </a:r>
          </a:p>
          <a:p>
            <a:pPr marL="342900" lvl="1" indent="-342900">
              <a:spcAft>
                <a:spcPts val="300"/>
              </a:spcAft>
            </a:pPr>
            <a:r>
              <a:rPr lang="en-US" sz="2000" dirty="0"/>
              <a:t>Expect LCLS-II transport cap modifications complete by July 20</a:t>
            </a:r>
          </a:p>
          <a:p>
            <a:pPr marL="342900" lvl="1" indent="-342900">
              <a:spcAft>
                <a:spcPts val="300"/>
              </a:spcAft>
            </a:pPr>
            <a:r>
              <a:rPr lang="en-US" sz="2000" dirty="0"/>
              <a:t>Once F1.3-05 shipping is successful </a:t>
            </a:r>
          </a:p>
          <a:p>
            <a:pPr marL="576263" lvl="2" indent="-342900"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/>
              <a:t>All subsequent shipments move as planned exercising due diligence and oversight of transportation data to assure success</a:t>
            </a:r>
          </a:p>
          <a:p>
            <a:pPr marL="342900" indent="-3429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452178"/>
      </p:ext>
    </p:extLst>
  </p:cSld>
  <p:clrMapOvr>
    <a:masterClrMapping/>
  </p:clrMapOvr>
</p:sld>
</file>

<file path=ppt/theme/theme1.xml><?xml version="1.0" encoding="utf-8"?>
<a:theme xmlns:a="http://schemas.openxmlformats.org/drawingml/2006/main" name="LastName_Title_DR201608">
  <a:themeElements>
    <a:clrScheme name="SLAC_RevisedPalette_2012">
      <a:dk1>
        <a:srgbClr val="000000"/>
      </a:dk1>
      <a:lt1>
        <a:sysClr val="window" lastClr="FFFFFF"/>
      </a:lt1>
      <a:dk2>
        <a:srgbClr val="E17000"/>
      </a:dk2>
      <a:lt2>
        <a:srgbClr val="A4001D"/>
      </a:lt2>
      <a:accent1>
        <a:srgbClr val="A4001D"/>
      </a:accent1>
      <a:accent2>
        <a:srgbClr val="E17000"/>
      </a:accent2>
      <a:accent3>
        <a:srgbClr val="4D4F53"/>
      </a:accent3>
      <a:accent4>
        <a:srgbClr val="545455"/>
      </a:accent4>
      <a:accent5>
        <a:srgbClr val="0099CC"/>
      </a:accent5>
      <a:accent6>
        <a:srgbClr val="69BE28"/>
      </a:accent6>
      <a:hlink>
        <a:srgbClr val="A4001D"/>
      </a:hlink>
      <a:folHlink>
        <a:srgbClr val="A4001D"/>
      </a:folHlink>
    </a:clrScheme>
    <a:fontScheme name="TH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5875">
          <a:solidFill>
            <a:srgbClr val="0070C0"/>
          </a:solidFill>
          <a:headEnd type="triangle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8A4933D0FB4B4CA82280B30CAF47E2" ma:contentTypeVersion="14" ma:contentTypeDescription="Create a new document." ma:contentTypeScope="" ma:versionID="7b68698eab841f6565c5c3885a08d4e9">
  <xsd:schema xmlns:xsd="http://www.w3.org/2001/XMLSchema" xmlns:xs="http://www.w3.org/2001/XMLSchema" xmlns:p="http://schemas.microsoft.com/office/2006/metadata/properties" xmlns:ns2="f15a050e-1ce7-4ed2-9890-60f9658c1ede" targetNamespace="http://schemas.microsoft.com/office/2006/metadata/properties" ma:root="true" ma:fieldsID="099edc80864fba8e7bdccaf9ddf53b95" ns2:_="">
    <xsd:import namespace="f15a050e-1ce7-4ed2-9890-60f9658c1ede"/>
    <xsd:element name="properties">
      <xsd:complexType>
        <xsd:sequence>
          <xsd:element name="documentManagement">
            <xsd:complexType>
              <xsd:all>
                <xsd:element ref="ns2:Breakout_x0020_Ses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5a050e-1ce7-4ed2-9890-60f9658c1ede" elementFormDefault="qualified">
    <xsd:import namespace="http://schemas.microsoft.com/office/2006/documentManagement/types"/>
    <xsd:import namespace="http://schemas.microsoft.com/office/infopath/2007/PartnerControls"/>
    <xsd:element name="Breakout_x0020_Session" ma:index="8" nillable="true" ma:displayName="Breakout Session" ma:format="Dropdown" ma:internalName="Breakout_x0020_Session">
      <xsd:simpleType>
        <xsd:restriction base="dms:Choice">
          <xsd:enumeration value="Plenary"/>
          <xsd:enumeration value="1 - Accelerator Physics"/>
          <xsd:enumeration value="2 - Injector/Linac"/>
          <xsd:enumeration value="3 - RF Power Systems"/>
          <xsd:enumeration value="4&amp;5 - Undulator/XTES System"/>
          <xsd:enumeration value="6&amp;7 - Cryoplant/Cryomodules Systems"/>
          <xsd:enumeration value="8 - Controls/Safety Systems"/>
          <xsd:enumeration value="9 - Conventional Facilities and Infrastructure"/>
          <xsd:enumeration value="10 - Env., Safety &amp; Health"/>
          <xsd:enumeration value="11 - Cost and Schedule"/>
          <xsd:enumeration value="12 - Project Management"/>
          <xsd:enumeration value="Closeout"/>
          <xsd:enumeration value="Templat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Breakout_x0020_Session xmlns="f15a050e-1ce7-4ed2-9890-60f9658c1ede">6&amp;7 - Cryoplant/Cryomodules Systems</Breakout_x0020_Session>
  </documentManagement>
</p:properties>
</file>

<file path=customXml/itemProps1.xml><?xml version="1.0" encoding="utf-8"?>
<ds:datastoreItem xmlns:ds="http://schemas.openxmlformats.org/officeDocument/2006/customXml" ds:itemID="{96AC9E9B-2714-4E54-AEB1-61E0F4B7D9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5a050e-1ce7-4ed2-9890-60f9658c1e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E3F1C6-E643-4597-BD68-C599B5629A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1B16AA-9221-46AE-B700-523442ABDABD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f15a050e-1ce7-4ed2-9890-60f9658c1ed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LastName_Title_DR201608</Template>
  <TotalTime>7279</TotalTime>
  <Words>523</Words>
  <Application>Microsoft Office PowerPoint</Application>
  <PresentationFormat>On-screen Show (4:3)</PresentationFormat>
  <Paragraphs>54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ＭＳ Ｐゴシック</vt:lpstr>
      <vt:lpstr>Arial</vt:lpstr>
      <vt:lpstr>LastName_Title_DR201608</vt:lpstr>
      <vt:lpstr>Transport Path Forward</vt:lpstr>
      <vt:lpstr>Summary</vt:lpstr>
      <vt:lpstr>LCLS-II CM Transportation Scheme – Summary</vt:lpstr>
      <vt:lpstr>Timeline</vt:lpstr>
    </vt:vector>
  </TitlesOfParts>
  <Company>SLAC National Accelerator Laboratory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D'Amato, Jennifer Ashley</dc:creator>
  <cp:lastModifiedBy>Richard P. Stanek x3519 03339N</cp:lastModifiedBy>
  <cp:revision>162</cp:revision>
  <cp:lastPrinted>2009-07-27T17:31:51Z</cp:lastPrinted>
  <dcterms:created xsi:type="dcterms:W3CDTF">2016-07-26T16:16:01Z</dcterms:created>
  <dcterms:modified xsi:type="dcterms:W3CDTF">2018-06-13T15:03:38Z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0x010100B48A4933D0FB4B4CA82280B30CAF47E2</vt:lpwstr>
  </property>
  <property fmtid="{D5CDD505-2E9C-101B-9397-08002B2CF9AE}" pid="3" name="DocType">
    <vt:lpwstr>Presentation</vt:lpwstr>
  </property>
  <property fmtid="{D5CDD505-2E9C-101B-9397-08002B2CF9AE}" pid="4" name="Plenary Agenda Item">
    <vt:lpwstr>7</vt:lpwstr>
  </property>
  <property fmtid="{D5CDD505-2E9C-101B-9397-08002B2CF9AE}" pid="5" name="Formatting Updated">
    <vt:lpwstr>true</vt:lpwstr>
  </property>
  <property fmtid="{D5CDD505-2E9C-101B-9397-08002B2CF9AE}" pid="6" name="Plenary Agenda">
    <vt:lpwstr>8</vt:lpwstr>
  </property>
</Properties>
</file>