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1" r:id="rId4"/>
  </p:sldMasterIdLst>
  <p:notesMasterIdLst>
    <p:notesMasterId r:id="rId12"/>
  </p:notesMasterIdLst>
  <p:handoutMasterIdLst>
    <p:handoutMasterId r:id="rId13"/>
  </p:handoutMasterIdLst>
  <p:sldIdLst>
    <p:sldId id="782" r:id="rId5"/>
    <p:sldId id="738" r:id="rId6"/>
    <p:sldId id="749" r:id="rId7"/>
    <p:sldId id="783" r:id="rId8"/>
    <p:sldId id="786" r:id="rId9"/>
    <p:sldId id="784" r:id="rId10"/>
    <p:sldId id="785" r:id="rId1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9966"/>
    <a:srgbClr val="99CCFF"/>
    <a:srgbClr val="6699FF"/>
    <a:srgbClr val="9D3431"/>
    <a:srgbClr val="FF0000"/>
    <a:srgbClr val="FFCC99"/>
    <a:srgbClr val="FFFFCC"/>
    <a:srgbClr val="008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6" autoAdjust="0"/>
    <p:restoredTop sz="90615" autoAdjust="0"/>
  </p:normalViewPr>
  <p:slideViewPr>
    <p:cSldViewPr snapToGrid="0">
      <p:cViewPr varScale="1">
        <p:scale>
          <a:sx n="50" d="100"/>
          <a:sy n="50" d="100"/>
        </p:scale>
        <p:origin x="124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0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6196866"/>
            <a:ext cx="3147290" cy="91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7128" y="6096000"/>
            <a:ext cx="2765528" cy="1005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050" y="3646170"/>
            <a:ext cx="5480050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2052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049" y="79409"/>
            <a:ext cx="6137377" cy="127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Ginsburg-LCLS-II Transportation Review June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7213" y="550642"/>
            <a:ext cx="8008937" cy="2246313"/>
          </a:xfrm>
        </p:spPr>
        <p:txBody>
          <a:bodyPr/>
          <a:lstStyle/>
          <a:p>
            <a:r>
              <a:rPr lang="en-US" sz="4000" dirty="0"/>
              <a:t>Review Introduction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564" y="2877317"/>
            <a:ext cx="7989887" cy="2652522"/>
          </a:xfrm>
        </p:spPr>
        <p:txBody>
          <a:bodyPr/>
          <a:lstStyle/>
          <a:p>
            <a:r>
              <a:rPr lang="en-US" sz="1800" dirty="0"/>
              <a:t>Camille Ginsburg</a:t>
            </a:r>
          </a:p>
          <a:p>
            <a:r>
              <a:rPr lang="en-US" sz="1800" dirty="0"/>
              <a:t>LCLS-II Cryomodule Transportation Review</a:t>
            </a:r>
          </a:p>
          <a:p>
            <a:r>
              <a:rPr lang="en-US" sz="1800" dirty="0"/>
              <a:t>June 12, 2018</a:t>
            </a:r>
          </a:p>
        </p:txBody>
      </p:sp>
    </p:spTree>
    <p:extLst>
      <p:ext uri="{BB962C8B-B14F-4D97-AF65-F5344CB8AC3E}">
        <p14:creationId xmlns:p14="http://schemas.microsoft.com/office/powerpoint/2010/main" val="429051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Reviewers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Tom Nicol (FNAL) – Chair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Jemila Adetunji (FNAL)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Kay Jensch (DESY)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Geoff Pile (ANL)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Sushil Sharma (BNL/SLAC)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Eric (Qiuli) Sun (</a:t>
            </a:r>
            <a:r>
              <a:rPr lang="en-US" dirty="0" err="1"/>
              <a:t>JLab</a:t>
            </a:r>
            <a:r>
              <a:rPr lang="en-US" dirty="0"/>
              <a:t>) – remote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2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2400" b="1" kern="1200" dirty="0">
                <a:solidFill>
                  <a:srgbClr val="A4001D"/>
                </a:solidFill>
                <a:latin typeface="Arial" pitchFamily="34" charset="0"/>
                <a:ea typeface="+mj-ea"/>
                <a:cs typeface="Arial" pitchFamily="34" charset="0"/>
              </a:rPr>
              <a:t>CM Transportation Reviews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223620" y="1189610"/>
            <a:ext cx="8696759" cy="515721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formal design review was held explicitly for the transport fixture.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transportation scheme was reviewed in both the 1.3 GHz and 3.9 GHz cryomodule final design reviews.  </a:t>
            </a:r>
          </a:p>
          <a:p>
            <a:pPr marL="800100" lvl="1" indent="-342900"/>
            <a:r>
              <a:rPr lang="en-US" dirty="0"/>
              <a:t>Only the transportation scheme was described, few details</a:t>
            </a:r>
          </a:p>
          <a:p>
            <a:pPr marL="800100" lvl="1" indent="-342900"/>
            <a:r>
              <a:rPr lang="en-US" dirty="0"/>
              <a:t>Neither review included recommendations specific to transportation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retrospect, a dedicated review of transportation by cryomodule transportation experts should have been held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This is that dedicated transportation review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102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5E8DFC-2F97-402E-B838-4CD714C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63DD12-494C-4A5F-97ED-FA8FC4E4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LCLS-II CM Transportation Scheme – High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37286-C20E-4F33-A2CE-8B2925329E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484E63-BF97-436D-94C3-CAF536881DB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Fermilab is responsible for all the cryomodule design</a:t>
            </a:r>
          </a:p>
          <a:p>
            <a:pPr marL="800100" lvl="1" indent="-342900"/>
            <a:r>
              <a:rPr lang="en-US" dirty="0"/>
              <a:t>DESY/XFEL and FLASH 3.9 GHz CM transport formed the design basis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JLab</a:t>
            </a:r>
            <a:r>
              <a:rPr lang="en-US" dirty="0"/>
              <a:t> is responsible for the transportation frame and shipping end caps procurement using FNAL design and fabrication</a:t>
            </a:r>
          </a:p>
          <a:p>
            <a:pPr marL="800100" lvl="1" indent="-342900"/>
            <a:r>
              <a:rPr lang="en-US" dirty="0"/>
              <a:t>FNAL provided drawings and assembly/fabrication procedures for procurement</a:t>
            </a:r>
          </a:p>
          <a:p>
            <a:pPr marL="800100" lvl="1" indent="-342900"/>
            <a:r>
              <a:rPr lang="en-US" dirty="0" err="1"/>
              <a:t>JLab</a:t>
            </a:r>
            <a:r>
              <a:rPr lang="en-US" dirty="0"/>
              <a:t> provided vendor requirements, e.g., for weld specs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CM transportation has been carried out by experienced staff</a:t>
            </a:r>
          </a:p>
          <a:p>
            <a:pPr marL="800100" lvl="1" indent="-342900"/>
            <a:r>
              <a:rPr lang="en-US" dirty="0"/>
              <a:t>The FNAL lead design engineer, Mike McGee, has retired in Feb. 2018; the work is ably continued by Brian Hartsell </a:t>
            </a:r>
          </a:p>
          <a:p>
            <a:pPr marL="800100" lvl="1" indent="-342900"/>
            <a:r>
              <a:rPr lang="en-US" dirty="0"/>
              <a:t>The </a:t>
            </a:r>
            <a:r>
              <a:rPr lang="en-US" dirty="0" err="1"/>
              <a:t>JLab</a:t>
            </a:r>
            <a:r>
              <a:rPr lang="en-US" dirty="0"/>
              <a:t> lead engineer is Naeem Huque</a:t>
            </a:r>
          </a:p>
        </p:txBody>
      </p:sp>
    </p:spTree>
    <p:extLst>
      <p:ext uri="{BB962C8B-B14F-4D97-AF65-F5344CB8AC3E}">
        <p14:creationId xmlns:p14="http://schemas.microsoft.com/office/powerpoint/2010/main" val="86694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B9099F-83AD-49EB-8B65-8590AA84D8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314E67-E29E-427B-B693-B4DABAAF0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Charge (in brief)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08391-8E79-4D6A-B4A5-14B22E16258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CB1CFB-B9B2-4AD6-A692-1BAB9B15ED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dirty="0"/>
              <a:t>Assess the shipping system design and implementation </a:t>
            </a:r>
          </a:p>
          <a:p>
            <a:pPr marL="457200" indent="-457200">
              <a:buAutoNum type="arabicParenR"/>
            </a:pPr>
            <a:r>
              <a:rPr lang="en-US" dirty="0"/>
              <a:t>Is the project-team’s interpretation of shipping-failure events (chiefly the loss of beamline vacuum F1.306) justified by the facts? </a:t>
            </a:r>
          </a:p>
          <a:p>
            <a:pPr marL="457200" indent="-457200">
              <a:buAutoNum type="arabicParenR"/>
            </a:pPr>
            <a:r>
              <a:rPr lang="en-US" dirty="0"/>
              <a:t>Determine whether the proposed improvements are adequate and reduce risks acceptably </a:t>
            </a:r>
          </a:p>
          <a:p>
            <a:pPr marL="457200" indent="-457200">
              <a:buAutoNum type="arabicParenR"/>
            </a:pPr>
            <a:r>
              <a:rPr lang="en-US" dirty="0"/>
              <a:t>Advise the project team on a route-survey procedure </a:t>
            </a:r>
          </a:p>
        </p:txBody>
      </p:sp>
    </p:spTree>
    <p:extLst>
      <p:ext uri="{BB962C8B-B14F-4D97-AF65-F5344CB8AC3E}">
        <p14:creationId xmlns:p14="http://schemas.microsoft.com/office/powerpoint/2010/main" val="105552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ECD2C3-9CF9-4196-9DC8-89B1175FF5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7A39E1-A999-46C4-8577-846C7A54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agenda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67CEF-9FB3-4612-B347-C0EBC90EF86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75A9C6-6662-40F0-AADF-27525CCB810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133475"/>
            <a:ext cx="8108950" cy="5267325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Committee closed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Welcome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F1.3-06 Delivery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Shipping System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Shipping System Concept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Shipping System Design Drawings and Potential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Transportation Environment</a:t>
            </a:r>
          </a:p>
          <a:p>
            <a:pPr marL="800100" lvl="1" indent="-342900"/>
            <a:r>
              <a:rPr lang="en-US" dirty="0"/>
              <a:t>Shipping tests</a:t>
            </a:r>
          </a:p>
          <a:p>
            <a:pPr marL="800100" lvl="1" indent="-342900"/>
            <a:r>
              <a:rPr lang="en-US" dirty="0"/>
              <a:t>Vibration data</a:t>
            </a:r>
          </a:p>
          <a:p>
            <a:pPr marL="800100" lvl="1" indent="-342900"/>
            <a:r>
              <a:rPr lang="en-US" dirty="0"/>
              <a:t>Pendulum motion of cold mass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Lessons learned after the shipping tests</a:t>
            </a:r>
          </a:p>
          <a:p>
            <a:pPr marL="800100" lvl="1" indent="-342900"/>
            <a:r>
              <a:rPr lang="en-US" dirty="0"/>
              <a:t>BPM assembly</a:t>
            </a:r>
          </a:p>
          <a:p>
            <a:pPr marL="800100" lvl="1" indent="-342900"/>
            <a:r>
              <a:rPr lang="en-US" dirty="0"/>
              <a:t>Cold coupler bellows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Impact of external temperature excursions during transportation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Management wrap-up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Committee closed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Close-out</a:t>
            </a:r>
          </a:p>
        </p:txBody>
      </p:sp>
    </p:spTree>
    <p:extLst>
      <p:ext uri="{BB962C8B-B14F-4D97-AF65-F5344CB8AC3E}">
        <p14:creationId xmlns:p14="http://schemas.microsoft.com/office/powerpoint/2010/main" val="1396411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147260-6C69-4AAF-9D4B-4D83AD4AF6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B8BB53-8A90-4E32-BCEE-730EAABE4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02C9F-DF9A-4439-8F2F-4BEDCB0812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Ginsburg-LCLS-II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62D8E4-395C-4386-AC39-6FDF3668256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Status reports, data and studies</a:t>
            </a:r>
          </a:p>
          <a:p>
            <a:r>
              <a:rPr lang="en-US" dirty="0"/>
              <a:t>Proposed path forward</a:t>
            </a:r>
          </a:p>
          <a:p>
            <a:endParaRPr lang="en-US" dirty="0"/>
          </a:p>
          <a:p>
            <a:r>
              <a:rPr lang="en-US" dirty="0"/>
              <a:t>Please note that all of this has been a huge group effort from all three partner labs</a:t>
            </a:r>
          </a:p>
          <a:p>
            <a:endParaRPr lang="en-US" dirty="0"/>
          </a:p>
          <a:p>
            <a:r>
              <a:rPr lang="en-US" dirty="0"/>
              <a:t>Thanks in advance for your help!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95460"/>
      </p:ext>
    </p:extLst>
  </p:cSld>
  <p:clrMapOvr>
    <a:masterClrMapping/>
  </p:clrMapOvr>
</p:sld>
</file>

<file path=ppt/theme/theme1.xml><?xml version="1.0" encoding="utf-8"?>
<a:theme xmlns:a="http://schemas.openxmlformats.org/drawingml/2006/main" name="LastName_Title_DR201608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6&amp;7 - Cryoplant/Cryomodules Systems</Breakout_x0020_Session>
  </documentManagement>
</p:properties>
</file>

<file path=customXml/itemProps1.xml><?xml version="1.0" encoding="utf-8"?>
<ds:datastoreItem xmlns:ds="http://schemas.openxmlformats.org/officeDocument/2006/customXml" ds:itemID="{96AC9E9B-2714-4E54-AEB1-61E0F4B7D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1B16AA-9221-46AE-B700-523442ABDAB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15a050e-1ce7-4ed2-9890-60f9658c1ede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LastName_Title_DR201608</Template>
  <TotalTime>6812</TotalTime>
  <Words>416</Words>
  <Application>Microsoft Office PowerPoint</Application>
  <PresentationFormat>On-screen Show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MS PGothic</vt:lpstr>
      <vt:lpstr>Arial</vt:lpstr>
      <vt:lpstr>Wingdings</vt:lpstr>
      <vt:lpstr>LastName_Title_DR201608</vt:lpstr>
      <vt:lpstr>Review Introduction</vt:lpstr>
      <vt:lpstr>Welcome to Reviewers</vt:lpstr>
      <vt:lpstr>CM Transportation Reviews</vt:lpstr>
      <vt:lpstr>LCLS-II CM Transportation Scheme – High Level</vt:lpstr>
      <vt:lpstr>Review Charge (in brief)</vt:lpstr>
      <vt:lpstr>Review agenda</vt:lpstr>
      <vt:lpstr>Review Plan</vt:lpstr>
    </vt:vector>
  </TitlesOfParts>
  <Company>SLAC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D'Amato, Jennifer Ashley</dc:creator>
  <cp:lastModifiedBy>Camille M. Ginsburg x3901 14149N</cp:lastModifiedBy>
  <cp:revision>133</cp:revision>
  <cp:lastPrinted>2009-07-27T17:31:51Z</cp:lastPrinted>
  <dcterms:created xsi:type="dcterms:W3CDTF">2016-07-26T16:16:01Z</dcterms:created>
  <dcterms:modified xsi:type="dcterms:W3CDTF">2018-06-07T20:44:53Z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</Properties>
</file>