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3"/>
  </p:notesMasterIdLst>
  <p:handoutMasterIdLst>
    <p:handoutMasterId r:id="rId14"/>
  </p:handoutMasterIdLst>
  <p:sldIdLst>
    <p:sldId id="662" r:id="rId5"/>
    <p:sldId id="663" r:id="rId6"/>
    <p:sldId id="695" r:id="rId7"/>
    <p:sldId id="694" r:id="rId8"/>
    <p:sldId id="696" r:id="rId9"/>
    <p:sldId id="693" r:id="rId10"/>
    <p:sldId id="697" r:id="rId11"/>
    <p:sldId id="688" r:id="rId1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FF3EE4"/>
    <a:srgbClr val="A4001D"/>
    <a:srgbClr val="9A0000"/>
    <a:srgbClr val="FFCC99"/>
    <a:srgbClr val="9D3431"/>
    <a:srgbClr val="0000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6940" autoAdjust="0"/>
  </p:normalViewPr>
  <p:slideViewPr>
    <p:cSldViewPr snapToGrid="0">
      <p:cViewPr varScale="1">
        <p:scale>
          <a:sx n="117" d="100"/>
          <a:sy n="117" d="100"/>
        </p:scale>
        <p:origin x="12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26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Shipping Review, June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234260"/>
            <a:ext cx="8008937" cy="2246313"/>
          </a:xfrm>
        </p:spPr>
        <p:txBody>
          <a:bodyPr/>
          <a:lstStyle/>
          <a:p>
            <a:r>
              <a:rPr lang="en-US" sz="2800" dirty="0"/>
              <a:t>LCLS-II Cryomodule Shipping Requirements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7213" y="2618287"/>
            <a:ext cx="7989887" cy="3022551"/>
          </a:xfrm>
        </p:spPr>
        <p:txBody>
          <a:bodyPr/>
          <a:lstStyle/>
          <a:p>
            <a:r>
              <a:rPr lang="en-US" dirty="0"/>
              <a:t>Brian Hartsell</a:t>
            </a:r>
          </a:p>
          <a:p>
            <a:r>
              <a:rPr lang="en-US" dirty="0"/>
              <a:t>Shipping Review</a:t>
            </a:r>
          </a:p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General Shipping Configuration &amp; Procedure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90524" y="1304143"/>
            <a:ext cx="7988969" cy="2971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Procedure from a high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Electrical and RF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Beamline vacuum monitor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Adapters installed into HGRP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Transport caps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Pull vacuum and leak check transport caps, backfill with dry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Install cryomodule on transport frame loaded on trailer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Close trailer tarp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Shipping Review, June 12,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EDF8DF-E743-4C98-919D-4396D99D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793"/>
            <a:ext cx="9144000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46417-73ED-4349-92F5-92621BAE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36" y="1255348"/>
            <a:ext cx="5815263" cy="54941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Configuration – Vacuum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Shipping Review, June 12,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BF1BD-1316-4283-9271-C50B6A82BF98}"/>
              </a:ext>
            </a:extLst>
          </p:cNvPr>
          <p:cNvSpPr txBox="1"/>
          <p:nvPr/>
        </p:nvSpPr>
        <p:spPr>
          <a:xfrm>
            <a:off x="172756" y="1499937"/>
            <a:ext cx="3155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Insulating vacuum – positive pressure of dry nitrogen, not monitored.  7 </a:t>
            </a:r>
            <a:r>
              <a:rPr lang="en-US" dirty="0" err="1"/>
              <a:t>psig</a:t>
            </a:r>
            <a:r>
              <a:rPr lang="en-US" dirty="0"/>
              <a:t> relief installed.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74B69-A321-4E3F-8647-AC6BD3E3C4D9}"/>
              </a:ext>
            </a:extLst>
          </p:cNvPr>
          <p:cNvSpPr txBox="1"/>
          <p:nvPr/>
        </p:nvSpPr>
        <p:spPr>
          <a:xfrm>
            <a:off x="172756" y="4967101"/>
            <a:ext cx="309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Beamline (cavity string) vacuum – under vacuum, monitored and logged throughout 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D8F4D-8BCB-44FA-9F64-0C7AFA5CC7D4}"/>
              </a:ext>
            </a:extLst>
          </p:cNvPr>
          <p:cNvSpPr txBox="1"/>
          <p:nvPr/>
        </p:nvSpPr>
        <p:spPr>
          <a:xfrm>
            <a:off x="172756" y="3290864"/>
            <a:ext cx="315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Coupler vacuum – under vacuum, not monitored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0A2896-A874-4E05-B1D0-1AF8DF8C862B}"/>
              </a:ext>
            </a:extLst>
          </p:cNvPr>
          <p:cNvCxnSpPr/>
          <p:nvPr/>
        </p:nvCxnSpPr>
        <p:spPr>
          <a:xfrm>
            <a:off x="3328736" y="2045368"/>
            <a:ext cx="2390275" cy="1427748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65A2B7-C16D-4C26-A477-7EE5B028693F}"/>
              </a:ext>
            </a:extLst>
          </p:cNvPr>
          <p:cNvCxnSpPr>
            <a:cxnSpLocks/>
          </p:cNvCxnSpPr>
          <p:nvPr/>
        </p:nvCxnSpPr>
        <p:spPr>
          <a:xfrm>
            <a:off x="2929201" y="3656561"/>
            <a:ext cx="2112029" cy="1230311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C96546-D38E-4C90-83FA-F4F0FD252F5A}"/>
              </a:ext>
            </a:extLst>
          </p:cNvPr>
          <p:cNvCxnSpPr>
            <a:cxnSpLocks/>
          </p:cNvCxnSpPr>
          <p:nvPr/>
        </p:nvCxnSpPr>
        <p:spPr>
          <a:xfrm flipV="1">
            <a:off x="2732518" y="4886872"/>
            <a:ext cx="3569428" cy="833534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8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Requirements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90524" y="1304144"/>
            <a:ext cx="7988969" cy="2658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Shipping requirements are governed by cryomodule acceptance criteria at SLAC (LCLSII-4.1-PP-0703-R1):</a:t>
            </a: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21E42-509F-4FEB-B013-607842F0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053936"/>
            <a:ext cx="83915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Requirements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02099" y="1304143"/>
            <a:ext cx="8494558" cy="501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Upon arrival at SLAC: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Insulating vacuum is pumped down and leak checked before removing the transport caps.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insulating vacuum leak rate &lt; 1E-5 torr-liter/second.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Pressure of beamline and coupler vacuum will be read.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beamline and coupler pressure both &lt; 1E-5 </a:t>
            </a:r>
            <a:r>
              <a:rPr lang="en-US" sz="1600" dirty="0" err="1">
                <a:latin typeface="Calibri" panose="020F0502020204030204" pitchFamily="34" charset="0"/>
              </a:rPr>
              <a:t>mBar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All shock log devices will be read.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no shocks over 1.5g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Visual inspection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In general, no mechanical damage or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Cryomodule alignment will be checked relative to measurements at originating lab: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cryogenic piping flange locations within ±2 mm 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Gate valve and mounting post fiducial locations within ±0.2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Cavity RF and electrical checks: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Requirement: ≤±10 kHz cavity frequency shift, all electrical connections functional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5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frame requirements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02099" y="1304143"/>
            <a:ext cx="8494558" cy="501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The shipping frame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Serve as a shock attenuator between the trailer and the cryomodule.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Protect the cryomodule from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Provide the ability to lift the cryomodule with a crane inside a protective frame.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Each frame (3 in total) has been load tested and reviewed as a below the hook lifting fixture.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E7ADF-F443-4568-A52C-D5219075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81" y="3104164"/>
            <a:ext cx="6390888" cy="37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frame overview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295007" y="1304144"/>
            <a:ext cx="4012839" cy="501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 shipping frame is comprised of two weldments, commonly referred to as the inner and outer frames.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These frames are separated by wire rope isolators.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Space for 38 isolators, 32 currently in use.</a:t>
            </a:r>
          </a:p>
          <a:p>
            <a:pPr marL="742950" lvl="1" indent="-285750"/>
            <a:r>
              <a:rPr lang="en-US" sz="1600" dirty="0">
                <a:latin typeface="Calibri" panose="020F0502020204030204" pitchFamily="34" charset="0"/>
              </a:rPr>
              <a:t>Natural frequency of the system is ~10 Hz in the gravity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124F7-8F40-4886-8ECA-6F62594E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934" y="4777946"/>
            <a:ext cx="3364335" cy="1985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DDE83-83A7-4086-BD28-F2AF0E51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96" y="1221593"/>
            <a:ext cx="4741804" cy="35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79A1C-6C2C-4CB1-A1CD-E36A396A535A}"/>
              </a:ext>
            </a:extLst>
          </p:cNvPr>
          <p:cNvSpPr txBox="1">
            <a:spLocks/>
          </p:cNvSpPr>
          <p:nvPr/>
        </p:nvSpPr>
        <p:spPr>
          <a:xfrm>
            <a:off x="402099" y="1304143"/>
            <a:ext cx="8494558" cy="50141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 specification is in place that governs the transport criteria and gives expectations for the condition of a cryomodule arriving at SLAC.</a:t>
            </a:r>
          </a:p>
          <a:p>
            <a:pPr marL="285750" indent="-285750" fontAlgn="auto"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 transport frame was designed to attenuate shocks and provide a protective cage around the cryomodule for both transport and lifting.</a:t>
            </a:r>
          </a:p>
          <a:p>
            <a:pPr marL="285750" indent="-285750" fontAlgn="auto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LCLS-II Shipping Review, June 12,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0157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6/7 Cryo Systems &amp; Cryomodules (Conveners: Marc Ross/Andrew Burrill)</Breakout_x0020_Ses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d29e2c6284d2cdafe47f599c02642405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afbf752c3ed7589fff0d4a26ad77c33c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/2/3 Accelerator Systems (Conveners: Paul Emma/Jose Chan)"/>
          <xsd:enumeration value="4/5 Undulator Systems &amp; XTES (Convener: Michael Rowen)"/>
          <xsd:enumeration value="6/7 Cryo Systems &amp; Cryomodules (Conveners: Marc Ross/Andrew Burrill)"/>
          <xsd:enumeration value="8 Controls/Safety Systems (Convener: Joe DeLong)"/>
          <xsd:enumeration value="9/10 Conventional Facilities and Environmental, Safety, Health (Conveners: Carlos Rodrigues/Yoli Pilastro)"/>
          <xsd:enumeration value="11/12 Project Management, Procurement, QA, Cost and Schedule (Convener: Mark Reichanadter)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15a050e-1ce7-4ed2-9890-60f9658c1e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DF7D85-D4D9-449A-AD77-92BFA95D2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16927</TotalTime>
  <Words>483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LastName_Template_FAC201502</vt:lpstr>
      <vt:lpstr>LCLS-II Cryomodule Shipping Requirements</vt:lpstr>
      <vt:lpstr>General Shipping Configuration &amp; Procedure</vt:lpstr>
      <vt:lpstr>Shipping Configuration – Vacuum systems</vt:lpstr>
      <vt:lpstr>Shipping Requirements</vt:lpstr>
      <vt:lpstr>Shipping Requirements</vt:lpstr>
      <vt:lpstr>Shipping frame requirements</vt:lpstr>
      <vt:lpstr>Shipping frame overview</vt:lpstr>
      <vt:lpstr>Summary</vt:lpstr>
    </vt:vector>
  </TitlesOfParts>
  <Manager/>
  <Company>SLAC National Accelerator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Naeem Huque</dc:creator>
  <cp:keywords/>
  <dc:description/>
  <cp:lastModifiedBy>Brian Hartsell</cp:lastModifiedBy>
  <cp:revision>653</cp:revision>
  <cp:lastPrinted>2017-06-29T21:18:34Z</cp:lastPrinted>
  <dcterms:created xsi:type="dcterms:W3CDTF">2015-01-29T22:30:14Z</dcterms:created>
  <dcterms:modified xsi:type="dcterms:W3CDTF">2018-06-11T12:52:04Z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  <property fmtid="{D5CDD505-2E9C-101B-9397-08002B2CF9AE}" pid="11" name="xd_Signature">
    <vt:bool>false</vt:bool>
  </property>
</Properties>
</file>