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9" r:id="rId4"/>
  </p:sldMasterIdLst>
  <p:notesMasterIdLst>
    <p:notesMasterId r:id="rId35"/>
  </p:notesMasterIdLst>
  <p:handoutMasterIdLst>
    <p:handoutMasterId r:id="rId36"/>
  </p:handoutMasterIdLst>
  <p:sldIdLst>
    <p:sldId id="378" r:id="rId5"/>
    <p:sldId id="387" r:id="rId6"/>
    <p:sldId id="394" r:id="rId7"/>
    <p:sldId id="410" r:id="rId8"/>
    <p:sldId id="416" r:id="rId9"/>
    <p:sldId id="417" r:id="rId10"/>
    <p:sldId id="409" r:id="rId11"/>
    <p:sldId id="393" r:id="rId12"/>
    <p:sldId id="374" r:id="rId13"/>
    <p:sldId id="398" r:id="rId14"/>
    <p:sldId id="376" r:id="rId15"/>
    <p:sldId id="401" r:id="rId16"/>
    <p:sldId id="399" r:id="rId17"/>
    <p:sldId id="415" r:id="rId18"/>
    <p:sldId id="418" r:id="rId19"/>
    <p:sldId id="419" r:id="rId20"/>
    <p:sldId id="404" r:id="rId21"/>
    <p:sldId id="420" r:id="rId22"/>
    <p:sldId id="406" r:id="rId23"/>
    <p:sldId id="380" r:id="rId24"/>
    <p:sldId id="400" r:id="rId25"/>
    <p:sldId id="411" r:id="rId26"/>
    <p:sldId id="407" r:id="rId27"/>
    <p:sldId id="408" r:id="rId28"/>
    <p:sldId id="395" r:id="rId29"/>
    <p:sldId id="396" r:id="rId30"/>
    <p:sldId id="373" r:id="rId31"/>
    <p:sldId id="405" r:id="rId32"/>
    <p:sldId id="414" r:id="rId33"/>
    <p:sldId id="412" r:id="rId3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ayda, John N." initials="GJN" lastIdx="11" clrIdx="0">
    <p:extLst/>
  </p:cmAuthor>
  <p:cmAuthor id="2" name="Schultz, David C." initials="SD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669900"/>
    <a:srgbClr val="A4001D"/>
    <a:srgbClr val="9A0000"/>
    <a:srgbClr val="FFCC99"/>
    <a:srgbClr val="9D3431"/>
    <a:srgbClr val="FFFFCC"/>
    <a:srgbClr val="FF00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2" autoAdjust="0"/>
    <p:restoredTop sz="94595" autoAdjust="0"/>
  </p:normalViewPr>
  <p:slideViewPr>
    <p:cSldViewPr snapToGrid="0">
      <p:cViewPr>
        <p:scale>
          <a:sx n="80" d="100"/>
          <a:sy n="80" d="100"/>
        </p:scale>
        <p:origin x="-1099" y="-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1"/>
    </p:cViewPr>
  </p:sorterViewPr>
  <p:notesViewPr>
    <p:cSldViewPr snapToGrid="0">
      <p:cViewPr varScale="1">
        <p:scale>
          <a:sx n="80" d="100"/>
          <a:sy n="80" d="100"/>
        </p:scale>
        <p:origin x="-3498"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1"/>
            <a:ext cx="3012329" cy="462120"/>
          </a:xfrm>
          <a:prstGeom prst="rect">
            <a:avLst/>
          </a:prstGeom>
          <a:noFill/>
          <a:ln w="9525">
            <a:noFill/>
            <a:miter lim="800000"/>
            <a:headEnd/>
            <a:tailEnd/>
          </a:ln>
          <a:effectLst/>
        </p:spPr>
        <p:txBody>
          <a:bodyPr vert="horz" wrap="square" lIns="90724" tIns="45361" rIns="90724" bIns="45361"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701443" name="Rectangle 3"/>
          <p:cNvSpPr>
            <a:spLocks noGrp="1" noChangeArrowheads="1"/>
          </p:cNvSpPr>
          <p:nvPr>
            <p:ph type="dt" sz="quarter" idx="1"/>
          </p:nvPr>
        </p:nvSpPr>
        <p:spPr bwMode="auto">
          <a:xfrm>
            <a:off x="3936173" y="1"/>
            <a:ext cx="3012329" cy="462120"/>
          </a:xfrm>
          <a:prstGeom prst="rect">
            <a:avLst/>
          </a:prstGeom>
          <a:noFill/>
          <a:ln w="9525">
            <a:noFill/>
            <a:miter lim="800000"/>
            <a:headEnd/>
            <a:tailEnd/>
          </a:ln>
          <a:effectLst/>
        </p:spPr>
        <p:txBody>
          <a:bodyPr vert="horz" wrap="square" lIns="90724" tIns="45361" rIns="90724" bIns="45361"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701444" name="Rectangle 4"/>
          <p:cNvSpPr>
            <a:spLocks noGrp="1" noChangeArrowheads="1"/>
          </p:cNvSpPr>
          <p:nvPr>
            <p:ph type="ftr" sz="quarter" idx="2"/>
          </p:nvPr>
        </p:nvSpPr>
        <p:spPr bwMode="auto">
          <a:xfrm>
            <a:off x="1" y="8772379"/>
            <a:ext cx="3012329" cy="462120"/>
          </a:xfrm>
          <a:prstGeom prst="rect">
            <a:avLst/>
          </a:prstGeom>
          <a:noFill/>
          <a:ln w="9525">
            <a:noFill/>
            <a:miter lim="800000"/>
            <a:headEnd/>
            <a:tailEnd/>
          </a:ln>
          <a:effectLst/>
        </p:spPr>
        <p:txBody>
          <a:bodyPr vert="horz" wrap="square" lIns="90724" tIns="45361" rIns="90724" bIns="45361"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701445" name="Rectangle 5"/>
          <p:cNvSpPr>
            <a:spLocks noGrp="1" noChangeArrowheads="1"/>
          </p:cNvSpPr>
          <p:nvPr>
            <p:ph type="sldNum" sz="quarter" idx="3"/>
          </p:nvPr>
        </p:nvSpPr>
        <p:spPr bwMode="auto">
          <a:xfrm>
            <a:off x="3936173" y="8772379"/>
            <a:ext cx="3012329" cy="462120"/>
          </a:xfrm>
          <a:prstGeom prst="rect">
            <a:avLst/>
          </a:prstGeom>
          <a:noFill/>
          <a:ln w="9525">
            <a:noFill/>
            <a:miter lim="800000"/>
            <a:headEnd/>
            <a:tailEnd/>
          </a:ln>
          <a:effectLst/>
        </p:spPr>
        <p:txBody>
          <a:bodyPr vert="horz" wrap="square" lIns="90724" tIns="45361" rIns="90724" bIns="45361"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dirty="0"/>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12329" cy="460542"/>
          </a:xfrm>
          <a:prstGeom prst="rect">
            <a:avLst/>
          </a:prstGeom>
          <a:noFill/>
          <a:ln w="9525">
            <a:noFill/>
            <a:miter lim="800000"/>
            <a:headEnd/>
            <a:tailEnd/>
          </a:ln>
          <a:effectLst/>
        </p:spPr>
        <p:txBody>
          <a:bodyPr vert="horz" wrap="square" lIns="92442" tIns="46221" rIns="92442" bIns="46221" numCol="1" anchor="t" anchorCtr="0" compatLnSpc="1">
            <a:prstTxWarp prst="textNoShape">
              <a:avLst/>
            </a:prstTxWarp>
          </a:bodyPr>
          <a:lstStyle>
            <a:lvl1pPr defTabSz="924886">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936173" y="1"/>
            <a:ext cx="3012329" cy="460542"/>
          </a:xfrm>
          <a:prstGeom prst="rect">
            <a:avLst/>
          </a:prstGeom>
          <a:noFill/>
          <a:ln w="9525">
            <a:noFill/>
            <a:miter lim="800000"/>
            <a:headEnd/>
            <a:tailEnd/>
          </a:ln>
          <a:effectLst/>
        </p:spPr>
        <p:txBody>
          <a:bodyPr vert="horz" wrap="square" lIns="92442" tIns="46221" rIns="92442" bIns="46221" numCol="1" anchor="t" anchorCtr="0" compatLnSpc="1">
            <a:prstTxWarp prst="textNoShape">
              <a:avLst/>
            </a:prstTxWarp>
          </a:bodyPr>
          <a:lstStyle>
            <a:lvl1pPr algn="r" defTabSz="924886">
              <a:defRPr sz="1300">
                <a:latin typeface="Arial" charset="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638" y="4387767"/>
            <a:ext cx="5558801" cy="4154342"/>
          </a:xfrm>
          <a:prstGeom prst="rect">
            <a:avLst/>
          </a:prstGeom>
          <a:noFill/>
          <a:ln w="9525">
            <a:noFill/>
            <a:miter lim="800000"/>
            <a:headEnd/>
            <a:tailEnd/>
          </a:ln>
          <a:effectLst/>
        </p:spPr>
        <p:txBody>
          <a:bodyPr vert="horz" wrap="square" lIns="92442" tIns="46221" rIns="92442" bIns="462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773957"/>
            <a:ext cx="3012329" cy="460542"/>
          </a:xfrm>
          <a:prstGeom prst="rect">
            <a:avLst/>
          </a:prstGeom>
          <a:noFill/>
          <a:ln w="9525">
            <a:noFill/>
            <a:miter lim="800000"/>
            <a:headEnd/>
            <a:tailEnd/>
          </a:ln>
          <a:effectLst/>
        </p:spPr>
        <p:txBody>
          <a:bodyPr vert="horz" wrap="square" lIns="92442" tIns="46221" rIns="92442" bIns="46221" numCol="1" anchor="b" anchorCtr="0" compatLnSpc="1">
            <a:prstTxWarp prst="textNoShape">
              <a:avLst/>
            </a:prstTxWarp>
          </a:bodyPr>
          <a:lstStyle>
            <a:lvl1pPr defTabSz="924886">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936173" y="8773957"/>
            <a:ext cx="3012329" cy="460542"/>
          </a:xfrm>
          <a:prstGeom prst="rect">
            <a:avLst/>
          </a:prstGeom>
          <a:noFill/>
          <a:ln w="9525">
            <a:noFill/>
            <a:miter lim="800000"/>
            <a:headEnd/>
            <a:tailEnd/>
          </a:ln>
          <a:effectLst/>
        </p:spPr>
        <p:txBody>
          <a:bodyPr vert="horz" wrap="square" lIns="92442" tIns="46221" rIns="92442" bIns="46221" numCol="1" anchor="b" anchorCtr="0" compatLnSpc="1">
            <a:prstTxWarp prst="textNoShape">
              <a:avLst/>
            </a:prstTxWarp>
          </a:bodyPr>
          <a:lstStyle>
            <a:lvl1pPr algn="r" defTabSz="924886">
              <a:defRPr sz="1300">
                <a:latin typeface="Arial" pitchFamily="34" charset="0"/>
              </a:defRPr>
            </a:lvl1pPr>
          </a:lstStyle>
          <a:p>
            <a:pPr>
              <a:defRPr/>
            </a:pPr>
            <a:fld id="{8C1C09D7-2034-4A7F-959F-75165A7C71A3}" type="slidenum">
              <a:rPr lang="en-US"/>
              <a:pPr>
                <a:defRPr/>
              </a:pPr>
              <a:t>‹#›</a:t>
            </a:fld>
            <a:endParaRPr lang="en-US" dirty="0"/>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19100" y="414089"/>
            <a:ext cx="5349126" cy="11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Cryomodule shipping observations, 12 June 2018</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Cryomodule shipping observations, 12 June 2018</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Cryomodule shipping observations, 12 June 2018</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Cryomodule shipping observations, 12 June 2018</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Cryomodule shipping observations, 12 June 2018</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5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Cryomodule shipping observations, 12 June 2018</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9746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Cryomodule shipping observations, 12 June 2018</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30" r:id="rId8"/>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dirty="0" smtClean="0"/>
              <a:t>Cryomodule Shipping</a:t>
            </a:r>
            <a:endParaRPr lang="en-US" sz="4000" dirty="0"/>
          </a:p>
        </p:txBody>
      </p:sp>
      <p:sp>
        <p:nvSpPr>
          <p:cNvPr id="6" name="Subtitle 5"/>
          <p:cNvSpPr>
            <a:spLocks noGrp="1"/>
          </p:cNvSpPr>
          <p:nvPr>
            <p:ph type="subTitle" idx="1"/>
          </p:nvPr>
        </p:nvSpPr>
        <p:spPr/>
        <p:txBody>
          <a:bodyPr/>
          <a:lstStyle/>
          <a:p>
            <a:r>
              <a:rPr lang="en-US" dirty="0"/>
              <a:t>Tom </a:t>
            </a:r>
            <a:r>
              <a:rPr lang="en-US" dirty="0" smtClean="0"/>
              <a:t>Peterson </a:t>
            </a:r>
          </a:p>
          <a:p>
            <a:r>
              <a:rPr lang="en-US" dirty="0" smtClean="0"/>
              <a:t>12 June 2018 </a:t>
            </a:r>
            <a:endParaRPr lang="en-US" dirty="0"/>
          </a:p>
        </p:txBody>
      </p:sp>
      <p:sp>
        <p:nvSpPr>
          <p:cNvPr id="8" name="Text Placeholder 7"/>
          <p:cNvSpPr>
            <a:spLocks noGrp="1"/>
          </p:cNvSpPr>
          <p:nvPr>
            <p:ph type="body" sz="quarter" idx="11"/>
          </p:nvPr>
        </p:nvSpPr>
        <p:spPr/>
        <p:txBody>
          <a:bodyPr/>
          <a:lstStyle/>
          <a:p>
            <a:r>
              <a:rPr lang="en-US" dirty="0" smtClean="0"/>
              <a:t>Overview of Observations</a:t>
            </a:r>
            <a:endParaRPr lang="en-US" dirty="0"/>
          </a:p>
        </p:txBody>
      </p:sp>
    </p:spTree>
    <p:extLst>
      <p:ext uri="{BB962C8B-B14F-4D97-AF65-F5344CB8AC3E}">
        <p14:creationId xmlns:p14="http://schemas.microsoft.com/office/powerpoint/2010/main" val="1665684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6" name="Title 5"/>
          <p:cNvSpPr>
            <a:spLocks noGrp="1"/>
          </p:cNvSpPr>
          <p:nvPr>
            <p:ph type="title"/>
          </p:nvPr>
        </p:nvSpPr>
        <p:spPr/>
        <p:txBody>
          <a:bodyPr/>
          <a:lstStyle/>
          <a:p>
            <a:r>
              <a:rPr lang="en-US" dirty="0" smtClean="0"/>
              <a:t>CAD model cross section at RF power coupler</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453614"/>
            <a:ext cx="7667625" cy="3861460"/>
          </a:xfrm>
          <a:prstGeom prst="rect">
            <a:avLst/>
          </a:prstGeom>
        </p:spPr>
      </p:pic>
      <p:sp>
        <p:nvSpPr>
          <p:cNvPr id="13" name="Oval 12"/>
          <p:cNvSpPr/>
          <p:nvPr/>
        </p:nvSpPr>
        <p:spPr>
          <a:xfrm>
            <a:off x="5819775" y="3819525"/>
            <a:ext cx="942975" cy="1543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190876" y="3819525"/>
            <a:ext cx="1166812" cy="1428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2424" y="1162050"/>
            <a:ext cx="8429625" cy="1323439"/>
          </a:xfrm>
          <a:prstGeom prst="rect">
            <a:avLst/>
          </a:prstGeom>
          <a:noFill/>
        </p:spPr>
        <p:txBody>
          <a:bodyPr wrap="square" rtlCol="0">
            <a:spAutoFit/>
          </a:bodyPr>
          <a:lstStyle/>
          <a:p>
            <a:r>
              <a:rPr lang="en-US" sz="1600" dirty="0" smtClean="0"/>
              <a:t>Coupler tuning mechanism is anchored to the vacuum vessel and restrains the cold part of the coupler in the coupler axial direction.  Relative motion of cavity string and coupler are taken via the inner coupler bellows.  </a:t>
            </a:r>
          </a:p>
          <a:p>
            <a:r>
              <a:rPr lang="en-US" sz="1600" dirty="0" smtClean="0"/>
              <a:t>Inner and outer bellows have supports underneath which limit downward motion.  Normally about 1 mm clearance.  </a:t>
            </a:r>
            <a:endParaRPr lang="en-US" sz="1600" dirty="0"/>
          </a:p>
        </p:txBody>
      </p:sp>
    </p:spTree>
    <p:extLst>
      <p:ext uri="{BB962C8B-B14F-4D97-AF65-F5344CB8AC3E}">
        <p14:creationId xmlns:p14="http://schemas.microsoft.com/office/powerpoint/2010/main" val="1479588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 power coupler cold end assembly</a:t>
            </a:r>
          </a:p>
        </p:txBody>
      </p:sp>
      <p:sp>
        <p:nvSpPr>
          <p:cNvPr id="3" name="Footer Placeholder 2"/>
          <p:cNvSpPr>
            <a:spLocks noGrp="1"/>
          </p:cNvSpPr>
          <p:nvPr>
            <p:ph type="ftr" sz="quarter" idx="13"/>
          </p:nvPr>
        </p:nvSpPr>
        <p:spPr/>
        <p:txBody>
          <a:bodyPr/>
          <a:lstStyle/>
          <a:p>
            <a:r>
              <a:rPr lang="en-US" smtClean="0"/>
              <a:t>Cryomodule shipping observations, 12 June 2018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81" y="1518419"/>
            <a:ext cx="8060068" cy="4690793"/>
          </a:xfrm>
          <a:prstGeom prst="rect">
            <a:avLst/>
          </a:prstGeom>
        </p:spPr>
      </p:pic>
      <p:cxnSp>
        <p:nvCxnSpPr>
          <p:cNvPr id="6" name="Straight Arrow Connector 5"/>
          <p:cNvCxnSpPr/>
          <p:nvPr/>
        </p:nvCxnSpPr>
        <p:spPr>
          <a:xfrm flipV="1">
            <a:off x="5495925" y="2569608"/>
            <a:ext cx="942975" cy="1507092"/>
          </a:xfrm>
          <a:prstGeom prst="straightConnector1">
            <a:avLst/>
          </a:prstGeom>
          <a:ln w="38100">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14825" y="2114550"/>
            <a:ext cx="2454518" cy="1200329"/>
          </a:xfrm>
          <a:prstGeom prst="rect">
            <a:avLst/>
          </a:prstGeom>
          <a:noFill/>
        </p:spPr>
        <p:txBody>
          <a:bodyPr wrap="none" rtlCol="0">
            <a:spAutoFit/>
          </a:bodyPr>
          <a:lstStyle/>
          <a:p>
            <a:r>
              <a:rPr lang="en-US" dirty="0">
                <a:solidFill>
                  <a:srgbClr val="0070C0"/>
                </a:solidFill>
              </a:rPr>
              <a:t>Cracked inner bellows</a:t>
            </a:r>
          </a:p>
          <a:p>
            <a:r>
              <a:rPr lang="en-US" dirty="0">
                <a:solidFill>
                  <a:srgbClr val="0070C0"/>
                </a:solidFill>
              </a:rPr>
              <a:t>convolution </a:t>
            </a:r>
            <a:r>
              <a:rPr lang="en-US" dirty="0" smtClean="0">
                <a:solidFill>
                  <a:srgbClr val="0070C0"/>
                </a:solidFill>
              </a:rPr>
              <a:t>here </a:t>
            </a:r>
          </a:p>
          <a:p>
            <a:r>
              <a:rPr lang="en-US" dirty="0" smtClean="0">
                <a:solidFill>
                  <a:srgbClr val="0070C0"/>
                </a:solidFill>
              </a:rPr>
              <a:t>3:00 o’clock </a:t>
            </a:r>
          </a:p>
          <a:p>
            <a:r>
              <a:rPr lang="en-US" dirty="0" smtClean="0">
                <a:solidFill>
                  <a:srgbClr val="0070C0"/>
                </a:solidFill>
              </a:rPr>
              <a:t>(side)</a:t>
            </a:r>
            <a:endParaRPr lang="en-US" dirty="0">
              <a:solidFill>
                <a:srgbClr val="0070C0"/>
              </a:solidFill>
            </a:endParaRPr>
          </a:p>
        </p:txBody>
      </p:sp>
      <p:sp>
        <p:nvSpPr>
          <p:cNvPr id="13" name="Slide Number Placeholder 12"/>
          <p:cNvSpPr>
            <a:spLocks noGrp="1"/>
          </p:cNvSpPr>
          <p:nvPr>
            <p:ph type="sldNum" sz="quarter" idx="11"/>
          </p:nvPr>
        </p:nvSpPr>
        <p:spPr/>
        <p:txBody>
          <a:bodyPr/>
          <a:lstStyle/>
          <a:p>
            <a:fld id="{5BD36294-2849-48A8-8531-5354CF3095D2}" type="slidenum">
              <a:rPr lang="en-US" smtClean="0"/>
              <a:pPr/>
              <a:t>11</a:t>
            </a:fld>
            <a:endParaRPr lang="en-US" dirty="0"/>
          </a:p>
        </p:txBody>
      </p:sp>
    </p:spTree>
    <p:extLst>
      <p:ext uri="{BB962C8B-B14F-4D97-AF65-F5344CB8AC3E}">
        <p14:creationId xmlns:p14="http://schemas.microsoft.com/office/powerpoint/2010/main" val="3353923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6" name="Title 5"/>
          <p:cNvSpPr>
            <a:spLocks noGrp="1"/>
          </p:cNvSpPr>
          <p:nvPr>
            <p:ph type="title"/>
          </p:nvPr>
        </p:nvSpPr>
        <p:spPr/>
        <p:txBody>
          <a:bodyPr/>
          <a:lstStyle/>
          <a:p>
            <a:r>
              <a:rPr lang="en-US" dirty="0" smtClean="0"/>
              <a:t>One of two cracked inner coupler bellows </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500187"/>
            <a:ext cx="5391151" cy="4043363"/>
          </a:xfrm>
          <a:prstGeom prst="rect">
            <a:avLst/>
          </a:prstGeom>
        </p:spPr>
      </p:pic>
      <p:sp>
        <p:nvSpPr>
          <p:cNvPr id="3" name="TextBox 2"/>
          <p:cNvSpPr txBox="1"/>
          <p:nvPr/>
        </p:nvSpPr>
        <p:spPr>
          <a:xfrm>
            <a:off x="5762626" y="1581150"/>
            <a:ext cx="3295650" cy="4247317"/>
          </a:xfrm>
          <a:prstGeom prst="rect">
            <a:avLst/>
          </a:prstGeom>
          <a:noFill/>
        </p:spPr>
        <p:txBody>
          <a:bodyPr wrap="square" rtlCol="0">
            <a:spAutoFit/>
          </a:bodyPr>
          <a:lstStyle/>
          <a:p>
            <a:pPr marL="0" lvl="1"/>
            <a:r>
              <a:rPr lang="en-US" dirty="0"/>
              <a:t>We do not know </a:t>
            </a:r>
            <a:r>
              <a:rPr lang="en-US" dirty="0" smtClean="0"/>
              <a:t>when </a:t>
            </a:r>
            <a:r>
              <a:rPr lang="en-US" dirty="0"/>
              <a:t>these </a:t>
            </a:r>
            <a:endParaRPr lang="en-US" dirty="0" smtClean="0"/>
          </a:p>
          <a:p>
            <a:pPr marL="0" lvl="1"/>
            <a:r>
              <a:rPr lang="en-US" dirty="0" smtClean="0"/>
              <a:t>other leaks </a:t>
            </a:r>
            <a:r>
              <a:rPr lang="en-US" dirty="0"/>
              <a:t>opened up, </a:t>
            </a:r>
          </a:p>
          <a:p>
            <a:pPr marL="0" lvl="1"/>
            <a:r>
              <a:rPr lang="en-US" dirty="0" smtClean="0"/>
              <a:t>during </a:t>
            </a:r>
            <a:r>
              <a:rPr lang="en-US" dirty="0"/>
              <a:t>shipment </a:t>
            </a:r>
            <a:r>
              <a:rPr lang="en-US" dirty="0" smtClean="0"/>
              <a:t>to </a:t>
            </a:r>
            <a:r>
              <a:rPr lang="en-US" dirty="0"/>
              <a:t>SLAC or </a:t>
            </a:r>
            <a:endParaRPr lang="en-US" dirty="0" smtClean="0"/>
          </a:p>
          <a:p>
            <a:pPr marL="0" lvl="1"/>
            <a:r>
              <a:rPr lang="en-US" dirty="0" smtClean="0"/>
              <a:t>during travel back to FNAL.  </a:t>
            </a:r>
          </a:p>
          <a:p>
            <a:pPr marL="0" lvl="1"/>
            <a:endParaRPr lang="en-US" dirty="0"/>
          </a:p>
          <a:p>
            <a:pPr marL="0" lvl="1"/>
            <a:r>
              <a:rPr lang="en-US" dirty="0" smtClean="0"/>
              <a:t>SEM examination: </a:t>
            </a:r>
          </a:p>
          <a:p>
            <a:pPr marL="0" lvl="1"/>
            <a:r>
              <a:rPr lang="en-US" dirty="0" smtClean="0"/>
              <a:t>“The </a:t>
            </a:r>
            <a:r>
              <a:rPr lang="en-US" dirty="0"/>
              <a:t>material at the fracture </a:t>
            </a:r>
            <a:endParaRPr lang="en-US" dirty="0" smtClean="0"/>
          </a:p>
          <a:p>
            <a:pPr marL="0" lvl="1"/>
            <a:r>
              <a:rPr lang="en-US" dirty="0" smtClean="0"/>
              <a:t>location </a:t>
            </a:r>
            <a:r>
              <a:rPr lang="en-US" dirty="0"/>
              <a:t>experienced </a:t>
            </a:r>
            <a:endParaRPr lang="en-US" dirty="0" smtClean="0"/>
          </a:p>
          <a:p>
            <a:pPr marL="0" lvl="1"/>
            <a:r>
              <a:rPr lang="en-US" dirty="0" smtClean="0"/>
              <a:t>multiple </a:t>
            </a:r>
            <a:r>
              <a:rPr lang="en-US" dirty="0"/>
              <a:t>bending stress </a:t>
            </a:r>
            <a:endParaRPr lang="en-US" dirty="0" smtClean="0"/>
          </a:p>
          <a:p>
            <a:pPr marL="0" lvl="1"/>
            <a:r>
              <a:rPr lang="en-US" dirty="0" smtClean="0"/>
              <a:t>cycles </a:t>
            </a:r>
            <a:r>
              <a:rPr lang="en-US" dirty="0"/>
              <a:t>at or above the yield </a:t>
            </a:r>
            <a:endParaRPr lang="en-US" dirty="0" smtClean="0"/>
          </a:p>
          <a:p>
            <a:pPr marL="0" lvl="1"/>
            <a:r>
              <a:rPr lang="en-US" dirty="0" smtClean="0"/>
              <a:t>strength</a:t>
            </a:r>
            <a:r>
              <a:rPr lang="en-US" dirty="0"/>
              <a:t>, work hardening </a:t>
            </a:r>
            <a:endParaRPr lang="en-US" dirty="0" smtClean="0"/>
          </a:p>
          <a:p>
            <a:pPr marL="0" lvl="1"/>
            <a:r>
              <a:rPr lang="en-US" dirty="0" smtClean="0"/>
              <a:t>locally </a:t>
            </a:r>
            <a:r>
              <a:rPr lang="en-US" dirty="0"/>
              <a:t>and eventually </a:t>
            </a:r>
            <a:r>
              <a:rPr lang="en-US" dirty="0" smtClean="0"/>
              <a:t>failing </a:t>
            </a:r>
          </a:p>
          <a:p>
            <a:pPr marL="0" lvl="1"/>
            <a:r>
              <a:rPr lang="en-US" dirty="0" smtClean="0"/>
              <a:t>in </a:t>
            </a:r>
            <a:r>
              <a:rPr lang="en-US" dirty="0"/>
              <a:t>a brittle </a:t>
            </a:r>
            <a:r>
              <a:rPr lang="en-US" dirty="0" smtClean="0"/>
              <a:t>manner.”  </a:t>
            </a:r>
            <a:endParaRPr lang="en-US" dirty="0"/>
          </a:p>
          <a:p>
            <a:pPr marL="0" lvl="1"/>
            <a:endParaRPr lang="en-US" dirty="0"/>
          </a:p>
          <a:p>
            <a:endParaRPr lang="en-US" dirty="0"/>
          </a:p>
        </p:txBody>
      </p:sp>
    </p:spTree>
    <p:extLst>
      <p:ext uri="{BB962C8B-B14F-4D97-AF65-F5344CB8AC3E}">
        <p14:creationId xmlns:p14="http://schemas.microsoft.com/office/powerpoint/2010/main" val="2789318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smtClean="0"/>
              <a:t>G-10 support block observations </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 y="1461135"/>
            <a:ext cx="2354580" cy="3078480"/>
          </a:xfrm>
          <a:prstGeom prst="rect">
            <a:avLst/>
          </a:prstGeom>
        </p:spPr>
      </p:pic>
      <p:cxnSp>
        <p:nvCxnSpPr>
          <p:cNvPr id="7" name="Straight Arrow Connector 6"/>
          <p:cNvCxnSpPr/>
          <p:nvPr/>
        </p:nvCxnSpPr>
        <p:spPr>
          <a:xfrm flipV="1">
            <a:off x="895350" y="3171825"/>
            <a:ext cx="66675" cy="1619250"/>
          </a:xfrm>
          <a:prstGeom prst="straightConnector1">
            <a:avLst/>
          </a:prstGeom>
          <a:ln w="3810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0050" y="4714875"/>
            <a:ext cx="2121093" cy="646331"/>
          </a:xfrm>
          <a:prstGeom prst="rect">
            <a:avLst/>
          </a:prstGeom>
          <a:noFill/>
        </p:spPr>
        <p:txBody>
          <a:bodyPr wrap="none" rtlCol="0">
            <a:spAutoFit/>
          </a:bodyPr>
          <a:lstStyle/>
          <a:p>
            <a:r>
              <a:rPr lang="en-US" dirty="0" smtClean="0"/>
              <a:t>Black dust on all 8 </a:t>
            </a:r>
          </a:p>
          <a:p>
            <a:r>
              <a:rPr lang="en-US" dirty="0" smtClean="0"/>
              <a:t>G-10 blocks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551" y="1525840"/>
            <a:ext cx="2380732" cy="233871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385" y="1517600"/>
            <a:ext cx="3139440" cy="2346960"/>
          </a:xfrm>
          <a:prstGeom prst="rect">
            <a:avLst/>
          </a:prstGeom>
        </p:spPr>
      </p:pic>
      <p:sp>
        <p:nvSpPr>
          <p:cNvPr id="11" name="TextBox 10"/>
          <p:cNvSpPr txBox="1"/>
          <p:nvPr/>
        </p:nvSpPr>
        <p:spPr>
          <a:xfrm>
            <a:off x="3076575" y="4048125"/>
            <a:ext cx="5405755" cy="2308324"/>
          </a:xfrm>
          <a:prstGeom prst="rect">
            <a:avLst/>
          </a:prstGeom>
          <a:noFill/>
        </p:spPr>
        <p:txBody>
          <a:bodyPr wrap="square" rtlCol="0">
            <a:spAutoFit/>
          </a:bodyPr>
          <a:lstStyle/>
          <a:p>
            <a:r>
              <a:rPr lang="en-US" dirty="0" smtClean="0"/>
              <a:t>Abrasion on G-10 block indicates motion of at least several mm and parallel to coupler axis, perpendicular to cavity string axis.  This would correspond to the cavity string swinging side-to-side.  </a:t>
            </a:r>
          </a:p>
          <a:p>
            <a:r>
              <a:rPr lang="en-US" dirty="0" smtClean="0">
                <a:solidFill>
                  <a:srgbClr val="FF0000"/>
                </a:solidFill>
              </a:rPr>
              <a:t>It appears that bellows cracked due to occasional large motion of cavity string relative to the vacuum vessel.  </a:t>
            </a:r>
            <a:endParaRPr lang="en-US" dirty="0">
              <a:solidFill>
                <a:srgbClr val="FF0000"/>
              </a:solidFill>
            </a:endParaRPr>
          </a:p>
        </p:txBody>
      </p:sp>
    </p:spTree>
    <p:extLst>
      <p:ext uri="{BB962C8B-B14F-4D97-AF65-F5344CB8AC3E}">
        <p14:creationId xmlns:p14="http://schemas.microsoft.com/office/powerpoint/2010/main" val="2399775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a:t>Thermal shield </a:t>
            </a:r>
            <a:r>
              <a:rPr lang="en-US" dirty="0" smtClean="0"/>
              <a:t>vibration – another “noise” source </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sp>
        <p:nvSpPr>
          <p:cNvPr id="5" name="Content Placeholder 4"/>
          <p:cNvSpPr>
            <a:spLocks noGrp="1"/>
          </p:cNvSpPr>
          <p:nvPr>
            <p:ph sz="quarter" idx="14"/>
          </p:nvPr>
        </p:nvSpPr>
        <p:spPr>
          <a:xfrm>
            <a:off x="457200" y="1243584"/>
            <a:ext cx="8108950" cy="2213991"/>
          </a:xfrm>
        </p:spPr>
        <p:txBody>
          <a:bodyPr>
            <a:normAutofit fontScale="70000" lnSpcReduction="20000"/>
          </a:bodyPr>
          <a:lstStyle/>
          <a:p>
            <a:pPr marL="342900" indent="-342900">
              <a:buFont typeface="Arial" panose="020B0604020202020204" pitchFamily="34" charset="0"/>
              <a:buChar char="•"/>
            </a:pPr>
            <a:r>
              <a:rPr lang="en-US" dirty="0"/>
              <a:t>In addition to the above described motions, the thermal shield showed signs of shock loading and bumping against the vacuum vessel. </a:t>
            </a:r>
            <a:endParaRPr lang="en-US" dirty="0" smtClean="0"/>
          </a:p>
          <a:p>
            <a:pPr marL="800100" lvl="1" indent="-342900"/>
            <a:r>
              <a:rPr lang="en-US" dirty="0" smtClean="0"/>
              <a:t>Thermal shield motion is anticipated and bumpers are provided to limit thermal shield motion.  </a:t>
            </a:r>
            <a:endParaRPr lang="en-US" dirty="0"/>
          </a:p>
          <a:p>
            <a:pPr marL="342900" indent="-342900">
              <a:buFont typeface="Arial" panose="020B0604020202020204" pitchFamily="34" charset="0"/>
              <a:buChar char="•"/>
            </a:pPr>
            <a:r>
              <a:rPr lang="en-US" dirty="0"/>
              <a:t>Thermal shield motion could induce vibration in other parts of the cold mass system.  </a:t>
            </a:r>
          </a:p>
          <a:p>
            <a:pPr marL="342900" indent="-342900">
              <a:buFont typeface="Arial" panose="020B0604020202020204" pitchFamily="34" charset="0"/>
              <a:buChar char="•"/>
            </a:pPr>
            <a:r>
              <a:rPr lang="en-US" dirty="0"/>
              <a:t>Although no damage has been attributed to thermal shield motion, </a:t>
            </a:r>
            <a:r>
              <a:rPr lang="en-US" dirty="0" smtClean="0"/>
              <a:t>further constraining </a:t>
            </a:r>
            <a:r>
              <a:rPr lang="en-US" dirty="0"/>
              <a:t>thermal shield motion for shipment might be prudent.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10" y="3430905"/>
            <a:ext cx="7193280" cy="2415540"/>
          </a:xfrm>
          <a:prstGeom prst="rect">
            <a:avLst/>
          </a:prstGeom>
        </p:spPr>
      </p:pic>
      <p:cxnSp>
        <p:nvCxnSpPr>
          <p:cNvPr id="9" name="Straight Arrow Connector 8"/>
          <p:cNvCxnSpPr/>
          <p:nvPr/>
        </p:nvCxnSpPr>
        <p:spPr>
          <a:xfrm>
            <a:off x="3467100" y="5124450"/>
            <a:ext cx="1165085" cy="838200"/>
          </a:xfrm>
          <a:prstGeom prst="straightConnector1">
            <a:avLst/>
          </a:prstGeom>
          <a:ln w="38100">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257800" y="5124450"/>
            <a:ext cx="1228726" cy="838200"/>
          </a:xfrm>
          <a:prstGeom prst="straightConnector1">
            <a:avLst/>
          </a:prstGeom>
          <a:ln w="38100">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3910" y="5905500"/>
            <a:ext cx="7193280" cy="584775"/>
          </a:xfrm>
          <a:prstGeom prst="rect">
            <a:avLst/>
          </a:prstGeom>
          <a:noFill/>
        </p:spPr>
        <p:txBody>
          <a:bodyPr wrap="square" rtlCol="0">
            <a:spAutoFit/>
          </a:bodyPr>
          <a:lstStyle/>
          <a:p>
            <a:r>
              <a:rPr lang="en-US" sz="1600" dirty="0" smtClean="0">
                <a:solidFill>
                  <a:srgbClr val="0070C0"/>
                </a:solidFill>
              </a:rPr>
              <a:t>Bumpers to limit thermal shield travel.  We can see marks from their bumping the vacuum vessel during shipping.  </a:t>
            </a:r>
            <a:endParaRPr lang="en-US" sz="1600" dirty="0">
              <a:solidFill>
                <a:srgbClr val="0070C0"/>
              </a:solidFill>
            </a:endParaRPr>
          </a:p>
        </p:txBody>
      </p:sp>
    </p:spTree>
    <p:extLst>
      <p:ext uri="{BB962C8B-B14F-4D97-AF65-F5344CB8AC3E}">
        <p14:creationId xmlns:p14="http://schemas.microsoft.com/office/powerpoint/2010/main" val="2673724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smtClean="0"/>
              <a:t>Motion in the cryomodule axial direction </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sp>
        <p:nvSpPr>
          <p:cNvPr id="5" name="Content Placeholder 4"/>
          <p:cNvSpPr>
            <a:spLocks noGrp="1"/>
          </p:cNvSpPr>
          <p:nvPr>
            <p:ph sz="quarter" idx="14"/>
          </p:nvPr>
        </p:nvSpPr>
        <p:spPr>
          <a:xfrm>
            <a:off x="457200" y="1243584"/>
            <a:ext cx="8108950" cy="3090291"/>
          </a:xfrm>
        </p:spPr>
        <p:txBody>
          <a:bodyPr>
            <a:normAutofit fontScale="70000" lnSpcReduction="20000"/>
          </a:bodyPr>
          <a:lstStyle/>
          <a:p>
            <a:pPr marL="457200" indent="-457200">
              <a:buFont typeface="Arial" panose="020B0604020202020204" pitchFamily="34" charset="0"/>
              <a:buChar char="•"/>
            </a:pPr>
            <a:r>
              <a:rPr lang="en-US" dirty="0"/>
              <a:t>Given the observation of bellows cracks at 3:00/9:00 o’clock, my first impression was that motion was likely in the cryomodule axial direction.  </a:t>
            </a:r>
            <a:endParaRPr lang="en-US" dirty="0" smtClean="0"/>
          </a:p>
          <a:p>
            <a:pPr marL="457200" indent="-457200">
              <a:buFont typeface="Arial" panose="020B0604020202020204" pitchFamily="34" charset="0"/>
              <a:buChar char="•"/>
            </a:pPr>
            <a:r>
              <a:rPr lang="en-US" dirty="0" smtClean="0"/>
              <a:t>However, wear marks </a:t>
            </a:r>
            <a:r>
              <a:rPr lang="en-US" dirty="0"/>
              <a:t>on the G-10 coupler support blocks indicate motion in the direction of the coupler axis, at least when in contact with the </a:t>
            </a:r>
            <a:r>
              <a:rPr lang="en-US" dirty="0" smtClean="0"/>
              <a:t>G-10.</a:t>
            </a:r>
          </a:p>
          <a:p>
            <a:pPr marL="457200" indent="-457200">
              <a:buFont typeface="Arial" panose="020B0604020202020204" pitchFamily="34" charset="0"/>
              <a:buChar char="•"/>
            </a:pPr>
            <a:r>
              <a:rPr lang="en-US" dirty="0" smtClean="0"/>
              <a:t>Nevertheless</a:t>
            </a:r>
            <a:r>
              <a:rPr lang="en-US" dirty="0"/>
              <a:t>, to complete the description of this possibility if it were to occur:  </a:t>
            </a:r>
          </a:p>
          <a:p>
            <a:pPr marL="914400" lvl="1" indent="-457200"/>
            <a:r>
              <a:rPr lang="en-US" dirty="0"/>
              <a:t>Motion in the cryomodule axial direction could result from play in various parts of the invar rod clamping assemblies, both at the cavities and at the central invar rod anchor.  </a:t>
            </a:r>
          </a:p>
          <a:p>
            <a:pPr marL="914400" lvl="1" indent="-457200"/>
            <a:r>
              <a:rPr lang="en-US" dirty="0"/>
              <a:t>Play at this latter location would result in the cavity string free to move axially as a unit. </a:t>
            </a:r>
          </a:p>
          <a:p>
            <a:pPr marL="914400" lvl="1" indent="-457200"/>
            <a:r>
              <a:rPr lang="en-US" dirty="0"/>
              <a:t>Observation of the invar rod clamps upon return of F1.3-06 to Fermilab did not indicate problems with invar rod clamps. </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4789170"/>
            <a:ext cx="4701540" cy="1394460"/>
          </a:xfrm>
          <a:prstGeom prst="rect">
            <a:avLst/>
          </a:prstGeom>
        </p:spPr>
      </p:pic>
      <p:cxnSp>
        <p:nvCxnSpPr>
          <p:cNvPr id="8" name="Straight Arrow Connector 7"/>
          <p:cNvCxnSpPr/>
          <p:nvPr/>
        </p:nvCxnSpPr>
        <p:spPr>
          <a:xfrm>
            <a:off x="4052887" y="4741545"/>
            <a:ext cx="109538" cy="62103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962150" y="4646295"/>
            <a:ext cx="114300" cy="44005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00300" y="4646295"/>
            <a:ext cx="219075" cy="40957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19150" y="4381500"/>
            <a:ext cx="2164375" cy="307777"/>
          </a:xfrm>
          <a:prstGeom prst="rect">
            <a:avLst/>
          </a:prstGeom>
          <a:noFill/>
        </p:spPr>
        <p:txBody>
          <a:bodyPr wrap="none" rtlCol="0">
            <a:spAutoFit/>
          </a:bodyPr>
          <a:lstStyle/>
          <a:p>
            <a:r>
              <a:rPr lang="en-US" sz="1400" dirty="0" smtClean="0"/>
              <a:t>Clamps holding invar rod</a:t>
            </a:r>
            <a:endParaRPr lang="en-US" sz="1400" dirty="0"/>
          </a:p>
        </p:txBody>
      </p:sp>
      <p:sp>
        <p:nvSpPr>
          <p:cNvPr id="22" name="TextBox 21"/>
          <p:cNvSpPr txBox="1"/>
          <p:nvPr/>
        </p:nvSpPr>
        <p:spPr>
          <a:xfrm>
            <a:off x="3392415" y="4381500"/>
            <a:ext cx="1787669" cy="307777"/>
          </a:xfrm>
          <a:prstGeom prst="rect">
            <a:avLst/>
          </a:prstGeom>
          <a:noFill/>
        </p:spPr>
        <p:txBody>
          <a:bodyPr wrap="none" rtlCol="0">
            <a:spAutoFit/>
          </a:bodyPr>
          <a:lstStyle/>
          <a:p>
            <a:r>
              <a:rPr lang="en-US" sz="1400" dirty="0" smtClean="0"/>
              <a:t>Cavity post in clamp</a:t>
            </a:r>
            <a:endParaRPr lang="en-US" sz="1400"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049" y="4381500"/>
            <a:ext cx="2898775" cy="1931762"/>
          </a:xfrm>
          <a:prstGeom prst="rect">
            <a:avLst/>
          </a:prstGeom>
        </p:spPr>
      </p:pic>
    </p:spTree>
    <p:extLst>
      <p:ext uri="{BB962C8B-B14F-4D97-AF65-F5344CB8AC3E}">
        <p14:creationId xmlns:p14="http://schemas.microsoft.com/office/powerpoint/2010/main" val="816840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a:xfrm>
            <a:off x="451821" y="129091"/>
            <a:ext cx="8339754" cy="753033"/>
          </a:xfrm>
        </p:spPr>
        <p:txBody>
          <a:bodyPr/>
          <a:lstStyle/>
          <a:p>
            <a:r>
              <a:rPr lang="en-US" dirty="0"/>
              <a:t>Trailer camber and </a:t>
            </a:r>
            <a:r>
              <a:rPr lang="en-US" dirty="0" smtClean="0"/>
              <a:t>shimming – possible vibration source </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sp>
        <p:nvSpPr>
          <p:cNvPr id="5" name="Content Placeholder 4"/>
          <p:cNvSpPr>
            <a:spLocks noGrp="1"/>
          </p:cNvSpPr>
          <p:nvPr>
            <p:ph sz="quarter" idx="14"/>
          </p:nvPr>
        </p:nvSpPr>
        <p:spPr>
          <a:xfrm>
            <a:off x="457200" y="1243585"/>
            <a:ext cx="8108950" cy="2319549"/>
          </a:xfrm>
        </p:spPr>
        <p:txBody>
          <a:bodyPr>
            <a:normAutofit fontScale="77500" lnSpcReduction="20000"/>
          </a:bodyPr>
          <a:lstStyle/>
          <a:p>
            <a:pPr marL="342900" indent="-342900">
              <a:buFont typeface="Arial" panose="020B0604020202020204" pitchFamily="34" charset="0"/>
              <a:buChar char="•"/>
            </a:pPr>
            <a:r>
              <a:rPr lang="en-US" dirty="0" smtClean="0"/>
              <a:t>The </a:t>
            </a:r>
            <a:r>
              <a:rPr lang="en-US" dirty="0"/>
              <a:t>upward front-to-back camber of the shipping trailer results in the shipping frame only contacting the trailer in the middle.  </a:t>
            </a:r>
            <a:endParaRPr lang="en-US" dirty="0" smtClean="0"/>
          </a:p>
          <a:p>
            <a:pPr marL="800100" lvl="1" indent="-342900"/>
            <a:r>
              <a:rPr lang="en-US" dirty="0" smtClean="0"/>
              <a:t>This </a:t>
            </a:r>
            <a:r>
              <a:rPr lang="en-US" dirty="0"/>
              <a:t>problem was recognized and shims were placed under the front and back of the shipping </a:t>
            </a:r>
            <a:r>
              <a:rPr lang="en-US" dirty="0" smtClean="0"/>
              <a:t>frame for cryomodule shipments.  </a:t>
            </a:r>
          </a:p>
          <a:p>
            <a:pPr marL="800100" lvl="1" indent="-342900"/>
            <a:r>
              <a:rPr lang="en-US" dirty="0" smtClean="0"/>
              <a:t>However</a:t>
            </a:r>
            <a:r>
              <a:rPr lang="en-US" dirty="0"/>
              <a:t>, flexing of the trailer may still provide motion or shocks due to the center of the trailer carrying the load or loss of contact at the center with all the load on the shims. </a:t>
            </a:r>
            <a:endParaRPr lang="en-US" dirty="0" smtClean="0"/>
          </a:p>
          <a:p>
            <a:pPr marL="800100" lvl="1" indent="-342900"/>
            <a:r>
              <a:rPr lang="en-US" dirty="0" smtClean="0"/>
              <a:t>The result could be a source of vibration.   </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05" y="3563134"/>
            <a:ext cx="3979545" cy="279575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589" y="3563134"/>
            <a:ext cx="3701423" cy="2795756"/>
          </a:xfrm>
          <a:prstGeom prst="rect">
            <a:avLst/>
          </a:prstGeom>
        </p:spPr>
      </p:pic>
    </p:spTree>
    <p:extLst>
      <p:ext uri="{BB962C8B-B14F-4D97-AF65-F5344CB8AC3E}">
        <p14:creationId xmlns:p14="http://schemas.microsoft.com/office/powerpoint/2010/main" val="3086959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lstStyle/>
          <a:p>
            <a:r>
              <a:rPr lang="en-US" dirty="0"/>
              <a:t>F1.3-06 </a:t>
            </a:r>
            <a:r>
              <a:rPr lang="en-US" dirty="0" smtClean="0"/>
              <a:t>post-shipment survey results – X (lateral) offset</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3820160"/>
            <a:ext cx="6814820" cy="24756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1212266"/>
            <a:ext cx="6814820" cy="2508522"/>
          </a:xfrm>
          <a:prstGeom prst="rect">
            <a:avLst/>
          </a:prstGeom>
        </p:spPr>
      </p:pic>
      <p:sp>
        <p:nvSpPr>
          <p:cNvPr id="7" name="TextBox 6"/>
          <p:cNvSpPr txBox="1"/>
          <p:nvPr/>
        </p:nvSpPr>
        <p:spPr>
          <a:xfrm>
            <a:off x="7213600" y="2209800"/>
            <a:ext cx="1838965" cy="923330"/>
          </a:xfrm>
          <a:prstGeom prst="rect">
            <a:avLst/>
          </a:prstGeom>
          <a:noFill/>
        </p:spPr>
        <p:txBody>
          <a:bodyPr wrap="none" rtlCol="0">
            <a:spAutoFit/>
          </a:bodyPr>
          <a:lstStyle/>
          <a:p>
            <a:r>
              <a:rPr lang="en-US" dirty="0" smtClean="0"/>
              <a:t>+1.5 mm </a:t>
            </a:r>
          </a:p>
          <a:p>
            <a:r>
              <a:rPr lang="en-US" dirty="0"/>
              <a:t>a</a:t>
            </a:r>
            <a:r>
              <a:rPr lang="en-US" dirty="0" smtClean="0"/>
              <a:t>t down-stream </a:t>
            </a:r>
          </a:p>
          <a:p>
            <a:r>
              <a:rPr lang="en-US" dirty="0" smtClean="0"/>
              <a:t>end at SLAC</a:t>
            </a:r>
            <a:endParaRPr lang="en-US" dirty="0"/>
          </a:p>
        </p:txBody>
      </p:sp>
      <p:sp>
        <p:nvSpPr>
          <p:cNvPr id="8" name="TextBox 7"/>
          <p:cNvSpPr txBox="1"/>
          <p:nvPr/>
        </p:nvSpPr>
        <p:spPr>
          <a:xfrm>
            <a:off x="7213600" y="3619500"/>
            <a:ext cx="1877437" cy="2862322"/>
          </a:xfrm>
          <a:prstGeom prst="rect">
            <a:avLst/>
          </a:prstGeom>
          <a:noFill/>
        </p:spPr>
        <p:txBody>
          <a:bodyPr wrap="none" rtlCol="0">
            <a:spAutoFit/>
          </a:bodyPr>
          <a:lstStyle/>
          <a:p>
            <a:r>
              <a:rPr lang="en-US" dirty="0" smtClean="0"/>
              <a:t>-2.0 mm </a:t>
            </a:r>
          </a:p>
          <a:p>
            <a:r>
              <a:rPr lang="en-US" dirty="0"/>
              <a:t>a</a:t>
            </a:r>
            <a:r>
              <a:rPr lang="en-US" dirty="0" smtClean="0"/>
              <a:t>t down-stream </a:t>
            </a:r>
          </a:p>
          <a:p>
            <a:r>
              <a:rPr lang="en-US" dirty="0" smtClean="0"/>
              <a:t>end upon return </a:t>
            </a:r>
          </a:p>
          <a:p>
            <a:r>
              <a:rPr lang="en-US" dirty="0" smtClean="0"/>
              <a:t>to Fermilab. </a:t>
            </a:r>
          </a:p>
          <a:p>
            <a:r>
              <a:rPr lang="en-US" dirty="0" smtClean="0">
                <a:solidFill>
                  <a:srgbClr val="FF0000"/>
                </a:solidFill>
              </a:rPr>
              <a:t>These data </a:t>
            </a:r>
          </a:p>
          <a:p>
            <a:r>
              <a:rPr lang="en-US" dirty="0">
                <a:solidFill>
                  <a:srgbClr val="FF0000"/>
                </a:solidFill>
              </a:rPr>
              <a:t>i</a:t>
            </a:r>
            <a:r>
              <a:rPr lang="en-US" dirty="0" smtClean="0">
                <a:solidFill>
                  <a:srgbClr val="FF0000"/>
                </a:solidFill>
              </a:rPr>
              <a:t>ndicate </a:t>
            </a:r>
          </a:p>
          <a:p>
            <a:r>
              <a:rPr lang="en-US" dirty="0">
                <a:solidFill>
                  <a:srgbClr val="FF0000"/>
                </a:solidFill>
              </a:rPr>
              <a:t>i</a:t>
            </a:r>
            <a:r>
              <a:rPr lang="en-US" dirty="0" smtClean="0">
                <a:solidFill>
                  <a:srgbClr val="FF0000"/>
                </a:solidFill>
              </a:rPr>
              <a:t>nadequate </a:t>
            </a:r>
          </a:p>
          <a:p>
            <a:r>
              <a:rPr lang="en-US" dirty="0">
                <a:solidFill>
                  <a:srgbClr val="FF0000"/>
                </a:solidFill>
              </a:rPr>
              <a:t>s</a:t>
            </a:r>
            <a:r>
              <a:rPr lang="en-US" dirty="0" smtClean="0">
                <a:solidFill>
                  <a:srgbClr val="FF0000"/>
                </a:solidFill>
              </a:rPr>
              <a:t>upport of the </a:t>
            </a:r>
          </a:p>
          <a:p>
            <a:r>
              <a:rPr lang="en-US" dirty="0">
                <a:solidFill>
                  <a:srgbClr val="FF0000"/>
                </a:solidFill>
              </a:rPr>
              <a:t>c</a:t>
            </a:r>
            <a:r>
              <a:rPr lang="en-US" dirty="0" smtClean="0">
                <a:solidFill>
                  <a:srgbClr val="FF0000"/>
                </a:solidFill>
              </a:rPr>
              <a:t>old mass </a:t>
            </a:r>
          </a:p>
          <a:p>
            <a:r>
              <a:rPr lang="en-US" dirty="0" smtClean="0">
                <a:solidFill>
                  <a:srgbClr val="FF0000"/>
                </a:solidFill>
              </a:rPr>
              <a:t>during shipping.</a:t>
            </a:r>
            <a:endParaRPr lang="en-US" dirty="0">
              <a:solidFill>
                <a:srgbClr val="FF0000"/>
              </a:solidFill>
            </a:endParaRPr>
          </a:p>
        </p:txBody>
      </p:sp>
    </p:spTree>
    <p:extLst>
      <p:ext uri="{BB962C8B-B14F-4D97-AF65-F5344CB8AC3E}">
        <p14:creationId xmlns:p14="http://schemas.microsoft.com/office/powerpoint/2010/main" val="2956996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motion which exercises the inner coupler bellows </a:t>
            </a:r>
            <a:endParaRPr lang="en-US" dirty="0"/>
          </a:p>
        </p:txBody>
      </p:sp>
      <p:sp>
        <p:nvSpPr>
          <p:cNvPr id="3" name="Footer Placeholder 2"/>
          <p:cNvSpPr>
            <a:spLocks noGrp="1"/>
          </p:cNvSpPr>
          <p:nvPr>
            <p:ph type="ftr" sz="quarter" idx="13"/>
          </p:nvPr>
        </p:nvSpPr>
        <p:spPr/>
        <p:txBody>
          <a:bodyPr/>
          <a:lstStyle/>
          <a:p>
            <a:r>
              <a:rPr lang="en-US" smtClean="0"/>
              <a:t>Cryomodule shipping observations, 12 June 2018</a:t>
            </a:r>
            <a:endParaRPr lang="en-US" dirty="0"/>
          </a:p>
        </p:txBody>
      </p:sp>
      <p:sp>
        <p:nvSpPr>
          <p:cNvPr id="5" name="Content Placeholder 4"/>
          <p:cNvSpPr>
            <a:spLocks noGrp="1"/>
          </p:cNvSpPr>
          <p:nvPr>
            <p:ph sz="quarter" idx="14"/>
          </p:nvPr>
        </p:nvSpPr>
        <p:spPr>
          <a:xfrm>
            <a:off x="266700" y="1243584"/>
            <a:ext cx="8572500" cy="5131816"/>
          </a:xfrm>
        </p:spPr>
        <p:txBody>
          <a:bodyPr>
            <a:normAutofit fontScale="70000" lnSpcReduction="20000"/>
          </a:bodyPr>
          <a:lstStyle/>
          <a:p>
            <a:pPr marL="457200" indent="-457200">
              <a:buFont typeface="+mj-lt"/>
              <a:buAutoNum type="arabicPeriod"/>
            </a:pPr>
            <a:r>
              <a:rPr lang="en-US" dirty="0" smtClean="0"/>
              <a:t>If the shipping support end caps allowed </a:t>
            </a:r>
            <a:r>
              <a:rPr lang="en-US" dirty="0"/>
              <a:t>cavity string </a:t>
            </a:r>
            <a:r>
              <a:rPr lang="en-US" dirty="0" smtClean="0"/>
              <a:t>lateral motion or displacement.  </a:t>
            </a:r>
          </a:p>
          <a:p>
            <a:pPr marL="914400" lvl="1" indent="-457200">
              <a:buFont typeface="+mj-lt"/>
              <a:buAutoNum type="alphaLcPeriod"/>
            </a:pPr>
            <a:r>
              <a:rPr lang="en-US" dirty="0" smtClean="0"/>
              <a:t>Cavity </a:t>
            </a:r>
            <a:r>
              <a:rPr lang="en-US" dirty="0"/>
              <a:t>string side motion </a:t>
            </a:r>
            <a:r>
              <a:rPr lang="en-US" dirty="0" smtClean="0"/>
              <a:t>relative to the vacuum vesse</a:t>
            </a:r>
            <a:r>
              <a:rPr lang="en-US" dirty="0"/>
              <a:t>l</a:t>
            </a:r>
            <a:r>
              <a:rPr lang="en-US" dirty="0" smtClean="0"/>
              <a:t> would </a:t>
            </a:r>
            <a:r>
              <a:rPr lang="en-US" dirty="0"/>
              <a:t>be taken by the coupler inner bellows. </a:t>
            </a:r>
            <a:endParaRPr lang="en-US" dirty="0" smtClean="0"/>
          </a:p>
          <a:p>
            <a:pPr marL="914400" lvl="1" indent="-457200">
              <a:buFont typeface="+mj-lt"/>
              <a:buAutoNum type="alphaLcPeriod"/>
            </a:pPr>
            <a:r>
              <a:rPr lang="en-US" dirty="0" smtClean="0"/>
              <a:t>An </a:t>
            </a:r>
            <a:r>
              <a:rPr lang="en-US" dirty="0"/>
              <a:t>offset, </a:t>
            </a:r>
            <a:r>
              <a:rPr lang="en-US" dirty="0" smtClean="0"/>
              <a:t>misalignment, or </a:t>
            </a:r>
            <a:r>
              <a:rPr lang="en-US" dirty="0"/>
              <a:t>stretch of the bellows </a:t>
            </a:r>
            <a:r>
              <a:rPr lang="en-US" dirty="0" smtClean="0"/>
              <a:t>could </a:t>
            </a:r>
            <a:r>
              <a:rPr lang="en-US" dirty="0"/>
              <a:t>result in </a:t>
            </a:r>
            <a:r>
              <a:rPr lang="en-US" dirty="0" smtClean="0"/>
              <a:t>enhanced </a:t>
            </a:r>
            <a:r>
              <a:rPr lang="en-US" dirty="0"/>
              <a:t>stresses within the bellows </a:t>
            </a:r>
            <a:r>
              <a:rPr lang="en-US" dirty="0" smtClean="0"/>
              <a:t>when combined with motion. </a:t>
            </a:r>
            <a:endParaRPr lang="en-US" dirty="0"/>
          </a:p>
          <a:p>
            <a:pPr marL="457200" indent="-457200">
              <a:buFont typeface="+mj-lt"/>
              <a:buAutoNum type="arabicPeriod"/>
            </a:pPr>
            <a:r>
              <a:rPr lang="en-US" dirty="0" smtClean="0"/>
              <a:t>Other lateral play in the cavity string support path </a:t>
            </a:r>
          </a:p>
          <a:p>
            <a:pPr marL="914400" lvl="1" indent="-457200">
              <a:buFont typeface="+mj-lt"/>
              <a:buAutoNum type="alphaLcPeriod"/>
            </a:pPr>
            <a:r>
              <a:rPr lang="en-US" dirty="0" smtClean="0"/>
              <a:t>The posts through support arms and roller bearings </a:t>
            </a:r>
            <a:r>
              <a:rPr lang="en-US" dirty="0" smtClean="0"/>
              <a:t>are </a:t>
            </a:r>
            <a:r>
              <a:rPr lang="en-US" dirty="0" smtClean="0"/>
              <a:t>quite stiff.  </a:t>
            </a:r>
            <a:endParaRPr lang="en-US" dirty="0" smtClean="0"/>
          </a:p>
          <a:p>
            <a:pPr marL="914400" lvl="1" indent="-457200">
              <a:buFont typeface="+mj-lt"/>
              <a:buAutoNum type="alphaLcPeriod"/>
            </a:pPr>
            <a:r>
              <a:rPr lang="en-US" dirty="0" smtClean="0"/>
              <a:t>The 300 mm HGRP is flexible enough to allow some motion at string center. </a:t>
            </a:r>
            <a:endParaRPr lang="en-US" dirty="0" smtClean="0"/>
          </a:p>
          <a:p>
            <a:pPr marL="914400" lvl="1" indent="-457200">
              <a:buFont typeface="+mj-lt"/>
              <a:buAutoNum type="alphaLcPeriod"/>
            </a:pPr>
            <a:r>
              <a:rPr lang="en-US" dirty="0" smtClean="0"/>
              <a:t>Rocking motion (especially at center) is possible when support posts are not tied down.  </a:t>
            </a:r>
            <a:r>
              <a:rPr lang="en-US" dirty="0" smtClean="0"/>
              <a:t> </a:t>
            </a:r>
          </a:p>
          <a:p>
            <a:pPr marL="457200" indent="-457200">
              <a:buFont typeface="+mj-lt"/>
              <a:buAutoNum type="arabicPeriod"/>
            </a:pPr>
            <a:r>
              <a:rPr lang="en-US" dirty="0" smtClean="0"/>
              <a:t>(</a:t>
            </a:r>
            <a:r>
              <a:rPr lang="en-US" dirty="0" smtClean="0"/>
              <a:t>Less likely the problem)  Axial motion due to invar rod support clamps slipping </a:t>
            </a:r>
          </a:p>
          <a:p>
            <a:pPr marL="457200" indent="-457200">
              <a:buFont typeface="+mj-lt"/>
              <a:buAutoNum type="arabicPeriod"/>
            </a:pPr>
            <a:r>
              <a:rPr lang="en-US" dirty="0" smtClean="0"/>
              <a:t>(Less likely the problem)  The </a:t>
            </a:r>
            <a:r>
              <a:rPr lang="en-US" dirty="0"/>
              <a:t>mass between two bellows (which includes a lot of stuff with the 45 K flange, center conductor, etc.) may oscillate laterally relative to the coupler axis.  </a:t>
            </a:r>
            <a:endParaRPr lang="en-US" dirty="0" smtClean="0"/>
          </a:p>
          <a:p>
            <a:pPr marL="914400" lvl="1" indent="-457200">
              <a:buFont typeface="+mj-lt"/>
              <a:buAutoNum type="alphaLcPeriod"/>
            </a:pPr>
            <a:r>
              <a:rPr lang="en-US" dirty="0" smtClean="0"/>
              <a:t>This is not known to be different from </a:t>
            </a:r>
            <a:r>
              <a:rPr lang="en-US" dirty="0" err="1" smtClean="0"/>
              <a:t>Eu</a:t>
            </a:r>
            <a:r>
              <a:rPr lang="en-US" dirty="0" smtClean="0"/>
              <a:t>-XFEL but could have contributed to the wear marks on the G-10 and/or to bellows fatigue.  </a:t>
            </a:r>
            <a:endParaRPr lang="en-US" dirty="0"/>
          </a:p>
          <a:p>
            <a:pPr marL="914400" lvl="1" indent="-457200">
              <a:buFont typeface="+mj-lt"/>
              <a:buAutoNum type="alphaLcPeriod"/>
            </a:pPr>
            <a:r>
              <a:rPr lang="en-US" dirty="0" smtClean="0"/>
              <a:t>Motion </a:t>
            </a:r>
            <a:r>
              <a:rPr lang="en-US" dirty="0"/>
              <a:t>could be </a:t>
            </a:r>
            <a:r>
              <a:rPr lang="en-US" dirty="0" smtClean="0"/>
              <a:t>up, down to the supports, </a:t>
            </a:r>
            <a:r>
              <a:rPr lang="en-US" dirty="0"/>
              <a:t>or in the cryomodule axial direction.  </a:t>
            </a:r>
          </a:p>
          <a:p>
            <a:pPr marL="914400" lvl="1" indent="-457200">
              <a:buFont typeface="+mj-lt"/>
              <a:buAutoNum type="alphaLcPeriod"/>
            </a:pPr>
            <a:r>
              <a:rPr lang="en-US" dirty="0"/>
              <a:t>The assembly may have a low natural frequency activated by shipping, and/or motion driven also by the thermal shield movement. </a:t>
            </a:r>
            <a:endParaRPr lang="en-US" dirty="0" smtClean="0"/>
          </a:p>
          <a:p>
            <a:pPr marL="914400" lvl="1" indent="-457200">
              <a:buFont typeface="+mj-lt"/>
              <a:buAutoNum type="alphaLcPeriod"/>
            </a:pPr>
            <a:r>
              <a:rPr lang="en-US" dirty="0" smtClean="0"/>
              <a:t>Wear marks indicate motion along the cavity axis, not motion lateral to the coupler.  </a:t>
            </a:r>
            <a:endParaRPr lang="en-US" dirty="0"/>
          </a:p>
        </p:txBody>
      </p:sp>
      <p:sp>
        <p:nvSpPr>
          <p:cNvPr id="6" name="Slide Number Placeholder 5"/>
          <p:cNvSpPr>
            <a:spLocks noGrp="1"/>
          </p:cNvSpPr>
          <p:nvPr>
            <p:ph type="sldNum" sz="quarter" idx="11"/>
          </p:nvPr>
        </p:nvSpPr>
        <p:spPr/>
        <p:txBody>
          <a:bodyPr/>
          <a:lstStyle/>
          <a:p>
            <a:fld id="{5BD36294-2849-48A8-8531-5354CF3095D2}" type="slidenum">
              <a:rPr lang="en-US" smtClean="0"/>
              <a:pPr/>
              <a:t>18</a:t>
            </a:fld>
            <a:endParaRPr lang="en-US" dirty="0"/>
          </a:p>
        </p:txBody>
      </p:sp>
    </p:spTree>
    <p:extLst>
      <p:ext uri="{BB962C8B-B14F-4D97-AF65-F5344CB8AC3E}">
        <p14:creationId xmlns:p14="http://schemas.microsoft.com/office/powerpoint/2010/main" val="2440219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5" name="Title 4"/>
          <p:cNvSpPr>
            <a:spLocks noGrp="1"/>
          </p:cNvSpPr>
          <p:nvPr>
            <p:ph type="title"/>
          </p:nvPr>
        </p:nvSpPr>
        <p:spPr/>
        <p:txBody>
          <a:bodyPr/>
          <a:lstStyle/>
          <a:p>
            <a:r>
              <a:rPr lang="en-US" dirty="0"/>
              <a:t>D</a:t>
            </a:r>
            <a:r>
              <a:rPr lang="en-US" dirty="0" smtClean="0"/>
              <a:t>esign and materials considerations </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sp>
        <p:nvSpPr>
          <p:cNvPr id="6" name="Content Placeholder 5"/>
          <p:cNvSpPr>
            <a:spLocks noGrp="1"/>
          </p:cNvSpPr>
          <p:nvPr>
            <p:ph sz="quarter" idx="14"/>
          </p:nvPr>
        </p:nvSpPr>
        <p:spPr>
          <a:xfrm>
            <a:off x="4495800" y="1243584"/>
            <a:ext cx="4070350" cy="5065522"/>
          </a:xfrm>
        </p:spPr>
        <p:txBody>
          <a:bodyPr>
            <a:normAutofit fontScale="77500" lnSpcReduction="20000"/>
          </a:bodyPr>
          <a:lstStyle/>
          <a:p>
            <a:pPr marL="342900" indent="-342900">
              <a:buFont typeface="Arial" panose="020B0604020202020204" pitchFamily="34" charset="0"/>
              <a:buChar char="•"/>
            </a:pPr>
            <a:r>
              <a:rPr lang="en-US" dirty="0"/>
              <a:t>Analysis of bellows failures </a:t>
            </a:r>
            <a:endParaRPr lang="en-US" dirty="0" smtClean="0"/>
          </a:p>
          <a:p>
            <a:pPr marL="800100" lvl="1" indent="-342900"/>
            <a:r>
              <a:rPr lang="en-US" dirty="0" smtClean="0"/>
              <a:t>We have two independent reports </a:t>
            </a:r>
          </a:p>
          <a:p>
            <a:pPr marL="800100" lvl="1" indent="-342900"/>
            <a:r>
              <a:rPr lang="en-US" dirty="0" smtClean="0"/>
              <a:t>Evidence points to repetitive motion but low (&lt;2 Hz </a:t>
            </a:r>
            <a:r>
              <a:rPr lang="en-US" dirty="0" err="1" smtClean="0"/>
              <a:t>avg</a:t>
            </a:r>
            <a:r>
              <a:rPr lang="en-US" dirty="0" smtClean="0"/>
              <a:t>) frequency </a:t>
            </a:r>
          </a:p>
          <a:p>
            <a:pPr marL="800100" lvl="1" indent="-342900"/>
            <a:r>
              <a:rPr lang="en-US" dirty="0" smtClean="0"/>
              <a:t>So relatively large amplitude </a:t>
            </a:r>
          </a:p>
          <a:p>
            <a:pPr marL="342900" indent="-342900">
              <a:buFont typeface="Arial" panose="020B0604020202020204" pitchFamily="34" charset="0"/>
              <a:buChar char="•"/>
            </a:pPr>
            <a:r>
              <a:rPr lang="en-US" dirty="0" smtClean="0"/>
              <a:t>Check </a:t>
            </a:r>
            <a:r>
              <a:rPr lang="en-US" dirty="0" smtClean="0"/>
              <a:t>of support </a:t>
            </a:r>
            <a:r>
              <a:rPr lang="en-US" dirty="0" smtClean="0"/>
              <a:t>post alignment </a:t>
            </a:r>
            <a:r>
              <a:rPr lang="en-US" dirty="0" smtClean="0"/>
              <a:t>bolts (sliding </a:t>
            </a:r>
            <a:r>
              <a:rPr lang="en-US" dirty="0" smtClean="0"/>
              <a:t>support shown at left) </a:t>
            </a:r>
          </a:p>
          <a:p>
            <a:pPr marL="800100" lvl="1" indent="-342900"/>
            <a:r>
              <a:rPr lang="en-US" dirty="0" smtClean="0"/>
              <a:t>This area is easily accessible after shipping </a:t>
            </a:r>
          </a:p>
          <a:p>
            <a:pPr marL="800100" lvl="1" indent="-342900"/>
            <a:r>
              <a:rPr lang="en-US" dirty="0" smtClean="0"/>
              <a:t>Wear seen on F1.3-06, some of which naturally occurs with thermal contraction from cold testing </a:t>
            </a:r>
          </a:p>
          <a:p>
            <a:pPr marL="800100" lvl="1" indent="-342900"/>
            <a:r>
              <a:rPr lang="en-US" dirty="0" smtClean="0"/>
              <a:t>Other wear marks appear to be from post motion </a:t>
            </a:r>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367790"/>
            <a:ext cx="4236720" cy="4655820"/>
          </a:xfrm>
          <a:prstGeom prst="rect">
            <a:avLst/>
          </a:prstGeom>
        </p:spPr>
      </p:pic>
    </p:spTree>
    <p:extLst>
      <p:ext uri="{BB962C8B-B14F-4D97-AF65-F5344CB8AC3E}">
        <p14:creationId xmlns:p14="http://schemas.microsoft.com/office/powerpoint/2010/main" val="2712704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Outline</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sp>
        <p:nvSpPr>
          <p:cNvPr id="5" name="Content Placeholder 4"/>
          <p:cNvSpPr>
            <a:spLocks noGrp="1"/>
          </p:cNvSpPr>
          <p:nvPr>
            <p:ph sz="quarter" idx="14"/>
          </p:nvPr>
        </p:nvSpPr>
        <p:spPr/>
        <p:txBody>
          <a:bodyPr/>
          <a:lstStyle/>
          <a:p>
            <a:pPr marL="342900" indent="-342900">
              <a:buFont typeface="Arial" panose="020B0604020202020204" pitchFamily="34" charset="0"/>
              <a:buChar char="•"/>
            </a:pPr>
            <a:r>
              <a:rPr lang="en-US" dirty="0" smtClean="0"/>
              <a:t>Two sets of shipping problems </a:t>
            </a:r>
            <a:r>
              <a:rPr lang="en-US" dirty="0" smtClean="0"/>
              <a:t>were uncovered </a:t>
            </a:r>
            <a:r>
              <a:rPr lang="en-US" dirty="0" smtClean="0"/>
              <a:t>with delivery of F1.3-06 to SLAC and its return to Fermilab – loose hardware and two cracked bellows </a:t>
            </a:r>
          </a:p>
          <a:p>
            <a:pPr marL="342900" indent="-342900">
              <a:buFont typeface="Arial" panose="020B0604020202020204" pitchFamily="34" charset="0"/>
              <a:buChar char="•"/>
            </a:pPr>
            <a:r>
              <a:rPr lang="en-US" dirty="0" smtClean="0"/>
              <a:t>Status just prior to discovery of bellows problem – QC and fastener remediation </a:t>
            </a:r>
          </a:p>
          <a:p>
            <a:pPr marL="342900" indent="-342900">
              <a:buFont typeface="Arial" panose="020B0604020202020204" pitchFamily="34" charset="0"/>
              <a:buChar char="•"/>
            </a:pPr>
            <a:r>
              <a:rPr lang="en-US" dirty="0" smtClean="0"/>
              <a:t>Cracked bellows – </a:t>
            </a:r>
            <a:r>
              <a:rPr lang="en-US" dirty="0" smtClean="0"/>
              <a:t>and other observations </a:t>
            </a:r>
            <a:r>
              <a:rPr lang="en-US" dirty="0" smtClean="0"/>
              <a:t>from </a:t>
            </a:r>
            <a:r>
              <a:rPr lang="en-US" dirty="0" smtClean="0"/>
              <a:t>F1.3-06 after return to Fermilab  </a:t>
            </a:r>
            <a:endParaRPr lang="en-US" dirty="0" smtClean="0"/>
          </a:p>
          <a:p>
            <a:pPr marL="342900" indent="-342900">
              <a:buFont typeface="Arial" panose="020B0604020202020204" pitchFamily="34" charset="0"/>
              <a:buChar char="•"/>
            </a:pPr>
            <a:r>
              <a:rPr lang="en-US" dirty="0" smtClean="0"/>
              <a:t>Alignment shift with F1.3-06 shipping </a:t>
            </a:r>
          </a:p>
          <a:p>
            <a:pPr marL="342900" indent="-342900">
              <a:buFont typeface="Arial" panose="020B0604020202020204" pitchFamily="34" charset="0"/>
              <a:buChar char="•"/>
            </a:pPr>
            <a:r>
              <a:rPr lang="en-US" dirty="0" smtClean="0"/>
              <a:t>Design and shipping considerations </a:t>
            </a:r>
          </a:p>
        </p:txBody>
      </p:sp>
    </p:spTree>
    <p:extLst>
      <p:ext uri="{BB962C8B-B14F-4D97-AF65-F5344CB8AC3E}">
        <p14:creationId xmlns:p14="http://schemas.microsoft.com/office/powerpoint/2010/main" val="1514631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shipping tests and s</a:t>
            </a:r>
            <a:r>
              <a:rPr lang="en-US" dirty="0" smtClean="0"/>
              <a:t>hipping </a:t>
            </a:r>
            <a:r>
              <a:rPr lang="en-US" dirty="0" smtClean="0"/>
              <a:t>considerations</a:t>
            </a:r>
            <a:endParaRPr lang="en-US" dirty="0"/>
          </a:p>
        </p:txBody>
      </p:sp>
      <p:sp>
        <p:nvSpPr>
          <p:cNvPr id="3" name="Footer Placeholder 2"/>
          <p:cNvSpPr>
            <a:spLocks noGrp="1"/>
          </p:cNvSpPr>
          <p:nvPr>
            <p:ph type="ftr" sz="quarter" idx="13"/>
          </p:nvPr>
        </p:nvSpPr>
        <p:spPr/>
        <p:txBody>
          <a:bodyPr/>
          <a:lstStyle/>
          <a:p>
            <a:r>
              <a:rPr lang="en-US" smtClean="0"/>
              <a:t>Cryomodule shipping observations, 12 June 2018</a:t>
            </a:r>
            <a:endParaRPr lang="en-US" dirty="0"/>
          </a:p>
        </p:txBody>
      </p:sp>
      <p:sp>
        <p:nvSpPr>
          <p:cNvPr id="4" name="Content Placeholder 3"/>
          <p:cNvSpPr>
            <a:spLocks noGrp="1"/>
          </p:cNvSpPr>
          <p:nvPr>
            <p:ph sz="quarter" idx="14"/>
          </p:nvPr>
        </p:nvSpPr>
        <p:spPr>
          <a:xfrm>
            <a:off x="317500" y="1243584"/>
            <a:ext cx="8496300" cy="5195316"/>
          </a:xfrm>
        </p:spPr>
        <p:txBody>
          <a:bodyPr>
            <a:normAutofit fontScale="70000" lnSpcReduction="20000"/>
          </a:bodyPr>
          <a:lstStyle/>
          <a:p>
            <a:pPr marL="342900" indent="-342900">
              <a:buFont typeface="Arial" panose="020B0604020202020204" pitchFamily="34" charset="0"/>
              <a:buChar char="•"/>
            </a:pPr>
            <a:r>
              <a:rPr lang="en-US" dirty="0" smtClean="0"/>
              <a:t>Shipping tests</a:t>
            </a:r>
            <a:r>
              <a:rPr lang="en-US" dirty="0"/>
              <a:t>: </a:t>
            </a:r>
          </a:p>
          <a:p>
            <a:pPr marL="914400" lvl="1" indent="-457200"/>
            <a:r>
              <a:rPr lang="en-US" dirty="0" smtClean="0"/>
              <a:t>A </a:t>
            </a:r>
            <a:r>
              <a:rPr lang="en-US" dirty="0"/>
              <a:t>short shipping test of </a:t>
            </a:r>
            <a:r>
              <a:rPr lang="en-US" dirty="0" smtClean="0"/>
              <a:t>J1.3-07 was done, April 27-28.  </a:t>
            </a:r>
          </a:p>
          <a:p>
            <a:pPr marL="1147763" lvl="2" indent="-457200"/>
            <a:r>
              <a:rPr lang="en-US" dirty="0" smtClean="0"/>
              <a:t>Configuration:  what </a:t>
            </a:r>
            <a:r>
              <a:rPr lang="en-US" dirty="0"/>
              <a:t>we have </a:t>
            </a:r>
            <a:r>
              <a:rPr lang="en-US" dirty="0" smtClean="0"/>
              <a:t>now.  This cryomodule was not yet upgraded per the new fastener requirements.   Included </a:t>
            </a:r>
            <a:r>
              <a:rPr lang="en-US" dirty="0" err="1" smtClean="0"/>
              <a:t>Ti</a:t>
            </a:r>
            <a:r>
              <a:rPr lang="en-US" dirty="0" smtClean="0"/>
              <a:t> grade 2 bolts (but with washers) on the BPM fasteners.  </a:t>
            </a:r>
          </a:p>
          <a:p>
            <a:pPr marL="1147763" lvl="2" indent="-457200"/>
            <a:r>
              <a:rPr lang="en-US" dirty="0" smtClean="0"/>
              <a:t>Careful installation of shipping end caps and plugs for restraint of the cold mass.  </a:t>
            </a:r>
            <a:endParaRPr lang="en-US" dirty="0"/>
          </a:p>
          <a:p>
            <a:pPr marL="800100" lvl="1" indent="-342900"/>
            <a:r>
              <a:rPr lang="en-US" dirty="0" smtClean="0"/>
              <a:t>Vacuum remained good.  Little wear on G-10 support blocks.  A few loose fasteners in locations we know need attention.  Analyses of shipping test data will be presented.  </a:t>
            </a:r>
          </a:p>
          <a:p>
            <a:pPr marL="342900" indent="-342900">
              <a:buFont typeface="Arial" panose="020B0604020202020204" pitchFamily="34" charset="0"/>
              <a:buChar char="•"/>
            </a:pPr>
            <a:r>
              <a:rPr lang="en-US" dirty="0" smtClean="0"/>
              <a:t>Thermal </a:t>
            </a:r>
            <a:r>
              <a:rPr lang="en-US" dirty="0"/>
              <a:t>shield bracing for shipping (under consideration) </a:t>
            </a:r>
            <a:endParaRPr lang="en-US" dirty="0" smtClean="0"/>
          </a:p>
          <a:p>
            <a:pPr marL="342900" indent="-342900">
              <a:buFont typeface="Arial" panose="020B0604020202020204" pitchFamily="34" charset="0"/>
              <a:buChar char="•"/>
            </a:pPr>
            <a:r>
              <a:rPr lang="en-US" dirty="0" smtClean="0"/>
              <a:t>Review of shipping configuration </a:t>
            </a:r>
          </a:p>
          <a:p>
            <a:pPr marL="800100" lvl="1" indent="-342900"/>
            <a:r>
              <a:rPr lang="en-US" dirty="0" smtClean="0"/>
              <a:t>Review and improve shipping caps fit and plug fit into the 300 mm pipe </a:t>
            </a:r>
          </a:p>
          <a:p>
            <a:pPr marL="800100" lvl="1" indent="-342900"/>
            <a:r>
              <a:rPr lang="en-US" dirty="0" smtClean="0"/>
              <a:t>Ensure adequacy of lateral constraint of motion </a:t>
            </a:r>
          </a:p>
          <a:p>
            <a:pPr marL="800100" lvl="1" indent="-342900"/>
            <a:r>
              <a:rPr lang="en-US" dirty="0" smtClean="0"/>
              <a:t>Comparison with </a:t>
            </a:r>
            <a:r>
              <a:rPr lang="en-US" dirty="0" err="1" smtClean="0"/>
              <a:t>Eu</a:t>
            </a:r>
            <a:r>
              <a:rPr lang="en-US" dirty="0" smtClean="0"/>
              <a:t>-XFEL shipping constraint design </a:t>
            </a:r>
          </a:p>
          <a:p>
            <a:pPr marL="800100" lvl="1" indent="-342900"/>
            <a:r>
              <a:rPr lang="en-US" dirty="0" smtClean="0"/>
              <a:t>Comparison with shipping scheme for 3.9 GHz cryomodule delivered to FLASH</a:t>
            </a:r>
          </a:p>
          <a:p>
            <a:pPr marL="800100" lvl="1" indent="-342900"/>
            <a:r>
              <a:rPr lang="en-US" dirty="0" smtClean="0"/>
              <a:t>Check/improve frame mounting on trailer </a:t>
            </a:r>
            <a:endParaRPr lang="en-US" dirty="0"/>
          </a:p>
          <a:p>
            <a:pPr marL="342900" indent="-342900">
              <a:buFont typeface="Arial" panose="020B0604020202020204" pitchFamily="34" charset="0"/>
              <a:buChar char="•"/>
            </a:pPr>
            <a:r>
              <a:rPr lang="en-US" dirty="0" smtClean="0">
                <a:solidFill>
                  <a:srgbClr val="0070C0"/>
                </a:solidFill>
              </a:rPr>
              <a:t>Successful shipping of ~100 </a:t>
            </a:r>
            <a:r>
              <a:rPr lang="en-US" dirty="0" err="1" smtClean="0">
                <a:solidFill>
                  <a:srgbClr val="0070C0"/>
                </a:solidFill>
              </a:rPr>
              <a:t>Eu</a:t>
            </a:r>
            <a:r>
              <a:rPr lang="en-US" dirty="0" smtClean="0">
                <a:solidFill>
                  <a:srgbClr val="0070C0"/>
                </a:solidFill>
              </a:rPr>
              <a:t>-XFEL cryomodules and of the JLab prototype cryomodule, combined with the understanding of the F1.3-06 shipping issues gained from that shipment and our shipping tests and studies, provide the information we have now to resolve these problems. </a:t>
            </a:r>
            <a:endParaRPr lang="en-US" dirty="0">
              <a:solidFill>
                <a:srgbClr val="0070C0"/>
              </a:solidFill>
            </a:endParaRPr>
          </a:p>
        </p:txBody>
      </p:sp>
      <p:sp>
        <p:nvSpPr>
          <p:cNvPr id="5" name="Slide Number Placeholder 4"/>
          <p:cNvSpPr>
            <a:spLocks noGrp="1"/>
          </p:cNvSpPr>
          <p:nvPr>
            <p:ph type="sldNum" sz="quarter" idx="11"/>
          </p:nvPr>
        </p:nvSpPr>
        <p:spPr/>
        <p:txBody>
          <a:bodyPr/>
          <a:lstStyle/>
          <a:p>
            <a:fld id="{5BD36294-2849-48A8-8531-5354CF3095D2}" type="slidenum">
              <a:rPr lang="en-US" smtClean="0"/>
              <a:pPr/>
              <a:t>20</a:t>
            </a:fld>
            <a:endParaRPr lang="en-US" dirty="0"/>
          </a:p>
        </p:txBody>
      </p:sp>
    </p:spTree>
    <p:extLst>
      <p:ext uri="{BB962C8B-B14F-4D97-AF65-F5344CB8AC3E}">
        <p14:creationId xmlns:p14="http://schemas.microsoft.com/office/powerpoint/2010/main" val="4169087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sp>
        <p:nvSpPr>
          <p:cNvPr id="5" name="Content Placeholder 4"/>
          <p:cNvSpPr>
            <a:spLocks noGrp="1"/>
          </p:cNvSpPr>
          <p:nvPr>
            <p:ph sz="quarter" idx="14"/>
          </p:nvPr>
        </p:nvSpPr>
        <p:spPr/>
        <p:txBody>
          <a:bodyPr/>
          <a:lstStyle/>
          <a:p>
            <a:r>
              <a:rPr lang="en-US" dirty="0" smtClean="0"/>
              <a:t>Thanks to many people in the LCLS-II collaboration for slides, images, and information in this presentation.  </a:t>
            </a:r>
            <a:endParaRPr lang="en-US" dirty="0"/>
          </a:p>
        </p:txBody>
      </p:sp>
    </p:spTree>
    <p:extLst>
      <p:ext uri="{BB962C8B-B14F-4D97-AF65-F5344CB8AC3E}">
        <p14:creationId xmlns:p14="http://schemas.microsoft.com/office/powerpoint/2010/main" val="3568552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p:cNvSpPr>
            <a:spLocks noGrp="1"/>
          </p:cNvSpPr>
          <p:nvPr>
            <p:ph type="title"/>
          </p:nvPr>
        </p:nvSpPr>
        <p:spPr/>
        <p:txBody>
          <a:bodyPr/>
          <a:lstStyle/>
          <a:p>
            <a:r>
              <a:rPr lang="en-US" dirty="0" smtClean="0"/>
              <a:t>Additional slides</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spTree>
    <p:extLst>
      <p:ext uri="{BB962C8B-B14F-4D97-AF65-F5344CB8AC3E}">
        <p14:creationId xmlns:p14="http://schemas.microsoft.com/office/powerpoint/2010/main" val="1106041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F1.3-06.  First cryomodule shipped to SLAC.  </a:t>
            </a:r>
            <a:br>
              <a:rPr lang="en-US" dirty="0" smtClean="0"/>
            </a:br>
            <a:r>
              <a:rPr lang="en-US" dirty="0" smtClean="0"/>
              <a:t>Arrival 19 Jan 2018 </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30" y="1428750"/>
            <a:ext cx="6629399" cy="4972050"/>
          </a:xfrm>
          <a:prstGeom prst="rect">
            <a:avLst/>
          </a:prstGeom>
        </p:spPr>
      </p:pic>
      <p:sp>
        <p:nvSpPr>
          <p:cNvPr id="6" name="Slide Number Placeholder 5"/>
          <p:cNvSpPr>
            <a:spLocks noGrp="1"/>
          </p:cNvSpPr>
          <p:nvPr>
            <p:ph type="sldNum" sz="quarter" idx="11"/>
          </p:nvPr>
        </p:nvSpPr>
        <p:spPr/>
        <p:txBody>
          <a:bodyPr/>
          <a:lstStyle/>
          <a:p>
            <a:fld id="{5BD36294-2849-48A8-8531-5354CF3095D2}" type="slidenum">
              <a:rPr lang="en-US" smtClean="0"/>
              <a:pPr/>
              <a:t>23</a:t>
            </a:fld>
            <a:endParaRPr lang="en-US" dirty="0"/>
          </a:p>
        </p:txBody>
      </p:sp>
    </p:spTree>
    <p:extLst>
      <p:ext uri="{BB962C8B-B14F-4D97-AF65-F5344CB8AC3E}">
        <p14:creationId xmlns:p14="http://schemas.microsoft.com/office/powerpoint/2010/main" val="2474701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Cryomodules summary – major problem in January </a:t>
            </a:r>
            <a:endParaRPr lang="en-US" dirty="0"/>
          </a:p>
        </p:txBody>
      </p:sp>
      <p:sp>
        <p:nvSpPr>
          <p:cNvPr id="7" name="Content Placeholder 4"/>
          <p:cNvSpPr>
            <a:spLocks noGrp="1"/>
          </p:cNvSpPr>
          <p:nvPr>
            <p:ph sz="quarter" idx="14"/>
          </p:nvPr>
        </p:nvSpPr>
        <p:spPr/>
        <p:txBody>
          <a:bodyPr>
            <a:normAutofit/>
          </a:bodyPr>
          <a:lstStyle/>
          <a:p>
            <a:pPr lvl="1"/>
            <a:r>
              <a:rPr lang="en-US" dirty="0" smtClean="0"/>
              <a:t>Cryomodule production lines halted in January due to beamline vacuum loss and loose hardware found in the first cryomodule shipped, upon arrival at SLAC </a:t>
            </a:r>
          </a:p>
          <a:p>
            <a:pPr lvl="2"/>
            <a:r>
              <a:rPr lang="en-US" dirty="0" smtClean="0"/>
              <a:t>Delay in CM production, testing and delivery to SLAC</a:t>
            </a:r>
          </a:p>
          <a:p>
            <a:pPr lvl="1"/>
            <a:r>
              <a:rPr lang="en-US" dirty="0"/>
              <a:t>Cryomodule production </a:t>
            </a:r>
            <a:r>
              <a:rPr lang="en-US" dirty="0" smtClean="0"/>
              <a:t>status at the time of production stop </a:t>
            </a:r>
            <a:endParaRPr lang="en-US" dirty="0"/>
          </a:p>
          <a:p>
            <a:pPr lvl="2"/>
            <a:r>
              <a:rPr lang="en-US" dirty="0"/>
              <a:t>Jefferson Lab – 6</a:t>
            </a:r>
            <a:r>
              <a:rPr lang="en-US" dirty="0" smtClean="0"/>
              <a:t> complete assemblies, </a:t>
            </a:r>
            <a:r>
              <a:rPr lang="en-US" dirty="0"/>
              <a:t>5</a:t>
            </a:r>
            <a:r>
              <a:rPr lang="en-US" dirty="0" smtClean="0"/>
              <a:t> in assembly, </a:t>
            </a:r>
            <a:r>
              <a:rPr lang="en-US" dirty="0"/>
              <a:t>of </a:t>
            </a:r>
            <a:r>
              <a:rPr lang="en-US" dirty="0" smtClean="0"/>
              <a:t>19+2 </a:t>
            </a:r>
            <a:r>
              <a:rPr lang="en-US" dirty="0"/>
              <a:t>total </a:t>
            </a:r>
          </a:p>
          <a:p>
            <a:pPr lvl="2"/>
            <a:r>
              <a:rPr lang="en-US" dirty="0"/>
              <a:t>Fermilab – </a:t>
            </a:r>
            <a:r>
              <a:rPr lang="en-US" dirty="0" smtClean="0"/>
              <a:t>7 complete assemblies, 5 in assembly, </a:t>
            </a:r>
            <a:r>
              <a:rPr lang="en-US" dirty="0"/>
              <a:t>of </a:t>
            </a:r>
            <a:r>
              <a:rPr lang="en-US" dirty="0" smtClean="0"/>
              <a:t>17+2 </a:t>
            </a:r>
            <a:r>
              <a:rPr lang="en-US" dirty="0"/>
              <a:t>total </a:t>
            </a:r>
            <a:endParaRPr lang="en-US" dirty="0" smtClean="0"/>
          </a:p>
          <a:p>
            <a:pPr lvl="2"/>
            <a:r>
              <a:rPr lang="en-US" dirty="0" smtClean="0"/>
              <a:t>19 cavity strings need rework </a:t>
            </a:r>
          </a:p>
          <a:p>
            <a:pPr lvl="1"/>
            <a:r>
              <a:rPr lang="en-US" dirty="0"/>
              <a:t>Project response at SLAC and both partner labs </a:t>
            </a:r>
            <a:r>
              <a:rPr lang="en-US" dirty="0" smtClean="0"/>
              <a:t>has been </a:t>
            </a:r>
            <a:r>
              <a:rPr lang="en-US" dirty="0"/>
              <a:t>swift and effective. </a:t>
            </a:r>
          </a:p>
        </p:txBody>
      </p:sp>
      <p:sp>
        <p:nvSpPr>
          <p:cNvPr id="2" name="Footer Placeholder 1"/>
          <p:cNvSpPr>
            <a:spLocks noGrp="1"/>
          </p:cNvSpPr>
          <p:nvPr>
            <p:ph type="ftr" sz="quarter" idx="13"/>
          </p:nvPr>
        </p:nvSpPr>
        <p:spPr/>
        <p:txBody>
          <a:bodyPr/>
          <a:lstStyle/>
          <a:p>
            <a:r>
              <a:rPr lang="en-US" smtClean="0"/>
              <a:t>Cryomodule shipping observations, 12 June 2018</a:t>
            </a:r>
            <a:endParaRPr lang="en-US" dirty="0"/>
          </a:p>
        </p:txBody>
      </p:sp>
      <p:sp>
        <p:nvSpPr>
          <p:cNvPr id="3" name="Slide Number Placeholder 2"/>
          <p:cNvSpPr>
            <a:spLocks noGrp="1"/>
          </p:cNvSpPr>
          <p:nvPr>
            <p:ph type="sldNum" sz="quarter" idx="11"/>
          </p:nvPr>
        </p:nvSpPr>
        <p:spPr/>
        <p:txBody>
          <a:bodyPr/>
          <a:lstStyle/>
          <a:p>
            <a:fld id="{5BD36294-2849-48A8-8531-5354CF3095D2}" type="slidenum">
              <a:rPr lang="en-US" smtClean="0"/>
              <a:pPr/>
              <a:t>24</a:t>
            </a:fld>
            <a:endParaRPr lang="en-US" dirty="0"/>
          </a:p>
        </p:txBody>
      </p:sp>
    </p:spTree>
    <p:extLst>
      <p:ext uri="{BB962C8B-B14F-4D97-AF65-F5344CB8AC3E}">
        <p14:creationId xmlns:p14="http://schemas.microsoft.com/office/powerpoint/2010/main" val="219956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BD36294-2849-48A8-8531-5354CF3095D2}"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pitchFamily="-110" charset="-128"/>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Arial" pitchFamily="34" charset="0"/>
            </a:endParaRPr>
          </a:p>
        </p:txBody>
      </p:sp>
      <p:sp>
        <p:nvSpPr>
          <p:cNvPr id="5" name="Title 4"/>
          <p:cNvSpPr>
            <a:spLocks noGrp="1"/>
          </p:cNvSpPr>
          <p:nvPr>
            <p:ph type="title"/>
          </p:nvPr>
        </p:nvSpPr>
        <p:spPr/>
        <p:txBody>
          <a:bodyPr/>
          <a:lstStyle/>
          <a:p>
            <a:r>
              <a:rPr lang="en-US" dirty="0"/>
              <a:t>F1.3-6 </a:t>
            </a:r>
            <a:r>
              <a:rPr lang="en-US" dirty="0" smtClean="0"/>
              <a:t>Fastener Issues </a:t>
            </a:r>
            <a:r>
              <a:rPr lang="en-US" dirty="0"/>
              <a:t>and </a:t>
            </a:r>
            <a:r>
              <a:rPr lang="en-US" dirty="0" smtClean="0"/>
              <a:t>Responses </a:t>
            </a:r>
            <a:endParaRPr lang="en-US" dirty="0"/>
          </a:p>
        </p:txBody>
      </p:sp>
      <p:sp>
        <p:nvSpPr>
          <p:cNvPr id="6" name="Content Placeholder 5"/>
          <p:cNvSpPr>
            <a:spLocks noGrp="1"/>
          </p:cNvSpPr>
          <p:nvPr>
            <p:ph sz="quarter" idx="14"/>
          </p:nvPr>
        </p:nvSpPr>
        <p:spPr>
          <a:xfrm>
            <a:off x="368300" y="1125098"/>
            <a:ext cx="8472714" cy="5466201"/>
          </a:xfrm>
        </p:spPr>
        <p:txBody>
          <a:bodyPr>
            <a:normAutofit fontScale="70000" lnSpcReduction="20000"/>
          </a:bodyPr>
          <a:lstStyle/>
          <a:p>
            <a:pPr marL="342900" indent="-342900">
              <a:buFont typeface="Arial" panose="020B0604020202020204" pitchFamily="34" charset="0"/>
              <a:buChar char="•"/>
            </a:pPr>
            <a:r>
              <a:rPr lang="en-US" dirty="0"/>
              <a:t>For BPM, Grade 2 Ti socket head cap screws (SHCS) used as opposed to Grade 5 Ti stud/SS nut combination as used on EU-XFEL (Design and QC issue)</a:t>
            </a:r>
          </a:p>
          <a:p>
            <a:pPr marL="800100" lvl="1" indent="-342900"/>
            <a:r>
              <a:rPr lang="en-US" sz="2300" dirty="0"/>
              <a:t>Design has been changed to match EU-XFEL</a:t>
            </a:r>
          </a:p>
          <a:p>
            <a:pPr marL="800100" lvl="1" indent="-342900"/>
            <a:r>
              <a:rPr lang="en-US" sz="2300" dirty="0"/>
              <a:t>Existing production CMs will be retrofit with Grade 5 Ti stud/SS nut fasteners</a:t>
            </a:r>
          </a:p>
          <a:p>
            <a:pPr marL="342900" indent="-342900">
              <a:buFont typeface="Arial" panose="020B0604020202020204" pitchFamily="34" charset="0"/>
              <a:buChar char="•"/>
            </a:pPr>
            <a:r>
              <a:rPr lang="en-US" dirty="0"/>
              <a:t>For F1.3-06 BPM, SHCS were installed without washers (QC issue)</a:t>
            </a:r>
          </a:p>
          <a:p>
            <a:pPr marL="800100" lvl="1" indent="-342900"/>
            <a:r>
              <a:rPr lang="en-US" sz="2300" dirty="0"/>
              <a:t>This is the only BPM found to not have washers</a:t>
            </a:r>
          </a:p>
          <a:p>
            <a:pPr marL="800100" lvl="1" indent="-342900"/>
            <a:r>
              <a:rPr lang="en-US" sz="2300" dirty="0"/>
              <a:t>Since this CM will be totally rebuilt, washers will be added</a:t>
            </a:r>
          </a:p>
          <a:p>
            <a:pPr marL="342900" indent="-342900">
              <a:buFont typeface="Arial" panose="020B0604020202020204" pitchFamily="34" charset="0"/>
              <a:buChar char="•"/>
            </a:pPr>
            <a:r>
              <a:rPr lang="en-US" dirty="0"/>
              <a:t>Fasteners on UCM were not </a:t>
            </a:r>
            <a:r>
              <a:rPr lang="en-US" dirty="0" smtClean="0"/>
              <a:t>all installed by the vendor per spec’s (vendor QC </a:t>
            </a:r>
            <a:r>
              <a:rPr lang="en-US" dirty="0"/>
              <a:t>issue)</a:t>
            </a:r>
          </a:p>
          <a:p>
            <a:pPr marL="800100" lvl="1" indent="-342900"/>
            <a:r>
              <a:rPr lang="en-US" sz="2300" dirty="0"/>
              <a:t>Developed fastener spreadsheet listing critical parameters including torque</a:t>
            </a:r>
          </a:p>
          <a:p>
            <a:pPr marL="800100" lvl="1" indent="-342900"/>
            <a:r>
              <a:rPr lang="en-US" sz="2300" dirty="0"/>
              <a:t>Procedures updated to add additional QC steps and fastener requirements</a:t>
            </a:r>
          </a:p>
          <a:p>
            <a:pPr marL="800100" lvl="1" indent="-342900"/>
            <a:r>
              <a:rPr lang="en-US" sz="2300" dirty="0"/>
              <a:t>Fasteners on all CMs will be checked for correct torque/use of Loctite as required</a:t>
            </a:r>
          </a:p>
          <a:p>
            <a:pPr marL="342900" indent="-342900">
              <a:buFont typeface="Arial" panose="020B0604020202020204" pitchFamily="34" charset="0"/>
              <a:buChar char="•"/>
            </a:pPr>
            <a:r>
              <a:rPr lang="en-US" dirty="0"/>
              <a:t>Transportation is being closely reexamined</a:t>
            </a:r>
          </a:p>
          <a:p>
            <a:pPr marL="800100" lvl="1" indent="-342900"/>
            <a:r>
              <a:rPr lang="en-US" sz="2300" dirty="0"/>
              <a:t>Additional instrumentation has been added to capture vibration spectra</a:t>
            </a:r>
          </a:p>
          <a:p>
            <a:pPr marL="800100" lvl="1" indent="-342900"/>
            <a:r>
              <a:rPr lang="en-US" sz="2300" dirty="0"/>
              <a:t>Three additional transport tests performed (concrete CM, F1.3-06 return trip, and </a:t>
            </a:r>
            <a:r>
              <a:rPr lang="en-US" sz="2300" dirty="0" smtClean="0"/>
              <a:t>J1.3-07) </a:t>
            </a:r>
            <a:r>
              <a:rPr lang="en-US" sz="2300" dirty="0"/>
              <a:t>– data being analyzed</a:t>
            </a:r>
          </a:p>
          <a:p>
            <a:pPr marL="1033463" lvl="2" indent="-342900"/>
            <a:r>
              <a:rPr lang="en-US" dirty="0"/>
              <a:t>Test results will drive changes to transport fixture and transportation specifics</a:t>
            </a:r>
          </a:p>
          <a:p>
            <a:pPr marL="342900" indent="-342900">
              <a:buFont typeface="Arial" panose="020B0604020202020204" pitchFamily="34" charset="0"/>
              <a:buChar char="•"/>
            </a:pPr>
            <a:r>
              <a:rPr lang="en-US" dirty="0"/>
              <a:t>Commissioned both Design and QA/QC Reviews (project &amp; internal)</a:t>
            </a:r>
          </a:p>
          <a:p>
            <a:pPr marL="800100" lvl="1" indent="-342900"/>
            <a:r>
              <a:rPr lang="en-US" sz="2300" dirty="0"/>
              <a:t>Project Design Review compared EU-XFEL designs to LCLS-II</a:t>
            </a:r>
          </a:p>
          <a:p>
            <a:pPr marL="800100" lvl="1" indent="-342900"/>
            <a:r>
              <a:rPr lang="en-US" sz="2300" dirty="0"/>
              <a:t>Project QA/QC Review focused on travelers, specifications and documentation </a:t>
            </a:r>
          </a:p>
          <a:p>
            <a:pPr marL="800100" lvl="1" indent="-342900"/>
            <a:r>
              <a:rPr lang="en-US" sz="2300" dirty="0"/>
              <a:t>Internal QA/QC review focused on Fermilab process improvements</a:t>
            </a:r>
          </a:p>
          <a:p>
            <a:pPr marL="800100" lvl="1" indent="-342900"/>
            <a:r>
              <a:rPr lang="en-US" sz="2300" dirty="0">
                <a:solidFill>
                  <a:srgbClr val="0070C0"/>
                </a:solidFill>
              </a:rPr>
              <a:t>Review recommendations used to establish conditions for restart</a:t>
            </a:r>
          </a:p>
          <a:p>
            <a:pPr marL="1033463" lvl="2" indent="-342900"/>
            <a:endParaRPr lang="en-US" dirty="0"/>
          </a:p>
        </p:txBody>
      </p:sp>
      <p:sp>
        <p:nvSpPr>
          <p:cNvPr id="3" name="Footer Placeholder 2"/>
          <p:cNvSpPr>
            <a:spLocks noGrp="1"/>
          </p:cNvSpPr>
          <p:nvPr>
            <p:ph type="ftr" sz="quarter" idx="13"/>
          </p:nvPr>
        </p:nvSpPr>
        <p:spPr/>
        <p:txBody>
          <a:bodyPr/>
          <a:lstStyle/>
          <a:p>
            <a:r>
              <a:rPr lang="en-US" smtClean="0"/>
              <a:t>Cryomodule shipping observations, 12 June 2018</a:t>
            </a:r>
            <a:endParaRPr lang="en-US" dirty="0"/>
          </a:p>
        </p:txBody>
      </p:sp>
    </p:spTree>
    <p:extLst>
      <p:ext uri="{BB962C8B-B14F-4D97-AF65-F5344CB8AC3E}">
        <p14:creationId xmlns:p14="http://schemas.microsoft.com/office/powerpoint/2010/main" val="3815096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BD36294-2849-48A8-8531-5354CF3095D2}"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pitchFamily="-110" charset="-128"/>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Arial" pitchFamily="34" charset="0"/>
            </a:endParaRPr>
          </a:p>
        </p:txBody>
      </p:sp>
      <p:sp>
        <p:nvSpPr>
          <p:cNvPr id="5" name="Title 4"/>
          <p:cNvSpPr>
            <a:spLocks noGrp="1"/>
          </p:cNvSpPr>
          <p:nvPr>
            <p:ph type="title"/>
          </p:nvPr>
        </p:nvSpPr>
        <p:spPr/>
        <p:txBody>
          <a:bodyPr/>
          <a:lstStyle/>
          <a:p>
            <a:r>
              <a:rPr lang="en-US" dirty="0"/>
              <a:t>Cryomodule Assembly/Test Status</a:t>
            </a:r>
          </a:p>
        </p:txBody>
      </p:sp>
      <p:sp>
        <p:nvSpPr>
          <p:cNvPr id="4" name="Footer Placeholder 3"/>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pitchFamily="-110" charset="-128"/>
                <a:cs typeface="+mn-cs"/>
              </a:rPr>
              <a:t>Cryomodule shipping observations, 12 June 2018</a:t>
            </a:r>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mn-cs"/>
            </a:endParaRPr>
          </a:p>
        </p:txBody>
      </p:sp>
      <p:sp>
        <p:nvSpPr>
          <p:cNvPr id="6" name="Content Placeholder 5"/>
          <p:cNvSpPr>
            <a:spLocks noGrp="1"/>
          </p:cNvSpPr>
          <p:nvPr>
            <p:ph sz="quarter" idx="14"/>
          </p:nvPr>
        </p:nvSpPr>
        <p:spPr>
          <a:xfrm>
            <a:off x="248478" y="1243584"/>
            <a:ext cx="8636604" cy="5065522"/>
          </a:xfrm>
        </p:spPr>
        <p:txBody>
          <a:bodyPr>
            <a:normAutofit/>
          </a:bodyPr>
          <a:lstStyle/>
          <a:p>
            <a:pPr indent="-342900">
              <a:lnSpc>
                <a:spcPct val="100000"/>
              </a:lnSpc>
              <a:buFont typeface="Arial" panose="020B0604020202020204" pitchFamily="34" charset="0"/>
              <a:buChar char="•"/>
            </a:pPr>
            <a:r>
              <a:rPr lang="en-US" dirty="0"/>
              <a:t>Cryomodule production status at the time of production stop </a:t>
            </a:r>
          </a:p>
          <a:p>
            <a:pPr lvl="2" indent="-342900">
              <a:lnSpc>
                <a:spcPct val="100000"/>
              </a:lnSpc>
            </a:pPr>
            <a:r>
              <a:rPr lang="en-US" sz="2200" dirty="0"/>
              <a:t>JLab – 7 complete assemblies, 4 in assembly, of 19+2 total </a:t>
            </a:r>
          </a:p>
          <a:p>
            <a:pPr lvl="2" indent="-342900">
              <a:lnSpc>
                <a:spcPct val="100000"/>
              </a:lnSpc>
            </a:pPr>
            <a:r>
              <a:rPr lang="en-US" sz="2200" dirty="0"/>
              <a:t>FNAL – 7 complete assemblies, 5 in assembly, of 17+2 total </a:t>
            </a:r>
          </a:p>
          <a:p>
            <a:pPr indent="-342900">
              <a:buFont typeface="Arial" panose="020B0604020202020204" pitchFamily="34" charset="0"/>
              <a:buChar char="•"/>
            </a:pPr>
            <a:r>
              <a:rPr lang="en-US" dirty="0"/>
              <a:t>Following implementation of corrective actions:</a:t>
            </a:r>
          </a:p>
          <a:p>
            <a:pPr lvl="2" indent="-342900"/>
            <a:r>
              <a:rPr lang="en-US" sz="2200" dirty="0"/>
              <a:t>Both labs have been given approval to restart </a:t>
            </a:r>
          </a:p>
          <a:p>
            <a:pPr lvl="2" indent="-342900"/>
            <a:r>
              <a:rPr lang="en-US" sz="2200" dirty="0"/>
              <a:t>Retrofit of existing CMs and assembly of new CMs will proceed in parallel (extra staff added as required)</a:t>
            </a:r>
          </a:p>
          <a:p>
            <a:pPr lvl="1" indent="-342900"/>
            <a:r>
              <a:rPr lang="en-US" sz="2400" dirty="0"/>
              <a:t>CM testing drives completion so to reduce schedule delays</a:t>
            </a:r>
          </a:p>
          <a:p>
            <a:pPr lvl="2" indent="-342900"/>
            <a:r>
              <a:rPr lang="en-US" sz="2200" dirty="0"/>
              <a:t>Minimal retest of retrofit CMs</a:t>
            </a:r>
          </a:p>
          <a:p>
            <a:pPr lvl="2" indent="-342900"/>
            <a:r>
              <a:rPr lang="en-US" sz="2200" dirty="0"/>
              <a:t>Fully incorporate LERF capabilities</a:t>
            </a:r>
          </a:p>
          <a:p>
            <a:pPr lvl="2" indent="-342900"/>
            <a:r>
              <a:rPr lang="en-US" sz="2200" dirty="0"/>
              <a:t>Decrease install / removal duration</a:t>
            </a:r>
          </a:p>
          <a:p>
            <a:endParaRPr lang="en-US" dirty="0"/>
          </a:p>
        </p:txBody>
      </p:sp>
    </p:spTree>
    <p:extLst>
      <p:ext uri="{BB962C8B-B14F-4D97-AF65-F5344CB8AC3E}">
        <p14:creationId xmlns:p14="http://schemas.microsoft.com/office/powerpoint/2010/main" val="1565144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BD36294-2849-48A8-8531-5354CF3095D2}"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pitchFamily="-110" charset="-128"/>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Arial" pitchFamily="34" charset="0"/>
            </a:endParaRPr>
          </a:p>
        </p:txBody>
      </p:sp>
      <p:sp>
        <p:nvSpPr>
          <p:cNvPr id="5" name="Title 4"/>
          <p:cNvSpPr>
            <a:spLocks noGrp="1"/>
          </p:cNvSpPr>
          <p:nvPr>
            <p:ph type="title"/>
          </p:nvPr>
        </p:nvSpPr>
        <p:spPr/>
        <p:txBody>
          <a:bodyPr/>
          <a:lstStyle/>
          <a:p>
            <a:r>
              <a:rPr lang="en-US" dirty="0"/>
              <a:t>F1.3-6 New Issue and Responses </a:t>
            </a:r>
          </a:p>
        </p:txBody>
      </p:sp>
      <p:sp>
        <p:nvSpPr>
          <p:cNvPr id="6" name="Content Placeholder 5"/>
          <p:cNvSpPr>
            <a:spLocks noGrp="1"/>
          </p:cNvSpPr>
          <p:nvPr>
            <p:ph sz="quarter" idx="14"/>
          </p:nvPr>
        </p:nvSpPr>
        <p:spPr>
          <a:xfrm>
            <a:off x="248479" y="1243584"/>
            <a:ext cx="8636604" cy="5065522"/>
          </a:xfrm>
        </p:spPr>
        <p:txBody>
          <a:bodyPr>
            <a:normAutofit fontScale="85000" lnSpcReduction="20000"/>
          </a:bodyPr>
          <a:lstStyle/>
          <a:p>
            <a:pPr marL="342900" indent="-342900">
              <a:buFont typeface="Arial" panose="020B0604020202020204" pitchFamily="34" charset="0"/>
              <a:buChar char="•"/>
            </a:pPr>
            <a:r>
              <a:rPr lang="en-US" dirty="0"/>
              <a:t>Issue: In addition to the </a:t>
            </a:r>
            <a:r>
              <a:rPr lang="en-US" dirty="0" smtClean="0"/>
              <a:t>(likely) BPM </a:t>
            </a:r>
            <a:r>
              <a:rPr lang="en-US" dirty="0"/>
              <a:t>leak, a major crack/tear was found on two cold coupler bellows of </a:t>
            </a:r>
            <a:r>
              <a:rPr lang="en-US" dirty="0" smtClean="0"/>
              <a:t>F1.3-6 upon return to Fermilab in April. </a:t>
            </a:r>
            <a:endParaRPr lang="en-US" dirty="0"/>
          </a:p>
          <a:p>
            <a:pPr marL="800100" lvl="1" indent="-342900"/>
            <a:r>
              <a:rPr lang="en-US" dirty="0"/>
              <a:t>Cav4 and Cav5 coupler bellows both leak – the rest of the cavity string is leak </a:t>
            </a:r>
            <a:r>
              <a:rPr lang="en-US" dirty="0" smtClean="0"/>
              <a:t>tight. </a:t>
            </a:r>
            <a:endParaRPr lang="en-US" dirty="0"/>
          </a:p>
          <a:p>
            <a:pPr marL="800100" lvl="1" indent="-342900"/>
            <a:r>
              <a:rPr lang="en-US" dirty="0"/>
              <a:t>Same location of cracks on both bellows (3 or 9 o’clock)</a:t>
            </a:r>
          </a:p>
          <a:p>
            <a:pPr marL="800100" lvl="1" indent="-342900"/>
            <a:r>
              <a:rPr lang="en-US" dirty="0"/>
              <a:t>G-10 supports (for all cold couplers) showed signs of excessive rubbing from unanticipated motion</a:t>
            </a:r>
          </a:p>
          <a:p>
            <a:pPr marL="800100" lvl="1" indent="-342900"/>
            <a:r>
              <a:rPr lang="en-US" dirty="0"/>
              <a:t>PEEK support on warm coupler also showed </a:t>
            </a:r>
            <a:r>
              <a:rPr lang="en-US" dirty="0" smtClean="0"/>
              <a:t>wear. </a:t>
            </a:r>
            <a:endParaRPr lang="en-US" dirty="0"/>
          </a:p>
          <a:p>
            <a:pPr marL="342900" indent="-342900">
              <a:buFont typeface="Arial" panose="020B0604020202020204" pitchFamily="34" charset="0"/>
              <a:buChar char="•"/>
            </a:pPr>
            <a:r>
              <a:rPr lang="en-US" dirty="0"/>
              <a:t>Shipping of J1.3-1 (JLab to </a:t>
            </a:r>
            <a:r>
              <a:rPr lang="en-US" dirty="0" smtClean="0"/>
              <a:t>FNAL, cold test, back to JLab) </a:t>
            </a:r>
            <a:r>
              <a:rPr lang="en-US" dirty="0"/>
              <a:t>did not </a:t>
            </a:r>
            <a:r>
              <a:rPr lang="en-US" dirty="0" smtClean="0"/>
              <a:t>result in vacuum leaks.  </a:t>
            </a:r>
          </a:p>
          <a:p>
            <a:pPr marL="342900" indent="-342900">
              <a:buFont typeface="Arial" panose="020B0604020202020204" pitchFamily="34" charset="0"/>
              <a:buChar char="•"/>
            </a:pPr>
            <a:r>
              <a:rPr lang="en-US" dirty="0" smtClean="0"/>
              <a:t>Response</a:t>
            </a:r>
            <a:r>
              <a:rPr lang="en-US" dirty="0"/>
              <a:t>: Investigation of coupler support, use of temporary shipping restraints and/or modifications to shipping frame/transport</a:t>
            </a:r>
          </a:p>
          <a:p>
            <a:pPr marL="800100" lvl="1" indent="-342900"/>
            <a:r>
              <a:rPr lang="en-US" dirty="0"/>
              <a:t>Damage to F1.3-6 coupler bellows </a:t>
            </a:r>
            <a:r>
              <a:rPr lang="en-US" dirty="0" smtClean="0"/>
              <a:t>likely due </a:t>
            </a:r>
            <a:r>
              <a:rPr lang="en-US" dirty="0"/>
              <a:t>to inadequate restraint of upper cold mass by transport </a:t>
            </a:r>
            <a:r>
              <a:rPr lang="en-US" dirty="0" smtClean="0"/>
              <a:t>caps. </a:t>
            </a:r>
            <a:endParaRPr lang="en-US" dirty="0"/>
          </a:p>
          <a:p>
            <a:pPr marL="800100" lvl="1" indent="-342900"/>
            <a:r>
              <a:rPr lang="en-US" dirty="0"/>
              <a:t>Results from latest J1.3-7 shipping tests will be incorporated into whatever changes are </a:t>
            </a:r>
            <a:r>
              <a:rPr lang="en-US" dirty="0" smtClean="0"/>
              <a:t>proposed. </a:t>
            </a:r>
            <a:endParaRPr lang="en-US" dirty="0"/>
          </a:p>
          <a:p>
            <a:pPr marL="800100" lvl="1" indent="-342900"/>
            <a:endParaRPr lang="en-US" dirty="0"/>
          </a:p>
          <a:p>
            <a:pPr marL="800100" lvl="1" indent="-342900"/>
            <a:endParaRPr lang="en-US" dirty="0"/>
          </a:p>
        </p:txBody>
      </p:sp>
      <p:sp>
        <p:nvSpPr>
          <p:cNvPr id="3" name="Footer Placeholder 2"/>
          <p:cNvSpPr>
            <a:spLocks noGrp="1"/>
          </p:cNvSpPr>
          <p:nvPr>
            <p:ph type="ftr" sz="quarter" idx="13"/>
          </p:nvPr>
        </p:nvSpPr>
        <p:spPr/>
        <p:txBody>
          <a:bodyPr/>
          <a:lstStyle/>
          <a:p>
            <a:r>
              <a:rPr lang="en-US" smtClean="0"/>
              <a:t>Cryomodule shipping observations, 12 June 2018</a:t>
            </a:r>
            <a:endParaRPr lang="en-US" dirty="0"/>
          </a:p>
        </p:txBody>
      </p:sp>
    </p:spTree>
    <p:extLst>
      <p:ext uri="{BB962C8B-B14F-4D97-AF65-F5344CB8AC3E}">
        <p14:creationId xmlns:p14="http://schemas.microsoft.com/office/powerpoint/2010/main" val="3009432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28</a:t>
            </a:fld>
            <a:endParaRPr lang="en-US" dirty="0"/>
          </a:p>
        </p:txBody>
      </p:sp>
      <p:sp>
        <p:nvSpPr>
          <p:cNvPr id="6" name="Title 5"/>
          <p:cNvSpPr>
            <a:spLocks noGrp="1"/>
          </p:cNvSpPr>
          <p:nvPr>
            <p:ph type="title"/>
          </p:nvPr>
        </p:nvSpPr>
        <p:spPr/>
        <p:txBody>
          <a:bodyPr/>
          <a:lstStyle/>
          <a:p>
            <a:r>
              <a:rPr lang="en-US" dirty="0" smtClean="0"/>
              <a:t>Alignment requirements</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310" y="2783840"/>
            <a:ext cx="6469380" cy="3550920"/>
          </a:xfrm>
          <a:prstGeom prst="rect">
            <a:avLst/>
          </a:prstGeom>
        </p:spPr>
      </p:pic>
      <p:sp>
        <p:nvSpPr>
          <p:cNvPr id="9" name="TextBox 8"/>
          <p:cNvSpPr txBox="1"/>
          <p:nvPr/>
        </p:nvSpPr>
        <p:spPr>
          <a:xfrm>
            <a:off x="469900" y="1244600"/>
            <a:ext cx="8280400" cy="1477328"/>
          </a:xfrm>
          <a:prstGeom prst="rect">
            <a:avLst/>
          </a:prstGeom>
          <a:noFill/>
        </p:spPr>
        <p:txBody>
          <a:bodyPr wrap="square" rtlCol="0">
            <a:spAutoFit/>
          </a:bodyPr>
          <a:lstStyle/>
          <a:p>
            <a:r>
              <a:rPr lang="en-US" dirty="0" smtClean="0"/>
              <a:t>Cavity strings are aligned at the partner labs, and data referenced to vacuum vessel fiducials provide cavity positions with respect to the vacuum vessel.  Tunnel alignment sets vacuum vessel position so as to place cavities, quad, and BPM on the beamline.  Thus, offsets during shipping result in errors regarding our knowledge of cavity position and should be small, (e.g., tenths of a mm).  </a:t>
            </a:r>
          </a:p>
        </p:txBody>
      </p:sp>
    </p:spTree>
    <p:extLst>
      <p:ext uri="{BB962C8B-B14F-4D97-AF65-F5344CB8AC3E}">
        <p14:creationId xmlns:p14="http://schemas.microsoft.com/office/powerpoint/2010/main" val="1480825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29</a:t>
            </a:fld>
            <a:endParaRPr lang="en-US" dirty="0"/>
          </a:p>
        </p:txBody>
      </p:sp>
      <p:sp>
        <p:nvSpPr>
          <p:cNvPr id="3" name="Title 2"/>
          <p:cNvSpPr>
            <a:spLocks noGrp="1"/>
          </p:cNvSpPr>
          <p:nvPr>
            <p:ph type="title"/>
          </p:nvPr>
        </p:nvSpPr>
        <p:spPr/>
        <p:txBody>
          <a:bodyPr/>
          <a:lstStyle/>
          <a:p>
            <a:r>
              <a:rPr lang="en-US" dirty="0" smtClean="0"/>
              <a:t>Cryomodule structure</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319749"/>
            <a:ext cx="9029700" cy="174503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9" y="3150079"/>
            <a:ext cx="5365918" cy="327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611" y="3352800"/>
            <a:ext cx="2753258" cy="2623183"/>
          </a:xfrm>
          <a:prstGeom prst="rect">
            <a:avLst/>
          </a:prstGeom>
        </p:spPr>
      </p:pic>
    </p:spTree>
    <p:extLst>
      <p:ext uri="{BB962C8B-B14F-4D97-AF65-F5344CB8AC3E}">
        <p14:creationId xmlns:p14="http://schemas.microsoft.com/office/powerpoint/2010/main" val="3756028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BD36294-2849-48A8-8531-5354CF3095D2}"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pitchFamily="-110" charset="-128"/>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Arial" pitchFamily="34" charset="0"/>
            </a:endParaRPr>
          </a:p>
        </p:txBody>
      </p:sp>
      <p:sp>
        <p:nvSpPr>
          <p:cNvPr id="5" name="Title 4"/>
          <p:cNvSpPr>
            <a:spLocks noGrp="1"/>
          </p:cNvSpPr>
          <p:nvPr>
            <p:ph type="title"/>
          </p:nvPr>
        </p:nvSpPr>
        <p:spPr/>
        <p:txBody>
          <a:bodyPr/>
          <a:lstStyle/>
          <a:p>
            <a:r>
              <a:rPr lang="en-US" dirty="0" smtClean="0"/>
              <a:t>F1.3-06 – Summary of Observations as of Early April</a:t>
            </a:r>
            <a:endParaRPr lang="en-US" dirty="0"/>
          </a:p>
        </p:txBody>
      </p:sp>
      <p:sp>
        <p:nvSpPr>
          <p:cNvPr id="4" name="Footer Placeholder 3"/>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pitchFamily="-110" charset="-128"/>
                <a:cs typeface="+mn-cs"/>
              </a:rPr>
              <a:t>Cryomodule shipping observations, 12 June 2018</a:t>
            </a:r>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mn-cs"/>
            </a:endParaRPr>
          </a:p>
        </p:txBody>
      </p:sp>
      <p:sp>
        <p:nvSpPr>
          <p:cNvPr id="6" name="Content Placeholder 5"/>
          <p:cNvSpPr>
            <a:spLocks noGrp="1"/>
          </p:cNvSpPr>
          <p:nvPr>
            <p:ph sz="quarter" idx="14"/>
          </p:nvPr>
        </p:nvSpPr>
        <p:spPr>
          <a:xfrm>
            <a:off x="331596" y="1243584"/>
            <a:ext cx="8470760" cy="5065522"/>
          </a:xfrm>
        </p:spPr>
        <p:txBody>
          <a:bodyPr>
            <a:normAutofit fontScale="92500"/>
          </a:bodyPr>
          <a:lstStyle/>
          <a:p>
            <a:pPr marL="342900" indent="-342900">
              <a:buFont typeface="Arial" panose="020B0604020202020204" pitchFamily="34" charset="0"/>
              <a:buChar char="•"/>
            </a:pPr>
            <a:r>
              <a:rPr lang="en-US" dirty="0"/>
              <a:t>When F1.3-06 arrived at </a:t>
            </a:r>
            <a:r>
              <a:rPr lang="en-US" dirty="0" smtClean="0"/>
              <a:t>SLAC in January, </a:t>
            </a:r>
            <a:r>
              <a:rPr lang="en-US" dirty="0"/>
              <a:t>it was found that the beamline vacuum had been vented</a:t>
            </a:r>
          </a:p>
          <a:p>
            <a:pPr marL="800100" lvl="1" indent="-342900"/>
            <a:r>
              <a:rPr lang="en-US" dirty="0"/>
              <a:t>Suspected source of the beamline vacuum loss was that the BPM (after transport) had loose/missing feedthrough flange </a:t>
            </a:r>
            <a:r>
              <a:rPr lang="en-US" dirty="0" smtClean="0"/>
              <a:t>bolts </a:t>
            </a:r>
            <a:endParaRPr lang="en-US" dirty="0"/>
          </a:p>
          <a:p>
            <a:pPr marL="342900" indent="-342900">
              <a:buFont typeface="Arial" panose="020B0604020202020204" pitchFamily="34" charset="0"/>
              <a:buChar char="•"/>
            </a:pPr>
            <a:r>
              <a:rPr lang="en-US" dirty="0"/>
              <a:t>In addition, some loose hardware was found on the bottom of the thermal shield (mechanical fasteners)</a:t>
            </a:r>
          </a:p>
          <a:p>
            <a:pPr marL="342900" indent="-342900">
              <a:buFont typeface="Arial" panose="020B0604020202020204" pitchFamily="34" charset="0"/>
              <a:buChar char="•"/>
            </a:pPr>
            <a:r>
              <a:rPr lang="en-US" dirty="0"/>
              <a:t>Data from shock loggers showed relatively few excursions above the 1.5g shock specification</a:t>
            </a:r>
          </a:p>
          <a:p>
            <a:pPr marL="800100" lvl="1" indent="-342900"/>
            <a:r>
              <a:rPr lang="en-US" dirty="0"/>
              <a:t>Data gathered on low frequency vibrations was </a:t>
            </a:r>
            <a:r>
              <a:rPr lang="en-US" dirty="0" smtClean="0"/>
              <a:t>limited </a:t>
            </a:r>
          </a:p>
          <a:p>
            <a:pPr marL="342900" indent="-342900">
              <a:buFont typeface="Arial" panose="020B0604020202020204" pitchFamily="34" charset="0"/>
              <a:buChar char="•"/>
            </a:pPr>
            <a:r>
              <a:rPr lang="en-US" dirty="0" smtClean="0"/>
              <a:t>Disassembly </a:t>
            </a:r>
            <a:r>
              <a:rPr lang="en-US" dirty="0"/>
              <a:t>and further leak checking at SLAC was </a:t>
            </a:r>
            <a:r>
              <a:rPr lang="en-US" dirty="0" smtClean="0"/>
              <a:t>not practical, and </a:t>
            </a:r>
            <a:r>
              <a:rPr lang="en-US" dirty="0"/>
              <a:t>so full examination had to wait until </a:t>
            </a:r>
            <a:r>
              <a:rPr lang="en-US" dirty="0" smtClean="0"/>
              <a:t>F1.3-06 </a:t>
            </a:r>
            <a:r>
              <a:rPr lang="en-US" dirty="0"/>
              <a:t>was returned to FNAL</a:t>
            </a:r>
          </a:p>
        </p:txBody>
      </p:sp>
    </p:spTree>
    <p:extLst>
      <p:ext uri="{BB962C8B-B14F-4D97-AF65-F5344CB8AC3E}">
        <p14:creationId xmlns:p14="http://schemas.microsoft.com/office/powerpoint/2010/main" val="3009432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yomodulePipesDrawing-F10009945.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00" y="0"/>
            <a:ext cx="7270916" cy="6858000"/>
          </a:xfrm>
          <a:prstGeom prst="rect">
            <a:avLst/>
          </a:prstGeom>
        </p:spPr>
      </p:pic>
      <p:sp>
        <p:nvSpPr>
          <p:cNvPr id="3" name="TextBox 2"/>
          <p:cNvSpPr txBox="1"/>
          <p:nvPr/>
        </p:nvSpPr>
        <p:spPr>
          <a:xfrm>
            <a:off x="313267" y="685814"/>
            <a:ext cx="2146742" cy="646331"/>
          </a:xfrm>
          <a:prstGeom prst="rect">
            <a:avLst/>
          </a:prstGeom>
          <a:noFill/>
        </p:spPr>
        <p:txBody>
          <a:bodyPr wrap="none" rtlCol="0">
            <a:spAutoFit/>
          </a:bodyPr>
          <a:lstStyle/>
          <a:p>
            <a:r>
              <a:rPr lang="en-US" dirty="0" smtClean="0"/>
              <a:t>Some dimensions</a:t>
            </a:r>
            <a:r>
              <a:rPr lang="en-US" dirty="0" smtClean="0"/>
              <a:t>, </a:t>
            </a:r>
          </a:p>
          <a:p>
            <a:r>
              <a:rPr lang="en-US" dirty="0"/>
              <a:t>f</a:t>
            </a:r>
            <a:r>
              <a:rPr lang="en-US" dirty="0" smtClean="0"/>
              <a:t>or reference</a:t>
            </a:r>
            <a:endParaRPr lang="en-US" dirty="0"/>
          </a:p>
        </p:txBody>
      </p:sp>
      <p:sp>
        <p:nvSpPr>
          <p:cNvPr id="4" name="Footer Placeholder 3"/>
          <p:cNvSpPr>
            <a:spLocks noGrp="1"/>
          </p:cNvSpPr>
          <p:nvPr>
            <p:ph type="ftr" sz="quarter" idx="11"/>
          </p:nvPr>
        </p:nvSpPr>
        <p:spPr/>
        <p:txBody>
          <a:bodyPr/>
          <a:lstStyle/>
          <a:p>
            <a:r>
              <a:rPr lang="en-US" smtClean="0"/>
              <a:t>Cryomodule shipping observations, 12 June 2018</a:t>
            </a:r>
            <a:endParaRPr lang="en-US"/>
          </a:p>
        </p:txBody>
      </p:sp>
      <p:sp>
        <p:nvSpPr>
          <p:cNvPr id="5" name="Slide Number Placeholder 4"/>
          <p:cNvSpPr>
            <a:spLocks noGrp="1"/>
          </p:cNvSpPr>
          <p:nvPr>
            <p:ph type="sldNum" sz="quarter" idx="12"/>
          </p:nvPr>
        </p:nvSpPr>
        <p:spPr/>
        <p:txBody>
          <a:bodyPr/>
          <a:lstStyle/>
          <a:p>
            <a:fld id="{0D179CF4-7C59-B847-9587-450D8ED7A11F}" type="slidenum">
              <a:rPr lang="en-US" smtClean="0"/>
              <a:t>30</a:t>
            </a:fld>
            <a:endParaRPr lang="en-US"/>
          </a:p>
        </p:txBody>
      </p:sp>
    </p:spTree>
    <p:extLst>
      <p:ext uri="{BB962C8B-B14F-4D97-AF65-F5344CB8AC3E}">
        <p14:creationId xmlns:p14="http://schemas.microsoft.com/office/powerpoint/2010/main" val="425926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1822" y="129091"/>
            <a:ext cx="8433260" cy="753033"/>
          </a:xfrm>
        </p:spPr>
        <p:txBody>
          <a:bodyPr/>
          <a:lstStyle/>
          <a:p>
            <a:r>
              <a:rPr lang="en-US" dirty="0"/>
              <a:t>LCLS-II-4.5-ES-0403, Cold Button Beam Position Monitor </a:t>
            </a:r>
          </a:p>
        </p:txBody>
      </p:sp>
      <p:sp>
        <p:nvSpPr>
          <p:cNvPr id="4" name="Footer Placeholder 3"/>
          <p:cNvSpPr>
            <a:spLocks noGrp="1"/>
          </p:cNvSpPr>
          <p:nvPr>
            <p:ph type="ft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pitchFamily="-110" charset="-128"/>
                <a:cs typeface="+mn-cs"/>
              </a:rPr>
              <a:t>Cryomodule shipping observations, 12 June 2018</a:t>
            </a:r>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133475"/>
            <a:ext cx="8858250" cy="5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xmlns="" id="{A5F2B42F-62EB-4E8D-8B74-BC1D27A72FCE}"/>
              </a:ext>
            </a:extLst>
          </p:cNvPr>
          <p:cNvPicPr>
            <a:picLocks noChangeAspect="1"/>
          </p:cNvPicPr>
          <p:nvPr/>
        </p:nvPicPr>
        <p:blipFill rotWithShape="1">
          <a:blip r:embed="rId3"/>
          <a:srcRect l="24575" b="16952"/>
          <a:stretch/>
        </p:blipFill>
        <p:spPr>
          <a:xfrm>
            <a:off x="6722347" y="4579286"/>
            <a:ext cx="2278778" cy="1881839"/>
          </a:xfrm>
          <a:prstGeom prst="rect">
            <a:avLst/>
          </a:prstGeom>
        </p:spPr>
      </p:pic>
      <p:cxnSp>
        <p:nvCxnSpPr>
          <p:cNvPr id="16" name="Straight Arrow Connector 15">
            <a:extLst>
              <a:ext uri="{FF2B5EF4-FFF2-40B4-BE49-F238E27FC236}">
                <a16:creationId xmlns:a16="http://schemas.microsoft.com/office/drawing/2014/main" xmlns="" id="{0F1EC79D-333E-4926-A554-2B913ACD6A15}"/>
              </a:ext>
            </a:extLst>
          </p:cNvPr>
          <p:cNvCxnSpPr/>
          <p:nvPr/>
        </p:nvCxnSpPr>
        <p:spPr>
          <a:xfrm flipH="1" flipV="1">
            <a:off x="2893925" y="4953837"/>
            <a:ext cx="140677" cy="566368"/>
          </a:xfrm>
          <a:prstGeom prst="straightConnector1">
            <a:avLst/>
          </a:prstGeom>
          <a:ln w="38100">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5101D1A-05F8-4C77-A8FB-F1A09EF5B505}"/>
              </a:ext>
            </a:extLst>
          </p:cNvPr>
          <p:cNvCxnSpPr>
            <a:cxnSpLocks/>
            <a:stCxn id="6" idx="1"/>
          </p:cNvCxnSpPr>
          <p:nvPr/>
        </p:nvCxnSpPr>
        <p:spPr>
          <a:xfrm flipH="1" flipV="1">
            <a:off x="2999433" y="5520205"/>
            <a:ext cx="3722914" cy="1"/>
          </a:xfrm>
          <a:prstGeom prst="line">
            <a:avLst/>
          </a:prstGeom>
          <a:ln w="381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Tree>
    <p:extLst>
      <p:ext uri="{BB962C8B-B14F-4D97-AF65-F5344CB8AC3E}">
        <p14:creationId xmlns:p14="http://schemas.microsoft.com/office/powerpoint/2010/main" val="1855834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smtClean="0"/>
              <a:t>Source of 5 bronze nuts and one threaded stud was one of these support rods plus one nut from another.  </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335" y="2006600"/>
            <a:ext cx="5996065" cy="4000500"/>
          </a:xfrm>
          <a:prstGeom prst="rect">
            <a:avLst/>
          </a:prstGeom>
        </p:spPr>
      </p:pic>
      <p:cxnSp>
        <p:nvCxnSpPr>
          <p:cNvPr id="8" name="Straight Arrow Connector 7"/>
          <p:cNvCxnSpPr/>
          <p:nvPr/>
        </p:nvCxnSpPr>
        <p:spPr>
          <a:xfrm flipH="1" flipV="1">
            <a:off x="2705100" y="3403602"/>
            <a:ext cx="2806700" cy="190498"/>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3199" y="1155700"/>
            <a:ext cx="2843135" cy="5078313"/>
          </a:xfrm>
          <a:prstGeom prst="rect">
            <a:avLst/>
          </a:prstGeom>
          <a:noFill/>
        </p:spPr>
        <p:txBody>
          <a:bodyPr wrap="square" rtlCol="0">
            <a:spAutoFit/>
          </a:bodyPr>
          <a:lstStyle/>
          <a:p>
            <a:r>
              <a:rPr lang="en-US" dirty="0" smtClean="0"/>
              <a:t>Missing support rod for Line D and four bronze nuts at center post.  All were found on the thermal shield bottom near this </a:t>
            </a:r>
          </a:p>
          <a:p>
            <a:r>
              <a:rPr lang="en-US" dirty="0" smtClean="0"/>
              <a:t>location. These bronze nuts are double-nutted top and bottom. Nevertheless, those reachable at the downstream support post were also loose.  Line D </a:t>
            </a:r>
          </a:p>
          <a:p>
            <a:r>
              <a:rPr lang="en-US" dirty="0" smtClean="0"/>
              <a:t>is fully supported by other G-10 supports of a different design. This missing rod would probably not appear as a </a:t>
            </a:r>
          </a:p>
          <a:p>
            <a:r>
              <a:rPr lang="en-US" dirty="0" smtClean="0"/>
              <a:t>functional problem. </a:t>
            </a:r>
            <a:endParaRPr lang="en-US" dirty="0"/>
          </a:p>
        </p:txBody>
      </p:sp>
    </p:spTree>
    <p:extLst>
      <p:ext uri="{BB962C8B-B14F-4D97-AF65-F5344CB8AC3E}">
        <p14:creationId xmlns:p14="http://schemas.microsoft.com/office/powerpoint/2010/main" val="319592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Cavity interconnect and tuner</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99" y="2730261"/>
            <a:ext cx="5270501" cy="3516413"/>
          </a:xfrm>
          <a:prstGeom prst="rect">
            <a:avLst/>
          </a:prstGeom>
        </p:spPr>
      </p:pic>
      <p:sp>
        <p:nvSpPr>
          <p:cNvPr id="7" name="TextBox 6"/>
          <p:cNvSpPr txBox="1"/>
          <p:nvPr/>
        </p:nvSpPr>
        <p:spPr>
          <a:xfrm>
            <a:off x="762000" y="1278333"/>
            <a:ext cx="7620000" cy="1200329"/>
          </a:xfrm>
          <a:prstGeom prst="rect">
            <a:avLst/>
          </a:prstGeom>
          <a:noFill/>
        </p:spPr>
        <p:txBody>
          <a:bodyPr wrap="square" rtlCol="0">
            <a:spAutoFit/>
          </a:bodyPr>
          <a:lstStyle/>
          <a:p>
            <a:r>
              <a:rPr lang="en-US" dirty="0" smtClean="0"/>
              <a:t>Cavity beam tube interconnects and tuners were all inspected via the tuner access ports.  Bolts reachable were in place and hand tight except </a:t>
            </a:r>
          </a:p>
          <a:p>
            <a:r>
              <a:rPr lang="en-US" dirty="0" smtClean="0"/>
              <a:t>Some supports for small rods which, I am told, are only need during installation. No other visible problems. </a:t>
            </a:r>
            <a:endParaRPr lang="en-US" dirty="0"/>
          </a:p>
        </p:txBody>
      </p:sp>
    </p:spTree>
    <p:extLst>
      <p:ext uri="{BB962C8B-B14F-4D97-AF65-F5344CB8AC3E}">
        <p14:creationId xmlns:p14="http://schemas.microsoft.com/office/powerpoint/2010/main" val="2575570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response to cryomodule fasteners issues</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sp>
        <p:nvSpPr>
          <p:cNvPr id="5" name="Content Placeholder 4"/>
          <p:cNvSpPr>
            <a:spLocks noGrp="1"/>
          </p:cNvSpPr>
          <p:nvPr>
            <p:ph sz="quarter" idx="14"/>
          </p:nvPr>
        </p:nvSpPr>
        <p:spPr/>
        <p:txBody>
          <a:bodyPr>
            <a:normAutofit fontScale="77500" lnSpcReduction="20000"/>
          </a:bodyPr>
          <a:lstStyle/>
          <a:p>
            <a:pPr lvl="1"/>
            <a:r>
              <a:rPr lang="en-US" dirty="0" smtClean="0"/>
              <a:t>Cryomodule design review commissioned by Project Director </a:t>
            </a:r>
          </a:p>
          <a:p>
            <a:pPr lvl="2"/>
            <a:r>
              <a:rPr lang="en-US" dirty="0" smtClean="0"/>
              <a:t>Design comparisons with EU-XFEL designs </a:t>
            </a:r>
          </a:p>
          <a:p>
            <a:pPr lvl="2"/>
            <a:r>
              <a:rPr lang="en-US" dirty="0" smtClean="0"/>
              <a:t>Reviews of LCLS-II drawing revisions, travelers, specifications to ensure no design problems have been missed</a:t>
            </a:r>
          </a:p>
          <a:p>
            <a:pPr lvl="1"/>
            <a:r>
              <a:rPr lang="en-US" dirty="0" smtClean="0"/>
              <a:t>Cryomodule QA/QC review commissioned by Project Director </a:t>
            </a:r>
          </a:p>
          <a:p>
            <a:pPr lvl="2"/>
            <a:r>
              <a:rPr lang="en-US" dirty="0" smtClean="0"/>
              <a:t>Review of QA/QC practices, travelers, specifications and documentation to ensure assembly is consistent with design </a:t>
            </a:r>
          </a:p>
          <a:p>
            <a:pPr lvl="1"/>
            <a:r>
              <a:rPr lang="en-US" dirty="0" smtClean="0"/>
              <a:t>Jefferson Lab and Fermilab each conducted independent QA/QC reviews </a:t>
            </a:r>
          </a:p>
          <a:p>
            <a:pPr lvl="1"/>
            <a:r>
              <a:rPr lang="en-US" dirty="0" smtClean="0"/>
              <a:t>The SLAC reviews provided recommendations which were used to establish conditions for production restart and actions to be taken at the partner labs </a:t>
            </a:r>
          </a:p>
          <a:p>
            <a:pPr lvl="2"/>
            <a:r>
              <a:rPr lang="en-US" dirty="0" smtClean="0"/>
              <a:t>Repair of existing cryomodules including BPM seal bolt replacement  </a:t>
            </a:r>
          </a:p>
          <a:p>
            <a:pPr lvl="2"/>
            <a:r>
              <a:rPr lang="en-US" dirty="0" smtClean="0"/>
              <a:t>Resumption of production of new cryomodules </a:t>
            </a:r>
          </a:p>
          <a:p>
            <a:pPr lvl="2"/>
            <a:r>
              <a:rPr lang="en-US" dirty="0" smtClean="0"/>
              <a:t>Study of vibration in transportation– possible adjustments for transportation frame </a:t>
            </a:r>
          </a:p>
          <a:p>
            <a:pPr lvl="1"/>
            <a:r>
              <a:rPr lang="en-US" dirty="0" smtClean="0">
                <a:solidFill>
                  <a:srgbClr val="0000FF"/>
                </a:solidFill>
              </a:rPr>
              <a:t>A spreadsheet listing all fasteners specifies methods for ensuring the quality of each joint. </a:t>
            </a:r>
          </a:p>
          <a:p>
            <a:pPr lvl="1"/>
            <a:r>
              <a:rPr lang="en-US" dirty="0">
                <a:solidFill>
                  <a:srgbClr val="0000FF"/>
                </a:solidFill>
              </a:rPr>
              <a:t>The design is sound.  We understand how to fix the beamline vacuum seal issue,  tighten and replace loose fasteners, and ensure </a:t>
            </a:r>
            <a:r>
              <a:rPr lang="en-US" dirty="0" smtClean="0">
                <a:solidFill>
                  <a:srgbClr val="0000FF"/>
                </a:solidFill>
              </a:rPr>
              <a:t>fastener integrity.  </a:t>
            </a:r>
            <a:endParaRPr lang="en-US" dirty="0">
              <a:solidFill>
                <a:srgbClr val="0000FF"/>
              </a:solidFill>
            </a:endParaRPr>
          </a:p>
        </p:txBody>
      </p:sp>
      <p:sp>
        <p:nvSpPr>
          <p:cNvPr id="6" name="Slide Number Placeholder 5"/>
          <p:cNvSpPr>
            <a:spLocks noGrp="1"/>
          </p:cNvSpPr>
          <p:nvPr>
            <p:ph type="sldNum" sz="quarter" idx="11"/>
          </p:nvPr>
        </p:nvSpPr>
        <p:spPr/>
        <p:txBody>
          <a:bodyPr/>
          <a:lstStyle/>
          <a:p>
            <a:fld id="{5BD36294-2849-48A8-8531-5354CF3095D2}" type="slidenum">
              <a:rPr lang="en-US" smtClean="0"/>
              <a:pPr/>
              <a:t>7</a:t>
            </a:fld>
            <a:endParaRPr lang="en-US" dirty="0"/>
          </a:p>
        </p:txBody>
      </p:sp>
    </p:spTree>
    <p:extLst>
      <p:ext uri="{BB962C8B-B14F-4D97-AF65-F5344CB8AC3E}">
        <p14:creationId xmlns:p14="http://schemas.microsoft.com/office/powerpoint/2010/main" val="3089167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smtClean="0"/>
              <a:t>The rough ride continues </a:t>
            </a:r>
            <a:endParaRPr lang="en-US" dirty="0"/>
          </a:p>
        </p:txBody>
      </p:sp>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sp>
        <p:nvSpPr>
          <p:cNvPr id="5" name="Content Placeholder 4"/>
          <p:cNvSpPr>
            <a:spLocks noGrp="1"/>
          </p:cNvSpPr>
          <p:nvPr>
            <p:ph sz="quarter" idx="14"/>
          </p:nvPr>
        </p:nvSpPr>
        <p:spPr/>
        <p:txBody>
          <a:bodyPr/>
          <a:lstStyle/>
          <a:p>
            <a:pPr marL="342900" indent="-342900">
              <a:buFont typeface="Arial" panose="020B0604020202020204" pitchFamily="34" charset="0"/>
              <a:buChar char="•"/>
            </a:pPr>
            <a:r>
              <a:rPr lang="en-US" dirty="0" smtClean="0"/>
              <a:t>F1.3-06 returned to Fermilab on April 8 </a:t>
            </a:r>
          </a:p>
          <a:p>
            <a:pPr marL="342900" indent="-342900">
              <a:buFont typeface="Arial" panose="020B0604020202020204" pitchFamily="34" charset="0"/>
              <a:buChar char="•"/>
            </a:pPr>
            <a:r>
              <a:rPr lang="en-US" dirty="0" smtClean="0"/>
              <a:t>On April 23 we learned that a leak check of the cavity string revealed leaks other than the likely BPM seal leaks.  </a:t>
            </a:r>
          </a:p>
          <a:p>
            <a:pPr marL="342900" indent="-342900">
              <a:buFont typeface="Arial" panose="020B0604020202020204" pitchFamily="34" charset="0"/>
              <a:buChar char="•"/>
            </a:pPr>
            <a:r>
              <a:rPr lang="en-US" dirty="0" smtClean="0"/>
              <a:t>Cracks were found in two bellows </a:t>
            </a:r>
          </a:p>
          <a:p>
            <a:pPr marL="800100" lvl="1" indent="-342900"/>
            <a:r>
              <a:rPr lang="en-US" dirty="0" smtClean="0"/>
              <a:t>Inner coupler bellows of cavities 4 and 5 </a:t>
            </a:r>
          </a:p>
          <a:p>
            <a:pPr marL="800100" lvl="1" indent="-342900"/>
            <a:r>
              <a:rPr lang="en-US" dirty="0" smtClean="0"/>
              <a:t>Subsequent leak checking showed these to be the only leaks other than the BPM bottom flange where bolts had come loose.  </a:t>
            </a:r>
          </a:p>
          <a:p>
            <a:pPr marL="800100" lvl="1" indent="-342900"/>
            <a:r>
              <a:rPr lang="en-US" dirty="0" smtClean="0"/>
              <a:t>We do not know whether bellows cracking occurred on the first trip (to SLAC) or on the return trip (to Fermilab). </a:t>
            </a:r>
          </a:p>
        </p:txBody>
      </p:sp>
    </p:spTree>
    <p:extLst>
      <p:ext uri="{BB962C8B-B14F-4D97-AF65-F5344CB8AC3E}">
        <p14:creationId xmlns:p14="http://schemas.microsoft.com/office/powerpoint/2010/main" val="1302453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12B7F69-B8F9-49A9-AFC0-85F53E5A0A14}"/>
              </a:ext>
            </a:extLst>
          </p:cNvPr>
          <p:cNvPicPr>
            <a:picLocks noChangeAspect="1"/>
          </p:cNvPicPr>
          <p:nvPr/>
        </p:nvPicPr>
        <p:blipFill rotWithShape="1">
          <a:blip r:embed="rId2"/>
          <a:srcRect l="6395"/>
          <a:stretch/>
        </p:blipFill>
        <p:spPr>
          <a:xfrm>
            <a:off x="298173" y="1333241"/>
            <a:ext cx="8171651" cy="4764830"/>
          </a:xfrm>
          <a:prstGeom prst="rect">
            <a:avLst/>
          </a:prstGeom>
        </p:spPr>
      </p:pic>
      <p:sp>
        <p:nvSpPr>
          <p:cNvPr id="2" name="Slide Number Placeholder 1"/>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BD36294-2849-48A8-8531-5354CF3095D2}"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pitchFamily="-110" charset="-128"/>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Arial" pitchFamily="34" charset="0"/>
            </a:endParaRPr>
          </a:p>
        </p:txBody>
      </p:sp>
      <p:sp>
        <p:nvSpPr>
          <p:cNvPr id="5" name="Title 4"/>
          <p:cNvSpPr>
            <a:spLocks noGrp="1"/>
          </p:cNvSpPr>
          <p:nvPr>
            <p:ph type="title"/>
          </p:nvPr>
        </p:nvSpPr>
        <p:spPr>
          <a:xfrm>
            <a:off x="451822" y="129091"/>
            <a:ext cx="8433260" cy="753033"/>
          </a:xfrm>
        </p:spPr>
        <p:txBody>
          <a:bodyPr/>
          <a:lstStyle/>
          <a:p>
            <a:r>
              <a:rPr lang="en-US" dirty="0"/>
              <a:t>LCLS-II </a:t>
            </a:r>
            <a:r>
              <a:rPr lang="en-US" dirty="0" smtClean="0"/>
              <a:t>Cryomodule – inner coupler bellows failure</a:t>
            </a:r>
            <a:endParaRPr lang="en-US" dirty="0"/>
          </a:p>
        </p:txBody>
      </p:sp>
      <p:pic>
        <p:nvPicPr>
          <p:cNvPr id="3" name="Picture 2">
            <a:extLst>
              <a:ext uri="{FF2B5EF4-FFF2-40B4-BE49-F238E27FC236}">
                <a16:creationId xmlns="" xmlns:a16="http://schemas.microsoft.com/office/drawing/2014/main" id="{5F0D03A0-048B-4E71-9BE0-88C5220E1542}"/>
              </a:ext>
            </a:extLst>
          </p:cNvPr>
          <p:cNvPicPr>
            <a:picLocks noChangeAspect="1"/>
          </p:cNvPicPr>
          <p:nvPr/>
        </p:nvPicPr>
        <p:blipFill>
          <a:blip r:embed="rId3"/>
          <a:stretch>
            <a:fillRect/>
          </a:stretch>
        </p:blipFill>
        <p:spPr>
          <a:xfrm>
            <a:off x="5333442" y="4367878"/>
            <a:ext cx="3512385" cy="2313762"/>
          </a:xfrm>
          <a:prstGeom prst="rect">
            <a:avLst/>
          </a:prstGeom>
        </p:spPr>
      </p:pic>
      <p:sp>
        <p:nvSpPr>
          <p:cNvPr id="4" name="Footer Placeholder 3"/>
          <p:cNvSpPr>
            <a:spLocks noGrp="1"/>
          </p:cNvSpPr>
          <p:nvPr>
            <p:ph type="ftr" sz="quarter" idx="13"/>
          </p:nvPr>
        </p:nvSpPr>
        <p:spPr/>
        <p:txBody>
          <a:bodyPr/>
          <a:lstStyle/>
          <a:p>
            <a:r>
              <a:rPr lang="en-US" smtClean="0"/>
              <a:t>Cryomodule shipping observations, 12 June 2018</a:t>
            </a:r>
            <a:endParaRPr lang="en-US" dirty="0"/>
          </a:p>
        </p:txBody>
      </p:sp>
      <p:sp>
        <p:nvSpPr>
          <p:cNvPr id="7" name="Oval 6"/>
          <p:cNvSpPr/>
          <p:nvPr/>
        </p:nvSpPr>
        <p:spPr>
          <a:xfrm>
            <a:off x="2828924" y="3362325"/>
            <a:ext cx="2038351" cy="10055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834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stName_Template_FAC201502">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Breakout_x0020_Session xmlns="f15a050e-1ce7-4ed2-9890-60f9658c1ede">Plenary</Breakout_x0020_Ses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8A4933D0FB4B4CA82280B30CAF47E2" ma:contentTypeVersion="14" ma:contentTypeDescription="Create a new document." ma:contentTypeScope="" ma:versionID="7b68698eab841f6565c5c3885a08d4e9">
  <xsd:schema xmlns:xsd="http://www.w3.org/2001/XMLSchema" xmlns:xs="http://www.w3.org/2001/XMLSchema" xmlns:p="http://schemas.microsoft.com/office/2006/metadata/properties" xmlns:ns2="f15a050e-1ce7-4ed2-9890-60f9658c1ede" targetNamespace="http://schemas.microsoft.com/office/2006/metadata/properties" ma:root="true" ma:fieldsID="099edc80864fba8e7bdccaf9ddf53b95" ns2:_="">
    <xsd:import namespace="f15a050e-1ce7-4ed2-9890-60f9658c1ede"/>
    <xsd:element name="properties">
      <xsd:complexType>
        <xsd:sequence>
          <xsd:element name="documentManagement">
            <xsd:complexType>
              <xsd:all>
                <xsd:element ref="ns2:Breakout_x0020_Ses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a050e-1ce7-4ed2-9890-60f9658c1ede" elementFormDefault="qualified">
    <xsd:import namespace="http://schemas.microsoft.com/office/2006/documentManagement/types"/>
    <xsd:import namespace="http://schemas.microsoft.com/office/infopath/2007/PartnerControls"/>
    <xsd:element name="Breakout_x0020_Session" ma:index="8" nillable="true" ma:displayName="Breakout Session" ma:format="Dropdown" ma:internalName="Breakout_x0020_Session">
      <xsd:simpleType>
        <xsd:restriction base="dms:Choice">
          <xsd:enumeration value="Plenary"/>
          <xsd:enumeration value="1 - Accelerator Physics"/>
          <xsd:enumeration value="2 - Injector/Linac"/>
          <xsd:enumeration value="3 - RF Power Systems"/>
          <xsd:enumeration value="4&amp;5 - Undulator/XTES System"/>
          <xsd:enumeration value="6&amp;7 - Cryoplant/Cryomodules Systems"/>
          <xsd:enumeration value="8 - Controls/Safety Systems"/>
          <xsd:enumeration value="9 - Conventional Facilities and Infrastructure"/>
          <xsd:enumeration value="10 - Env., Safety &amp; Health"/>
          <xsd:enumeration value="11 - Cost and Schedule"/>
          <xsd:enumeration value="12 - Project Management"/>
          <xsd:enumeration value="Closeout"/>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1B16AA-9221-46AE-B700-523442ABDABD}">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elements/1.1/"/>
    <ds:schemaRef ds:uri="f15a050e-1ce7-4ed2-9890-60f9658c1ede"/>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4DE3F1C6-E643-4597-BD68-C599B5629ADE}">
  <ds:schemaRefs>
    <ds:schemaRef ds:uri="http://schemas.microsoft.com/sharepoint/v3/contenttype/forms"/>
  </ds:schemaRefs>
</ds:datastoreItem>
</file>

<file path=customXml/itemProps3.xml><?xml version="1.0" encoding="utf-8"?>
<ds:datastoreItem xmlns:ds="http://schemas.openxmlformats.org/officeDocument/2006/customXml" ds:itemID="{9E4F0C25-2132-487B-8A95-5114BD0237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5a050e-1ce7-4ed2-9890-60f9658c1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LastName_Template_FAC201502</Template>
  <TotalTime>45921</TotalTime>
  <Words>2653</Words>
  <Application>Microsoft Office PowerPoint</Application>
  <PresentationFormat>On-screen Show (4:3)</PresentationFormat>
  <Paragraphs>261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LastName_Template_FAC201502</vt:lpstr>
      <vt:lpstr>Cryomodule Shipping</vt:lpstr>
      <vt:lpstr>Outline</vt:lpstr>
      <vt:lpstr>F1.3-06 – Summary of Observations as of Early April</vt:lpstr>
      <vt:lpstr>LCLS-II-4.5-ES-0403, Cold Button Beam Position Monitor </vt:lpstr>
      <vt:lpstr>Source of 5 bronze nuts and one threaded stud was one of these support rods plus one nut from another.  </vt:lpstr>
      <vt:lpstr>Cavity interconnect and tuner</vt:lpstr>
      <vt:lpstr>Project response to cryomodule fasteners issues</vt:lpstr>
      <vt:lpstr>The rough ride continues </vt:lpstr>
      <vt:lpstr>LCLS-II Cryomodule – inner coupler bellows failure</vt:lpstr>
      <vt:lpstr>CAD model cross section at RF power coupler</vt:lpstr>
      <vt:lpstr>RF power coupler cold end assembly</vt:lpstr>
      <vt:lpstr>One of two cracked inner coupler bellows </vt:lpstr>
      <vt:lpstr>G-10 support block observations </vt:lpstr>
      <vt:lpstr>Thermal shield vibration – another “noise” source </vt:lpstr>
      <vt:lpstr>Motion in the cryomodule axial direction </vt:lpstr>
      <vt:lpstr>Trailer camber and shimming – possible vibration source </vt:lpstr>
      <vt:lpstr>F1.3-06 post-shipment survey results – X (lateral) offset</vt:lpstr>
      <vt:lpstr>Summary:  motion which exercises the inner coupler bellows </vt:lpstr>
      <vt:lpstr>Design and materials considerations </vt:lpstr>
      <vt:lpstr>Recent shipping tests and shipping considerations</vt:lpstr>
      <vt:lpstr>Acknowledgements</vt:lpstr>
      <vt:lpstr>Additional slides</vt:lpstr>
      <vt:lpstr>F1.3-06.  First cryomodule shipped to SLAC.   Arrival 19 Jan 2018 </vt:lpstr>
      <vt:lpstr>Cryomodules summary – major problem in January </vt:lpstr>
      <vt:lpstr>F1.3-6 Fastener Issues and Responses </vt:lpstr>
      <vt:lpstr>Cryomodule Assembly/Test Status</vt:lpstr>
      <vt:lpstr>F1.3-6 New Issue and Responses </vt:lpstr>
      <vt:lpstr>Alignment requirements</vt:lpstr>
      <vt:lpstr>Cryomodule structure</vt:lpstr>
      <vt:lpstr>PowerPoint Presentation</vt:lpstr>
    </vt:vector>
  </TitlesOfParts>
  <Company>SLAC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tjpete@slac.stanford.edu</dc:creator>
  <cp:lastModifiedBy>Peterson, Thomas J</cp:lastModifiedBy>
  <cp:revision>922</cp:revision>
  <cp:lastPrinted>2016-08-09T23:12:48Z</cp:lastPrinted>
  <dcterms:created xsi:type="dcterms:W3CDTF">2015-01-29T22:30:14Z</dcterms:created>
  <dcterms:modified xsi:type="dcterms:W3CDTF">2018-06-11T17:16:34Z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0x010100B48A4933D0FB4B4CA82280B30CAF47E2</vt:lpwstr>
  </property>
  <property fmtid="{D5CDD505-2E9C-101B-9397-08002B2CF9AE}" pid="3" name="DocType">
    <vt:lpwstr>Presentation</vt:lpwstr>
  </property>
  <property fmtid="{D5CDD505-2E9C-101B-9397-08002B2CF9AE}" pid="4" name="Plenary Agenda Item">
    <vt:lpwstr>7</vt:lpwstr>
  </property>
  <property fmtid="{D5CDD505-2E9C-101B-9397-08002B2CF9AE}" pid="5" name="Formatting Updated">
    <vt:lpwstr>true</vt:lpwstr>
  </property>
  <property fmtid="{D5CDD505-2E9C-101B-9397-08002B2CF9AE}" pid="6" name="Plenary Agenda">
    <vt:lpwstr>8</vt:lpwstr>
  </property>
  <property fmtid="{D5CDD505-2E9C-101B-9397-08002B2CF9AE}" pid="7" name="Order">
    <vt:r8>3300</vt:r8>
  </property>
  <property fmtid="{D5CDD505-2E9C-101B-9397-08002B2CF9AE}" pid="8" name="xd_ProgID">
    <vt:lpwstr/>
  </property>
  <property fmtid="{D5CDD505-2E9C-101B-9397-08002B2CF9AE}" pid="9" name="_CopySource">
    <vt:lpwstr>https://slacspace.slac.stanford.edu/sites/reviews/lclsii/CD1DR_Dec2013/Presentations/Proc pres Dir review 12 2013.pptx</vt:lpwstr>
  </property>
  <property fmtid="{D5CDD505-2E9C-101B-9397-08002B2CF9AE}" pid="10" name="TemplateUrl">
    <vt:lpwstr/>
  </property>
  <property fmtid="{D5CDD505-2E9C-101B-9397-08002B2CF9AE}" pid="11" name="xd_Signature">
    <vt:bool>false</vt:bool>
  </property>
</Properties>
</file>