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9" r:id="rId4"/>
  </p:sldMasterIdLst>
  <p:notesMasterIdLst>
    <p:notesMasterId r:id="rId13"/>
  </p:notesMasterIdLst>
  <p:handoutMasterIdLst>
    <p:handoutMasterId r:id="rId14"/>
  </p:handoutMasterIdLst>
  <p:sldIdLst>
    <p:sldId id="662" r:id="rId5"/>
    <p:sldId id="695" r:id="rId6"/>
    <p:sldId id="696" r:id="rId7"/>
    <p:sldId id="697" r:id="rId8"/>
    <p:sldId id="698" r:id="rId9"/>
    <p:sldId id="699" r:id="rId10"/>
    <p:sldId id="700" r:id="rId11"/>
    <p:sldId id="688" r:id="rId12"/>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10" charset="-128"/>
        <a:cs typeface="+mn-cs"/>
      </a:defRPr>
    </a:lvl5pPr>
    <a:lvl6pPr marL="2286000" algn="l" defTabSz="914400" rtl="0" eaLnBrk="1" latinLnBrk="0" hangingPunct="1">
      <a:defRPr kern="1200">
        <a:solidFill>
          <a:schemeClr val="tx1"/>
        </a:solidFill>
        <a:latin typeface="Arial" pitchFamily="34" charset="0"/>
        <a:ea typeface="ＭＳ Ｐゴシック" pitchFamily="-110" charset="-128"/>
        <a:cs typeface="+mn-cs"/>
      </a:defRPr>
    </a:lvl6pPr>
    <a:lvl7pPr marL="2743200" algn="l" defTabSz="914400" rtl="0" eaLnBrk="1" latinLnBrk="0" hangingPunct="1">
      <a:defRPr kern="1200">
        <a:solidFill>
          <a:schemeClr val="tx1"/>
        </a:solidFill>
        <a:latin typeface="Arial" pitchFamily="34" charset="0"/>
        <a:ea typeface="ＭＳ Ｐゴシック" pitchFamily="-110" charset="-128"/>
        <a:cs typeface="+mn-cs"/>
      </a:defRPr>
    </a:lvl7pPr>
    <a:lvl8pPr marL="3200400" algn="l" defTabSz="914400" rtl="0" eaLnBrk="1" latinLnBrk="0" hangingPunct="1">
      <a:defRPr kern="1200">
        <a:solidFill>
          <a:schemeClr val="tx1"/>
        </a:solidFill>
        <a:latin typeface="Arial" pitchFamily="34" charset="0"/>
        <a:ea typeface="ＭＳ Ｐゴシック" pitchFamily="-110" charset="-128"/>
        <a:cs typeface="+mn-cs"/>
      </a:defRPr>
    </a:lvl8pPr>
    <a:lvl9pPr marL="3657600" algn="l" defTabSz="914400" rtl="0" eaLnBrk="1" latinLnBrk="0" hangingPunct="1">
      <a:defRPr kern="1200">
        <a:solidFill>
          <a:schemeClr val="tx1"/>
        </a:solidFill>
        <a:latin typeface="Arial" pitchFamily="34" charset="0"/>
        <a:ea typeface="ＭＳ Ｐゴシック" pitchFamily="-11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a:srgbClr val="FF3EE4"/>
    <a:srgbClr val="A4001D"/>
    <a:srgbClr val="9A0000"/>
    <a:srgbClr val="FFCC99"/>
    <a:srgbClr val="9D3431"/>
    <a:srgbClr val="0000FF"/>
    <a:srgbClr val="FFFF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21" autoAdjust="0"/>
    <p:restoredTop sz="96940" autoAdjust="0"/>
  </p:normalViewPr>
  <p:slideViewPr>
    <p:cSldViewPr snapToGrid="0">
      <p:cViewPr varScale="1">
        <p:scale>
          <a:sx n="102" d="100"/>
          <a:sy n="102" d="100"/>
        </p:scale>
        <p:origin x="12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3498"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442" name="Rectangle 2"/>
          <p:cNvSpPr>
            <a:spLocks noGrp="1" noChangeArrowheads="1"/>
          </p:cNvSpPr>
          <p:nvPr>
            <p:ph type="hdr" sz="quarter"/>
          </p:nvPr>
        </p:nvSpPr>
        <p:spPr bwMode="auto">
          <a:xfrm>
            <a:off x="1" y="0"/>
            <a:ext cx="3027466" cy="464503"/>
          </a:xfrm>
          <a:prstGeom prst="rect">
            <a:avLst/>
          </a:prstGeom>
          <a:noFill/>
          <a:ln w="9525">
            <a:noFill/>
            <a:miter lim="800000"/>
            <a:headEnd/>
            <a:tailEnd/>
          </a:ln>
          <a:effectLst/>
        </p:spPr>
        <p:txBody>
          <a:bodyPr vert="horz" wrap="square" lIns="91189" tIns="45594" rIns="91189" bIns="45594" numCol="1" anchor="t" anchorCtr="0" compatLnSpc="1">
            <a:prstTxWarp prst="textNoShape">
              <a:avLst/>
            </a:prstTxWarp>
          </a:bodyPr>
          <a:lstStyle>
            <a:lvl1pPr>
              <a:defRPr sz="1200">
                <a:latin typeface="Arial" charset="0"/>
                <a:ea typeface="+mn-ea"/>
              </a:defRPr>
            </a:lvl1pPr>
          </a:lstStyle>
          <a:p>
            <a:pPr>
              <a:defRPr/>
            </a:pPr>
            <a:endParaRPr lang="en-US" dirty="0"/>
          </a:p>
        </p:txBody>
      </p:sp>
      <p:sp>
        <p:nvSpPr>
          <p:cNvPr id="701443" name="Rectangle 3"/>
          <p:cNvSpPr>
            <a:spLocks noGrp="1" noChangeArrowheads="1"/>
          </p:cNvSpPr>
          <p:nvPr>
            <p:ph type="dt" sz="quarter" idx="1"/>
          </p:nvPr>
        </p:nvSpPr>
        <p:spPr bwMode="auto">
          <a:xfrm>
            <a:off x="3955953" y="0"/>
            <a:ext cx="3027466" cy="464503"/>
          </a:xfrm>
          <a:prstGeom prst="rect">
            <a:avLst/>
          </a:prstGeom>
          <a:noFill/>
          <a:ln w="9525">
            <a:noFill/>
            <a:miter lim="800000"/>
            <a:headEnd/>
            <a:tailEnd/>
          </a:ln>
          <a:effectLst/>
        </p:spPr>
        <p:txBody>
          <a:bodyPr vert="horz" wrap="square" lIns="91189" tIns="45594" rIns="91189" bIns="45594" numCol="1" anchor="t" anchorCtr="0" compatLnSpc="1">
            <a:prstTxWarp prst="textNoShape">
              <a:avLst/>
            </a:prstTxWarp>
          </a:bodyPr>
          <a:lstStyle>
            <a:lvl1pPr algn="r">
              <a:defRPr sz="1200">
                <a:latin typeface="Arial" charset="0"/>
                <a:ea typeface="+mn-ea"/>
              </a:defRPr>
            </a:lvl1pPr>
          </a:lstStyle>
          <a:p>
            <a:pPr>
              <a:defRPr/>
            </a:pPr>
            <a:endParaRPr lang="en-US" dirty="0"/>
          </a:p>
        </p:txBody>
      </p:sp>
      <p:sp>
        <p:nvSpPr>
          <p:cNvPr id="701444" name="Rectangle 4"/>
          <p:cNvSpPr>
            <a:spLocks noGrp="1" noChangeArrowheads="1"/>
          </p:cNvSpPr>
          <p:nvPr>
            <p:ph type="ftr" sz="quarter" idx="2"/>
          </p:nvPr>
        </p:nvSpPr>
        <p:spPr bwMode="auto">
          <a:xfrm>
            <a:off x="1" y="8817612"/>
            <a:ext cx="3027466" cy="464503"/>
          </a:xfrm>
          <a:prstGeom prst="rect">
            <a:avLst/>
          </a:prstGeom>
          <a:noFill/>
          <a:ln w="9525">
            <a:noFill/>
            <a:miter lim="800000"/>
            <a:headEnd/>
            <a:tailEnd/>
          </a:ln>
          <a:effectLst/>
        </p:spPr>
        <p:txBody>
          <a:bodyPr vert="horz" wrap="square" lIns="91189" tIns="45594" rIns="91189" bIns="45594" numCol="1" anchor="b" anchorCtr="0" compatLnSpc="1">
            <a:prstTxWarp prst="textNoShape">
              <a:avLst/>
            </a:prstTxWarp>
          </a:bodyPr>
          <a:lstStyle>
            <a:lvl1pPr>
              <a:defRPr sz="1200">
                <a:latin typeface="Arial" charset="0"/>
                <a:ea typeface="+mn-ea"/>
              </a:defRPr>
            </a:lvl1pPr>
          </a:lstStyle>
          <a:p>
            <a:pPr>
              <a:defRPr/>
            </a:pPr>
            <a:endParaRPr lang="en-US" dirty="0"/>
          </a:p>
        </p:txBody>
      </p:sp>
      <p:sp>
        <p:nvSpPr>
          <p:cNvPr id="701445" name="Rectangle 5"/>
          <p:cNvSpPr>
            <a:spLocks noGrp="1" noChangeArrowheads="1"/>
          </p:cNvSpPr>
          <p:nvPr>
            <p:ph type="sldNum" sz="quarter" idx="3"/>
          </p:nvPr>
        </p:nvSpPr>
        <p:spPr bwMode="auto">
          <a:xfrm>
            <a:off x="3955953" y="8817612"/>
            <a:ext cx="3027466" cy="464503"/>
          </a:xfrm>
          <a:prstGeom prst="rect">
            <a:avLst/>
          </a:prstGeom>
          <a:noFill/>
          <a:ln w="9525">
            <a:noFill/>
            <a:miter lim="800000"/>
            <a:headEnd/>
            <a:tailEnd/>
          </a:ln>
          <a:effectLst/>
        </p:spPr>
        <p:txBody>
          <a:bodyPr vert="horz" wrap="square" lIns="91189" tIns="45594" rIns="91189" bIns="45594" numCol="1" anchor="b" anchorCtr="0" compatLnSpc="1">
            <a:prstTxWarp prst="textNoShape">
              <a:avLst/>
            </a:prstTxWarp>
          </a:bodyPr>
          <a:lstStyle>
            <a:lvl1pPr algn="r">
              <a:defRPr sz="1200">
                <a:latin typeface="Arial" pitchFamily="34" charset="0"/>
              </a:defRPr>
            </a:lvl1pPr>
          </a:lstStyle>
          <a:p>
            <a:pPr>
              <a:defRPr/>
            </a:pPr>
            <a:fld id="{E8226311-62EA-456F-8B76-9220A4C1A652}" type="slidenum">
              <a:rPr lang="en-US"/>
              <a:pPr>
                <a:defRPr/>
              </a:pPr>
              <a:t>‹#›</a:t>
            </a:fld>
            <a:endParaRPr lang="en-US" dirty="0"/>
          </a:p>
        </p:txBody>
      </p:sp>
    </p:spTree>
    <p:extLst>
      <p:ext uri="{BB962C8B-B14F-4D97-AF65-F5344CB8AC3E}">
        <p14:creationId xmlns:p14="http://schemas.microsoft.com/office/powerpoint/2010/main" val="3757807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27466" cy="462917"/>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defTabSz="929627">
              <a:defRPr sz="1300">
                <a:latin typeface="Arial" charset="0"/>
                <a:ea typeface="+mn-ea"/>
              </a:defRPr>
            </a:lvl1pPr>
          </a:lstStyle>
          <a:p>
            <a:pPr>
              <a:defRPr/>
            </a:pPr>
            <a:endParaRPr lang="en-US" dirty="0"/>
          </a:p>
        </p:txBody>
      </p:sp>
      <p:sp>
        <p:nvSpPr>
          <p:cNvPr id="4099" name="Rectangle 3"/>
          <p:cNvSpPr>
            <a:spLocks noGrp="1" noChangeArrowheads="1"/>
          </p:cNvSpPr>
          <p:nvPr>
            <p:ph type="dt" idx="1"/>
          </p:nvPr>
        </p:nvSpPr>
        <p:spPr bwMode="auto">
          <a:xfrm>
            <a:off x="3955953" y="0"/>
            <a:ext cx="3027466" cy="462917"/>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algn="r" defTabSz="929627">
              <a:defRPr sz="1300">
                <a:latin typeface="Arial" charset="0"/>
                <a:ea typeface="+mn-ea"/>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9133" y="4410392"/>
            <a:ext cx="5586735" cy="4175763"/>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19198"/>
            <a:ext cx="3027466" cy="462917"/>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defTabSz="929627">
              <a:defRPr sz="1300">
                <a:latin typeface="Arial" charset="0"/>
                <a:ea typeface="+mn-ea"/>
              </a:defRPr>
            </a:lvl1pPr>
          </a:lstStyle>
          <a:p>
            <a:pPr>
              <a:defRPr/>
            </a:pPr>
            <a:endParaRPr lang="en-US" dirty="0"/>
          </a:p>
        </p:txBody>
      </p:sp>
      <p:sp>
        <p:nvSpPr>
          <p:cNvPr id="4103" name="Rectangle 7"/>
          <p:cNvSpPr>
            <a:spLocks noGrp="1" noChangeArrowheads="1"/>
          </p:cNvSpPr>
          <p:nvPr>
            <p:ph type="sldNum" sz="quarter" idx="5"/>
          </p:nvPr>
        </p:nvSpPr>
        <p:spPr bwMode="auto">
          <a:xfrm>
            <a:off x="3955953" y="8819198"/>
            <a:ext cx="3027466" cy="462917"/>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algn="r" defTabSz="929627">
              <a:defRPr sz="1300">
                <a:latin typeface="Arial" pitchFamily="34" charset="0"/>
              </a:defRPr>
            </a:lvl1pPr>
          </a:lstStyle>
          <a:p>
            <a:pPr>
              <a:defRPr/>
            </a:pPr>
            <a:fld id="{8C1C09D7-2034-4A7F-959F-75165A7C71A3}" type="slidenum">
              <a:rPr lang="en-US"/>
              <a:pPr>
                <a:defRPr/>
              </a:pPr>
              <a:t>‹#›</a:t>
            </a:fld>
            <a:endParaRPr lang="en-US" dirty="0"/>
          </a:p>
        </p:txBody>
      </p:sp>
    </p:spTree>
    <p:extLst>
      <p:ext uri="{BB962C8B-B14F-4D97-AF65-F5344CB8AC3E}">
        <p14:creationId xmlns:p14="http://schemas.microsoft.com/office/powerpoint/2010/main" val="2535317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D333358E-CE59-44A9-940C-F5E33043BB0D}" type="slidenum">
              <a:rPr lang="en-US" smtClean="0">
                <a:solidFill>
                  <a:prstClr val="black"/>
                </a:solidFill>
              </a:rPr>
              <a:pPr/>
              <a:t>1</a:t>
            </a:fld>
            <a:endParaRPr lang="en-US" dirty="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110" charset="-128"/>
            </a:endParaRPr>
          </a:p>
        </p:txBody>
      </p:sp>
    </p:spTree>
    <p:extLst>
      <p:ext uri="{BB962C8B-B14F-4D97-AF65-F5344CB8AC3E}">
        <p14:creationId xmlns:p14="http://schemas.microsoft.com/office/powerpoint/2010/main" val="34862631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gi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29100" y="3876675"/>
            <a:ext cx="2524389" cy="733425"/>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12457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57213" y="3181350"/>
            <a:ext cx="7989887" cy="265252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3" y="2755011"/>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r>
              <a:rPr lang="en-CA" dirty="0"/>
              <a:t>Click to edit Master subtitle style</a:t>
            </a:r>
          </a:p>
        </p:txBody>
      </p:sp>
      <p:pic>
        <p:nvPicPr>
          <p:cNvPr id="12" name="Picture 2" descr="C:\Documents and Settings\mcdunn\Desktop\LBNL_Full_Logo_Final.gif"/>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400800" y="3590925"/>
            <a:ext cx="907882" cy="776239"/>
          </a:xfrm>
          <a:prstGeom prst="rect">
            <a:avLst/>
          </a:prstGeom>
          <a:noFill/>
        </p:spPr>
      </p:pic>
      <p:pic>
        <p:nvPicPr>
          <p:cNvPr id="13" name="Picture 39" descr="http://inside.anl.gov/resources/standards/images/logos/ANL_H_Black.jpg"/>
          <p:cNvPicPr>
            <a:picLocks noChangeAspect="1" noChangeArrowheads="1"/>
          </p:cNvPicPr>
          <p:nvPr userDrawn="1"/>
        </p:nvPicPr>
        <p:blipFill>
          <a:blip r:embed="rId6"/>
          <a:srcRect/>
          <a:stretch>
            <a:fillRect/>
          </a:stretch>
        </p:blipFill>
        <p:spPr bwMode="auto">
          <a:xfrm>
            <a:off x="7491503" y="3680008"/>
            <a:ext cx="1223871" cy="569939"/>
          </a:xfrm>
          <a:prstGeom prst="rect">
            <a:avLst/>
          </a:prstGeom>
          <a:noFill/>
          <a:ln w="9525">
            <a:solidFill>
              <a:srgbClr val="FFFF00"/>
            </a:solidFill>
            <a:miter lim="800000"/>
            <a:headEnd/>
            <a:tailEnd/>
          </a:ln>
          <a:effectLst/>
        </p:spPr>
      </p:pic>
      <p:pic>
        <p:nvPicPr>
          <p:cNvPr id="1026" name="Picture 2" descr="C:\Users\tor\Downloads\FermiLogo.tiff"/>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189601" y="4531614"/>
            <a:ext cx="1792224" cy="323468"/>
          </a:xfrm>
          <a:prstGeom prst="rect">
            <a:avLst/>
          </a:prstGeom>
          <a:noFill/>
        </p:spPr>
      </p:pic>
      <p:pic>
        <p:nvPicPr>
          <p:cNvPr id="14" name="Picture 13" descr="JLab_logo_white1.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077076" y="4380905"/>
            <a:ext cx="1952624" cy="610194"/>
          </a:xfrm>
          <a:prstGeom prst="rect">
            <a:avLst/>
          </a:prstGeom>
        </p:spPr>
      </p:pic>
      <p:pic>
        <p:nvPicPr>
          <p:cNvPr id="16" name="Picture 15" descr="cornell university 2.gif"/>
          <p:cNvPicPr>
            <a:picLocks noChangeAspect="1"/>
          </p:cNvPicPr>
          <p:nvPr userDrawn="1"/>
        </p:nvPicPr>
        <p:blipFill>
          <a:blip r:embed="rId9" cstate="hqprint">
            <a:extLst>
              <a:ext uri="{28A0092B-C50C-407E-A947-70E740481C1C}">
                <a14:useLocalDpi xmlns:a14="http://schemas.microsoft.com/office/drawing/2010/main"/>
              </a:ext>
            </a:extLst>
          </a:blip>
          <a:stretch>
            <a:fillRect/>
          </a:stretch>
        </p:blipFill>
        <p:spPr>
          <a:xfrm>
            <a:off x="4210050" y="4371975"/>
            <a:ext cx="775963" cy="754745"/>
          </a:xfrm>
          <a:prstGeom prst="rect">
            <a:avLst/>
          </a:prstGeom>
        </p:spPr>
      </p:pic>
      <p:pic>
        <p:nvPicPr>
          <p:cNvPr id="17" name="Picture 4" descr="C:\Users\boyce\Documents\lclsII_banner_v01_wd565.jpg"/>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419100" y="414089"/>
            <a:ext cx="5349126" cy="11076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9875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lvl1pPr>
              <a:defRPr>
                <a:solidFill>
                  <a:srgbClr val="A4001D"/>
                </a:solidFill>
              </a:defRPr>
            </a:lvl1p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Shipping Review, June 12, 2018</a:t>
            </a:r>
            <a:endParaRPr lang="en-US"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4" name="Straight Connector 13"/>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Shipping Review, June 12, 2018</a:t>
            </a:r>
            <a:endParaRPr lang="en-US" dirty="0"/>
          </a:p>
        </p:txBody>
      </p:sp>
      <p:cxnSp>
        <p:nvCxnSpPr>
          <p:cNvPr id="7" name="Straight Connector 6"/>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Shipping Review, June 12, 2018</a:t>
            </a:r>
            <a:endParaRPr lang="en-US"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cxnSp>
        <p:nvCxnSpPr>
          <p:cNvPr id="13" name="Straight Connector 12"/>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4"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Shipping Review, June 12, 2018</a:t>
            </a:r>
            <a:endParaRPr lang="en-US" dirty="0"/>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64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LCLS-II Shipping Review, June 12, 2018</a:t>
            </a:r>
            <a:endParaRPr lang="en-US" dirty="0"/>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47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imple Titl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75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LCLS-II Shipping Review, June 12, 2018</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9746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r>
              <a:rPr lang="en-US"/>
              <a:t>LCLS-II Shipping Review, June 12, 2018</a:t>
            </a:r>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30" r:id="rId8"/>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57213" y="234260"/>
            <a:ext cx="8008937" cy="2246313"/>
          </a:xfrm>
        </p:spPr>
        <p:txBody>
          <a:bodyPr/>
          <a:lstStyle/>
          <a:p>
            <a:r>
              <a:rPr lang="en-US" sz="2800" dirty="0"/>
              <a:t>LCLS-II Cryomodule Transport Improvements</a:t>
            </a:r>
          </a:p>
        </p:txBody>
      </p:sp>
      <p:sp>
        <p:nvSpPr>
          <p:cNvPr id="5" name="Rectangle 5"/>
          <p:cNvSpPr>
            <a:spLocks noGrp="1" noChangeArrowheads="1"/>
          </p:cNvSpPr>
          <p:nvPr>
            <p:ph type="subTitle" idx="1"/>
          </p:nvPr>
        </p:nvSpPr>
        <p:spPr>
          <a:xfrm>
            <a:off x="557213" y="2618287"/>
            <a:ext cx="7989887" cy="3022551"/>
          </a:xfrm>
        </p:spPr>
        <p:txBody>
          <a:bodyPr/>
          <a:lstStyle/>
          <a:p>
            <a:r>
              <a:rPr lang="en-US" dirty="0"/>
              <a:t>Brian Hartsell</a:t>
            </a:r>
          </a:p>
          <a:p>
            <a:r>
              <a:rPr lang="en-US" dirty="0"/>
              <a:t>Shipping Review</a:t>
            </a:r>
          </a:p>
          <a:p>
            <a:r>
              <a:rPr lang="en-US" dirty="0"/>
              <a:t>12 June 2018</a:t>
            </a:r>
          </a:p>
          <a:p>
            <a:endParaRPr lang="en-US" dirty="0"/>
          </a:p>
          <a:p>
            <a:endParaRPr lang="en-US" sz="1800" dirty="0"/>
          </a:p>
          <a:p>
            <a:endParaRPr lang="en-US" dirty="0"/>
          </a:p>
          <a:p>
            <a:endParaRPr lang="en-US" sz="1800" dirty="0"/>
          </a:p>
          <a:p>
            <a:endParaRPr lang="en-US" sz="1800" dirty="0"/>
          </a:p>
          <a:p>
            <a:endParaRPr lang="en-US" sz="1800" dirty="0"/>
          </a:p>
        </p:txBody>
      </p:sp>
    </p:spTree>
    <p:extLst>
      <p:ext uri="{BB962C8B-B14F-4D97-AF65-F5344CB8AC3E}">
        <p14:creationId xmlns:p14="http://schemas.microsoft.com/office/powerpoint/2010/main" val="17352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p:cNvSpPr>
            <a:spLocks noGrp="1"/>
          </p:cNvSpPr>
          <p:nvPr>
            <p:ph type="title"/>
          </p:nvPr>
        </p:nvSpPr>
        <p:spPr/>
        <p:txBody>
          <a:bodyPr/>
          <a:lstStyle/>
          <a:p>
            <a:r>
              <a:rPr lang="en-US" dirty="0"/>
              <a:t>Frame upper truss</a:t>
            </a:r>
          </a:p>
        </p:txBody>
      </p:sp>
      <p:pic>
        <p:nvPicPr>
          <p:cNvPr id="10" name="Picture 9">
            <a:extLst>
              <a:ext uri="{FF2B5EF4-FFF2-40B4-BE49-F238E27FC236}">
                <a16:creationId xmlns:a16="http://schemas.microsoft.com/office/drawing/2014/main" id="{FC755617-5C7C-4843-9660-45B8278EE2AD}"/>
              </a:ext>
            </a:extLst>
          </p:cNvPr>
          <p:cNvPicPr>
            <a:picLocks noChangeAspect="1"/>
          </p:cNvPicPr>
          <p:nvPr/>
        </p:nvPicPr>
        <p:blipFill>
          <a:blip r:embed="rId2"/>
          <a:stretch>
            <a:fillRect/>
          </a:stretch>
        </p:blipFill>
        <p:spPr>
          <a:xfrm rot="5400000">
            <a:off x="4527261" y="1971387"/>
            <a:ext cx="5276273" cy="3957205"/>
          </a:xfrm>
          <a:prstGeom prst="rect">
            <a:avLst/>
          </a:prstGeom>
        </p:spPr>
      </p:pic>
      <p:sp>
        <p:nvSpPr>
          <p:cNvPr id="14" name="Content Placeholder 2">
            <a:extLst>
              <a:ext uri="{FF2B5EF4-FFF2-40B4-BE49-F238E27FC236}">
                <a16:creationId xmlns:a16="http://schemas.microsoft.com/office/drawing/2014/main" id="{F16B6801-94C1-4997-95FD-1F557BEEF1B1}"/>
              </a:ext>
            </a:extLst>
          </p:cNvPr>
          <p:cNvSpPr txBox="1">
            <a:spLocks/>
          </p:cNvSpPr>
          <p:nvPr/>
        </p:nvSpPr>
        <p:spPr>
          <a:xfrm>
            <a:off x="390525" y="1304143"/>
            <a:ext cx="4578640" cy="5014108"/>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sz="2000" dirty="0">
                <a:latin typeface="Calibri" panose="020F0502020204030204" pitchFamily="34" charset="0"/>
              </a:rPr>
              <a:t>The upper truss is held in place by pins, which allow the truss to rise vertically off the frame.  The truss resonates for a very long time after a shock, ~10 seconds to the touch.</a:t>
            </a:r>
          </a:p>
          <a:p>
            <a:pPr fontAlgn="auto"/>
            <a:endParaRPr lang="en-US" sz="2000" dirty="0">
              <a:latin typeface="Calibri" panose="020F0502020204030204" pitchFamily="34" charset="0"/>
            </a:endParaRPr>
          </a:p>
          <a:p>
            <a:pPr fontAlgn="auto"/>
            <a:r>
              <a:rPr lang="en-US" sz="2000" dirty="0">
                <a:latin typeface="Calibri" panose="020F0502020204030204" pitchFamily="34" charset="0"/>
              </a:rPr>
              <a:t>Will add some padding to the six contact points.</a:t>
            </a:r>
          </a:p>
          <a:p>
            <a:pPr fontAlgn="auto"/>
            <a:endParaRPr lang="en-US" sz="1800" dirty="0">
              <a:latin typeface="Calibri" panose="020F0502020204030204" pitchFamily="34" charset="0"/>
            </a:endParaRPr>
          </a:p>
          <a:p>
            <a:pPr marL="285750" indent="-285750" fontAlgn="auto">
              <a:buFont typeface="Arial" pitchFamily="34" charset="0"/>
              <a:buChar char="•"/>
            </a:pPr>
            <a:endParaRPr lang="en-US" sz="1800" dirty="0">
              <a:latin typeface="Calibri" panose="020F0502020204030204" pitchFamily="34" charset="0"/>
            </a:endParaRPr>
          </a:p>
          <a:p>
            <a:pPr fontAlgn="auto"/>
            <a:endParaRPr lang="en-US" sz="1800" dirty="0">
              <a:latin typeface="Calibri" panose="020F0502020204030204" pitchFamily="34" charset="0"/>
            </a:endParaRPr>
          </a:p>
        </p:txBody>
      </p:sp>
    </p:spTree>
    <p:extLst>
      <p:ext uri="{BB962C8B-B14F-4D97-AF65-F5344CB8AC3E}">
        <p14:creationId xmlns:p14="http://schemas.microsoft.com/office/powerpoint/2010/main" val="94638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p:cNvSpPr>
            <a:spLocks noGrp="1"/>
          </p:cNvSpPr>
          <p:nvPr>
            <p:ph type="title"/>
          </p:nvPr>
        </p:nvSpPr>
        <p:spPr/>
        <p:txBody>
          <a:bodyPr/>
          <a:lstStyle/>
          <a:p>
            <a:r>
              <a:rPr lang="en-US" dirty="0"/>
              <a:t>Frame to trailer shimming</a:t>
            </a:r>
          </a:p>
        </p:txBody>
      </p:sp>
      <p:sp>
        <p:nvSpPr>
          <p:cNvPr id="14" name="Content Placeholder 2">
            <a:extLst>
              <a:ext uri="{FF2B5EF4-FFF2-40B4-BE49-F238E27FC236}">
                <a16:creationId xmlns:a16="http://schemas.microsoft.com/office/drawing/2014/main" id="{F16B6801-94C1-4997-95FD-1F557BEEF1B1}"/>
              </a:ext>
            </a:extLst>
          </p:cNvPr>
          <p:cNvSpPr txBox="1">
            <a:spLocks/>
          </p:cNvSpPr>
          <p:nvPr/>
        </p:nvSpPr>
        <p:spPr>
          <a:xfrm>
            <a:off x="390524" y="1304143"/>
            <a:ext cx="8494557" cy="5014108"/>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sz="2000" dirty="0">
                <a:latin typeface="Calibri" panose="020F0502020204030204" pitchFamily="34" charset="0"/>
              </a:rPr>
              <a:t>Transportation experts were consulted and we determined the frame should be shimmed only at the ends.  It should be shimmed high enough that the central portion of the frame never touches the trailer.</a:t>
            </a:r>
          </a:p>
          <a:p>
            <a:pPr fontAlgn="auto"/>
            <a:endParaRPr lang="en-US" sz="2000" dirty="0">
              <a:latin typeface="Calibri" panose="020F0502020204030204" pitchFamily="34" charset="0"/>
            </a:endParaRPr>
          </a:p>
          <a:p>
            <a:pPr fontAlgn="auto"/>
            <a:r>
              <a:rPr lang="en-US" sz="2000" dirty="0">
                <a:latin typeface="Calibri" panose="020F0502020204030204" pitchFamily="34" charset="0"/>
              </a:rPr>
              <a:t>Preliminary FEA has been run on the frame in this configuration and stresses appear acceptable.  This is not unexpected – the frame is designed as a lifting fixture with safety factor &gt; 4 to yield.</a:t>
            </a:r>
          </a:p>
          <a:p>
            <a:pPr fontAlgn="auto"/>
            <a:endParaRPr lang="en-US" sz="1800" dirty="0">
              <a:latin typeface="Calibri" panose="020F0502020204030204" pitchFamily="34" charset="0"/>
            </a:endParaRPr>
          </a:p>
          <a:p>
            <a:pPr marL="285750" indent="-285750" fontAlgn="auto">
              <a:buFont typeface="Arial" pitchFamily="34" charset="0"/>
              <a:buChar char="•"/>
            </a:pPr>
            <a:endParaRPr lang="en-US" sz="1800" dirty="0">
              <a:latin typeface="Calibri" panose="020F0502020204030204" pitchFamily="34" charset="0"/>
            </a:endParaRPr>
          </a:p>
          <a:p>
            <a:pPr fontAlgn="auto"/>
            <a:endParaRPr lang="en-US" sz="1800" dirty="0">
              <a:latin typeface="Calibri" panose="020F0502020204030204" pitchFamily="34" charset="0"/>
            </a:endParaRPr>
          </a:p>
        </p:txBody>
      </p:sp>
      <p:sp>
        <p:nvSpPr>
          <p:cNvPr id="5" name="Arc 4">
            <a:extLst>
              <a:ext uri="{FF2B5EF4-FFF2-40B4-BE49-F238E27FC236}">
                <a16:creationId xmlns:a16="http://schemas.microsoft.com/office/drawing/2014/main" id="{57195657-382B-4702-BD95-01BC3D58A343}"/>
              </a:ext>
            </a:extLst>
          </p:cNvPr>
          <p:cNvSpPr/>
          <p:nvPr/>
        </p:nvSpPr>
        <p:spPr>
          <a:xfrm>
            <a:off x="729975" y="6121435"/>
            <a:ext cx="7721600" cy="618835"/>
          </a:xfrm>
          <a:prstGeom prst="arc">
            <a:avLst>
              <a:gd name="adj1" fmla="val 10872483"/>
              <a:gd name="adj2" fmla="val 21540880"/>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694F2E15-6DEB-4D74-A8DE-E8ED864C2054}"/>
              </a:ext>
            </a:extLst>
          </p:cNvPr>
          <p:cNvSpPr/>
          <p:nvPr/>
        </p:nvSpPr>
        <p:spPr>
          <a:xfrm>
            <a:off x="936913" y="5798162"/>
            <a:ext cx="147782"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272257-742E-42CB-B4FE-99A4CAF96E2F}"/>
              </a:ext>
            </a:extLst>
          </p:cNvPr>
          <p:cNvSpPr/>
          <p:nvPr/>
        </p:nvSpPr>
        <p:spPr>
          <a:xfrm>
            <a:off x="8099713" y="5798162"/>
            <a:ext cx="147782" cy="49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271A2F-2E09-48C6-A519-9038CDF7E849}"/>
              </a:ext>
            </a:extLst>
          </p:cNvPr>
          <p:cNvSpPr/>
          <p:nvPr/>
        </p:nvSpPr>
        <p:spPr>
          <a:xfrm>
            <a:off x="729975" y="4514308"/>
            <a:ext cx="7836175" cy="128385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52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p:cNvSpPr>
            <a:spLocks noGrp="1"/>
          </p:cNvSpPr>
          <p:nvPr>
            <p:ph type="title"/>
          </p:nvPr>
        </p:nvSpPr>
        <p:spPr/>
        <p:txBody>
          <a:bodyPr/>
          <a:lstStyle/>
          <a:p>
            <a:r>
              <a:rPr lang="en-US" dirty="0"/>
              <a:t>Procedure unification</a:t>
            </a:r>
          </a:p>
        </p:txBody>
      </p:sp>
      <p:sp>
        <p:nvSpPr>
          <p:cNvPr id="14" name="Content Placeholder 2">
            <a:extLst>
              <a:ext uri="{FF2B5EF4-FFF2-40B4-BE49-F238E27FC236}">
                <a16:creationId xmlns:a16="http://schemas.microsoft.com/office/drawing/2014/main" id="{F16B6801-94C1-4997-95FD-1F557BEEF1B1}"/>
              </a:ext>
            </a:extLst>
          </p:cNvPr>
          <p:cNvSpPr txBox="1">
            <a:spLocks/>
          </p:cNvSpPr>
          <p:nvPr/>
        </p:nvSpPr>
        <p:spPr>
          <a:xfrm>
            <a:off x="390524" y="1304143"/>
            <a:ext cx="8494557" cy="5014108"/>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sz="2000" dirty="0">
                <a:latin typeface="Calibri" panose="020F0502020204030204" pitchFamily="34" charset="0"/>
              </a:rPr>
              <a:t>Previously, Fermilab and Jefferson Lab had their own procedures to prepare a cryomodule for shipment.  Naeem has started creating one procedure for the two labs to follow to avoid inconsistencies.</a:t>
            </a:r>
          </a:p>
          <a:p>
            <a:pPr fontAlgn="auto"/>
            <a:endParaRPr lang="en-US" sz="2000" dirty="0">
              <a:latin typeface="Calibri" panose="020F0502020204030204" pitchFamily="34" charset="0"/>
            </a:endParaRPr>
          </a:p>
          <a:p>
            <a:pPr fontAlgn="auto"/>
            <a:r>
              <a:rPr lang="en-US" sz="2000" dirty="0">
                <a:latin typeface="Calibri" panose="020F0502020204030204" pitchFamily="34" charset="0"/>
              </a:rPr>
              <a:t>This will also include the method of fixing the frame to the trailer, including shims and straps.</a:t>
            </a:r>
          </a:p>
          <a:p>
            <a:pPr fontAlgn="auto"/>
            <a:endParaRPr lang="en-US" sz="1800" dirty="0">
              <a:latin typeface="Calibri" panose="020F0502020204030204" pitchFamily="34" charset="0"/>
            </a:endParaRPr>
          </a:p>
          <a:p>
            <a:pPr marL="285750" indent="-285750" fontAlgn="auto">
              <a:buFont typeface="Arial" pitchFamily="34" charset="0"/>
              <a:buChar char="•"/>
            </a:pPr>
            <a:endParaRPr lang="en-US" sz="1800" dirty="0">
              <a:latin typeface="Calibri" panose="020F0502020204030204" pitchFamily="34" charset="0"/>
            </a:endParaRPr>
          </a:p>
          <a:p>
            <a:pPr fontAlgn="auto"/>
            <a:endParaRPr lang="en-US" sz="1800" dirty="0">
              <a:latin typeface="Calibri" panose="020F0502020204030204" pitchFamily="34" charset="0"/>
            </a:endParaRPr>
          </a:p>
        </p:txBody>
      </p:sp>
      <p:pic>
        <p:nvPicPr>
          <p:cNvPr id="4" name="Picture 3">
            <a:extLst>
              <a:ext uri="{FF2B5EF4-FFF2-40B4-BE49-F238E27FC236}">
                <a16:creationId xmlns:a16="http://schemas.microsoft.com/office/drawing/2014/main" id="{C01BE7C6-A39F-471B-8C84-40591777C0E5}"/>
              </a:ext>
            </a:extLst>
          </p:cNvPr>
          <p:cNvPicPr>
            <a:picLocks noChangeAspect="1"/>
          </p:cNvPicPr>
          <p:nvPr/>
        </p:nvPicPr>
        <p:blipFill>
          <a:blip r:embed="rId2"/>
          <a:stretch>
            <a:fillRect/>
          </a:stretch>
        </p:blipFill>
        <p:spPr>
          <a:xfrm>
            <a:off x="298098" y="4333055"/>
            <a:ext cx="4205509" cy="1531132"/>
          </a:xfrm>
          <a:prstGeom prst="rect">
            <a:avLst/>
          </a:prstGeom>
        </p:spPr>
      </p:pic>
      <p:pic>
        <p:nvPicPr>
          <p:cNvPr id="5" name="Picture 4">
            <a:extLst>
              <a:ext uri="{FF2B5EF4-FFF2-40B4-BE49-F238E27FC236}">
                <a16:creationId xmlns:a16="http://schemas.microsoft.com/office/drawing/2014/main" id="{2AF7A809-750F-4C76-A19B-21F77C99CF12}"/>
              </a:ext>
            </a:extLst>
          </p:cNvPr>
          <p:cNvPicPr>
            <a:picLocks noChangeAspect="1"/>
          </p:cNvPicPr>
          <p:nvPr/>
        </p:nvPicPr>
        <p:blipFill>
          <a:blip r:embed="rId3"/>
          <a:stretch>
            <a:fillRect/>
          </a:stretch>
        </p:blipFill>
        <p:spPr>
          <a:xfrm>
            <a:off x="4685122" y="4339667"/>
            <a:ext cx="4280553" cy="1556565"/>
          </a:xfrm>
          <a:prstGeom prst="rect">
            <a:avLst/>
          </a:prstGeom>
        </p:spPr>
      </p:pic>
    </p:spTree>
    <p:extLst>
      <p:ext uri="{BB962C8B-B14F-4D97-AF65-F5344CB8AC3E}">
        <p14:creationId xmlns:p14="http://schemas.microsoft.com/office/powerpoint/2010/main" val="366355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lstStyle/>
          <a:p>
            <a:r>
              <a:rPr lang="en-US" dirty="0"/>
              <a:t>50K Shield Restraint</a:t>
            </a:r>
          </a:p>
        </p:txBody>
      </p:sp>
      <p:sp>
        <p:nvSpPr>
          <p:cNvPr id="14" name="Content Placeholder 2">
            <a:extLst>
              <a:ext uri="{FF2B5EF4-FFF2-40B4-BE49-F238E27FC236}">
                <a16:creationId xmlns:a16="http://schemas.microsoft.com/office/drawing/2014/main" id="{F16B6801-94C1-4997-95FD-1F557BEEF1B1}"/>
              </a:ext>
            </a:extLst>
          </p:cNvPr>
          <p:cNvSpPr txBox="1">
            <a:spLocks/>
          </p:cNvSpPr>
          <p:nvPr/>
        </p:nvSpPr>
        <p:spPr>
          <a:xfrm>
            <a:off x="390525" y="1304143"/>
            <a:ext cx="5934946" cy="5014108"/>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sz="2000" dirty="0">
                <a:latin typeface="Calibri" panose="020F0502020204030204" pitchFamily="34" charset="0"/>
              </a:rPr>
              <a:t>The 50K shield needs to be restrained from movement, especially in the central portions where there are no seismic restraints.  Options we have considered:</a:t>
            </a:r>
          </a:p>
          <a:p>
            <a:pPr marL="342900" indent="-342900" fontAlgn="auto">
              <a:buFont typeface="Arial" panose="020B0604020202020204" pitchFamily="34" charset="0"/>
              <a:buChar char="•"/>
            </a:pPr>
            <a:r>
              <a:rPr lang="en-US" sz="2000" dirty="0">
                <a:latin typeface="Calibri" panose="020F0502020204030204" pitchFamily="34" charset="0"/>
              </a:rPr>
              <a:t>Foam, similar to FLASH 3.9 GHz Cryomodule (right)</a:t>
            </a:r>
          </a:p>
          <a:p>
            <a:pPr marL="800100" lvl="1" indent="-342900" fontAlgn="auto"/>
            <a:r>
              <a:rPr lang="en-US" sz="1800" dirty="0">
                <a:latin typeface="Calibri" panose="020F0502020204030204" pitchFamily="34" charset="0"/>
              </a:rPr>
              <a:t>Must also be installed in center of cryomodule</a:t>
            </a:r>
          </a:p>
          <a:p>
            <a:pPr marL="342900" indent="-342900" fontAlgn="auto">
              <a:buFont typeface="Arial" panose="020B0604020202020204" pitchFamily="34" charset="0"/>
              <a:buChar char="•"/>
            </a:pPr>
            <a:r>
              <a:rPr lang="en-US" sz="2000" dirty="0">
                <a:latin typeface="Calibri" panose="020F0502020204030204" pitchFamily="34" charset="0"/>
              </a:rPr>
              <a:t>Additional seismic restraints</a:t>
            </a:r>
          </a:p>
          <a:p>
            <a:pPr marL="342900" indent="-342900" fontAlgn="auto">
              <a:buFont typeface="Arial" panose="020B0604020202020204" pitchFamily="34" charset="0"/>
              <a:buChar char="•"/>
            </a:pPr>
            <a:r>
              <a:rPr lang="en-US" sz="2000" dirty="0">
                <a:latin typeface="Calibri" panose="020F0502020204030204" pitchFamily="34" charset="0"/>
              </a:rPr>
              <a:t>Inflatable seals</a:t>
            </a:r>
          </a:p>
          <a:p>
            <a:pPr fontAlgn="auto"/>
            <a:endParaRPr lang="en-US" sz="1800" dirty="0">
              <a:latin typeface="Calibri" panose="020F0502020204030204" pitchFamily="34" charset="0"/>
            </a:endParaRPr>
          </a:p>
          <a:p>
            <a:pPr marL="285750" indent="-285750" fontAlgn="auto">
              <a:buFont typeface="Arial" pitchFamily="34" charset="0"/>
              <a:buChar char="•"/>
            </a:pPr>
            <a:endParaRPr lang="en-US" sz="1800" dirty="0">
              <a:latin typeface="Calibri" panose="020F0502020204030204" pitchFamily="34" charset="0"/>
            </a:endParaRPr>
          </a:p>
          <a:p>
            <a:pPr fontAlgn="auto"/>
            <a:endParaRPr lang="en-US" sz="1800" dirty="0">
              <a:latin typeface="Calibri" panose="020F0502020204030204" pitchFamily="34" charset="0"/>
            </a:endParaRPr>
          </a:p>
        </p:txBody>
      </p:sp>
      <p:pic>
        <p:nvPicPr>
          <p:cNvPr id="6" name="Picture 5">
            <a:extLst>
              <a:ext uri="{FF2B5EF4-FFF2-40B4-BE49-F238E27FC236}">
                <a16:creationId xmlns:a16="http://schemas.microsoft.com/office/drawing/2014/main" id="{A068E403-5F85-4B4E-B062-E317697AF50F}"/>
              </a:ext>
            </a:extLst>
          </p:cNvPr>
          <p:cNvPicPr>
            <a:picLocks noChangeAspect="1"/>
          </p:cNvPicPr>
          <p:nvPr/>
        </p:nvPicPr>
        <p:blipFill>
          <a:blip r:embed="rId2"/>
          <a:stretch>
            <a:fillRect/>
          </a:stretch>
        </p:blipFill>
        <p:spPr>
          <a:xfrm>
            <a:off x="6049532" y="0"/>
            <a:ext cx="3097504" cy="3279487"/>
          </a:xfrm>
          <a:prstGeom prst="rect">
            <a:avLst/>
          </a:prstGeom>
        </p:spPr>
      </p:pic>
      <p:pic>
        <p:nvPicPr>
          <p:cNvPr id="7" name="Picture 6">
            <a:extLst>
              <a:ext uri="{FF2B5EF4-FFF2-40B4-BE49-F238E27FC236}">
                <a16:creationId xmlns:a16="http://schemas.microsoft.com/office/drawing/2014/main" id="{631B173E-8737-4B6D-84C7-50874F8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72" y="5274062"/>
            <a:ext cx="5929460" cy="907983"/>
          </a:xfrm>
          <a:prstGeom prst="rect">
            <a:avLst/>
          </a:prstGeom>
        </p:spPr>
      </p:pic>
      <p:sp>
        <p:nvSpPr>
          <p:cNvPr id="8" name="Rectangle 7">
            <a:extLst>
              <a:ext uri="{FF2B5EF4-FFF2-40B4-BE49-F238E27FC236}">
                <a16:creationId xmlns:a16="http://schemas.microsoft.com/office/drawing/2014/main" id="{79DB3E23-83D0-4B4E-A85C-6EA67E8B9DEC}"/>
              </a:ext>
            </a:extLst>
          </p:cNvPr>
          <p:cNvSpPr/>
          <p:nvPr/>
        </p:nvSpPr>
        <p:spPr>
          <a:xfrm>
            <a:off x="3587112" y="5592962"/>
            <a:ext cx="2155968"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AB87217-0CAC-4494-974F-8D91B777C6DE}"/>
              </a:ext>
            </a:extLst>
          </p:cNvPr>
          <p:cNvSpPr/>
          <p:nvPr/>
        </p:nvSpPr>
        <p:spPr>
          <a:xfrm>
            <a:off x="642874" y="5592963"/>
            <a:ext cx="2441928"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720CA69-D499-4708-A17A-A21C1C9BCC0B}"/>
              </a:ext>
            </a:extLst>
          </p:cNvPr>
          <p:cNvSpPr/>
          <p:nvPr/>
        </p:nvSpPr>
        <p:spPr>
          <a:xfrm>
            <a:off x="3587112" y="5742456"/>
            <a:ext cx="2155968"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568BE29-4790-4D5F-8E0E-3E1CCA679027}"/>
              </a:ext>
            </a:extLst>
          </p:cNvPr>
          <p:cNvSpPr/>
          <p:nvPr/>
        </p:nvSpPr>
        <p:spPr>
          <a:xfrm>
            <a:off x="642874" y="5728414"/>
            <a:ext cx="2441928"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EFA15FD-45E1-414B-AAFB-955344D209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9985" y="3747352"/>
            <a:ext cx="2742782" cy="2612173"/>
          </a:xfrm>
          <a:prstGeom prst="rect">
            <a:avLst/>
          </a:prstGeom>
        </p:spPr>
      </p:pic>
      <p:sp>
        <p:nvSpPr>
          <p:cNvPr id="13" name="Rectangle 12">
            <a:extLst>
              <a:ext uri="{FF2B5EF4-FFF2-40B4-BE49-F238E27FC236}">
                <a16:creationId xmlns:a16="http://schemas.microsoft.com/office/drawing/2014/main" id="{EE50C298-0BD6-41AD-9A29-458C16DD7505}"/>
              </a:ext>
            </a:extLst>
          </p:cNvPr>
          <p:cNvSpPr/>
          <p:nvPr/>
        </p:nvSpPr>
        <p:spPr>
          <a:xfrm rot="20155832">
            <a:off x="7867475" y="5772638"/>
            <a:ext cx="122233" cy="6360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C5B1ED5-4686-489C-ABF0-1589687D904E}"/>
              </a:ext>
            </a:extLst>
          </p:cNvPr>
          <p:cNvSpPr/>
          <p:nvPr/>
        </p:nvSpPr>
        <p:spPr>
          <a:xfrm rot="1406897">
            <a:off x="7339049" y="5780954"/>
            <a:ext cx="122233" cy="6360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4">
            <a:extLst>
              <a:ext uri="{FF2B5EF4-FFF2-40B4-BE49-F238E27FC236}">
                <a16:creationId xmlns:a16="http://schemas.microsoft.com/office/drawing/2014/main" id="{B5B4C5A3-39A8-4457-870F-3C5CE1E7425F}"/>
              </a:ext>
            </a:extLst>
          </p:cNvPr>
          <p:cNvPicPr>
            <a:picLocks noChangeAspect="1"/>
          </p:cNvPicPr>
          <p:nvPr/>
        </p:nvPicPr>
        <p:blipFill rotWithShape="1">
          <a:blip r:embed="rId5">
            <a:extLst>
              <a:ext uri="{28A0092B-C50C-407E-A947-70E740481C1C}">
                <a14:useLocalDpi xmlns:a14="http://schemas.microsoft.com/office/drawing/2010/main" val="0"/>
              </a:ext>
            </a:extLst>
          </a:blip>
          <a:srcRect b="17211"/>
          <a:stretch/>
        </p:blipFill>
        <p:spPr>
          <a:xfrm>
            <a:off x="3710764" y="3482341"/>
            <a:ext cx="2382420" cy="1609232"/>
          </a:xfrm>
          <a:prstGeom prst="rect">
            <a:avLst/>
          </a:prstGeom>
        </p:spPr>
      </p:pic>
    </p:spTree>
    <p:extLst>
      <p:ext uri="{BB962C8B-B14F-4D97-AF65-F5344CB8AC3E}">
        <p14:creationId xmlns:p14="http://schemas.microsoft.com/office/powerpoint/2010/main" val="3983627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a:t>Transport route</a:t>
            </a:r>
          </a:p>
        </p:txBody>
      </p:sp>
      <p:sp>
        <p:nvSpPr>
          <p:cNvPr id="14" name="Content Placeholder 2">
            <a:extLst>
              <a:ext uri="{FF2B5EF4-FFF2-40B4-BE49-F238E27FC236}">
                <a16:creationId xmlns:a16="http://schemas.microsoft.com/office/drawing/2014/main" id="{F16B6801-94C1-4997-95FD-1F557BEEF1B1}"/>
              </a:ext>
            </a:extLst>
          </p:cNvPr>
          <p:cNvSpPr txBox="1">
            <a:spLocks/>
          </p:cNvSpPr>
          <p:nvPr/>
        </p:nvSpPr>
        <p:spPr>
          <a:xfrm>
            <a:off x="390524" y="1304143"/>
            <a:ext cx="8494557" cy="5014108"/>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fontAlgn="auto">
              <a:buFont typeface="Arial" panose="020B0604020202020204" pitchFamily="34" charset="0"/>
              <a:buChar char="•"/>
            </a:pPr>
            <a:r>
              <a:rPr lang="en-US" sz="2000" dirty="0">
                <a:latin typeface="Calibri" panose="020F0502020204030204" pitchFamily="34" charset="0"/>
              </a:rPr>
              <a:t>Unify the transport route.  Current thoughts:</a:t>
            </a:r>
          </a:p>
          <a:p>
            <a:pPr marL="800100" lvl="1" indent="-342900" fontAlgn="auto"/>
            <a:r>
              <a:rPr lang="en-US" sz="1800" dirty="0">
                <a:latin typeface="Calibri" panose="020F0502020204030204" pitchFamily="34" charset="0"/>
              </a:rPr>
              <a:t>JLab to use the ‘southern’ route.</a:t>
            </a:r>
          </a:p>
          <a:p>
            <a:pPr marL="800100" lvl="1" indent="-342900" fontAlgn="auto"/>
            <a:r>
              <a:rPr lang="en-US" sz="1800" dirty="0">
                <a:latin typeface="Calibri" panose="020F0502020204030204" pitchFamily="34" charset="0"/>
              </a:rPr>
              <a:t>Fermilab to join this route as directly as possible.</a:t>
            </a:r>
          </a:p>
          <a:p>
            <a:pPr marL="342900" indent="-342900" fontAlgn="auto">
              <a:buFont typeface="Arial" panose="020B0604020202020204" pitchFamily="34" charset="0"/>
              <a:buChar char="•"/>
            </a:pPr>
            <a:r>
              <a:rPr lang="en-US" sz="2000" dirty="0">
                <a:latin typeface="Calibri" panose="020F0502020204030204" pitchFamily="34" charset="0"/>
              </a:rPr>
              <a:t>Limit the speed of transportation to a speed that is possible on all roads.</a:t>
            </a:r>
          </a:p>
          <a:p>
            <a:pPr marL="800100" lvl="1" indent="-342900" fontAlgn="auto"/>
            <a:r>
              <a:rPr lang="en-US" sz="1800" dirty="0">
                <a:latin typeface="Calibri" panose="020F0502020204030204" pitchFamily="34" charset="0"/>
              </a:rPr>
              <a:t>Minimum on most interstates appears to be 45 mph, with 55 mph possibly in some sections.</a:t>
            </a:r>
          </a:p>
          <a:p>
            <a:pPr marL="342900" indent="-342900" fontAlgn="auto">
              <a:buFont typeface="Arial" panose="020B0604020202020204" pitchFamily="34" charset="0"/>
              <a:buChar char="•"/>
            </a:pPr>
            <a:r>
              <a:rPr lang="en-US" sz="2000" dirty="0">
                <a:latin typeface="Calibri" panose="020F0502020204030204" pitchFamily="34" charset="0"/>
              </a:rPr>
              <a:t>Limit the route to major highways/interstates only and </a:t>
            </a:r>
            <a:r>
              <a:rPr lang="en-US" sz="2000" b="1" dirty="0">
                <a:latin typeface="Calibri" panose="020F0502020204030204" pitchFamily="34" charset="0"/>
              </a:rPr>
              <a:t>enforce</a:t>
            </a:r>
            <a:r>
              <a:rPr lang="en-US" sz="2000" dirty="0">
                <a:latin typeface="Calibri" panose="020F0502020204030204" pitchFamily="34" charset="0"/>
              </a:rPr>
              <a:t> this.</a:t>
            </a:r>
          </a:p>
          <a:p>
            <a:pPr marL="342900" indent="-342900" fontAlgn="auto">
              <a:buFont typeface="Arial" panose="020B0604020202020204" pitchFamily="34" charset="0"/>
              <a:buChar char="•"/>
            </a:pPr>
            <a:r>
              <a:rPr lang="en-US" sz="2000" dirty="0">
                <a:latin typeface="Calibri" panose="020F0502020204030204" pitchFamily="34" charset="0"/>
              </a:rPr>
              <a:t>These changes most likely require changes to the shipping contract.</a:t>
            </a:r>
          </a:p>
          <a:p>
            <a:pPr fontAlgn="auto"/>
            <a:endParaRPr lang="en-US" sz="1800" dirty="0">
              <a:latin typeface="Calibri" panose="020F0502020204030204" pitchFamily="34" charset="0"/>
            </a:endParaRPr>
          </a:p>
          <a:p>
            <a:pPr marL="285750" indent="-285750" fontAlgn="auto">
              <a:buFont typeface="Arial" pitchFamily="34" charset="0"/>
              <a:buChar char="•"/>
            </a:pPr>
            <a:endParaRPr lang="en-US" sz="1800" dirty="0">
              <a:latin typeface="Calibri" panose="020F0502020204030204" pitchFamily="34" charset="0"/>
            </a:endParaRPr>
          </a:p>
          <a:p>
            <a:pPr fontAlgn="auto"/>
            <a:endParaRPr lang="en-US" sz="1800" dirty="0">
              <a:latin typeface="Calibri" panose="020F0502020204030204" pitchFamily="34" charset="0"/>
            </a:endParaRPr>
          </a:p>
        </p:txBody>
      </p:sp>
      <p:pic>
        <p:nvPicPr>
          <p:cNvPr id="5" name="Picture 4">
            <a:extLst>
              <a:ext uri="{FF2B5EF4-FFF2-40B4-BE49-F238E27FC236}">
                <a16:creationId xmlns:a16="http://schemas.microsoft.com/office/drawing/2014/main" id="{B78DE56D-2A04-4EEC-9F60-E62547DF4956}"/>
              </a:ext>
            </a:extLst>
          </p:cNvPr>
          <p:cNvPicPr>
            <a:picLocks noChangeAspect="1"/>
          </p:cNvPicPr>
          <p:nvPr/>
        </p:nvPicPr>
        <p:blipFill>
          <a:blip r:embed="rId2"/>
          <a:stretch>
            <a:fillRect/>
          </a:stretch>
        </p:blipFill>
        <p:spPr>
          <a:xfrm>
            <a:off x="0" y="4276724"/>
            <a:ext cx="4824813" cy="2581275"/>
          </a:xfrm>
          <a:prstGeom prst="rect">
            <a:avLst/>
          </a:prstGeom>
        </p:spPr>
      </p:pic>
      <p:pic>
        <p:nvPicPr>
          <p:cNvPr id="17" name="Picture 16">
            <a:extLst>
              <a:ext uri="{FF2B5EF4-FFF2-40B4-BE49-F238E27FC236}">
                <a16:creationId xmlns:a16="http://schemas.microsoft.com/office/drawing/2014/main" id="{4939AF9B-7B2B-49E6-B830-6038EC14CC30}"/>
              </a:ext>
            </a:extLst>
          </p:cNvPr>
          <p:cNvPicPr>
            <a:picLocks noChangeAspect="1"/>
          </p:cNvPicPr>
          <p:nvPr/>
        </p:nvPicPr>
        <p:blipFill>
          <a:blip r:embed="rId3"/>
          <a:stretch>
            <a:fillRect/>
          </a:stretch>
        </p:blipFill>
        <p:spPr>
          <a:xfrm>
            <a:off x="4824813" y="4584742"/>
            <a:ext cx="4319187" cy="2273257"/>
          </a:xfrm>
          <a:prstGeom prst="rect">
            <a:avLst/>
          </a:prstGeom>
        </p:spPr>
      </p:pic>
    </p:spTree>
    <p:extLst>
      <p:ext uri="{BB962C8B-B14F-4D97-AF65-F5344CB8AC3E}">
        <p14:creationId xmlns:p14="http://schemas.microsoft.com/office/powerpoint/2010/main" val="1810034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p:txBody>
          <a:bodyPr/>
          <a:lstStyle/>
          <a:p>
            <a:r>
              <a:rPr lang="en-US" dirty="0"/>
              <a:t>Instrumentation</a:t>
            </a:r>
          </a:p>
        </p:txBody>
      </p:sp>
      <p:sp>
        <p:nvSpPr>
          <p:cNvPr id="14" name="Content Placeholder 2">
            <a:extLst>
              <a:ext uri="{FF2B5EF4-FFF2-40B4-BE49-F238E27FC236}">
                <a16:creationId xmlns:a16="http://schemas.microsoft.com/office/drawing/2014/main" id="{F16B6801-94C1-4997-95FD-1F557BEEF1B1}"/>
              </a:ext>
            </a:extLst>
          </p:cNvPr>
          <p:cNvSpPr txBox="1">
            <a:spLocks/>
          </p:cNvSpPr>
          <p:nvPr/>
        </p:nvSpPr>
        <p:spPr>
          <a:xfrm>
            <a:off x="390524" y="1304143"/>
            <a:ext cx="8494557" cy="5370034"/>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fontAlgn="auto">
              <a:buFont typeface="Arial" panose="020B0604020202020204" pitchFamily="34" charset="0"/>
              <a:buChar char="•"/>
            </a:pPr>
            <a:r>
              <a:rPr lang="en-US" sz="2000" dirty="0">
                <a:latin typeface="Calibri" panose="020F0502020204030204" pitchFamily="34" charset="0"/>
              </a:rPr>
              <a:t>Until we have confidence that accelerometers can tell the whole story, displacement logging will be carried out across the cavity 4 coupler bellows and from the cold mass to the vessel.</a:t>
            </a:r>
          </a:p>
          <a:p>
            <a:pPr marL="800100" lvl="1" indent="-342900" fontAlgn="auto"/>
            <a:r>
              <a:rPr lang="en-US" sz="1800" dirty="0">
                <a:latin typeface="Calibri" panose="020F0502020204030204" pitchFamily="34" charset="0"/>
              </a:rPr>
              <a:t>Current plan is to use dial indicators capable of logging and a laser displacement measurement device with a laptop to log data.</a:t>
            </a:r>
          </a:p>
          <a:p>
            <a:pPr marL="342900" indent="-342900" fontAlgn="auto">
              <a:buFont typeface="Arial" panose="020B0604020202020204" pitchFamily="34" charset="0"/>
              <a:buChar char="•"/>
            </a:pPr>
            <a:r>
              <a:rPr lang="en-US" sz="2000" dirty="0">
                <a:latin typeface="Calibri" panose="020F0502020204030204" pitchFamily="34" charset="0"/>
              </a:rPr>
              <a:t>Other instruments will be kept:  SAVER9X, GP1, Slam Sticks, X2s, and the Arch systems monitor.</a:t>
            </a:r>
          </a:p>
          <a:p>
            <a:pPr marL="800100" lvl="1" indent="-342900" fontAlgn="auto"/>
            <a:r>
              <a:rPr lang="en-US" sz="1800" dirty="0">
                <a:latin typeface="Calibri" panose="020F0502020204030204" pitchFamily="34" charset="0"/>
              </a:rPr>
              <a:t>Slam sticks on US CGV, DS CGV, and across cavity 4 coupler bellows.</a:t>
            </a:r>
          </a:p>
          <a:p>
            <a:pPr marL="800100" lvl="1" indent="-342900" fontAlgn="auto"/>
            <a:r>
              <a:rPr lang="en-US" sz="1800" dirty="0">
                <a:latin typeface="Calibri" panose="020F0502020204030204" pitchFamily="34" charset="0"/>
              </a:rPr>
              <a:t>X2s on axle side inner and outer frame</a:t>
            </a:r>
          </a:p>
          <a:p>
            <a:pPr marL="800100" lvl="1" indent="-342900" fontAlgn="auto"/>
            <a:r>
              <a:rPr lang="en-US" sz="1800" dirty="0">
                <a:latin typeface="Calibri" panose="020F0502020204030204" pitchFamily="34" charset="0"/>
              </a:rPr>
              <a:t>GP1 at least on DS CGV and outer frame</a:t>
            </a:r>
          </a:p>
          <a:p>
            <a:pPr marL="800100" lvl="1" indent="-342900" fontAlgn="auto"/>
            <a:r>
              <a:rPr lang="en-US" sz="1800" dirty="0">
                <a:latin typeface="Calibri" panose="020F0502020204030204" pitchFamily="34" charset="0"/>
              </a:rPr>
              <a:t>Arch systems shock logger on DS CGV</a:t>
            </a:r>
          </a:p>
          <a:p>
            <a:pPr marL="342900" indent="-342900" fontAlgn="auto">
              <a:buFont typeface="Arial" panose="020B0604020202020204" pitchFamily="34" charset="0"/>
              <a:buChar char="•"/>
            </a:pPr>
            <a:r>
              <a:rPr lang="en-US" sz="2000" dirty="0">
                <a:latin typeface="Calibri" panose="020F0502020204030204" pitchFamily="34" charset="0"/>
              </a:rPr>
              <a:t>Beamline vacuum levels will be monitored and logged</a:t>
            </a:r>
          </a:p>
          <a:p>
            <a:pPr marL="285750" indent="-285750" fontAlgn="auto">
              <a:buFont typeface="Arial" pitchFamily="34" charset="0"/>
              <a:buChar char="•"/>
            </a:pPr>
            <a:r>
              <a:rPr lang="en-US" sz="2000" dirty="0">
                <a:latin typeface="Calibri" panose="020F0502020204030204" pitchFamily="34" charset="0"/>
              </a:rPr>
              <a:t>We are working on a method to both power and feed signals out where needed through the tuner access ports for cavities 2, 5, and 8.</a:t>
            </a:r>
          </a:p>
          <a:p>
            <a:pPr marL="285750" indent="-285750" fontAlgn="auto">
              <a:buFont typeface="Arial" pitchFamily="34" charset="0"/>
              <a:buChar char="•"/>
            </a:pPr>
            <a:endParaRPr lang="en-US" sz="1800" dirty="0">
              <a:latin typeface="Calibri" panose="020F0502020204030204" pitchFamily="34" charset="0"/>
            </a:endParaRPr>
          </a:p>
          <a:p>
            <a:pPr fontAlgn="auto"/>
            <a:endParaRPr lang="en-US" sz="1800" dirty="0">
              <a:latin typeface="Calibri" panose="020F0502020204030204" pitchFamily="34" charset="0"/>
            </a:endParaRPr>
          </a:p>
        </p:txBody>
      </p:sp>
    </p:spTree>
    <p:extLst>
      <p:ext uri="{BB962C8B-B14F-4D97-AF65-F5344CB8AC3E}">
        <p14:creationId xmlns:p14="http://schemas.microsoft.com/office/powerpoint/2010/main" val="309293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1779A1C-6C2C-4CB1-A1CD-E36A396A535A}"/>
              </a:ext>
            </a:extLst>
          </p:cNvPr>
          <p:cNvSpPr txBox="1">
            <a:spLocks/>
          </p:cNvSpPr>
          <p:nvPr/>
        </p:nvSpPr>
        <p:spPr>
          <a:xfrm>
            <a:off x="402099" y="1304143"/>
            <a:ext cx="8494558" cy="5014107"/>
          </a:xfrm>
          <a:prstGeom prst="rect">
            <a:avLst/>
          </a:prstGeom>
        </p:spPr>
        <p:txBody>
          <a:bodyPr vert="horz" lIns="0" tIns="0" rIns="0" bIns="0" rtlCol="0">
            <a:normAutofit/>
          </a:bodyPr>
          <a:lst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buFont typeface="Arial" pitchFamily="34" charset="0"/>
              <a:buChar char="•"/>
            </a:pPr>
            <a:r>
              <a:rPr lang="en-US" sz="2000" dirty="0">
                <a:latin typeface="Calibri" panose="020F0502020204030204" pitchFamily="34" charset="0"/>
              </a:rPr>
              <a:t>In addition to the transport system design modifications shown, we plan to:</a:t>
            </a:r>
          </a:p>
          <a:p>
            <a:pPr marL="742950" lvl="1" indent="-285750" fontAlgn="auto"/>
            <a:r>
              <a:rPr lang="en-US" sz="1800" dirty="0">
                <a:latin typeface="Calibri" panose="020F0502020204030204" pitchFamily="34" charset="0"/>
              </a:rPr>
              <a:t>Restrain the transport frame upper truss</a:t>
            </a:r>
          </a:p>
          <a:p>
            <a:pPr marL="742950" lvl="1" indent="-285750" fontAlgn="auto"/>
            <a:r>
              <a:rPr lang="en-US" sz="1800" dirty="0">
                <a:latin typeface="Calibri" panose="020F0502020204030204" pitchFamily="34" charset="0"/>
              </a:rPr>
              <a:t>Shim the frame on the ends, not touching in the center</a:t>
            </a:r>
          </a:p>
          <a:p>
            <a:pPr marL="742950" lvl="1" indent="-285750" fontAlgn="auto"/>
            <a:r>
              <a:rPr lang="en-US" sz="1800" dirty="0">
                <a:latin typeface="Calibri" panose="020F0502020204030204" pitchFamily="34" charset="0"/>
              </a:rPr>
              <a:t>Create one cryomodule shipping procedure to use between the two labs</a:t>
            </a:r>
          </a:p>
          <a:p>
            <a:pPr marL="742950" lvl="1" indent="-285750" fontAlgn="auto"/>
            <a:r>
              <a:rPr lang="en-US" sz="1800" dirty="0">
                <a:latin typeface="Calibri" panose="020F0502020204030204" pitchFamily="34" charset="0"/>
              </a:rPr>
              <a:t>Restrain the 50K shield</a:t>
            </a:r>
          </a:p>
          <a:p>
            <a:pPr marL="742950" lvl="1" indent="-285750" fontAlgn="auto"/>
            <a:r>
              <a:rPr lang="en-US" sz="1800" dirty="0">
                <a:latin typeface="Calibri" panose="020F0502020204030204" pitchFamily="34" charset="0"/>
              </a:rPr>
              <a:t>Unify the shipping route as much as possible and enforce this route.</a:t>
            </a:r>
          </a:p>
          <a:p>
            <a:pPr marL="742950" lvl="1" indent="-285750" fontAlgn="auto"/>
            <a:r>
              <a:rPr lang="en-US" sz="1800" dirty="0">
                <a:latin typeface="Calibri" panose="020F0502020204030204" pitchFamily="34" charset="0"/>
              </a:rPr>
              <a:t>Limit truck speed to reduce shocks.</a:t>
            </a:r>
          </a:p>
          <a:p>
            <a:pPr marL="342900" indent="-342900" fontAlgn="auto">
              <a:buFont typeface="Arial" panose="020B0604020202020204" pitchFamily="34" charset="0"/>
              <a:buChar char="•"/>
            </a:pPr>
            <a:r>
              <a:rPr lang="en-US" sz="2000" dirty="0">
                <a:latin typeface="Calibri" panose="020F0502020204030204" pitchFamily="34" charset="0"/>
              </a:rPr>
              <a:t>Instrumentation will stay with a similar layout to the J1.3-07 Bristol test with the addition of displacement measurements.</a:t>
            </a:r>
          </a:p>
          <a:p>
            <a:pPr marL="342900" indent="-342900" fontAlgn="auto">
              <a:buFont typeface="Arial" panose="020B0604020202020204" pitchFamily="34" charset="0"/>
              <a:buChar char="•"/>
            </a:pPr>
            <a:endParaRPr lang="en-US" sz="2000" dirty="0">
              <a:latin typeface="Calibri" panose="020F0502020204030204" pitchFamily="34" charset="0"/>
            </a:endParaRPr>
          </a:p>
          <a:p>
            <a:pPr marL="285750" indent="-285750" fontAlgn="auto">
              <a:buFont typeface="Arial" pitchFamily="34" charset="0"/>
              <a:buChar char="•"/>
            </a:pPr>
            <a:endParaRPr lang="en-US" sz="1600" dirty="0">
              <a:latin typeface="Calibri" panose="020F0502020204030204" pitchFamily="34" charset="0"/>
            </a:endParaRPr>
          </a:p>
        </p:txBody>
      </p:sp>
      <p:sp>
        <p:nvSpPr>
          <p:cNvPr id="3" name="Title 2"/>
          <p:cNvSpPr>
            <a:spLocks noGrp="1"/>
          </p:cNvSpPr>
          <p:nvPr>
            <p:ph type="title"/>
          </p:nvPr>
        </p:nvSpPr>
        <p:spPr/>
        <p:txBody>
          <a:bodyPr/>
          <a:lstStyle/>
          <a:p>
            <a:r>
              <a:rPr lang="en-US" dirty="0"/>
              <a:t>Summary</a:t>
            </a:r>
          </a:p>
        </p:txBody>
      </p:sp>
      <p:sp>
        <p:nvSpPr>
          <p:cNvPr id="6" name="Slide Number Placeholder 5"/>
          <p:cNvSpPr>
            <a:spLocks noGrp="1"/>
          </p:cNvSpPr>
          <p:nvPr>
            <p:ph type="sldNum" sz="quarter" idx="11"/>
          </p:nvPr>
        </p:nvSpPr>
        <p:spPr/>
        <p:txBody>
          <a:bodyPr/>
          <a:lstStyle/>
          <a:p>
            <a:fld id="{5BD36294-2849-48A8-8531-5354CF3095D2}" type="slidenum">
              <a:rPr lang="en-US" smtClean="0"/>
              <a:pPr/>
              <a:t>8</a:t>
            </a:fld>
            <a:endParaRPr lang="en-US" dirty="0"/>
          </a:p>
        </p:txBody>
      </p:sp>
    </p:spTree>
    <p:extLst>
      <p:ext uri="{BB962C8B-B14F-4D97-AF65-F5344CB8AC3E}">
        <p14:creationId xmlns:p14="http://schemas.microsoft.com/office/powerpoint/2010/main" val="2925620157"/>
      </p:ext>
    </p:extLst>
  </p:cSld>
  <p:clrMapOvr>
    <a:masterClrMapping/>
  </p:clrMapOvr>
</p:sld>
</file>

<file path=ppt/theme/theme1.xml><?xml version="1.0" encoding="utf-8"?>
<a:theme xmlns:a="http://schemas.openxmlformats.org/drawingml/2006/main" name="LastName_Template_FAC201502">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rgbClr val="0070C0"/>
          </a:solidFill>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Breakout_x0020_Session xmlns="f15a050e-1ce7-4ed2-9890-60f9658c1ede">6/7 Cryo Systems &amp; Cryomodules (Conveners: Marc Ross/Andrew Burrill)</Breakout_x0020_Sess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8A4933D0FB4B4CA82280B30CAF47E2" ma:contentTypeVersion="14" ma:contentTypeDescription="Create a new document." ma:contentTypeScope="" ma:versionID="d29e2c6284d2cdafe47f599c02642405">
  <xsd:schema xmlns:xsd="http://www.w3.org/2001/XMLSchema" xmlns:xs="http://www.w3.org/2001/XMLSchema" xmlns:p="http://schemas.microsoft.com/office/2006/metadata/properties" xmlns:ns2="f15a050e-1ce7-4ed2-9890-60f9658c1ede" targetNamespace="http://schemas.microsoft.com/office/2006/metadata/properties" ma:root="true" ma:fieldsID="afbf752c3ed7589fff0d4a26ad77c33c" ns2:_="">
    <xsd:import namespace="f15a050e-1ce7-4ed2-9890-60f9658c1ede"/>
    <xsd:element name="properties">
      <xsd:complexType>
        <xsd:sequence>
          <xsd:element name="documentManagement">
            <xsd:complexType>
              <xsd:all>
                <xsd:element ref="ns2:Breakout_x0020_Ses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5a050e-1ce7-4ed2-9890-60f9658c1ede" elementFormDefault="qualified">
    <xsd:import namespace="http://schemas.microsoft.com/office/2006/documentManagement/types"/>
    <xsd:import namespace="http://schemas.microsoft.com/office/infopath/2007/PartnerControls"/>
    <xsd:element name="Breakout_x0020_Session" ma:index="8" nillable="true" ma:displayName="Breakout Session" ma:format="Dropdown" ma:internalName="Breakout_x0020_Session">
      <xsd:simpleType>
        <xsd:restriction base="dms:Choice">
          <xsd:enumeration value="Plenary"/>
          <xsd:enumeration value="1/2/3 Accelerator Systems (Conveners: Paul Emma/Jose Chan)"/>
          <xsd:enumeration value="4/5 Undulator Systems &amp; XTES (Convener: Michael Rowen)"/>
          <xsd:enumeration value="6/7 Cryo Systems &amp; Cryomodules (Conveners: Marc Ross/Andrew Burrill)"/>
          <xsd:enumeration value="8 Controls/Safety Systems (Convener: Joe DeLong)"/>
          <xsd:enumeration value="9/10 Conventional Facilities and Environmental, Safety, Health (Conveners: Carlos Rodrigues/Yoli Pilastro)"/>
          <xsd:enumeration value="11/12 Project Management, Procurement, QA, Cost and Schedule (Convener: Mark Reichanadter)"/>
          <xsd:enumeration value="Closeout"/>
          <xsd:enumeration value="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1B16AA-9221-46AE-B700-523442ABDABD}">
  <ds:schemaRefs>
    <ds:schemaRef ds:uri="http://purl.org/dc/elements/1.1/"/>
    <ds:schemaRef ds:uri="http://schemas.microsoft.com/office/2006/metadata/properties"/>
    <ds:schemaRef ds:uri="f15a050e-1ce7-4ed2-9890-60f9658c1ede"/>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0DF7D85-D4D9-449A-AD77-92BFA95D22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5a050e-1ce7-4ed2-9890-60f9658c1e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E3F1C6-E643-4597-BD68-C599B5629A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LastName_Template_FAC201502</Template>
  <TotalTime>16994</TotalTime>
  <Words>584</Words>
  <Application>Microsoft Office PowerPoint</Application>
  <PresentationFormat>On-screen Show (4:3)</PresentationFormat>
  <Paragraphs>66</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ＭＳ Ｐゴシック</vt:lpstr>
      <vt:lpstr>Arial</vt:lpstr>
      <vt:lpstr>Calibri</vt:lpstr>
      <vt:lpstr>LastName_Template_FAC201502</vt:lpstr>
      <vt:lpstr>LCLS-II Cryomodule Transport Improvements</vt:lpstr>
      <vt:lpstr>Frame upper truss</vt:lpstr>
      <vt:lpstr>Frame to trailer shimming</vt:lpstr>
      <vt:lpstr>Procedure unification</vt:lpstr>
      <vt:lpstr>50K Shield Restraint</vt:lpstr>
      <vt:lpstr>Transport route</vt:lpstr>
      <vt:lpstr>Instrumentation</vt:lpstr>
      <vt:lpstr>Summary</vt:lpstr>
    </vt:vector>
  </TitlesOfParts>
  <Manager/>
  <Company>SLAC National Accelerator Laboratory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
  <dc:creator>hartsell@fnal.gov</dc:creator>
  <cp:keywords/>
  <dc:description/>
  <cp:lastModifiedBy>Brian Hartsell</cp:lastModifiedBy>
  <cp:revision>656</cp:revision>
  <cp:lastPrinted>2017-06-29T21:18:34Z</cp:lastPrinted>
  <dcterms:created xsi:type="dcterms:W3CDTF">2015-01-29T22:30:14Z</dcterms:created>
  <dcterms:modified xsi:type="dcterms:W3CDTF">2018-06-12T13:43:05Z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0x010100B48A4933D0FB4B4CA82280B30CAF47E2</vt:lpwstr>
  </property>
  <property fmtid="{D5CDD505-2E9C-101B-9397-08002B2CF9AE}" pid="3" name="DocType">
    <vt:lpwstr>Presentation</vt:lpwstr>
  </property>
  <property fmtid="{D5CDD505-2E9C-101B-9397-08002B2CF9AE}" pid="4" name="Plenary Agenda Item">
    <vt:lpwstr>7</vt:lpwstr>
  </property>
  <property fmtid="{D5CDD505-2E9C-101B-9397-08002B2CF9AE}" pid="5" name="Formatting Updated">
    <vt:lpwstr>true</vt:lpwstr>
  </property>
  <property fmtid="{D5CDD505-2E9C-101B-9397-08002B2CF9AE}" pid="6" name="Plenary Agenda">
    <vt:lpwstr>8</vt:lpwstr>
  </property>
  <property fmtid="{D5CDD505-2E9C-101B-9397-08002B2CF9AE}" pid="7" name="Order">
    <vt:r8>3300</vt:r8>
  </property>
  <property fmtid="{D5CDD505-2E9C-101B-9397-08002B2CF9AE}" pid="8" name="xd_ProgID">
    <vt:lpwstr/>
  </property>
  <property fmtid="{D5CDD505-2E9C-101B-9397-08002B2CF9AE}" pid="9" name="_CopySource">
    <vt:lpwstr>https://slacspace.slac.stanford.edu/sites/reviews/lclsii/CD1DR_Dec2013/Presentations/Proc pres Dir review 12 2013.pptx</vt:lpwstr>
  </property>
  <property fmtid="{D5CDD505-2E9C-101B-9397-08002B2CF9AE}" pid="10" name="TemplateUrl">
    <vt:lpwstr/>
  </property>
  <property fmtid="{D5CDD505-2E9C-101B-9397-08002B2CF9AE}" pid="11" name="xd_Signature">
    <vt:bool>false</vt:bool>
  </property>
</Properties>
</file>