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9" r:id="rId4"/>
  </p:sldMasterIdLst>
  <p:notesMasterIdLst>
    <p:notesMasterId r:id="rId26"/>
  </p:notesMasterIdLst>
  <p:handoutMasterIdLst>
    <p:handoutMasterId r:id="rId27"/>
  </p:handoutMasterIdLst>
  <p:sldIdLst>
    <p:sldId id="662" r:id="rId5"/>
    <p:sldId id="663" r:id="rId6"/>
    <p:sldId id="672" r:id="rId7"/>
    <p:sldId id="664" r:id="rId8"/>
    <p:sldId id="665" r:id="rId9"/>
    <p:sldId id="673" r:id="rId10"/>
    <p:sldId id="680" r:id="rId11"/>
    <p:sldId id="677" r:id="rId12"/>
    <p:sldId id="678" r:id="rId13"/>
    <p:sldId id="679" r:id="rId14"/>
    <p:sldId id="667" r:id="rId15"/>
    <p:sldId id="674" r:id="rId16"/>
    <p:sldId id="675" r:id="rId17"/>
    <p:sldId id="684" r:id="rId18"/>
    <p:sldId id="676" r:id="rId19"/>
    <p:sldId id="669" r:id="rId20"/>
    <p:sldId id="681" r:id="rId21"/>
    <p:sldId id="683" r:id="rId22"/>
    <p:sldId id="671" r:id="rId23"/>
    <p:sldId id="682" r:id="rId24"/>
    <p:sldId id="685" r:id="rId2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3EE4"/>
    <a:srgbClr val="A4001D"/>
    <a:srgbClr val="9A0000"/>
    <a:srgbClr val="FFCC99"/>
    <a:srgbClr val="9D3431"/>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6940" autoAdjust="0"/>
  </p:normalViewPr>
  <p:slideViewPr>
    <p:cSldViewPr snapToGrid="0">
      <p:cViewPr varScale="1">
        <p:scale>
          <a:sx n="84" d="100"/>
          <a:sy n="84" d="100"/>
        </p:scale>
        <p:origin x="152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333358E-CE59-44A9-940C-F5E33043BB0D}" type="slidenum">
              <a:rPr lang="en-US" smtClean="0">
                <a:solidFill>
                  <a:prstClr val="black"/>
                </a:solidFill>
              </a:rPr>
              <a:pPr/>
              <a:t>1</a:t>
            </a:fld>
            <a:endParaRPr lang="en-US"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110" charset="-128"/>
            </a:endParaRPr>
          </a:p>
        </p:txBody>
      </p:sp>
    </p:spTree>
    <p:extLst>
      <p:ext uri="{BB962C8B-B14F-4D97-AF65-F5344CB8AC3E}">
        <p14:creationId xmlns:p14="http://schemas.microsoft.com/office/powerpoint/2010/main" val="3486263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Shipping Review, June 12, 2018</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Shipping Review, June 12, 2018</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Shipping Review, June 12, 2018</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Shipping Review, June 12,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Shipping Review, June 12,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LCLS-II Shipping Review, June 12, 2018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Shipping Review, June 12, 2018</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30"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7213" y="234260"/>
            <a:ext cx="8008937" cy="2246313"/>
          </a:xfrm>
        </p:spPr>
        <p:txBody>
          <a:bodyPr/>
          <a:lstStyle/>
          <a:p>
            <a:r>
              <a:rPr lang="en-US" sz="2800" dirty="0" smtClean="0"/>
              <a:t>LCLS-II Shipping System Concept</a:t>
            </a:r>
            <a:endParaRPr lang="en-US" sz="2800" dirty="0"/>
          </a:p>
        </p:txBody>
      </p:sp>
      <p:sp>
        <p:nvSpPr>
          <p:cNvPr id="5" name="Rectangle 5"/>
          <p:cNvSpPr>
            <a:spLocks noGrp="1" noChangeArrowheads="1"/>
          </p:cNvSpPr>
          <p:nvPr>
            <p:ph type="subTitle" idx="1"/>
          </p:nvPr>
        </p:nvSpPr>
        <p:spPr>
          <a:xfrm>
            <a:off x="557213" y="2618287"/>
            <a:ext cx="7989887" cy="3022551"/>
          </a:xfrm>
        </p:spPr>
        <p:txBody>
          <a:bodyPr/>
          <a:lstStyle/>
          <a:p>
            <a:r>
              <a:rPr lang="en-US" dirty="0" smtClean="0"/>
              <a:t>Naeem Huque</a:t>
            </a:r>
          </a:p>
          <a:p>
            <a:r>
              <a:rPr lang="en-US" dirty="0" smtClean="0"/>
              <a:t>Shipping Review</a:t>
            </a:r>
          </a:p>
          <a:p>
            <a:r>
              <a:rPr lang="en-US" dirty="0" smtClean="0"/>
              <a:t>June 12</a:t>
            </a:r>
            <a:r>
              <a:rPr lang="en-US" baseline="30000" dirty="0" smtClean="0"/>
              <a:t>th</a:t>
            </a:r>
            <a:r>
              <a:rPr lang="en-US" dirty="0" smtClean="0"/>
              <a:t>, 2018</a:t>
            </a:r>
          </a:p>
          <a:p>
            <a:endParaRPr lang="en-US" dirty="0"/>
          </a:p>
          <a:p>
            <a:endParaRPr lang="en-US" sz="1800" dirty="0"/>
          </a:p>
          <a:p>
            <a:endParaRPr lang="en-US" dirty="0"/>
          </a:p>
          <a:p>
            <a:endParaRPr lang="en-US" sz="1800" dirty="0"/>
          </a:p>
          <a:p>
            <a:endParaRPr lang="en-US" sz="1800" dirty="0"/>
          </a:p>
          <a:p>
            <a:endParaRPr lang="en-US" sz="1800" dirty="0"/>
          </a:p>
        </p:txBody>
      </p:sp>
    </p:spTree>
    <p:extLst>
      <p:ext uri="{BB962C8B-B14F-4D97-AF65-F5344CB8AC3E}">
        <p14:creationId xmlns:p14="http://schemas.microsoft.com/office/powerpoint/2010/main" val="17352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smtClean="0"/>
              <a:t>LCLS-II Shipping Frame Strapping</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7" name="Content Placeholder 2"/>
          <p:cNvSpPr txBox="1">
            <a:spLocks/>
          </p:cNvSpPr>
          <p:nvPr/>
        </p:nvSpPr>
        <p:spPr>
          <a:xfrm>
            <a:off x="390524" y="1216364"/>
            <a:ext cx="7988969" cy="2688124"/>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fontAlgn="auto">
              <a:buFont typeface="Wingdings" panose="05000000000000000000" pitchFamily="2" charset="2"/>
              <a:buChar char="§"/>
            </a:pPr>
            <a:r>
              <a:rPr lang="en-US" sz="1800" dirty="0" smtClean="0">
                <a:latin typeface="Calibri" panose="020F0502020204030204" pitchFamily="34" charset="0"/>
              </a:rPr>
              <a:t>The final JLab strap configuration is shown below (left)</a:t>
            </a:r>
          </a:p>
          <a:p>
            <a:pPr marL="685800" lvl="1" indent="-228600" fontAlgn="auto">
              <a:buFont typeface="Wingdings" panose="05000000000000000000" pitchFamily="2" charset="2"/>
              <a:buChar char="§"/>
            </a:pPr>
            <a:r>
              <a:rPr lang="en-US" sz="1400" dirty="0" smtClean="0">
                <a:latin typeface="Calibri" panose="020F0502020204030204" pitchFamily="34" charset="0"/>
              </a:rPr>
              <a:t>The steel chain links are in contact with and holding down the steel frame, protecting the straps from wear</a:t>
            </a:r>
          </a:p>
          <a:p>
            <a:pPr marL="685800" lvl="1" indent="-228600" fontAlgn="auto">
              <a:buFont typeface="Wingdings" panose="05000000000000000000" pitchFamily="2" charset="2"/>
              <a:buChar char="§"/>
            </a:pPr>
            <a:r>
              <a:rPr lang="en-US" sz="1400" dirty="0" smtClean="0">
                <a:latin typeface="Calibri" panose="020F0502020204030204" pitchFamily="34" charset="0"/>
              </a:rPr>
              <a:t>The style was used in the J1.3-07 road test and lead to lower shocks being recorded on the shipping frame</a:t>
            </a:r>
          </a:p>
          <a:p>
            <a:pPr marL="228600" indent="-228600" fontAlgn="auto">
              <a:buFont typeface="Wingdings" panose="05000000000000000000" pitchFamily="2" charset="2"/>
              <a:buChar char="§"/>
            </a:pPr>
            <a:r>
              <a:rPr lang="en-US" sz="1800" dirty="0" smtClean="0">
                <a:latin typeface="Calibri" panose="020F0502020204030204" pitchFamily="34" charset="0"/>
              </a:rPr>
              <a:t>The FNAL version is shown below (right)</a:t>
            </a:r>
          </a:p>
          <a:p>
            <a:pPr marL="685800" lvl="1" indent="-228600" fontAlgn="auto">
              <a:buFont typeface="Wingdings" panose="05000000000000000000" pitchFamily="2" charset="2"/>
              <a:buChar char="§"/>
            </a:pPr>
            <a:r>
              <a:rPr lang="en-US" sz="1400" dirty="0" smtClean="0">
                <a:latin typeface="Calibri" panose="020F0502020204030204" pitchFamily="34" charset="0"/>
              </a:rPr>
              <a:t>They style was recommended by a shipping consultancy company</a:t>
            </a:r>
          </a:p>
          <a:p>
            <a:pPr marL="685800" lvl="1" indent="-228600" fontAlgn="auto">
              <a:buFont typeface="Wingdings" panose="05000000000000000000" pitchFamily="2" charset="2"/>
              <a:buChar char="§"/>
            </a:pPr>
            <a:r>
              <a:rPr lang="en-US" sz="1400" dirty="0" smtClean="0">
                <a:latin typeface="Calibri" panose="020F0502020204030204" pitchFamily="34" charset="0"/>
              </a:rPr>
              <a:t>It was successfully used on the F1.3-06 return trip to FNAL without loosening or damage to straps</a:t>
            </a:r>
          </a:p>
          <a:p>
            <a:pPr marL="228600" indent="-228600" fontAlgn="auto">
              <a:buFont typeface="Wingdings" panose="05000000000000000000" pitchFamily="2" charset="2"/>
              <a:buChar char="§"/>
            </a:pPr>
            <a:r>
              <a:rPr lang="en-US" sz="1800" dirty="0" smtClean="0">
                <a:latin typeface="Calibri" panose="020F0502020204030204" pitchFamily="34" charset="0"/>
              </a:rPr>
              <a:t>The final version to be used for shipping to SLAC is TBD</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376" y="3849299"/>
            <a:ext cx="2901232" cy="2551501"/>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388139" y="3418736"/>
            <a:ext cx="2551500" cy="3412631"/>
          </a:xfrm>
          <a:prstGeom prst="rect">
            <a:avLst/>
          </a:prstGeom>
        </p:spPr>
      </p:pic>
    </p:spTree>
    <p:extLst>
      <p:ext uri="{BB962C8B-B14F-4D97-AF65-F5344CB8AC3E}">
        <p14:creationId xmlns:p14="http://schemas.microsoft.com/office/powerpoint/2010/main" val="254853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8555392" y="3184895"/>
            <a:ext cx="0" cy="1482319"/>
          </a:xfrm>
          <a:prstGeom prst="lin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868" y="3184895"/>
            <a:ext cx="1372" cy="1359009"/>
          </a:xfrm>
          <a:prstGeom prst="lin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XFEL and LCLS-II Comparison: Shipping Caps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764" y="3964835"/>
            <a:ext cx="1765060" cy="235341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269" y="3964837"/>
            <a:ext cx="1765060" cy="2353413"/>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476" y="3964835"/>
            <a:ext cx="1765060" cy="2353413"/>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0971" y="3964836"/>
            <a:ext cx="2305738" cy="2353413"/>
          </a:xfrm>
          <a:prstGeom prst="rect">
            <a:avLst/>
          </a:prstGeom>
        </p:spPr>
      </p:pic>
      <p:sp>
        <p:nvSpPr>
          <p:cNvPr id="11" name="Content Placeholder 2"/>
          <p:cNvSpPr>
            <a:spLocks noGrp="1"/>
          </p:cNvSpPr>
          <p:nvPr>
            <p:ph idx="4294967295"/>
          </p:nvPr>
        </p:nvSpPr>
        <p:spPr>
          <a:xfrm>
            <a:off x="358444" y="1216364"/>
            <a:ext cx="8526637" cy="2043342"/>
          </a:xfrm>
          <a:prstGeom prst="rect">
            <a:avLst/>
          </a:prstGeom>
        </p:spPr>
        <p:txBody>
          <a:bodyPr>
            <a:normAutofit/>
          </a:bodyPr>
          <a:lstStyle/>
          <a:p>
            <a:pPr marL="228600" indent="-228600">
              <a:buFont typeface="Wingdings" panose="05000000000000000000" pitchFamily="2" charset="2"/>
              <a:buChar char="§"/>
            </a:pPr>
            <a:r>
              <a:rPr lang="en-US" sz="1600" dirty="0" smtClean="0">
                <a:latin typeface="Calibri" panose="020F0502020204030204" pitchFamily="34" charset="0"/>
              </a:rPr>
              <a:t>The LCLS-II shipping caps are based on XFEL shipping caps</a:t>
            </a:r>
          </a:p>
          <a:p>
            <a:pPr marL="228600" indent="-228600">
              <a:buFont typeface="Wingdings" panose="05000000000000000000" pitchFamily="2" charset="2"/>
              <a:buChar char="§"/>
            </a:pPr>
            <a:r>
              <a:rPr lang="en-US" sz="1600" dirty="0" smtClean="0">
                <a:latin typeface="Calibri" panose="020F0502020204030204" pitchFamily="34" charset="0"/>
              </a:rPr>
              <a:t>The first LCLS-II iteration of the caps had only the flanges and gussets different from the XFEL design</a:t>
            </a:r>
          </a:p>
          <a:p>
            <a:pPr marL="228600" indent="-228600">
              <a:buFont typeface="Wingdings" panose="05000000000000000000" pitchFamily="2" charset="2"/>
              <a:buChar char="§"/>
            </a:pPr>
            <a:r>
              <a:rPr lang="en-US" sz="1600" dirty="0" smtClean="0">
                <a:latin typeface="Calibri" panose="020F0502020204030204" pitchFamily="34" charset="0"/>
              </a:rPr>
              <a:t>The LCLS-II spindles were made from hollow aluminum, as opposed to solid steel for XFEL</a:t>
            </a:r>
          </a:p>
          <a:p>
            <a:pPr marL="228600" indent="-228600">
              <a:buFont typeface="Wingdings" panose="05000000000000000000" pitchFamily="2" charset="2"/>
              <a:buChar char="§"/>
            </a:pPr>
            <a:r>
              <a:rPr lang="en-US" sz="1600" dirty="0" smtClean="0">
                <a:latin typeface="Calibri" panose="020F0502020204030204" pitchFamily="34" charset="0"/>
              </a:rPr>
              <a:t>The gussets were changed to accommodate LCLS-II piping and vacuum gauges</a:t>
            </a:r>
          </a:p>
          <a:p>
            <a:pPr marL="228600" indent="-228600">
              <a:buFont typeface="Wingdings" panose="05000000000000000000" pitchFamily="2" charset="2"/>
              <a:buChar char="§"/>
            </a:pPr>
            <a:r>
              <a:rPr lang="en-US" sz="1600" dirty="0" smtClean="0">
                <a:latin typeface="Calibri" panose="020F0502020204030204" pitchFamily="34" charset="0"/>
              </a:rPr>
              <a:t>The modified flanges were an FNAL design decision</a:t>
            </a:r>
            <a:endParaRPr lang="en-US" sz="1400" dirty="0" smtClean="0">
              <a:latin typeface="Calibri" panose="020F0502020204030204" pitchFamily="34" charset="0"/>
            </a:endParaRPr>
          </a:p>
        </p:txBody>
      </p:sp>
      <p:sp>
        <p:nvSpPr>
          <p:cNvPr id="13" name="TextBox 12"/>
          <p:cNvSpPr txBox="1"/>
          <p:nvPr/>
        </p:nvSpPr>
        <p:spPr>
          <a:xfrm>
            <a:off x="540868" y="3184895"/>
            <a:ext cx="2907792" cy="738664"/>
          </a:xfrm>
          <a:prstGeom prst="rect">
            <a:avLst/>
          </a:prstGeom>
          <a:noFill/>
        </p:spPr>
        <p:txBody>
          <a:bodyPr wrap="square" rtlCol="0">
            <a:spAutoFit/>
          </a:bodyPr>
          <a:lstStyle/>
          <a:p>
            <a:r>
              <a:rPr lang="en-US" sz="1400" b="1" u="sng" dirty="0" smtClean="0">
                <a:uFill>
                  <a:solidFill>
                    <a:srgbClr val="FF0000"/>
                  </a:solidFill>
                </a:uFill>
              </a:rPr>
              <a:t>XFEL</a:t>
            </a:r>
          </a:p>
          <a:p>
            <a:r>
              <a:rPr lang="en-US" sz="1400" dirty="0" smtClean="0">
                <a:uFill>
                  <a:solidFill>
                    <a:srgbClr val="FF0000"/>
                  </a:solidFill>
                </a:uFill>
              </a:rPr>
              <a:t>Downstream (left) and Upstream (right) caps..</a:t>
            </a:r>
            <a:endParaRPr lang="en-US" sz="1400" dirty="0">
              <a:uFill>
                <a:solidFill>
                  <a:srgbClr val="FF0000"/>
                </a:solidFill>
              </a:uFill>
            </a:endParaRPr>
          </a:p>
        </p:txBody>
      </p:sp>
      <p:sp>
        <p:nvSpPr>
          <p:cNvPr id="14" name="TextBox 13"/>
          <p:cNvSpPr txBox="1"/>
          <p:nvPr/>
        </p:nvSpPr>
        <p:spPr>
          <a:xfrm>
            <a:off x="5631643" y="3184895"/>
            <a:ext cx="2907792" cy="738664"/>
          </a:xfrm>
          <a:prstGeom prst="rect">
            <a:avLst/>
          </a:prstGeom>
          <a:noFill/>
        </p:spPr>
        <p:txBody>
          <a:bodyPr wrap="square" rtlCol="0">
            <a:spAutoFit/>
          </a:bodyPr>
          <a:lstStyle/>
          <a:p>
            <a:pPr algn="r"/>
            <a:r>
              <a:rPr lang="en-US" sz="1400" b="1" u="sng" dirty="0" smtClean="0">
                <a:uFill>
                  <a:solidFill>
                    <a:srgbClr val="FF0000"/>
                  </a:solidFill>
                </a:uFill>
              </a:rPr>
              <a:t>LCLS-II</a:t>
            </a:r>
          </a:p>
          <a:p>
            <a:pPr algn="r"/>
            <a:r>
              <a:rPr lang="en-US" sz="1400" dirty="0" smtClean="0">
                <a:uFill>
                  <a:solidFill>
                    <a:srgbClr val="FF0000"/>
                  </a:solidFill>
                </a:uFill>
              </a:rPr>
              <a:t>Downstream (right) and Upstream (left) caps</a:t>
            </a:r>
            <a:endParaRPr lang="en-US" sz="1400" dirty="0">
              <a:uFill>
                <a:solidFill>
                  <a:srgbClr val="FF0000"/>
                </a:solidFill>
              </a:uFill>
            </a:endParaRPr>
          </a:p>
        </p:txBody>
      </p:sp>
    </p:spTree>
    <p:extLst>
      <p:ext uri="{BB962C8B-B14F-4D97-AF65-F5344CB8AC3E}">
        <p14:creationId xmlns:p14="http://schemas.microsoft.com/office/powerpoint/2010/main" val="259607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XFEL and LCLS-II Comparison: </a:t>
            </a:r>
            <a:r>
              <a:rPr lang="en-US" dirty="0" err="1" smtClean="0"/>
              <a:t>HeGRP</a:t>
            </a:r>
            <a:r>
              <a:rPr lang="en-US" dirty="0" smtClean="0"/>
              <a:t> Inserts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11" name="Content Placeholder 2"/>
          <p:cNvSpPr>
            <a:spLocks noGrp="1"/>
          </p:cNvSpPr>
          <p:nvPr>
            <p:ph idx="4294967295"/>
          </p:nvPr>
        </p:nvSpPr>
        <p:spPr>
          <a:xfrm>
            <a:off x="344888" y="1318270"/>
            <a:ext cx="8540194" cy="2996693"/>
          </a:xfrm>
          <a:prstGeom prst="rect">
            <a:avLst/>
          </a:prstGeom>
        </p:spPr>
        <p:txBody>
          <a:bodyPr>
            <a:normAutofit lnSpcReduction="10000"/>
          </a:bodyPr>
          <a:lstStyle/>
          <a:p>
            <a:pPr marL="228600" indent="-228600">
              <a:buFont typeface="Wingdings" panose="05000000000000000000" pitchFamily="2" charset="2"/>
              <a:buChar char="§"/>
            </a:pPr>
            <a:r>
              <a:rPr lang="en-US" sz="1800" dirty="0" smtClean="0">
                <a:latin typeface="Calibri" panose="020F0502020204030204" pitchFamily="34" charset="0"/>
              </a:rPr>
              <a:t>The </a:t>
            </a:r>
            <a:r>
              <a:rPr lang="en-US" sz="1800" dirty="0" err="1" smtClean="0">
                <a:latin typeface="Calibri" panose="020F0502020204030204" pitchFamily="34" charset="0"/>
              </a:rPr>
              <a:t>HeGRP</a:t>
            </a:r>
            <a:r>
              <a:rPr lang="en-US" sz="1800" dirty="0" smtClean="0">
                <a:latin typeface="Calibri" panose="020F0502020204030204" pitchFamily="34" charset="0"/>
              </a:rPr>
              <a:t> inserts (right) were designed at FNAL based on JT files of the BN model</a:t>
            </a:r>
          </a:p>
          <a:p>
            <a:pPr marL="228600" indent="-228600">
              <a:buFont typeface="Wingdings" panose="05000000000000000000" pitchFamily="2" charset="2"/>
              <a:buChar char="§"/>
            </a:pPr>
            <a:r>
              <a:rPr lang="en-US" sz="1800" dirty="0" smtClean="0">
                <a:latin typeface="Calibri" panose="020F0502020204030204" pitchFamily="34" charset="0"/>
              </a:rPr>
              <a:t>The inserts use a “reverse collet” mechanism to hold on to the ID of the 300mm pipe</a:t>
            </a:r>
          </a:p>
          <a:p>
            <a:pPr marL="228600" indent="-228600">
              <a:buFont typeface="Wingdings" panose="05000000000000000000" pitchFamily="2" charset="2"/>
              <a:buChar char="§"/>
            </a:pPr>
            <a:r>
              <a:rPr lang="en-US" sz="1800" dirty="0" smtClean="0">
                <a:latin typeface="Calibri" panose="020F0502020204030204" pitchFamily="34" charset="0"/>
              </a:rPr>
              <a:t>They are designed to allow the spindle in the shipping cap to impart an axial force on the pipe</a:t>
            </a:r>
          </a:p>
          <a:p>
            <a:pPr marL="228600" indent="-228600">
              <a:buFont typeface="Wingdings" panose="05000000000000000000" pitchFamily="2" charset="2"/>
              <a:buChar char="§"/>
            </a:pPr>
            <a:r>
              <a:rPr lang="en-US" sz="1800" dirty="0" smtClean="0">
                <a:latin typeface="Calibri" panose="020F0502020204030204" pitchFamily="34" charset="0"/>
              </a:rPr>
              <a:t>The inserts used the tapered Center Ring (center) and Spindle (left)</a:t>
            </a:r>
          </a:p>
          <a:p>
            <a:pPr marL="228600" indent="-228600">
              <a:buFont typeface="Wingdings" panose="05000000000000000000" pitchFamily="2" charset="2"/>
              <a:buChar char="§"/>
            </a:pPr>
            <a:r>
              <a:rPr lang="en-US" sz="1800" dirty="0" smtClean="0">
                <a:latin typeface="Calibri" panose="020F0502020204030204" pitchFamily="34" charset="0"/>
              </a:rPr>
              <a:t>This did not fit in the </a:t>
            </a:r>
            <a:r>
              <a:rPr lang="en-US" sz="1800" dirty="0" err="1" smtClean="0">
                <a:latin typeface="Calibri" panose="020F0502020204030204" pitchFamily="34" charset="0"/>
              </a:rPr>
              <a:t>HeGRP</a:t>
            </a:r>
            <a:r>
              <a:rPr lang="en-US" sz="1800" dirty="0" smtClean="0">
                <a:latin typeface="Calibri" panose="020F0502020204030204" pitchFamily="34" charset="0"/>
              </a:rPr>
              <a:t> pipes in the LCLS-II upper cold masses due to the a weld bead that deformed the ID of the pipe</a:t>
            </a:r>
          </a:p>
          <a:p>
            <a:pPr marL="228600" indent="-228600">
              <a:buFont typeface="Wingdings" panose="05000000000000000000" pitchFamily="2" charset="2"/>
              <a:buChar char="§"/>
            </a:pPr>
            <a:r>
              <a:rPr lang="en-US" sz="1800" dirty="0" smtClean="0">
                <a:latin typeface="Calibri" panose="020F0502020204030204" pitchFamily="34" charset="0"/>
              </a:rPr>
              <a:t>This deformation is present in different degrees on all the 300mm pipes</a:t>
            </a:r>
          </a:p>
          <a:p>
            <a:pPr marL="228600" indent="-228600">
              <a:buFont typeface="Wingdings" panose="05000000000000000000" pitchFamily="2" charset="2"/>
              <a:buChar char="§"/>
            </a:pPr>
            <a:r>
              <a:rPr lang="en-US" sz="1800" dirty="0" smtClean="0">
                <a:latin typeface="Calibri" panose="020F0502020204030204" pitchFamily="34" charset="0"/>
              </a:rPr>
              <a:t>XFEL faced a similar problem with their first iteration of insert design</a:t>
            </a:r>
            <a:endParaRPr lang="en-US" sz="1600" dirty="0" smtClean="0">
              <a:latin typeface="Calibri" panose="020F050202020403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7118" y="4412502"/>
            <a:ext cx="2836139" cy="189075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7189" y="4412502"/>
            <a:ext cx="2836139" cy="189075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209" y="4389119"/>
            <a:ext cx="2552190" cy="1914143"/>
          </a:xfrm>
          <a:prstGeom prst="rect">
            <a:avLst/>
          </a:prstGeom>
        </p:spPr>
      </p:pic>
    </p:spTree>
    <p:extLst>
      <p:ext uri="{BB962C8B-B14F-4D97-AF65-F5344CB8AC3E}">
        <p14:creationId xmlns:p14="http://schemas.microsoft.com/office/powerpoint/2010/main" val="254458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XFEL and LCLS-II Comparison: </a:t>
            </a:r>
            <a:r>
              <a:rPr lang="en-US" dirty="0" err="1" smtClean="0"/>
              <a:t>HeGRP</a:t>
            </a:r>
            <a:r>
              <a:rPr lang="en-US" dirty="0" smtClean="0"/>
              <a:t> Inserts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11" name="Content Placeholder 2"/>
          <p:cNvSpPr>
            <a:spLocks noGrp="1"/>
          </p:cNvSpPr>
          <p:nvPr>
            <p:ph idx="4294967295"/>
          </p:nvPr>
        </p:nvSpPr>
        <p:spPr>
          <a:xfrm>
            <a:off x="344888" y="1144535"/>
            <a:ext cx="8540194" cy="4913164"/>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JLab staff visited DESY to look at and replicate XFEL parts and procedures</a:t>
            </a:r>
          </a:p>
          <a:p>
            <a:pPr marL="228600" indent="-228600">
              <a:buFont typeface="Wingdings" panose="05000000000000000000" pitchFamily="2" charset="2"/>
              <a:buChar char="§"/>
            </a:pPr>
            <a:r>
              <a:rPr lang="en-US" sz="1800" dirty="0" smtClean="0">
                <a:latin typeface="Calibri" panose="020F0502020204030204" pitchFamily="34" charset="0"/>
              </a:rPr>
              <a:t>It was found that the inserts and shipping caps would not work together due to the different flanges on the LCLS-II shipping caps</a:t>
            </a:r>
          </a:p>
          <a:p>
            <a:pPr marL="228600" indent="-228600">
              <a:buFont typeface="Wingdings" panose="05000000000000000000" pitchFamily="2" charset="2"/>
              <a:buChar char="§"/>
            </a:pPr>
            <a:r>
              <a:rPr lang="en-US" sz="1800" dirty="0" smtClean="0">
                <a:latin typeface="Calibri" panose="020F0502020204030204" pitchFamily="34" charset="0"/>
              </a:rPr>
              <a:t>The FNAL design for the shipping cap spindle and the </a:t>
            </a:r>
            <a:r>
              <a:rPr lang="en-US" sz="1800" dirty="0" err="1" smtClean="0">
                <a:latin typeface="Calibri" panose="020F0502020204030204" pitchFamily="34" charset="0"/>
              </a:rPr>
              <a:t>HeGRP</a:t>
            </a:r>
            <a:r>
              <a:rPr lang="en-US" sz="1800" dirty="0" smtClean="0">
                <a:latin typeface="Calibri" panose="020F0502020204030204" pitchFamily="34" charset="0"/>
              </a:rPr>
              <a:t> Insert were changed to work with the new flanges; time constraints would not allow the shipping cap flanges to be changed</a:t>
            </a:r>
          </a:p>
          <a:p>
            <a:pPr marL="685800" lvl="1" indent="-228600">
              <a:buFont typeface="Wingdings" panose="05000000000000000000" pitchFamily="2" charset="2"/>
              <a:buChar char="§"/>
            </a:pPr>
            <a:r>
              <a:rPr lang="en-US" sz="1600" dirty="0" smtClean="0">
                <a:latin typeface="Calibri" panose="020F0502020204030204" pitchFamily="34" charset="0"/>
              </a:rPr>
              <a:t>The taper in the spindle was replaced with a step (left)</a:t>
            </a:r>
          </a:p>
          <a:p>
            <a:pPr marL="685800" lvl="1" indent="-228600">
              <a:buFont typeface="Wingdings" panose="05000000000000000000" pitchFamily="2" charset="2"/>
              <a:buChar char="§"/>
            </a:pPr>
            <a:r>
              <a:rPr lang="en-US" sz="1600" dirty="0" smtClean="0">
                <a:latin typeface="Calibri" panose="020F0502020204030204" pitchFamily="34" charset="0"/>
              </a:rPr>
              <a:t>The taper in the centering ring was also replaced with a step (right)</a:t>
            </a:r>
          </a:p>
          <a:p>
            <a:pPr marL="685800" lvl="1" indent="-228600">
              <a:buFont typeface="Wingdings" panose="05000000000000000000" pitchFamily="2" charset="2"/>
              <a:buChar char="§"/>
            </a:pPr>
            <a:r>
              <a:rPr lang="en-US" sz="1600" dirty="0" smtClean="0">
                <a:latin typeface="Calibri" panose="020F0502020204030204" pitchFamily="34" charset="0"/>
              </a:rPr>
              <a:t>The OD of the insert was machined as per XFEL dimensions (center)</a:t>
            </a:r>
          </a:p>
          <a:p>
            <a:pPr marL="228600" indent="-228600">
              <a:buFont typeface="Wingdings" panose="05000000000000000000" pitchFamily="2" charset="2"/>
              <a:buChar char="§"/>
            </a:pPr>
            <a:endParaRPr lang="en-US" sz="1600" dirty="0" smtClean="0">
              <a:latin typeface="Calibri" panose="020F050202020403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2498" y="4299139"/>
            <a:ext cx="3152492" cy="2101661"/>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6171255" y="3618398"/>
            <a:ext cx="3336865" cy="2224576"/>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7174" y="4299139"/>
            <a:ext cx="2452915" cy="2099980"/>
          </a:xfrm>
          <a:prstGeom prst="rect">
            <a:avLst/>
          </a:prstGeom>
        </p:spPr>
      </p:pic>
    </p:spTree>
    <p:extLst>
      <p:ext uri="{BB962C8B-B14F-4D97-AF65-F5344CB8AC3E}">
        <p14:creationId xmlns:p14="http://schemas.microsoft.com/office/powerpoint/2010/main" val="424634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XFEL and LCLS-II Comparison: Shipping Caps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308" y="3778378"/>
            <a:ext cx="3426492" cy="2622421"/>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4223" y="3778377"/>
            <a:ext cx="4100413" cy="2622421"/>
          </a:xfrm>
          <a:prstGeom prst="rect">
            <a:avLst/>
          </a:prstGeom>
        </p:spPr>
      </p:pic>
      <p:sp>
        <p:nvSpPr>
          <p:cNvPr id="11" name="Content Placeholder 2"/>
          <p:cNvSpPr>
            <a:spLocks noGrp="1"/>
          </p:cNvSpPr>
          <p:nvPr>
            <p:ph idx="4294967295"/>
          </p:nvPr>
        </p:nvSpPr>
        <p:spPr>
          <a:xfrm>
            <a:off x="390524" y="1216364"/>
            <a:ext cx="7988969" cy="2715556"/>
          </a:xfrm>
          <a:prstGeom prst="rect">
            <a:avLst/>
          </a:prstGeom>
        </p:spPr>
        <p:txBody>
          <a:bodyPr>
            <a:normAutofit/>
          </a:bodyPr>
          <a:lstStyle/>
          <a:p>
            <a:pPr marL="228600" indent="-228600">
              <a:buFont typeface="Wingdings" panose="05000000000000000000" pitchFamily="2" charset="2"/>
              <a:buChar char="§"/>
            </a:pPr>
            <a:r>
              <a:rPr lang="en-US" sz="1600" dirty="0" smtClean="0">
                <a:latin typeface="Calibri" panose="020F0502020204030204" pitchFamily="34" charset="0"/>
              </a:rPr>
              <a:t>The LCLS-II shipping cap (right) has a socketed connection to the vacuum vessel flange; the upstream cap is used as an example here</a:t>
            </a:r>
          </a:p>
          <a:p>
            <a:pPr marL="228600" indent="-228600">
              <a:buFont typeface="Wingdings" panose="05000000000000000000" pitchFamily="2" charset="2"/>
              <a:buChar char="§"/>
            </a:pPr>
            <a:r>
              <a:rPr lang="en-US" sz="1600" dirty="0" smtClean="0">
                <a:latin typeface="Calibri" panose="020F0502020204030204" pitchFamily="34" charset="0"/>
              </a:rPr>
              <a:t>The XFEL caps (left) have a flat surface with slotted holes</a:t>
            </a:r>
          </a:p>
          <a:p>
            <a:pPr marL="228600" indent="-228600">
              <a:buFont typeface="Wingdings" panose="05000000000000000000" pitchFamily="2" charset="2"/>
              <a:buChar char="§"/>
            </a:pPr>
            <a:r>
              <a:rPr lang="en-US" sz="1600" dirty="0" smtClean="0">
                <a:latin typeface="Calibri" panose="020F0502020204030204" pitchFamily="34" charset="0"/>
              </a:rPr>
              <a:t>The features on the XFEL caps allow it to float on the plane of the vacuum vessel flange when centering the tapered spindle</a:t>
            </a:r>
          </a:p>
          <a:p>
            <a:pPr marL="228600" indent="-228600">
              <a:buFont typeface="Wingdings" panose="05000000000000000000" pitchFamily="2" charset="2"/>
              <a:buChar char="§"/>
            </a:pPr>
            <a:r>
              <a:rPr lang="en-US" sz="1600" dirty="0" smtClean="0">
                <a:latin typeface="Calibri" panose="020F0502020204030204" pitchFamily="34" charset="0"/>
              </a:rPr>
              <a:t>The socket on the LCLS-II cap does not allow the freedom to float.</a:t>
            </a:r>
          </a:p>
          <a:p>
            <a:pPr marL="228600" indent="-228600">
              <a:buFont typeface="Wingdings" panose="05000000000000000000" pitchFamily="2" charset="2"/>
              <a:buChar char="§"/>
            </a:pPr>
            <a:r>
              <a:rPr lang="en-US" sz="1600" dirty="0" smtClean="0">
                <a:latin typeface="Calibri" panose="020F0502020204030204" pitchFamily="34" charset="0"/>
              </a:rPr>
              <a:t>In conjunction with 300mm pipes that are deformed and out of position, there was no simple way to allow the tapered system to work without extensive redesign and machining.</a:t>
            </a:r>
            <a:endParaRPr lang="en-US" sz="1400" dirty="0" smtClean="0">
              <a:latin typeface="Calibri" panose="020F0502020204030204" pitchFamily="34" charset="0"/>
            </a:endParaRPr>
          </a:p>
        </p:txBody>
      </p:sp>
    </p:spTree>
    <p:extLst>
      <p:ext uri="{BB962C8B-B14F-4D97-AF65-F5344CB8AC3E}">
        <p14:creationId xmlns:p14="http://schemas.microsoft.com/office/powerpoint/2010/main" val="230353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XFEL and LCLS-II Comparison: </a:t>
            </a:r>
            <a:r>
              <a:rPr lang="en-US" dirty="0" err="1" smtClean="0"/>
              <a:t>HeGRP</a:t>
            </a:r>
            <a:r>
              <a:rPr lang="en-US" dirty="0" smtClean="0"/>
              <a:t> Inserts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11" name="Content Placeholder 2"/>
          <p:cNvSpPr>
            <a:spLocks noGrp="1"/>
          </p:cNvSpPr>
          <p:nvPr>
            <p:ph idx="4294967295"/>
          </p:nvPr>
        </p:nvSpPr>
        <p:spPr>
          <a:xfrm>
            <a:off x="344888" y="1322538"/>
            <a:ext cx="8221262" cy="4913164"/>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The new </a:t>
            </a:r>
            <a:r>
              <a:rPr lang="en-US" sz="1800" dirty="0" err="1" smtClean="0">
                <a:latin typeface="Calibri" panose="020F0502020204030204" pitchFamily="34" charset="0"/>
              </a:rPr>
              <a:t>HeGRP</a:t>
            </a:r>
            <a:r>
              <a:rPr lang="en-US" sz="1800" dirty="0" smtClean="0">
                <a:latin typeface="Calibri" panose="020F0502020204030204" pitchFamily="34" charset="0"/>
              </a:rPr>
              <a:t> Insert caps and Spindle still applied an axial load on the 300mm pipe as per the original XFEL intent</a:t>
            </a:r>
          </a:p>
          <a:p>
            <a:pPr marL="228600" indent="-228600">
              <a:buFont typeface="Wingdings" panose="05000000000000000000" pitchFamily="2" charset="2"/>
              <a:buChar char="§"/>
            </a:pPr>
            <a:r>
              <a:rPr lang="en-US" sz="1800" dirty="0" smtClean="0">
                <a:latin typeface="Calibri" panose="020F0502020204030204" pitchFamily="34" charset="0"/>
              </a:rPr>
              <a:t>The setup was successfully used for three shipments of the JLab </a:t>
            </a:r>
            <a:r>
              <a:rPr lang="en-US" sz="1800" dirty="0" err="1" smtClean="0">
                <a:latin typeface="Calibri" panose="020F0502020204030204" pitchFamily="34" charset="0"/>
              </a:rPr>
              <a:t>pCM</a:t>
            </a:r>
            <a:r>
              <a:rPr lang="en-US" sz="1800" dirty="0" smtClean="0">
                <a:latin typeface="Calibri" panose="020F0502020204030204" pitchFamily="34" charset="0"/>
              </a:rPr>
              <a:t> (~2600 miles) and a shipment of the JLab J1.3-07 (~800 miles)</a:t>
            </a:r>
          </a:p>
          <a:p>
            <a:pPr marL="228600" indent="-228600">
              <a:buFont typeface="Wingdings" panose="05000000000000000000" pitchFamily="2" charset="2"/>
              <a:buChar char="§"/>
            </a:pPr>
            <a:r>
              <a:rPr lang="en-US" sz="1800" dirty="0" smtClean="0">
                <a:latin typeface="Calibri" panose="020F0502020204030204" pitchFamily="34" charset="0"/>
              </a:rPr>
              <a:t>The system’s only failure (F1.3-06) is attributed to improper installation of the inserts; this underlines the need for a procedure that is consisted and adhered to</a:t>
            </a:r>
          </a:p>
          <a:p>
            <a:pPr marL="228600" indent="-228600">
              <a:buFont typeface="Wingdings" panose="05000000000000000000" pitchFamily="2" charset="2"/>
              <a:buChar char="§"/>
            </a:pPr>
            <a:r>
              <a:rPr lang="en-US" sz="1800" dirty="0" smtClean="0">
                <a:latin typeface="Calibri" panose="020F0502020204030204" pitchFamily="34" charset="0"/>
              </a:rPr>
              <a:t>Reverting to the XFEL tapered design should also be equally successful, while adding minimal risks</a:t>
            </a:r>
          </a:p>
          <a:p>
            <a:pPr marL="228600" indent="-228600">
              <a:buFont typeface="Wingdings" panose="05000000000000000000" pitchFamily="2" charset="2"/>
              <a:buChar char="§"/>
            </a:pPr>
            <a:endParaRPr lang="en-US" sz="1600" dirty="0" smtClean="0">
              <a:latin typeface="Calibri" panose="020F0502020204030204" pitchFamily="34" charset="0"/>
            </a:endParaRPr>
          </a:p>
        </p:txBody>
      </p:sp>
    </p:spTree>
    <p:extLst>
      <p:ext uri="{BB962C8B-B14F-4D97-AF65-F5344CB8AC3E}">
        <p14:creationId xmlns:p14="http://schemas.microsoft.com/office/powerpoint/2010/main" val="132142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LCLS-II Shipping Trailer</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6" name="Content Placeholder 2"/>
          <p:cNvSpPr>
            <a:spLocks noGrp="1"/>
          </p:cNvSpPr>
          <p:nvPr>
            <p:ph idx="4294967295"/>
          </p:nvPr>
        </p:nvSpPr>
        <p:spPr>
          <a:xfrm>
            <a:off x="344888" y="1318271"/>
            <a:ext cx="8221262" cy="4999980"/>
          </a:xfrm>
          <a:prstGeom prst="rect">
            <a:avLst/>
          </a:prstGeom>
        </p:spPr>
        <p:txBody>
          <a:bodyPr>
            <a:normAutofit/>
          </a:bodyPr>
          <a:lstStyle/>
          <a:p>
            <a:pPr marL="228600" indent="-228600">
              <a:buFont typeface="Wingdings" panose="05000000000000000000" pitchFamily="2" charset="2"/>
              <a:buChar char="§"/>
            </a:pPr>
            <a:r>
              <a:rPr lang="en-US" sz="1800" dirty="0">
                <a:latin typeface="Calibri" panose="020F0502020204030204" pitchFamily="34" charset="0"/>
              </a:rPr>
              <a:t>Identical trailers equipped with the same air-ride suspension system (</a:t>
            </a:r>
            <a:r>
              <a:rPr lang="en-US" sz="1800" dirty="0" smtClean="0">
                <a:latin typeface="Calibri" panose="020F0502020204030204" pitchFamily="34" charset="0"/>
              </a:rPr>
              <a:t>Hendrickson INTRAAX </a:t>
            </a:r>
            <a:r>
              <a:rPr lang="en-US" sz="1800" dirty="0">
                <a:latin typeface="Calibri" panose="020F0502020204030204" pitchFamily="34" charset="0"/>
              </a:rPr>
              <a:t>AANT </a:t>
            </a:r>
            <a:r>
              <a:rPr lang="en-US" sz="1800" dirty="0" smtClean="0">
                <a:latin typeface="Calibri" panose="020F0502020204030204" pitchFamily="34" charset="0"/>
              </a:rPr>
              <a:t>23K) were purchased at each lab</a:t>
            </a:r>
          </a:p>
          <a:p>
            <a:pPr marL="228600" indent="-228600">
              <a:buFont typeface="Wingdings" panose="05000000000000000000" pitchFamily="2" charset="2"/>
              <a:buChar char="§"/>
            </a:pPr>
            <a:r>
              <a:rPr lang="en-US" sz="1800" dirty="0" smtClean="0">
                <a:latin typeface="Calibri" panose="020F0502020204030204" pitchFamily="34" charset="0"/>
              </a:rPr>
              <a:t>The crane at SLAC’s Sector 10 does not have the weight capacity to lift both the shipping frame and cryomodule at the same time</a:t>
            </a:r>
          </a:p>
          <a:p>
            <a:pPr marL="228600" indent="-228600">
              <a:buFont typeface="Wingdings" panose="05000000000000000000" pitchFamily="2" charset="2"/>
              <a:buChar char="§"/>
            </a:pPr>
            <a:r>
              <a:rPr lang="en-US" sz="1800" dirty="0" smtClean="0">
                <a:latin typeface="Calibri" panose="020F0502020204030204" pitchFamily="34" charset="0"/>
              </a:rPr>
              <a:t>The trailers are fitted with custom sliding curtain sides and roof that allows the curtain to be slid beyond the forward or aft of the trailer, allowing full access to the trailer bed; this allows a cryomodule to be taken out of the trailer without taking the latter off the shipping frame.</a:t>
            </a:r>
          </a:p>
          <a:p>
            <a:pPr marL="228600" indent="-228600">
              <a:buFont typeface="Wingdings" panose="05000000000000000000" pitchFamily="2" charset="2"/>
              <a:buChar char="§"/>
            </a:pPr>
            <a:r>
              <a:rPr lang="en-US" sz="1800" dirty="0" smtClean="0">
                <a:latin typeface="Calibri" panose="020F0502020204030204" pitchFamily="34" charset="0"/>
              </a:rPr>
              <a:t>A regular curtain-side trailer does not allow full access to the trailer bed and would not be usable at SLAC</a:t>
            </a:r>
          </a:p>
          <a:p>
            <a:pPr marL="228600" indent="-228600">
              <a:buFont typeface="Wingdings" panose="05000000000000000000" pitchFamily="2" charset="2"/>
              <a:buChar char="§"/>
            </a:pPr>
            <a:r>
              <a:rPr lang="en-US" sz="1800" dirty="0" smtClean="0">
                <a:latin typeface="Calibri" panose="020F0502020204030204" pitchFamily="34" charset="0"/>
              </a:rPr>
              <a:t>The ability to extend the curtain side in either direction of the trailer allows for extra flexibility when loading in tight spaces such as </a:t>
            </a:r>
            <a:r>
              <a:rPr lang="en-US" sz="1800" dirty="0" err="1" smtClean="0">
                <a:latin typeface="Calibri" panose="020F0502020204030204" pitchFamily="34" charset="0"/>
              </a:rPr>
              <a:t>JLab’s</a:t>
            </a:r>
            <a:r>
              <a:rPr lang="en-US" sz="1800" dirty="0" smtClean="0">
                <a:latin typeface="Calibri" panose="020F0502020204030204" pitchFamily="34" charset="0"/>
              </a:rPr>
              <a:t> high bay</a:t>
            </a:r>
          </a:p>
          <a:p>
            <a:endParaRPr lang="en-US" sz="1600" dirty="0" smtClean="0">
              <a:latin typeface="Calibri" panose="020F0502020204030204" pitchFamily="34" charset="0"/>
            </a:endParaRPr>
          </a:p>
        </p:txBody>
      </p:sp>
    </p:spTree>
    <p:extLst>
      <p:ext uri="{BB962C8B-B14F-4D97-AF65-F5344CB8AC3E}">
        <p14:creationId xmlns:p14="http://schemas.microsoft.com/office/powerpoint/2010/main" val="243213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smtClean="0"/>
              <a:t>LCLS-II Shipping Trailer</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7" name="Content Placeholder 2"/>
          <p:cNvSpPr>
            <a:spLocks noGrp="1"/>
          </p:cNvSpPr>
          <p:nvPr>
            <p:ph idx="4294967295"/>
          </p:nvPr>
        </p:nvSpPr>
        <p:spPr>
          <a:xfrm>
            <a:off x="344888" y="1318271"/>
            <a:ext cx="8221262" cy="1223761"/>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The trailers used at XFEL were modified and owned by the shipping company (top)</a:t>
            </a:r>
          </a:p>
          <a:p>
            <a:pPr marL="228600" indent="-228600">
              <a:buFont typeface="Wingdings" panose="05000000000000000000" pitchFamily="2" charset="2"/>
              <a:buChar char="§"/>
            </a:pPr>
            <a:r>
              <a:rPr lang="en-US" sz="1800" dirty="0" smtClean="0">
                <a:latin typeface="Calibri" panose="020F0502020204030204" pitchFamily="34" charset="0"/>
              </a:rPr>
              <a:t>The LCLS-II trailer is shown below with the roof opened on the tractor side (left) and aft side (right)</a:t>
            </a:r>
            <a:endParaRPr lang="en-US" sz="1600" dirty="0" smtClean="0">
              <a:latin typeface="Calibri" panose="020F050202020403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888" y="3803905"/>
            <a:ext cx="3922776" cy="261518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1" y="3806005"/>
            <a:ext cx="3919626" cy="2613084"/>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72748" y="2062887"/>
            <a:ext cx="3649459" cy="1967788"/>
          </a:xfrm>
          <a:prstGeom prst="rect">
            <a:avLst/>
          </a:prstGeom>
        </p:spPr>
      </p:pic>
    </p:spTree>
    <p:extLst>
      <p:ext uri="{BB962C8B-B14F-4D97-AF65-F5344CB8AC3E}">
        <p14:creationId xmlns:p14="http://schemas.microsoft.com/office/powerpoint/2010/main" val="3749140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LCLS-II Shipping Trailer Shimming</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7" name="Content Placeholder 2"/>
          <p:cNvSpPr>
            <a:spLocks noGrp="1"/>
          </p:cNvSpPr>
          <p:nvPr>
            <p:ph idx="4294967295"/>
          </p:nvPr>
        </p:nvSpPr>
        <p:spPr>
          <a:xfrm>
            <a:off x="344888" y="1318271"/>
            <a:ext cx="8221262" cy="2202169"/>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The trailer bed has a built in camber, which is common among flatbed trailers (left)</a:t>
            </a:r>
          </a:p>
          <a:p>
            <a:pPr marL="228600" indent="-228600">
              <a:buFont typeface="Wingdings" panose="05000000000000000000" pitchFamily="2" charset="2"/>
              <a:buChar char="§"/>
            </a:pPr>
            <a:r>
              <a:rPr lang="en-US" sz="1800" dirty="0" smtClean="0">
                <a:latin typeface="Calibri" panose="020F0502020204030204" pitchFamily="34" charset="0"/>
              </a:rPr>
              <a:t>The camber is designed to be flattened by the load on the trailer</a:t>
            </a:r>
          </a:p>
          <a:p>
            <a:pPr marL="228600" indent="-228600">
              <a:buFont typeface="Wingdings" panose="05000000000000000000" pitchFamily="2" charset="2"/>
              <a:buChar char="§"/>
            </a:pPr>
            <a:r>
              <a:rPr lang="en-US" sz="1800" dirty="0" smtClean="0">
                <a:latin typeface="Calibri" panose="020F0502020204030204" pitchFamily="34" charset="0"/>
              </a:rPr>
              <a:t>The shipping frame and cryomodule is not enough to flatten the trailer, and gaps between the frame and the trailer bed can be found after loading</a:t>
            </a:r>
          </a:p>
          <a:p>
            <a:pPr marL="228600" indent="-228600">
              <a:buFont typeface="Wingdings" panose="05000000000000000000" pitchFamily="2" charset="2"/>
              <a:buChar char="§"/>
            </a:pPr>
            <a:r>
              <a:rPr lang="en-US" sz="1800" dirty="0" smtClean="0">
                <a:latin typeface="Calibri" panose="020F0502020204030204" pitchFamily="34" charset="0"/>
              </a:rPr>
              <a:t>Extensive shimming (right) to fill these gaps has been found to limit the shipping frame movement relative to the trailer and reduce shocks by a factor of two</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6294" y="3520440"/>
            <a:ext cx="4973886" cy="2797811"/>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360" y="3520440"/>
            <a:ext cx="3806510" cy="2797811"/>
          </a:xfrm>
          <a:prstGeom prst="rect">
            <a:avLst/>
          </a:prstGeom>
        </p:spPr>
      </p:pic>
    </p:spTree>
    <p:extLst>
      <p:ext uri="{BB962C8B-B14F-4D97-AF65-F5344CB8AC3E}">
        <p14:creationId xmlns:p14="http://schemas.microsoft.com/office/powerpoint/2010/main" val="348200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FNAL – SLAC Cryomodule Shipping Routes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8" name="Content Placeholder 2"/>
          <p:cNvSpPr>
            <a:spLocks noGrp="1"/>
          </p:cNvSpPr>
          <p:nvPr>
            <p:ph idx="4294967295"/>
          </p:nvPr>
        </p:nvSpPr>
        <p:spPr>
          <a:xfrm>
            <a:off x="392976" y="1195473"/>
            <a:ext cx="8221262" cy="1548678"/>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Both a Winter (top) and a Summer (bottom) route from FNAL was proposed</a:t>
            </a:r>
          </a:p>
          <a:p>
            <a:pPr marL="228600" indent="-228600">
              <a:buFont typeface="Wingdings" panose="05000000000000000000" pitchFamily="2" charset="2"/>
              <a:buChar char="§"/>
            </a:pPr>
            <a:r>
              <a:rPr lang="en-US" sz="1800" dirty="0" smtClean="0">
                <a:latin typeface="Calibri" panose="020F0502020204030204" pitchFamily="34" charset="0"/>
              </a:rPr>
              <a:t>The Winter route, though longer, would avoid areas that may experience dangerous road conditions due to snow and ice</a:t>
            </a:r>
          </a:p>
          <a:p>
            <a:pPr marL="228600" indent="-228600">
              <a:buFont typeface="Wingdings" panose="05000000000000000000" pitchFamily="2" charset="2"/>
              <a:buChar char="§"/>
            </a:pPr>
            <a:r>
              <a:rPr lang="en-US" sz="1800" dirty="0" smtClean="0">
                <a:latin typeface="Calibri" panose="020F0502020204030204" pitchFamily="34" charset="0"/>
              </a:rPr>
              <a:t>Specifying the same route for all shipments is currently being considered</a:t>
            </a:r>
            <a:endParaRPr lang="en-US" sz="1600" dirty="0" smtClean="0">
              <a:latin typeface="Calibri" panose="020F0502020204030204"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1568" y="4506829"/>
            <a:ext cx="4974448" cy="1858684"/>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736" y="2744151"/>
            <a:ext cx="3740112" cy="1727392"/>
          </a:xfrm>
          <a:prstGeom prst="rect">
            <a:avLst/>
          </a:prstGeom>
        </p:spPr>
      </p:pic>
    </p:spTree>
    <p:extLst>
      <p:ext uri="{BB962C8B-B14F-4D97-AF65-F5344CB8AC3E}">
        <p14:creationId xmlns:p14="http://schemas.microsoft.com/office/powerpoint/2010/main" val="270500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pic>
        <p:nvPicPr>
          <p:cNvPr id="7" name="Picture 2" descr="C:\ANSYS Files\LCLS II\Shipping Frame\AES Trip 092916\AES Trip Photos\20160929_13375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9421" y="3918509"/>
            <a:ext cx="4064431" cy="247868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4294967295"/>
          </p:nvPr>
        </p:nvSpPr>
        <p:spPr>
          <a:xfrm>
            <a:off x="390524" y="1216364"/>
            <a:ext cx="7988969" cy="2658256"/>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The LCLS-II Shipping System was based on the system that successfully transported 100 CMs from </a:t>
            </a:r>
            <a:r>
              <a:rPr lang="en-US" sz="1800" dirty="0" err="1" smtClean="0">
                <a:latin typeface="Calibri" panose="020F0502020204030204" pitchFamily="34" charset="0"/>
              </a:rPr>
              <a:t>Saclay</a:t>
            </a:r>
            <a:r>
              <a:rPr lang="en-US" sz="1800" dirty="0" smtClean="0">
                <a:latin typeface="Calibri" panose="020F0502020204030204" pitchFamily="34" charset="0"/>
              </a:rPr>
              <a:t> to DESY</a:t>
            </a:r>
          </a:p>
          <a:p>
            <a:pPr marL="228600" indent="-228600">
              <a:buFont typeface="Wingdings" panose="05000000000000000000" pitchFamily="2" charset="2"/>
              <a:buChar char="§"/>
            </a:pPr>
            <a:r>
              <a:rPr lang="en-US" sz="1800" dirty="0" smtClean="0">
                <a:latin typeface="Calibri" panose="020F0502020204030204" pitchFamily="34" charset="0"/>
              </a:rPr>
              <a:t>Adjustments to the XFEL design were required for several reasons</a:t>
            </a:r>
          </a:p>
          <a:p>
            <a:pPr marL="228600" indent="-228600">
              <a:buFont typeface="Wingdings" panose="05000000000000000000" pitchFamily="2" charset="2"/>
              <a:buChar char="§"/>
            </a:pPr>
            <a:r>
              <a:rPr lang="en-US" sz="1800" dirty="0" smtClean="0">
                <a:latin typeface="Calibri" panose="020F0502020204030204" pitchFamily="34" charset="0"/>
              </a:rPr>
              <a:t>The system is made of the following major components:</a:t>
            </a:r>
          </a:p>
          <a:p>
            <a:pPr marL="800100" lvl="1" indent="-342900">
              <a:buFont typeface="+mj-lt"/>
              <a:buAutoNum type="arabicPeriod"/>
            </a:pPr>
            <a:r>
              <a:rPr lang="en-US" sz="1600" dirty="0" smtClean="0">
                <a:latin typeface="Calibri" panose="020F0502020204030204" pitchFamily="34" charset="0"/>
              </a:rPr>
              <a:t>Shipping Frame (bottom left)</a:t>
            </a:r>
          </a:p>
          <a:p>
            <a:pPr marL="800100" lvl="1" indent="-342900">
              <a:buFont typeface="+mj-lt"/>
              <a:buAutoNum type="arabicPeriod"/>
            </a:pPr>
            <a:r>
              <a:rPr lang="en-US" sz="1600" dirty="0" smtClean="0">
                <a:latin typeface="Calibri" panose="020F0502020204030204" pitchFamily="34" charset="0"/>
              </a:rPr>
              <a:t>Shipping Caps (bottom right)</a:t>
            </a:r>
          </a:p>
          <a:p>
            <a:pPr marL="800100" lvl="1" indent="-342900">
              <a:buFont typeface="+mj-lt"/>
              <a:buAutoNum type="arabicPeriod"/>
            </a:pPr>
            <a:r>
              <a:rPr lang="en-US" sz="1600" dirty="0" smtClean="0">
                <a:latin typeface="Calibri" panose="020F0502020204030204" pitchFamily="34" charset="0"/>
              </a:rPr>
              <a:t>GHRP Inserts (right)</a:t>
            </a:r>
          </a:p>
          <a:p>
            <a:pPr marL="800100" lvl="1" indent="-342900">
              <a:buFont typeface="+mj-lt"/>
              <a:buAutoNum type="arabicPeriod"/>
            </a:pPr>
            <a:r>
              <a:rPr lang="en-US" sz="1600" dirty="0" smtClean="0">
                <a:latin typeface="Calibri" panose="020F0502020204030204" pitchFamily="34" charset="0"/>
              </a:rPr>
              <a:t>Trailer with Air-Ride Suspension</a:t>
            </a:r>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13" name="Picture 12"/>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237696" y="3918509"/>
            <a:ext cx="3723437" cy="248229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6572" y="2378712"/>
            <a:ext cx="2194561" cy="1463040"/>
          </a:xfrm>
          <a:prstGeom prst="rect">
            <a:avLst/>
          </a:prstGeom>
        </p:spPr>
      </p:pic>
    </p:spTree>
    <p:extLst>
      <p:ext uri="{BB962C8B-B14F-4D97-AF65-F5344CB8AC3E}">
        <p14:creationId xmlns:p14="http://schemas.microsoft.com/office/powerpoint/2010/main" val="283281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smtClean="0"/>
              <a:t>JLab – SLAC Cryomodule Shipping Routes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8" name="Content Placeholder 2"/>
          <p:cNvSpPr>
            <a:spLocks noGrp="1"/>
          </p:cNvSpPr>
          <p:nvPr>
            <p:ph idx="4294967295"/>
          </p:nvPr>
        </p:nvSpPr>
        <p:spPr>
          <a:xfrm>
            <a:off x="392976" y="1195473"/>
            <a:ext cx="8221262" cy="1456287"/>
          </a:xfrm>
          <a:prstGeom prst="rect">
            <a:avLst/>
          </a:prstGeom>
        </p:spPr>
        <p:txBody>
          <a:bodyPr>
            <a:normAutofit fontScale="92500" lnSpcReduction="20000"/>
          </a:bodyPr>
          <a:lstStyle/>
          <a:p>
            <a:pPr marL="228600" indent="-228600">
              <a:buFont typeface="Wingdings" panose="05000000000000000000" pitchFamily="2" charset="2"/>
              <a:buChar char="§"/>
            </a:pPr>
            <a:r>
              <a:rPr lang="en-US" sz="1800" dirty="0" smtClean="0">
                <a:latin typeface="Calibri" panose="020F0502020204030204" pitchFamily="34" charset="0"/>
              </a:rPr>
              <a:t>A single, general route is planned for shipments from JLab to SLAC</a:t>
            </a:r>
          </a:p>
          <a:p>
            <a:pPr marL="228600" indent="-228600">
              <a:buFont typeface="Wingdings" panose="05000000000000000000" pitchFamily="2" charset="2"/>
              <a:buChar char="§"/>
            </a:pPr>
            <a:r>
              <a:rPr lang="en-US" sz="1800" dirty="0" smtClean="0">
                <a:latin typeface="Calibri" panose="020F0502020204030204" pitchFamily="34" charset="0"/>
              </a:rPr>
              <a:t>The first segment of the route has been covered during the J1.3-01 and J1.3-07 shipping tests</a:t>
            </a:r>
          </a:p>
          <a:p>
            <a:pPr marL="228600" indent="-228600">
              <a:buFont typeface="Wingdings" panose="05000000000000000000" pitchFamily="2" charset="2"/>
              <a:buChar char="§"/>
            </a:pPr>
            <a:r>
              <a:rPr lang="en-US" sz="1800" dirty="0" smtClean="0">
                <a:latin typeface="Calibri" panose="020F0502020204030204" pitchFamily="34" charset="0"/>
              </a:rPr>
              <a:t>A proposal to combine the two routes to the greatest extent possible is also being considered</a:t>
            </a:r>
            <a:endParaRPr lang="en-US" sz="1600" dirty="0" smtClean="0">
              <a:latin typeface="Calibri" panose="020F050202020403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7730" y="2788920"/>
            <a:ext cx="6751754" cy="3236976"/>
          </a:xfrm>
          <a:prstGeom prst="rect">
            <a:avLst/>
          </a:prstGeom>
        </p:spPr>
      </p:pic>
    </p:spTree>
    <p:extLst>
      <p:ext uri="{BB962C8B-B14F-4D97-AF65-F5344CB8AC3E}">
        <p14:creationId xmlns:p14="http://schemas.microsoft.com/office/powerpoint/2010/main" val="177245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6" name="Content Placeholder 2"/>
          <p:cNvSpPr>
            <a:spLocks noGrp="1"/>
          </p:cNvSpPr>
          <p:nvPr>
            <p:ph idx="4294967295"/>
          </p:nvPr>
        </p:nvSpPr>
        <p:spPr>
          <a:xfrm>
            <a:off x="344888" y="1318271"/>
            <a:ext cx="8221262" cy="4643617"/>
          </a:xfrm>
          <a:prstGeom prst="rect">
            <a:avLst/>
          </a:prstGeom>
        </p:spPr>
        <p:txBody>
          <a:bodyPr>
            <a:normAutofit/>
          </a:bodyPr>
          <a:lstStyle/>
          <a:p>
            <a:pPr marL="228600" indent="-228600">
              <a:buFont typeface="Wingdings" panose="05000000000000000000" pitchFamily="2" charset="2"/>
              <a:buChar char="§"/>
            </a:pPr>
            <a:r>
              <a:rPr lang="en-US" sz="2000" dirty="0" smtClean="0">
                <a:latin typeface="Calibri" panose="020F0502020204030204" pitchFamily="34" charset="0"/>
              </a:rPr>
              <a:t>The shipping system designed for LCLS-II is based on that used at XFEL but has a number of differences</a:t>
            </a:r>
          </a:p>
          <a:p>
            <a:pPr marL="228600" indent="-228600">
              <a:buFont typeface="Wingdings" panose="05000000000000000000" pitchFamily="2" charset="2"/>
              <a:buChar char="§"/>
            </a:pPr>
            <a:r>
              <a:rPr lang="en-US" sz="2000" dirty="0" smtClean="0">
                <a:latin typeface="Calibri" panose="020F0502020204030204" pitchFamily="34" charset="0"/>
              </a:rPr>
              <a:t>Design verification work at JLab has determined that the LCLS-II system is capable of safely transporting as well as its XFEL counterpart</a:t>
            </a:r>
          </a:p>
          <a:p>
            <a:pPr marL="228600" indent="-228600">
              <a:buFont typeface="Wingdings" panose="05000000000000000000" pitchFamily="2" charset="2"/>
              <a:buChar char="§"/>
            </a:pPr>
            <a:r>
              <a:rPr lang="en-US" sz="2000" dirty="0" smtClean="0">
                <a:latin typeface="Calibri" panose="020F0502020204030204" pitchFamily="34" charset="0"/>
              </a:rPr>
              <a:t>The system’s only failure hinged on the improper installation of the equipment</a:t>
            </a:r>
          </a:p>
          <a:p>
            <a:pPr marL="228600" indent="-228600">
              <a:buFont typeface="Wingdings" panose="05000000000000000000" pitchFamily="2" charset="2"/>
              <a:buChar char="§"/>
            </a:pPr>
            <a:r>
              <a:rPr lang="en-US" sz="2000" dirty="0" smtClean="0">
                <a:latin typeface="Calibri" panose="020F0502020204030204" pitchFamily="34" charset="0"/>
              </a:rPr>
              <a:t>Adding components of the XFEL design (e.g. tapered spindles and inserts) will further improve the LCLS-II shipping system, while reducing the risks for future shipments</a:t>
            </a:r>
          </a:p>
        </p:txBody>
      </p:sp>
    </p:spTree>
    <p:extLst>
      <p:ext uri="{BB962C8B-B14F-4D97-AF65-F5344CB8AC3E}">
        <p14:creationId xmlns:p14="http://schemas.microsoft.com/office/powerpoint/2010/main" val="75861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Procurement Considerations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6" name="Content Placeholder 2"/>
          <p:cNvSpPr>
            <a:spLocks noGrp="1"/>
          </p:cNvSpPr>
          <p:nvPr>
            <p:ph idx="4294967295"/>
          </p:nvPr>
        </p:nvSpPr>
        <p:spPr>
          <a:xfrm>
            <a:off x="390524" y="1216364"/>
            <a:ext cx="7988969" cy="4723578"/>
          </a:xfrm>
          <a:prstGeom prst="rect">
            <a:avLst/>
          </a:prstGeom>
        </p:spPr>
        <p:txBody>
          <a:bodyPr>
            <a:normAutofit fontScale="92500"/>
          </a:bodyPr>
          <a:lstStyle/>
          <a:p>
            <a:pPr marL="228600" indent="-228600">
              <a:buFont typeface="Wingdings" panose="05000000000000000000" pitchFamily="2" charset="2"/>
              <a:buChar char="§"/>
            </a:pPr>
            <a:r>
              <a:rPr lang="en-US" sz="1800" dirty="0" smtClean="0">
                <a:latin typeface="Calibri" panose="020F0502020204030204" pitchFamily="34" charset="0"/>
              </a:rPr>
              <a:t>The XFEL Shipping Frame and Shipping Caps were designed and built by RI and Babcock-</a:t>
            </a:r>
            <a:r>
              <a:rPr lang="en-US" sz="1800" dirty="0" err="1" smtClean="0">
                <a:latin typeface="Calibri" panose="020F0502020204030204" pitchFamily="34" charset="0"/>
              </a:rPr>
              <a:t>Noell</a:t>
            </a:r>
            <a:r>
              <a:rPr lang="en-US" sz="1800" dirty="0" smtClean="0">
                <a:latin typeface="Calibri" panose="020F0502020204030204" pitchFamily="34" charset="0"/>
              </a:rPr>
              <a:t> respectively</a:t>
            </a:r>
          </a:p>
          <a:p>
            <a:pPr marL="228600" indent="-228600">
              <a:buFont typeface="Wingdings" panose="05000000000000000000" pitchFamily="2" charset="2"/>
              <a:buChar char="§"/>
            </a:pPr>
            <a:r>
              <a:rPr lang="en-US" sz="1800" dirty="0" smtClean="0">
                <a:latin typeface="Calibri" panose="020F0502020204030204" pitchFamily="34" charset="0"/>
              </a:rPr>
              <a:t>The designs and specifications were proprietary to RI and BN, and could not be replicated in the US</a:t>
            </a:r>
          </a:p>
          <a:p>
            <a:pPr marL="228600" indent="-228600">
              <a:buFont typeface="Wingdings" panose="05000000000000000000" pitchFamily="2" charset="2"/>
              <a:buChar char="§"/>
            </a:pPr>
            <a:r>
              <a:rPr lang="en-US" sz="1800" dirty="0" smtClean="0">
                <a:latin typeface="Calibri" panose="020F0502020204030204" pitchFamily="34" charset="0"/>
              </a:rPr>
              <a:t>Modifications to the XFEL design would have been necessary anyway for use with LCLS-II cryomodules</a:t>
            </a:r>
          </a:p>
          <a:p>
            <a:pPr marL="228600" indent="-228600">
              <a:buFont typeface="Wingdings" panose="05000000000000000000" pitchFamily="2" charset="2"/>
              <a:buChar char="§"/>
            </a:pPr>
            <a:r>
              <a:rPr lang="en-US" sz="1800" dirty="0" smtClean="0">
                <a:latin typeface="Calibri" panose="020F0502020204030204" pitchFamily="34" charset="0"/>
              </a:rPr>
              <a:t>Due to the cost of procuring the equipment from Germany, it was decided (February 2015) that a new system (loosely based on XFEL) would be designed at FNAL</a:t>
            </a:r>
          </a:p>
          <a:p>
            <a:pPr marL="228600" indent="-228600">
              <a:buFont typeface="Wingdings" panose="05000000000000000000" pitchFamily="2" charset="2"/>
              <a:buChar char="§"/>
            </a:pPr>
            <a:r>
              <a:rPr lang="en-US" sz="1800" dirty="0" smtClean="0">
                <a:latin typeface="Calibri" panose="020F0502020204030204" pitchFamily="34" charset="0"/>
              </a:rPr>
              <a:t>In addition to cost, designing and building the parts in the US would lead to greater control in fabrication, and allow small changes to be implemented in an smoother manner</a:t>
            </a:r>
          </a:p>
          <a:p>
            <a:pPr marL="228600" indent="-228600">
              <a:buFont typeface="Wingdings" panose="05000000000000000000" pitchFamily="2" charset="2"/>
              <a:buChar char="§"/>
            </a:pPr>
            <a:r>
              <a:rPr lang="en-US" sz="1800" dirty="0" smtClean="0">
                <a:latin typeface="Calibri" panose="020F0502020204030204" pitchFamily="34" charset="0"/>
              </a:rPr>
              <a:t>The parts would then be fabricated for a lower price in the US</a:t>
            </a:r>
          </a:p>
          <a:p>
            <a:pPr marL="228600" indent="-228600">
              <a:buFont typeface="Wingdings" panose="05000000000000000000" pitchFamily="2" charset="2"/>
              <a:buChar char="§"/>
            </a:pPr>
            <a:r>
              <a:rPr lang="en-US" sz="1800" dirty="0" smtClean="0">
                <a:latin typeface="Calibri" panose="020F0502020204030204" pitchFamily="34" charset="0"/>
              </a:rPr>
              <a:t>The FNAL design was between February 2015 and March 2016, and a contract was awarded to AES in May, 2016</a:t>
            </a:r>
            <a:endParaRPr lang="en-US" sz="1600" dirty="0" smtClean="0">
              <a:latin typeface="Calibri" panose="020F0502020204030204" pitchFamily="34" charset="0"/>
            </a:endParaRPr>
          </a:p>
        </p:txBody>
      </p:sp>
    </p:spTree>
    <p:extLst>
      <p:ext uri="{BB962C8B-B14F-4D97-AF65-F5344CB8AC3E}">
        <p14:creationId xmlns:p14="http://schemas.microsoft.com/office/powerpoint/2010/main" val="256167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XFEL Shipping System</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7393" y="1206159"/>
            <a:ext cx="3678239" cy="275867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1250" y="4083571"/>
            <a:ext cx="1676010" cy="223468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3876" y="4083571"/>
            <a:ext cx="1676900" cy="2235866"/>
          </a:xfrm>
          <a:prstGeom prst="rect">
            <a:avLst/>
          </a:prstGeom>
        </p:spPr>
      </p:pic>
      <p:sp>
        <p:nvSpPr>
          <p:cNvPr id="10" name="Content Placeholder 2"/>
          <p:cNvSpPr>
            <a:spLocks noGrp="1"/>
          </p:cNvSpPr>
          <p:nvPr>
            <p:ph idx="4294967295"/>
          </p:nvPr>
        </p:nvSpPr>
        <p:spPr>
          <a:xfrm>
            <a:off x="390525" y="1216364"/>
            <a:ext cx="4481398" cy="2658256"/>
          </a:xfrm>
          <a:prstGeom prst="rect">
            <a:avLst/>
          </a:prstGeom>
        </p:spPr>
        <p:txBody>
          <a:bodyPr>
            <a:normAutofit/>
          </a:bodyPr>
          <a:lstStyle/>
          <a:p>
            <a:pPr marL="228600" indent="-228600">
              <a:buFont typeface="Wingdings" panose="05000000000000000000" pitchFamily="2" charset="2"/>
              <a:buChar char="§"/>
            </a:pPr>
            <a:r>
              <a:rPr lang="en-US" sz="1800" dirty="0" smtClean="0">
                <a:latin typeface="Calibri" panose="020F0502020204030204" pitchFamily="34" charset="0"/>
              </a:rPr>
              <a:t>XFEL Shipping System Components:</a:t>
            </a:r>
          </a:p>
          <a:p>
            <a:pPr marL="685800" lvl="1" indent="-228600">
              <a:buFont typeface="Wingdings" panose="05000000000000000000" pitchFamily="2" charset="2"/>
              <a:buChar char="§"/>
            </a:pPr>
            <a:r>
              <a:rPr lang="en-US" sz="1600" dirty="0" smtClean="0">
                <a:latin typeface="Calibri" panose="020F0502020204030204" pitchFamily="34" charset="0"/>
              </a:rPr>
              <a:t>Shipping Frame (Right)</a:t>
            </a:r>
          </a:p>
          <a:p>
            <a:pPr marL="685800" lvl="1" indent="-228600">
              <a:buFont typeface="Wingdings" panose="05000000000000000000" pitchFamily="2" charset="2"/>
              <a:buChar char="§"/>
            </a:pPr>
            <a:r>
              <a:rPr lang="en-US" sz="1600" dirty="0" smtClean="0">
                <a:latin typeface="Calibri" panose="020F0502020204030204" pitchFamily="34" charset="0"/>
              </a:rPr>
              <a:t>Trailer with custom roof (Bottom Right)</a:t>
            </a:r>
          </a:p>
          <a:p>
            <a:pPr marL="685800" lvl="1" indent="-228600">
              <a:buFont typeface="Wingdings" panose="05000000000000000000" pitchFamily="2" charset="2"/>
              <a:buChar char="§"/>
            </a:pPr>
            <a:r>
              <a:rPr lang="en-US" sz="1600" dirty="0" smtClean="0">
                <a:latin typeface="Calibri" panose="020F0502020204030204" pitchFamily="34" charset="0"/>
              </a:rPr>
              <a:t>Downstream Shipping Cap (Bottom Center)</a:t>
            </a:r>
          </a:p>
          <a:p>
            <a:pPr marL="685800" lvl="1" indent="-228600">
              <a:buFont typeface="Wingdings" panose="05000000000000000000" pitchFamily="2" charset="2"/>
              <a:buChar char="§"/>
            </a:pPr>
            <a:r>
              <a:rPr lang="en-US" sz="1600" dirty="0" smtClean="0">
                <a:latin typeface="Calibri" panose="020F0502020204030204" pitchFamily="34" charset="0"/>
              </a:rPr>
              <a:t>Upstream Shipping Cap (Bottom Left)</a:t>
            </a:r>
          </a:p>
          <a:p>
            <a:pPr marL="685800" lvl="1" indent="-228600">
              <a:buFont typeface="Wingdings" panose="05000000000000000000" pitchFamily="2" charset="2"/>
              <a:buChar char="§"/>
            </a:pPr>
            <a:endParaRPr lang="en-US" sz="1400" dirty="0" smtClean="0">
              <a:latin typeface="Calibri" panose="020F0502020204030204" pitchFamily="34" charset="0"/>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47393" y="4083571"/>
            <a:ext cx="3678239" cy="2234680"/>
          </a:xfrm>
          <a:prstGeom prst="rect">
            <a:avLst/>
          </a:prstGeom>
        </p:spPr>
      </p:pic>
    </p:spTree>
    <p:extLst>
      <p:ext uri="{BB962C8B-B14F-4D97-AF65-F5344CB8AC3E}">
        <p14:creationId xmlns:p14="http://schemas.microsoft.com/office/powerpoint/2010/main" val="126168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XFEL and LCLS-II Comparison: Shipping Frame</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6" name="Picture 2" descr="C:\ANSYS Files\LCLS II\Shipping Frame\AES Trip 092916\AES Trip Photos\20160929_13375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8137" y="3894434"/>
            <a:ext cx="4064431" cy="2478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0717" y="3894433"/>
            <a:ext cx="3304908" cy="2478681"/>
          </a:xfrm>
          <a:prstGeom prst="rect">
            <a:avLst/>
          </a:prstGeom>
        </p:spPr>
      </p:pic>
      <p:sp>
        <p:nvSpPr>
          <p:cNvPr id="8" name="Content Placeholder 2"/>
          <p:cNvSpPr>
            <a:spLocks noGrp="1"/>
          </p:cNvSpPr>
          <p:nvPr>
            <p:ph idx="4294967295"/>
          </p:nvPr>
        </p:nvSpPr>
        <p:spPr>
          <a:xfrm>
            <a:off x="390524" y="1124924"/>
            <a:ext cx="8058532" cy="2733844"/>
          </a:xfrm>
          <a:prstGeom prst="rect">
            <a:avLst/>
          </a:prstGeom>
        </p:spPr>
        <p:txBody>
          <a:bodyPr>
            <a:normAutofit fontScale="85000" lnSpcReduction="20000"/>
          </a:bodyPr>
          <a:lstStyle/>
          <a:p>
            <a:pPr marL="228600" indent="-228600">
              <a:buFont typeface="Wingdings" panose="05000000000000000000" pitchFamily="2" charset="2"/>
              <a:buChar char="§"/>
            </a:pPr>
            <a:r>
              <a:rPr lang="en-US" sz="2100" dirty="0" smtClean="0">
                <a:latin typeface="Calibri" panose="020F0502020204030204" pitchFamily="34" charset="0"/>
              </a:rPr>
              <a:t>The LCLS-II shipping frame was designed to carry both the 1.3 GHz and 3.9 </a:t>
            </a:r>
            <a:r>
              <a:rPr lang="en-US" sz="2100" dirty="0" err="1" smtClean="0">
                <a:latin typeface="Calibri" panose="020F0502020204030204" pitchFamily="34" charset="0"/>
              </a:rPr>
              <a:t>Ghz</a:t>
            </a:r>
            <a:r>
              <a:rPr lang="en-US" sz="2100" dirty="0" smtClean="0">
                <a:latin typeface="Calibri" panose="020F0502020204030204" pitchFamily="34" charset="0"/>
              </a:rPr>
              <a:t> cryomodules</a:t>
            </a:r>
          </a:p>
          <a:p>
            <a:pPr marL="228600" indent="-228600">
              <a:buFont typeface="Wingdings" panose="05000000000000000000" pitchFamily="2" charset="2"/>
              <a:buChar char="§"/>
            </a:pPr>
            <a:r>
              <a:rPr lang="en-US" sz="2100" dirty="0" smtClean="0">
                <a:latin typeface="Calibri" panose="020F0502020204030204" pitchFamily="34" charset="0"/>
              </a:rPr>
              <a:t>The Frames use helical coil springs of different sizes:</a:t>
            </a:r>
          </a:p>
          <a:p>
            <a:pPr marL="685800" lvl="1" indent="-228600">
              <a:buFont typeface="Wingdings" panose="05000000000000000000" pitchFamily="2" charset="2"/>
              <a:buChar char="§"/>
            </a:pPr>
            <a:r>
              <a:rPr lang="en-US" sz="2100" dirty="0" smtClean="0">
                <a:latin typeface="Calibri" panose="020F0502020204030204" pitchFamily="34" charset="0"/>
              </a:rPr>
              <a:t>XFEL: Ten </a:t>
            </a:r>
            <a:r>
              <a:rPr lang="en-US" sz="2100" dirty="0" err="1" smtClean="0">
                <a:latin typeface="Calibri" panose="020F0502020204030204" pitchFamily="34" charset="0"/>
              </a:rPr>
              <a:t>Sebert</a:t>
            </a:r>
            <a:r>
              <a:rPr lang="en-US" sz="2100" dirty="0" smtClean="0">
                <a:latin typeface="Calibri" panose="020F0502020204030204" pitchFamily="34" charset="0"/>
              </a:rPr>
              <a:t> G7 1300-06 and ten G7 1300-08</a:t>
            </a:r>
          </a:p>
          <a:p>
            <a:pPr marL="685800" lvl="1" indent="-228600">
              <a:buFont typeface="Wingdings" panose="05000000000000000000" pitchFamily="2" charset="2"/>
              <a:buChar char="§"/>
            </a:pPr>
            <a:r>
              <a:rPr lang="en-US" sz="2100" dirty="0" smtClean="0">
                <a:latin typeface="Calibri" panose="020F0502020204030204" pitchFamily="34" charset="0"/>
              </a:rPr>
              <a:t>LCLS-II</a:t>
            </a:r>
            <a:r>
              <a:rPr lang="en-US" sz="2100" smtClean="0">
                <a:latin typeface="Calibri" panose="020F0502020204030204" pitchFamily="34" charset="0"/>
              </a:rPr>
              <a:t>: 38 </a:t>
            </a:r>
            <a:r>
              <a:rPr lang="en-US" sz="2100" dirty="0">
                <a:latin typeface="Calibri" panose="020F0502020204030204" pitchFamily="34" charset="0"/>
              </a:rPr>
              <a:t>IDC M28-525-08 </a:t>
            </a:r>
            <a:r>
              <a:rPr lang="en-US" sz="2100" dirty="0" smtClean="0">
                <a:latin typeface="Calibri" panose="020F0502020204030204" pitchFamily="34" charset="0"/>
              </a:rPr>
              <a:t>(of </a:t>
            </a:r>
            <a:r>
              <a:rPr lang="en-US" sz="2100" smtClean="0">
                <a:latin typeface="Calibri" panose="020F0502020204030204" pitchFamily="34" charset="0"/>
              </a:rPr>
              <a:t>which 32 </a:t>
            </a:r>
            <a:r>
              <a:rPr lang="en-US" sz="2100" dirty="0" smtClean="0">
                <a:latin typeface="Calibri" panose="020F0502020204030204" pitchFamily="34" charset="0"/>
              </a:rPr>
              <a:t>are used for operation)</a:t>
            </a:r>
          </a:p>
          <a:p>
            <a:pPr marL="228600" indent="-228600">
              <a:buFont typeface="Wingdings" panose="05000000000000000000" pitchFamily="2" charset="2"/>
              <a:buChar char="§"/>
            </a:pPr>
            <a:r>
              <a:rPr lang="en-US" sz="2100" dirty="0" smtClean="0">
                <a:latin typeface="Calibri" panose="020F0502020204030204" pitchFamily="34" charset="0"/>
              </a:rPr>
              <a:t>The springs are oriented at 45 degrees to cover two axes of compression</a:t>
            </a:r>
          </a:p>
          <a:p>
            <a:pPr marL="228600" indent="-228600">
              <a:buFont typeface="Wingdings" panose="05000000000000000000" pitchFamily="2" charset="2"/>
              <a:buChar char="§"/>
            </a:pPr>
            <a:r>
              <a:rPr lang="en-US" sz="2100" dirty="0" smtClean="0">
                <a:latin typeface="Calibri" panose="020F0502020204030204" pitchFamily="34" charset="0"/>
              </a:rPr>
              <a:t>After a conversation with the spring manufacturers (IDC), the FNAL design team determined that the springs would be more effective if installed in the current LCLS-II frame style, over that used by XFEL </a:t>
            </a:r>
          </a:p>
          <a:p>
            <a:pPr marL="228600" indent="-228600">
              <a:buFont typeface="Wingdings" panose="05000000000000000000" pitchFamily="2" charset="2"/>
              <a:buChar char="§"/>
            </a:pPr>
            <a:endParaRPr lang="en-US" sz="1600" dirty="0" smtClean="0">
              <a:latin typeface="Calibri" panose="020F0502020204030204" pitchFamily="34" charset="0"/>
            </a:endParaRPr>
          </a:p>
        </p:txBody>
      </p:sp>
    </p:spTree>
    <p:extLst>
      <p:ext uri="{BB962C8B-B14F-4D97-AF65-F5344CB8AC3E}">
        <p14:creationId xmlns:p14="http://schemas.microsoft.com/office/powerpoint/2010/main" val="359245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8333696" y="1426135"/>
            <a:ext cx="0" cy="1618488"/>
          </a:xfrm>
          <a:prstGeom prst="lin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472" y="3794760"/>
            <a:ext cx="0" cy="1618488"/>
          </a:xfrm>
          <a:prstGeom prst="lin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8682" y="2664252"/>
            <a:ext cx="4156710" cy="3334212"/>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XFEL and LCLS-II Comparison: Shipping Frame</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6" name="Picture 2" descr="C:\ANSYS Files\LCLS II\Shipping Frame\AES Trip 092916\AES Trip Photos\20160929_13375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1973" y="1111348"/>
            <a:ext cx="4723219" cy="2880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5472" y="4161684"/>
            <a:ext cx="2907792" cy="1200329"/>
          </a:xfrm>
          <a:prstGeom prst="rect">
            <a:avLst/>
          </a:prstGeom>
          <a:noFill/>
        </p:spPr>
        <p:txBody>
          <a:bodyPr wrap="square" rtlCol="0">
            <a:spAutoFit/>
          </a:bodyPr>
          <a:lstStyle/>
          <a:p>
            <a:r>
              <a:rPr lang="en-US" b="1" u="sng" dirty="0" smtClean="0">
                <a:uFill>
                  <a:solidFill>
                    <a:srgbClr val="FF0000"/>
                  </a:solidFill>
                </a:uFill>
              </a:rPr>
              <a:t>LCLS-II</a:t>
            </a:r>
          </a:p>
          <a:p>
            <a:r>
              <a:rPr lang="en-US" dirty="0" smtClean="0">
                <a:uFill>
                  <a:solidFill>
                    <a:srgbClr val="FF0000"/>
                  </a:solidFill>
                </a:uFill>
              </a:rPr>
              <a:t>Springs are identical, evenly spaced, and symmetrical</a:t>
            </a:r>
            <a:endParaRPr lang="en-US" dirty="0">
              <a:uFill>
                <a:solidFill>
                  <a:srgbClr val="FF0000"/>
                </a:solidFill>
              </a:uFill>
            </a:endParaRPr>
          </a:p>
        </p:txBody>
      </p:sp>
      <p:sp>
        <p:nvSpPr>
          <p:cNvPr id="10" name="TextBox 9"/>
          <p:cNvSpPr txBox="1"/>
          <p:nvPr/>
        </p:nvSpPr>
        <p:spPr>
          <a:xfrm>
            <a:off x="5111960" y="1571027"/>
            <a:ext cx="3221736" cy="923330"/>
          </a:xfrm>
          <a:prstGeom prst="rect">
            <a:avLst/>
          </a:prstGeom>
          <a:noFill/>
        </p:spPr>
        <p:txBody>
          <a:bodyPr wrap="square" rtlCol="0">
            <a:spAutoFit/>
          </a:bodyPr>
          <a:lstStyle/>
          <a:p>
            <a:pPr algn="r"/>
            <a:r>
              <a:rPr lang="en-US" b="1" u="sng" dirty="0" smtClean="0">
                <a:uFill>
                  <a:solidFill>
                    <a:srgbClr val="FF0000"/>
                  </a:solidFill>
                </a:uFill>
              </a:rPr>
              <a:t>XFEL</a:t>
            </a:r>
          </a:p>
          <a:p>
            <a:pPr algn="r"/>
            <a:r>
              <a:rPr lang="en-US" dirty="0" smtClean="0">
                <a:uFill>
                  <a:solidFill>
                    <a:srgbClr val="FF0000"/>
                  </a:solidFill>
                </a:uFill>
              </a:rPr>
              <a:t>Stiffer springs are used on the magnet end of the frame</a:t>
            </a:r>
            <a:endParaRPr lang="en-US" dirty="0">
              <a:uFill>
                <a:solidFill>
                  <a:srgbClr val="FF0000"/>
                </a:solidFill>
              </a:uFill>
            </a:endParaRPr>
          </a:p>
        </p:txBody>
      </p:sp>
      <p:sp>
        <p:nvSpPr>
          <p:cNvPr id="21" name="TextBox 20"/>
          <p:cNvSpPr txBox="1"/>
          <p:nvPr/>
        </p:nvSpPr>
        <p:spPr>
          <a:xfrm>
            <a:off x="7306472" y="5413248"/>
            <a:ext cx="1691687" cy="338554"/>
          </a:xfrm>
          <a:prstGeom prst="rect">
            <a:avLst/>
          </a:prstGeom>
          <a:noFill/>
        </p:spPr>
        <p:txBody>
          <a:bodyPr wrap="square" rtlCol="0">
            <a:spAutoFit/>
          </a:bodyPr>
          <a:lstStyle/>
          <a:p>
            <a:pPr algn="ctr"/>
            <a:r>
              <a:rPr lang="en-US" sz="1600" dirty="0" smtClean="0">
                <a:uFill>
                  <a:solidFill>
                    <a:srgbClr val="FF0000"/>
                  </a:solidFill>
                </a:uFill>
              </a:rPr>
              <a:t>Stiffer springs</a:t>
            </a:r>
            <a:endParaRPr lang="en-US" sz="1600" dirty="0">
              <a:uFill>
                <a:solidFill>
                  <a:srgbClr val="FF0000"/>
                </a:solidFill>
              </a:uFill>
            </a:endParaRPr>
          </a:p>
        </p:txBody>
      </p:sp>
      <p:cxnSp>
        <p:nvCxnSpPr>
          <p:cNvPr id="23" name="Straight Arrow Connector 22"/>
          <p:cNvCxnSpPr/>
          <p:nvPr/>
        </p:nvCxnSpPr>
        <p:spPr>
          <a:xfrm flipH="1" flipV="1">
            <a:off x="7589520" y="3991789"/>
            <a:ext cx="562795" cy="1421459"/>
          </a:xfrm>
          <a:prstGeom prst="straightConnector1">
            <a:avLst/>
          </a:prstGeom>
          <a:ln w="158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idx="4294967295"/>
          </p:nvPr>
        </p:nvSpPr>
        <p:spPr>
          <a:xfrm>
            <a:off x="369416" y="5998464"/>
            <a:ext cx="8058532" cy="402336"/>
          </a:xfrm>
          <a:prstGeom prst="rect">
            <a:avLst/>
          </a:prstGeom>
        </p:spPr>
        <p:txBody>
          <a:bodyPr>
            <a:normAutofit/>
          </a:bodyPr>
          <a:lstStyle/>
          <a:p>
            <a:r>
              <a:rPr lang="en-US" sz="2100" b="1" u="sng" dirty="0" smtClean="0">
                <a:latin typeface="Calibri" panose="020F0502020204030204" pitchFamily="34" charset="0"/>
              </a:rPr>
              <a:t>The current LCLS-II design will not allow the same spring layout as XFEL</a:t>
            </a:r>
            <a:endParaRPr lang="en-US" sz="1600" b="1" u="sng" dirty="0" smtClean="0">
              <a:latin typeface="Calibri" panose="020F0502020204030204" pitchFamily="34" charset="0"/>
            </a:endParaRPr>
          </a:p>
        </p:txBody>
      </p:sp>
    </p:spTree>
    <p:extLst>
      <p:ext uri="{BB962C8B-B14F-4D97-AF65-F5344CB8AC3E}">
        <p14:creationId xmlns:p14="http://schemas.microsoft.com/office/powerpoint/2010/main" val="332462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XFEL and LCLS-II Comparison: Cryomodule Clamps</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5" name="Content Placeholder 2"/>
          <p:cNvSpPr>
            <a:spLocks noGrp="1"/>
          </p:cNvSpPr>
          <p:nvPr>
            <p:ph idx="4294967295"/>
          </p:nvPr>
        </p:nvSpPr>
        <p:spPr>
          <a:xfrm>
            <a:off x="149678" y="1234440"/>
            <a:ext cx="4922056" cy="5001262"/>
          </a:xfrm>
          <a:prstGeom prst="rect">
            <a:avLst/>
          </a:prstGeom>
        </p:spPr>
        <p:txBody>
          <a:bodyPr>
            <a:normAutofit fontScale="92500"/>
          </a:bodyPr>
          <a:lstStyle/>
          <a:p>
            <a:pPr marL="228600" indent="-228600">
              <a:buFont typeface="Wingdings" panose="05000000000000000000" pitchFamily="2" charset="2"/>
              <a:buChar char="§"/>
            </a:pPr>
            <a:r>
              <a:rPr lang="en-US" sz="1800" dirty="0" smtClean="0">
                <a:latin typeface="Calibri" panose="020F0502020204030204" pitchFamily="34" charset="0"/>
              </a:rPr>
              <a:t>Four such clamps are used to hold the CM to the Shipping Frame</a:t>
            </a:r>
          </a:p>
          <a:p>
            <a:pPr marL="228600" indent="-228600">
              <a:buFont typeface="Wingdings" panose="05000000000000000000" pitchFamily="2" charset="2"/>
              <a:buChar char="§"/>
            </a:pPr>
            <a:r>
              <a:rPr lang="en-US" sz="1800" dirty="0" smtClean="0">
                <a:latin typeface="Calibri" panose="020F0502020204030204" pitchFamily="34" charset="0"/>
              </a:rPr>
              <a:t>XFEL had a clamping system especially designed for the shipping frame (Top Image)</a:t>
            </a:r>
          </a:p>
          <a:p>
            <a:pPr marL="228600" indent="-228600">
              <a:buFont typeface="Wingdings" panose="05000000000000000000" pitchFamily="2" charset="2"/>
              <a:buChar char="§"/>
            </a:pPr>
            <a:r>
              <a:rPr lang="en-US" sz="1800" dirty="0" smtClean="0">
                <a:latin typeface="Calibri" panose="020F0502020204030204" pitchFamily="34" charset="0"/>
              </a:rPr>
              <a:t>The FNAL design changed it to a simpler and cheaper system (Center Image)</a:t>
            </a:r>
          </a:p>
          <a:p>
            <a:pPr marL="685800" lvl="1" indent="-228600">
              <a:buFont typeface="Wingdings" panose="05000000000000000000" pitchFamily="2" charset="2"/>
              <a:buChar char="§"/>
            </a:pPr>
            <a:r>
              <a:rPr lang="en-US" sz="1600" dirty="0" smtClean="0">
                <a:latin typeface="Calibri" panose="020F0502020204030204" pitchFamily="34" charset="0"/>
              </a:rPr>
              <a:t>There </a:t>
            </a:r>
            <a:r>
              <a:rPr lang="en-US" sz="1600" dirty="0">
                <a:latin typeface="Calibri" panose="020F0502020204030204" pitchFamily="34" charset="0"/>
              </a:rPr>
              <a:t>were several instances of the clamps becoming loose after shipments, allowing the CM to move</a:t>
            </a:r>
          </a:p>
          <a:p>
            <a:pPr marL="685800" lvl="1" indent="-228600">
              <a:buFont typeface="Wingdings" panose="05000000000000000000" pitchFamily="2" charset="2"/>
              <a:buChar char="§"/>
            </a:pPr>
            <a:r>
              <a:rPr lang="en-US" sz="1600" dirty="0" smtClean="0">
                <a:latin typeface="Calibri" panose="020F0502020204030204" pitchFamily="34" charset="0"/>
              </a:rPr>
              <a:t>The installation process for the clamps was very difficult and non-ergonomic</a:t>
            </a:r>
            <a:endParaRPr lang="en-US" sz="1600" dirty="0">
              <a:latin typeface="Calibri" panose="020F0502020204030204" pitchFamily="34" charset="0"/>
            </a:endParaRPr>
          </a:p>
          <a:p>
            <a:pPr marL="228600" indent="-228600">
              <a:buFont typeface="Wingdings" panose="05000000000000000000" pitchFamily="2" charset="2"/>
              <a:buChar char="§"/>
            </a:pPr>
            <a:r>
              <a:rPr lang="en-US" sz="1800" dirty="0" smtClean="0">
                <a:latin typeface="Calibri" panose="020F0502020204030204" pitchFamily="34" charset="0"/>
              </a:rPr>
              <a:t>A second iteration of the clamping system (Bottom Image) was introduced; it made use of the seismic restraint holes on the CM that were not present at the time of the original shipping system design</a:t>
            </a:r>
          </a:p>
          <a:p>
            <a:pPr marL="685800" lvl="1" indent="-228600">
              <a:buFont typeface="Wingdings" panose="05000000000000000000" pitchFamily="2" charset="2"/>
              <a:buChar char="§"/>
            </a:pPr>
            <a:r>
              <a:rPr lang="en-US" sz="1600" dirty="0" smtClean="0">
                <a:latin typeface="Calibri" panose="020F0502020204030204" pitchFamily="34" charset="0"/>
              </a:rPr>
              <a:t>The new clamps were successfully used on J1.3-07</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1734" y="1231309"/>
            <a:ext cx="1899219" cy="1769553"/>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9686" y="4521098"/>
            <a:ext cx="2619592" cy="219402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47689" y="2728737"/>
            <a:ext cx="2237394" cy="2174747"/>
          </a:xfrm>
          <a:prstGeom prst="rect">
            <a:avLst/>
          </a:prstGeom>
        </p:spPr>
      </p:pic>
    </p:spTree>
    <p:extLst>
      <p:ext uri="{BB962C8B-B14F-4D97-AF65-F5344CB8AC3E}">
        <p14:creationId xmlns:p14="http://schemas.microsoft.com/office/powerpoint/2010/main" val="145775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LCLS-II Shipping Frame Design Evolution</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pic>
        <p:nvPicPr>
          <p:cNvPr id="6" name="Content Placeholder 5"/>
          <p:cNvPicPr>
            <a:picLocks noGrp="1" noChangeAspect="1"/>
          </p:cNvPicPr>
          <p:nvPr>
            <p:ph sz="quarter" idx="14"/>
          </p:nvPr>
        </p:nvPicPr>
        <p:blipFill>
          <a:blip r:embed="rId2" cstate="screen">
            <a:extLst>
              <a:ext uri="{28A0092B-C50C-407E-A947-70E740481C1C}">
                <a14:useLocalDpi xmlns:a14="http://schemas.microsoft.com/office/drawing/2010/main"/>
              </a:ext>
            </a:extLst>
          </a:blip>
          <a:stretch>
            <a:fillRect/>
          </a:stretch>
        </p:blipFill>
        <p:spPr>
          <a:xfrm>
            <a:off x="632696" y="3994131"/>
            <a:ext cx="3616120" cy="2395093"/>
          </a:xfr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75" y="3995140"/>
            <a:ext cx="3632074" cy="2405660"/>
          </a:xfrm>
          <a:prstGeom prst="rect">
            <a:avLst/>
          </a:prstGeom>
        </p:spPr>
      </p:pic>
      <p:sp>
        <p:nvSpPr>
          <p:cNvPr id="7" name="Content Placeholder 2"/>
          <p:cNvSpPr txBox="1">
            <a:spLocks/>
          </p:cNvSpPr>
          <p:nvPr/>
        </p:nvSpPr>
        <p:spPr>
          <a:xfrm>
            <a:off x="390524" y="1216364"/>
            <a:ext cx="7988969" cy="2688124"/>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fontAlgn="auto">
              <a:buFont typeface="Wingdings" panose="05000000000000000000" pitchFamily="2" charset="2"/>
              <a:buChar char="§"/>
            </a:pPr>
            <a:r>
              <a:rPr lang="en-US" sz="1800" dirty="0" smtClean="0">
                <a:latin typeface="Calibri" panose="020F0502020204030204" pitchFamily="34" charset="0"/>
              </a:rPr>
              <a:t>The first fit-test of a vacuum vessel on the LCLS-II shipping frame found interference at a stiffening rib (left image)</a:t>
            </a:r>
          </a:p>
          <a:p>
            <a:pPr marL="685800" lvl="1" indent="-228600" fontAlgn="auto">
              <a:buFont typeface="Wingdings" panose="05000000000000000000" pitchFamily="2" charset="2"/>
              <a:buChar char="§"/>
            </a:pPr>
            <a:r>
              <a:rPr lang="en-US" sz="1400" dirty="0" smtClean="0">
                <a:latin typeface="Calibri" panose="020F0502020204030204" pitchFamily="34" charset="0"/>
              </a:rPr>
              <a:t>The clearances were based on the XFEL shipping frame, but the LCLS-II design had not taken the different clamps into account</a:t>
            </a:r>
          </a:p>
          <a:p>
            <a:pPr marL="228600" indent="-228600" fontAlgn="auto">
              <a:buFont typeface="Wingdings" panose="05000000000000000000" pitchFamily="2" charset="2"/>
              <a:buChar char="§"/>
            </a:pPr>
            <a:r>
              <a:rPr lang="en-US" sz="1800" dirty="0" smtClean="0">
                <a:latin typeface="Calibri" panose="020F0502020204030204" pitchFamily="34" charset="0"/>
              </a:rPr>
              <a:t>A 2.5” thick aluminum spacer (right image) was used to raise the installed CM and avoid the interference</a:t>
            </a:r>
          </a:p>
          <a:p>
            <a:pPr marL="228600" indent="-228600" fontAlgn="auto">
              <a:buFont typeface="Wingdings" panose="05000000000000000000" pitchFamily="2" charset="2"/>
              <a:buChar char="§"/>
            </a:pPr>
            <a:r>
              <a:rPr lang="en-US" sz="1800" dirty="0" smtClean="0">
                <a:latin typeface="Calibri" panose="020F0502020204030204" pitchFamily="34" charset="0"/>
              </a:rPr>
              <a:t>The spacer was eventually to 4.5” in thickness to ensure clearance from instrumentation tees on the coupler vacuum line</a:t>
            </a:r>
          </a:p>
        </p:txBody>
      </p:sp>
    </p:spTree>
    <p:extLst>
      <p:ext uri="{BB962C8B-B14F-4D97-AF65-F5344CB8AC3E}">
        <p14:creationId xmlns:p14="http://schemas.microsoft.com/office/powerpoint/2010/main" val="114485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LCLS-II Shipping Frame Strapping</a:t>
            </a:r>
            <a:endParaRPr lang="en-US" dirty="0"/>
          </a:p>
        </p:txBody>
      </p:sp>
      <p:sp>
        <p:nvSpPr>
          <p:cNvPr id="4" name="Footer Placeholder 3"/>
          <p:cNvSpPr>
            <a:spLocks noGrp="1"/>
          </p:cNvSpPr>
          <p:nvPr>
            <p:ph type="ftr" sz="quarter" idx="13"/>
          </p:nvPr>
        </p:nvSpPr>
        <p:spPr/>
        <p:txBody>
          <a:bodyPr/>
          <a:lstStyle/>
          <a:p>
            <a:r>
              <a:rPr lang="en-US" smtClean="0"/>
              <a:t>LCLS-II Shipping Review, June 12, 2018</a:t>
            </a:r>
            <a:endParaRPr lang="en-US" dirty="0"/>
          </a:p>
        </p:txBody>
      </p:sp>
      <p:sp>
        <p:nvSpPr>
          <p:cNvPr id="7" name="Content Placeholder 2"/>
          <p:cNvSpPr txBox="1">
            <a:spLocks/>
          </p:cNvSpPr>
          <p:nvPr/>
        </p:nvSpPr>
        <p:spPr>
          <a:xfrm>
            <a:off x="390525" y="1216364"/>
            <a:ext cx="5818252" cy="2698210"/>
          </a:xfrm>
          <a:prstGeom prst="rect">
            <a:avLst/>
          </a:prstGeom>
        </p:spPr>
        <p:txBody>
          <a:bodyPr vert="horz" lIns="0" tIns="0" rIns="0" bIns="0" rtlCol="0">
            <a:normAutofit fontScale="92500" lnSpcReduction="20000"/>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fontAlgn="auto">
              <a:buFont typeface="Wingdings" panose="05000000000000000000" pitchFamily="2" charset="2"/>
              <a:buChar char="§"/>
            </a:pPr>
            <a:r>
              <a:rPr lang="en-US" sz="1800" dirty="0" smtClean="0">
                <a:latin typeface="Calibri" panose="020F0502020204030204" pitchFamily="34" charset="0"/>
              </a:rPr>
              <a:t>The XFEL shipping frame was attached to the trailer using straps and features on the shipping frame member. The LCLS-II design does not have these features.</a:t>
            </a:r>
          </a:p>
          <a:p>
            <a:pPr marL="228600" indent="-228600" fontAlgn="auto">
              <a:buFont typeface="Wingdings" panose="05000000000000000000" pitchFamily="2" charset="2"/>
              <a:buChar char="§"/>
            </a:pPr>
            <a:r>
              <a:rPr lang="en-US" sz="1800" dirty="0" smtClean="0">
                <a:latin typeface="Calibri" panose="020F0502020204030204" pitchFamily="34" charset="0"/>
              </a:rPr>
              <a:t>JLab and FNAL used different strapping techniques</a:t>
            </a:r>
          </a:p>
          <a:p>
            <a:pPr marL="228600" indent="-228600" fontAlgn="auto">
              <a:buFont typeface="Wingdings" panose="05000000000000000000" pitchFamily="2" charset="2"/>
              <a:buChar char="§"/>
            </a:pPr>
            <a:r>
              <a:rPr lang="en-US" sz="1800" dirty="0" smtClean="0">
                <a:latin typeface="Calibri" panose="020F0502020204030204" pitchFamily="34" charset="0"/>
              </a:rPr>
              <a:t>The JLab version was successfully used for the three </a:t>
            </a:r>
            <a:r>
              <a:rPr lang="en-US" sz="1800" dirty="0" err="1" smtClean="0">
                <a:latin typeface="Calibri" panose="020F0502020204030204" pitchFamily="34" charset="0"/>
              </a:rPr>
              <a:t>pCM</a:t>
            </a:r>
            <a:r>
              <a:rPr lang="en-US" sz="1800" dirty="0" smtClean="0">
                <a:latin typeface="Calibri" panose="020F0502020204030204" pitchFamily="34" charset="0"/>
              </a:rPr>
              <a:t> trips</a:t>
            </a:r>
          </a:p>
          <a:p>
            <a:pPr marL="685800" lvl="1" indent="-228600" fontAlgn="auto">
              <a:buFont typeface="Wingdings" panose="05000000000000000000" pitchFamily="2" charset="2"/>
              <a:buChar char="§"/>
            </a:pPr>
            <a:r>
              <a:rPr lang="en-US" sz="1600" dirty="0" smtClean="0">
                <a:latin typeface="Calibri" panose="020F0502020204030204" pitchFamily="34" charset="0"/>
              </a:rPr>
              <a:t>On one occasion, one of the 8 straps was found to have come loose</a:t>
            </a:r>
          </a:p>
          <a:p>
            <a:pPr marL="228600" indent="-228600" fontAlgn="auto">
              <a:buFont typeface="Wingdings" panose="05000000000000000000" pitchFamily="2" charset="2"/>
              <a:buChar char="§"/>
            </a:pPr>
            <a:r>
              <a:rPr lang="en-US" sz="1800" dirty="0" smtClean="0">
                <a:latin typeface="Calibri" panose="020F0502020204030204" pitchFamily="34" charset="0"/>
              </a:rPr>
              <a:t>The FNAL version was used on the F1.3-06 outbound trip</a:t>
            </a:r>
          </a:p>
          <a:p>
            <a:pPr marL="685800" lvl="1" indent="-228600" fontAlgn="auto">
              <a:buFont typeface="Wingdings" panose="05000000000000000000" pitchFamily="2" charset="2"/>
              <a:buChar char="§"/>
            </a:pPr>
            <a:r>
              <a:rPr lang="en-US" sz="1600" dirty="0" smtClean="0">
                <a:latin typeface="Calibri" panose="020F0502020204030204" pitchFamily="34" charset="0"/>
              </a:rPr>
              <a:t>Several straps came loose periodically during the trip</a:t>
            </a:r>
          </a:p>
          <a:p>
            <a:pPr marL="685800" lvl="1" indent="-228600" fontAlgn="auto">
              <a:buFont typeface="Wingdings" panose="05000000000000000000" pitchFamily="2" charset="2"/>
              <a:buChar char="§"/>
            </a:pPr>
            <a:r>
              <a:rPr lang="en-US" sz="1600" dirty="0" smtClean="0">
                <a:latin typeface="Calibri" panose="020F0502020204030204" pitchFamily="34" charset="0"/>
              </a:rPr>
              <a:t>Straps were found to be damaged from abrasion</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134" y="3914574"/>
            <a:ext cx="2598952" cy="2486226"/>
          </a:xfrm>
          <a:prstGeom prst="rect">
            <a:avLst/>
          </a:prstGeom>
        </p:spPr>
      </p:pic>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6692" y="3914574"/>
            <a:ext cx="6051996" cy="2486226"/>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4768" y="1847089"/>
            <a:ext cx="2814220" cy="1963668"/>
          </a:xfrm>
          <a:prstGeom prst="rect">
            <a:avLst/>
          </a:prstGeom>
        </p:spPr>
      </p:pic>
    </p:spTree>
    <p:extLst>
      <p:ext uri="{BB962C8B-B14F-4D97-AF65-F5344CB8AC3E}">
        <p14:creationId xmlns:p14="http://schemas.microsoft.com/office/powerpoint/2010/main" val="4121320533"/>
      </p:ext>
    </p:extLst>
  </p:cSld>
  <p:clrMapOvr>
    <a:masterClrMapping/>
  </p:clrMapOvr>
</p:sld>
</file>

<file path=ppt/theme/theme1.xml><?xml version="1.0" encoding="utf-8"?>
<a:theme xmlns:a="http://schemas.openxmlformats.org/drawingml/2006/main" name="LastName_Template_FAC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Breakout_x0020_Session xmlns="f15a050e-1ce7-4ed2-9890-60f9658c1ede">6/7 Cryo Systems &amp; Cryomodules (Conveners: Marc Ross/Andrew Burrill)</Breakout_x0020_Sess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d29e2c6284d2cdafe47f599c02642405">
  <xsd:schema xmlns:xsd="http://www.w3.org/2001/XMLSchema" xmlns:xs="http://www.w3.org/2001/XMLSchema" xmlns:p="http://schemas.microsoft.com/office/2006/metadata/properties" xmlns:ns2="f15a050e-1ce7-4ed2-9890-60f9658c1ede" targetNamespace="http://schemas.microsoft.com/office/2006/metadata/properties" ma:root="true" ma:fieldsID="afbf752c3ed7589fff0d4a26ad77c33c"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2/3 Accelerator Systems (Conveners: Paul Emma/Jose Chan)"/>
          <xsd:enumeration value="4/5 Undulator Systems &amp; XTES (Convener: Michael Rowen)"/>
          <xsd:enumeration value="6/7 Cryo Systems &amp; Cryomodules (Conveners: Marc Ross/Andrew Burrill)"/>
          <xsd:enumeration value="8 Controls/Safety Systems (Convener: Joe DeLong)"/>
          <xsd:enumeration value="9/10 Conventional Facilities and Environmental, Safety, Health (Conveners: Carlos Rodrigues/Yoli Pilastro)"/>
          <xsd:enumeration value="11/12 Project Management, Procurement, QA, Cost and Schedule (Convener: Mark Reichanadter)"/>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E3F1C6-E643-4597-BD68-C599B5629ADE}">
  <ds:schemaRefs>
    <ds:schemaRef ds:uri="http://schemas.microsoft.com/sharepoint/v3/contenttype/forms"/>
  </ds:schemaRefs>
</ds:datastoreItem>
</file>

<file path=customXml/itemProps2.xml><?xml version="1.0" encoding="utf-8"?>
<ds:datastoreItem xmlns:ds="http://schemas.openxmlformats.org/officeDocument/2006/customXml" ds:itemID="{DC1B16AA-9221-46AE-B700-523442ABDABD}">
  <ds:schemaRefs>
    <ds:schemaRef ds:uri="http://purl.org/dc/elements/1.1/"/>
    <ds:schemaRef ds:uri="http://schemas.microsoft.com/office/2006/metadata/properties"/>
    <ds:schemaRef ds:uri="f15a050e-1ce7-4ed2-9890-60f9658c1ed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0DF7D85-D4D9-449A-AD77-92BFA95D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LastName_Template_FAC201502</Template>
  <TotalTime>21529</TotalTime>
  <Words>2024</Words>
  <Application>Microsoft Office PowerPoint</Application>
  <PresentationFormat>On-screen Show (4:3)</PresentationFormat>
  <Paragraphs>177</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Wingdings</vt:lpstr>
      <vt:lpstr>LastName_Template_FAC201502</vt:lpstr>
      <vt:lpstr>LCLS-II Shipping System Concept</vt:lpstr>
      <vt:lpstr>Introduction</vt:lpstr>
      <vt:lpstr>Procurement Considerations</vt:lpstr>
      <vt:lpstr>XFEL Shipping System</vt:lpstr>
      <vt:lpstr>XFEL and LCLS-II Comparison: Shipping Frame</vt:lpstr>
      <vt:lpstr>XFEL and LCLS-II Comparison: Shipping Frame</vt:lpstr>
      <vt:lpstr>XFEL and LCLS-II Comparison: Cryomodule Clamps</vt:lpstr>
      <vt:lpstr>LCLS-II Shipping Frame Design Evolution</vt:lpstr>
      <vt:lpstr>LCLS-II Shipping Frame Strapping</vt:lpstr>
      <vt:lpstr>LCLS-II Shipping Frame Strapping</vt:lpstr>
      <vt:lpstr>XFEL and LCLS-II Comparison: Shipping Caps</vt:lpstr>
      <vt:lpstr>XFEL and LCLS-II Comparison: HeGRP Inserts</vt:lpstr>
      <vt:lpstr>XFEL and LCLS-II Comparison: HeGRP Inserts</vt:lpstr>
      <vt:lpstr>XFEL and LCLS-II Comparison: Shipping Caps</vt:lpstr>
      <vt:lpstr>XFEL and LCLS-II Comparison: HeGRP Inserts</vt:lpstr>
      <vt:lpstr>LCLS-II Shipping Trailer</vt:lpstr>
      <vt:lpstr>LCLS-II Shipping Trailer</vt:lpstr>
      <vt:lpstr>LCLS-II Shipping Trailer Shimming</vt:lpstr>
      <vt:lpstr>FNAL – SLAC Cryomodule Shipping Routes</vt:lpstr>
      <vt:lpstr>JLab – SLAC Cryomodule Shipping Routes</vt:lpstr>
      <vt:lpstr>Conclusion</vt:lpstr>
    </vt:vector>
  </TitlesOfParts>
  <Manager/>
  <Company>SLAC National Accelerator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Naeem Huque</dc:creator>
  <cp:keywords/>
  <dc:description/>
  <cp:lastModifiedBy>Naeem Huque</cp:lastModifiedBy>
  <cp:revision>692</cp:revision>
  <cp:lastPrinted>2018-06-11T18:31:28Z</cp:lastPrinted>
  <dcterms:created xsi:type="dcterms:W3CDTF">2015-01-29T22:30:14Z</dcterms:created>
  <dcterms:modified xsi:type="dcterms:W3CDTF">2018-06-12T14:50:41Z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y fmtid="{D5CDD505-2E9C-101B-9397-08002B2CF9AE}" pid="7" name="Order">
    <vt:r8>3300</vt:r8>
  </property>
  <property fmtid="{D5CDD505-2E9C-101B-9397-08002B2CF9AE}" pid="8" name="xd_ProgID">
    <vt:lpwstr/>
  </property>
  <property fmtid="{D5CDD505-2E9C-101B-9397-08002B2CF9AE}" pid="9" name="_CopySource">
    <vt:lpwstr>https://slacspace.slac.stanford.edu/sites/reviews/lclsii/CD1DR_Dec2013/Presentations/Proc pres Dir review 12 2013.pptx</vt:lpwstr>
  </property>
  <property fmtid="{D5CDD505-2E9C-101B-9397-08002B2CF9AE}" pid="10" name="TemplateUrl">
    <vt:lpwstr/>
  </property>
  <property fmtid="{D5CDD505-2E9C-101B-9397-08002B2CF9AE}" pid="11" name="xd_Signature">
    <vt:bool>false</vt:bool>
  </property>
</Properties>
</file>