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09" r:id="rId4"/>
  </p:sldMasterIdLst>
  <p:notesMasterIdLst>
    <p:notesMasterId r:id="rId40"/>
  </p:notesMasterIdLst>
  <p:handoutMasterIdLst>
    <p:handoutMasterId r:id="rId41"/>
  </p:handoutMasterIdLst>
  <p:sldIdLst>
    <p:sldId id="378" r:id="rId5"/>
    <p:sldId id="373" r:id="rId6"/>
    <p:sldId id="418" r:id="rId7"/>
    <p:sldId id="419" r:id="rId8"/>
    <p:sldId id="383" r:id="rId9"/>
    <p:sldId id="408" r:id="rId10"/>
    <p:sldId id="409" r:id="rId11"/>
    <p:sldId id="412" r:id="rId12"/>
    <p:sldId id="411" r:id="rId13"/>
    <p:sldId id="414" r:id="rId14"/>
    <p:sldId id="415" r:id="rId15"/>
    <p:sldId id="420" r:id="rId16"/>
    <p:sldId id="421" r:id="rId17"/>
    <p:sldId id="422" r:id="rId18"/>
    <p:sldId id="423" r:id="rId19"/>
    <p:sldId id="424" r:id="rId20"/>
    <p:sldId id="425" r:id="rId21"/>
    <p:sldId id="417" r:id="rId22"/>
    <p:sldId id="407" r:id="rId23"/>
    <p:sldId id="374" r:id="rId24"/>
    <p:sldId id="398" r:id="rId25"/>
    <p:sldId id="376" r:id="rId26"/>
    <p:sldId id="401" r:id="rId27"/>
    <p:sldId id="399" r:id="rId28"/>
    <p:sldId id="410" r:id="rId29"/>
    <p:sldId id="403" r:id="rId30"/>
    <p:sldId id="432" r:id="rId31"/>
    <p:sldId id="433" r:id="rId32"/>
    <p:sldId id="434" r:id="rId33"/>
    <p:sldId id="426" r:id="rId34"/>
    <p:sldId id="427" r:id="rId35"/>
    <p:sldId id="428" r:id="rId36"/>
    <p:sldId id="429" r:id="rId37"/>
    <p:sldId id="430" r:id="rId38"/>
    <p:sldId id="431" r:id="rId39"/>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11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110" charset="-128"/>
        <a:cs typeface="+mn-cs"/>
      </a:defRPr>
    </a:lvl5pPr>
    <a:lvl6pPr marL="2286000" algn="l" defTabSz="914400" rtl="0" eaLnBrk="1" latinLnBrk="0" hangingPunct="1">
      <a:defRPr kern="1200">
        <a:solidFill>
          <a:schemeClr val="tx1"/>
        </a:solidFill>
        <a:latin typeface="Arial" pitchFamily="34" charset="0"/>
        <a:ea typeface="ＭＳ Ｐゴシック" pitchFamily="-110" charset="-128"/>
        <a:cs typeface="+mn-cs"/>
      </a:defRPr>
    </a:lvl6pPr>
    <a:lvl7pPr marL="2743200" algn="l" defTabSz="914400" rtl="0" eaLnBrk="1" latinLnBrk="0" hangingPunct="1">
      <a:defRPr kern="1200">
        <a:solidFill>
          <a:schemeClr val="tx1"/>
        </a:solidFill>
        <a:latin typeface="Arial" pitchFamily="34" charset="0"/>
        <a:ea typeface="ＭＳ Ｐゴシック" pitchFamily="-110" charset="-128"/>
        <a:cs typeface="+mn-cs"/>
      </a:defRPr>
    </a:lvl7pPr>
    <a:lvl8pPr marL="3200400" algn="l" defTabSz="914400" rtl="0" eaLnBrk="1" latinLnBrk="0" hangingPunct="1">
      <a:defRPr kern="1200">
        <a:solidFill>
          <a:schemeClr val="tx1"/>
        </a:solidFill>
        <a:latin typeface="Arial" pitchFamily="34" charset="0"/>
        <a:ea typeface="ＭＳ Ｐゴシック" pitchFamily="-110" charset="-128"/>
        <a:cs typeface="+mn-cs"/>
      </a:defRPr>
    </a:lvl8pPr>
    <a:lvl9pPr marL="3657600" algn="l" defTabSz="914400" rtl="0" eaLnBrk="1" latinLnBrk="0" hangingPunct="1">
      <a:defRPr kern="1200">
        <a:solidFill>
          <a:schemeClr val="tx1"/>
        </a:solidFill>
        <a:latin typeface="Arial" pitchFamily="34" charset="0"/>
        <a:ea typeface="ＭＳ Ｐゴシック" pitchFamily="-110"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09">
          <p15:clr>
            <a:srgbClr val="A4A3A4"/>
          </p15:clr>
        </p15:guide>
        <p15:guide id="2" pos="218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layda, John N." initials="GJN" lastIdx="11" clrIdx="0">
    <p:extLst/>
  </p:cmAuthor>
  <p:cmAuthor id="2" name="Schultz, David C." initials="SDC"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669900"/>
    <a:srgbClr val="A4001D"/>
    <a:srgbClr val="9A0000"/>
    <a:srgbClr val="FFCC99"/>
    <a:srgbClr val="9D3431"/>
    <a:srgbClr val="0000FF"/>
    <a:srgbClr val="FFFFCC"/>
    <a:srgbClr val="FF000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22" autoAdjust="0"/>
    <p:restoredTop sz="94595" autoAdjust="0"/>
  </p:normalViewPr>
  <p:slideViewPr>
    <p:cSldViewPr snapToGrid="0">
      <p:cViewPr>
        <p:scale>
          <a:sx n="70" d="100"/>
          <a:sy n="70" d="100"/>
        </p:scale>
        <p:origin x="-1498" y="-9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0" d="100"/>
          <a:sy n="80" d="100"/>
        </p:scale>
        <p:origin x="-3498" y="-78"/>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1442" name="Rectangle 2"/>
          <p:cNvSpPr>
            <a:spLocks noGrp="1" noChangeArrowheads="1"/>
          </p:cNvSpPr>
          <p:nvPr>
            <p:ph type="hdr" sz="quarter"/>
          </p:nvPr>
        </p:nvSpPr>
        <p:spPr bwMode="auto">
          <a:xfrm>
            <a:off x="1" y="1"/>
            <a:ext cx="3012329" cy="462120"/>
          </a:xfrm>
          <a:prstGeom prst="rect">
            <a:avLst/>
          </a:prstGeom>
          <a:noFill/>
          <a:ln w="9525">
            <a:noFill/>
            <a:miter lim="800000"/>
            <a:headEnd/>
            <a:tailEnd/>
          </a:ln>
          <a:effectLst/>
        </p:spPr>
        <p:txBody>
          <a:bodyPr vert="horz" wrap="square" lIns="90724" tIns="45361" rIns="90724" bIns="45361" numCol="1" anchor="t" anchorCtr="0" compatLnSpc="1">
            <a:prstTxWarp prst="textNoShape">
              <a:avLst/>
            </a:prstTxWarp>
          </a:bodyPr>
          <a:lstStyle>
            <a:lvl1pPr>
              <a:defRPr sz="1200">
                <a:latin typeface="Arial" charset="0"/>
                <a:ea typeface="+mn-ea"/>
              </a:defRPr>
            </a:lvl1pPr>
          </a:lstStyle>
          <a:p>
            <a:pPr>
              <a:defRPr/>
            </a:pPr>
            <a:endParaRPr lang="en-US" dirty="0"/>
          </a:p>
        </p:txBody>
      </p:sp>
      <p:sp>
        <p:nvSpPr>
          <p:cNvPr id="701443" name="Rectangle 3"/>
          <p:cNvSpPr>
            <a:spLocks noGrp="1" noChangeArrowheads="1"/>
          </p:cNvSpPr>
          <p:nvPr>
            <p:ph type="dt" sz="quarter" idx="1"/>
          </p:nvPr>
        </p:nvSpPr>
        <p:spPr bwMode="auto">
          <a:xfrm>
            <a:off x="3936173" y="1"/>
            <a:ext cx="3012329" cy="462120"/>
          </a:xfrm>
          <a:prstGeom prst="rect">
            <a:avLst/>
          </a:prstGeom>
          <a:noFill/>
          <a:ln w="9525">
            <a:noFill/>
            <a:miter lim="800000"/>
            <a:headEnd/>
            <a:tailEnd/>
          </a:ln>
          <a:effectLst/>
        </p:spPr>
        <p:txBody>
          <a:bodyPr vert="horz" wrap="square" lIns="90724" tIns="45361" rIns="90724" bIns="45361"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701444" name="Rectangle 4"/>
          <p:cNvSpPr>
            <a:spLocks noGrp="1" noChangeArrowheads="1"/>
          </p:cNvSpPr>
          <p:nvPr>
            <p:ph type="ftr" sz="quarter" idx="2"/>
          </p:nvPr>
        </p:nvSpPr>
        <p:spPr bwMode="auto">
          <a:xfrm>
            <a:off x="1" y="8772379"/>
            <a:ext cx="3012329" cy="462120"/>
          </a:xfrm>
          <a:prstGeom prst="rect">
            <a:avLst/>
          </a:prstGeom>
          <a:noFill/>
          <a:ln w="9525">
            <a:noFill/>
            <a:miter lim="800000"/>
            <a:headEnd/>
            <a:tailEnd/>
          </a:ln>
          <a:effectLst/>
        </p:spPr>
        <p:txBody>
          <a:bodyPr vert="horz" wrap="square" lIns="90724" tIns="45361" rIns="90724" bIns="45361" numCol="1" anchor="b" anchorCtr="0" compatLnSpc="1">
            <a:prstTxWarp prst="textNoShape">
              <a:avLst/>
            </a:prstTxWarp>
          </a:bodyPr>
          <a:lstStyle>
            <a:lvl1pPr>
              <a:defRPr sz="1200">
                <a:latin typeface="Arial" charset="0"/>
                <a:ea typeface="+mn-ea"/>
              </a:defRPr>
            </a:lvl1pPr>
          </a:lstStyle>
          <a:p>
            <a:pPr>
              <a:defRPr/>
            </a:pPr>
            <a:endParaRPr lang="en-US" dirty="0"/>
          </a:p>
        </p:txBody>
      </p:sp>
      <p:sp>
        <p:nvSpPr>
          <p:cNvPr id="701445" name="Rectangle 5"/>
          <p:cNvSpPr>
            <a:spLocks noGrp="1" noChangeArrowheads="1"/>
          </p:cNvSpPr>
          <p:nvPr>
            <p:ph type="sldNum" sz="quarter" idx="3"/>
          </p:nvPr>
        </p:nvSpPr>
        <p:spPr bwMode="auto">
          <a:xfrm>
            <a:off x="3936173" y="8772379"/>
            <a:ext cx="3012329" cy="462120"/>
          </a:xfrm>
          <a:prstGeom prst="rect">
            <a:avLst/>
          </a:prstGeom>
          <a:noFill/>
          <a:ln w="9525">
            <a:noFill/>
            <a:miter lim="800000"/>
            <a:headEnd/>
            <a:tailEnd/>
          </a:ln>
          <a:effectLst/>
        </p:spPr>
        <p:txBody>
          <a:bodyPr vert="horz" wrap="square" lIns="90724" tIns="45361" rIns="90724" bIns="45361" numCol="1" anchor="b" anchorCtr="0" compatLnSpc="1">
            <a:prstTxWarp prst="textNoShape">
              <a:avLst/>
            </a:prstTxWarp>
          </a:bodyPr>
          <a:lstStyle>
            <a:lvl1pPr algn="r">
              <a:defRPr sz="1200">
                <a:latin typeface="Arial" pitchFamily="34" charset="0"/>
              </a:defRPr>
            </a:lvl1pPr>
          </a:lstStyle>
          <a:p>
            <a:pPr>
              <a:defRPr/>
            </a:pPr>
            <a:fld id="{E8226311-62EA-456F-8B76-9220A4C1A652}" type="slidenum">
              <a:rPr lang="en-US"/>
              <a:pPr>
                <a:defRPr/>
              </a:pPr>
              <a:t>‹#›</a:t>
            </a:fld>
            <a:endParaRPr lang="en-US" dirty="0"/>
          </a:p>
        </p:txBody>
      </p:sp>
    </p:spTree>
    <p:extLst>
      <p:ext uri="{BB962C8B-B14F-4D97-AF65-F5344CB8AC3E}">
        <p14:creationId xmlns:p14="http://schemas.microsoft.com/office/powerpoint/2010/main" val="3757807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1"/>
            <a:ext cx="3012329" cy="460542"/>
          </a:xfrm>
          <a:prstGeom prst="rect">
            <a:avLst/>
          </a:prstGeom>
          <a:noFill/>
          <a:ln w="9525">
            <a:noFill/>
            <a:miter lim="800000"/>
            <a:headEnd/>
            <a:tailEnd/>
          </a:ln>
          <a:effectLst/>
        </p:spPr>
        <p:txBody>
          <a:bodyPr vert="horz" wrap="square" lIns="92442" tIns="46221" rIns="92442" bIns="46221" numCol="1" anchor="t" anchorCtr="0" compatLnSpc="1">
            <a:prstTxWarp prst="textNoShape">
              <a:avLst/>
            </a:prstTxWarp>
          </a:bodyPr>
          <a:lstStyle>
            <a:lvl1pPr defTabSz="924886">
              <a:defRPr sz="1300">
                <a:latin typeface="Arial" charset="0"/>
                <a:ea typeface="+mn-ea"/>
              </a:defRPr>
            </a:lvl1pPr>
          </a:lstStyle>
          <a:p>
            <a:pPr>
              <a:defRPr/>
            </a:pPr>
            <a:endParaRPr lang="en-US" dirty="0"/>
          </a:p>
        </p:txBody>
      </p:sp>
      <p:sp>
        <p:nvSpPr>
          <p:cNvPr id="4099" name="Rectangle 3"/>
          <p:cNvSpPr>
            <a:spLocks noGrp="1" noChangeArrowheads="1"/>
          </p:cNvSpPr>
          <p:nvPr>
            <p:ph type="dt" idx="1"/>
          </p:nvPr>
        </p:nvSpPr>
        <p:spPr bwMode="auto">
          <a:xfrm>
            <a:off x="3936173" y="1"/>
            <a:ext cx="3012329" cy="460542"/>
          </a:xfrm>
          <a:prstGeom prst="rect">
            <a:avLst/>
          </a:prstGeom>
          <a:noFill/>
          <a:ln w="9525">
            <a:noFill/>
            <a:miter lim="800000"/>
            <a:headEnd/>
            <a:tailEnd/>
          </a:ln>
          <a:effectLst/>
        </p:spPr>
        <p:txBody>
          <a:bodyPr vert="horz" wrap="square" lIns="92442" tIns="46221" rIns="92442" bIns="46221" numCol="1" anchor="t" anchorCtr="0" compatLnSpc="1">
            <a:prstTxWarp prst="textNoShape">
              <a:avLst/>
            </a:prstTxWarp>
          </a:bodyPr>
          <a:lstStyle>
            <a:lvl1pPr algn="r" defTabSz="924886">
              <a:defRPr sz="1300">
                <a:latin typeface="Arial" charset="0"/>
                <a:ea typeface="+mn-ea"/>
              </a:defRPr>
            </a:lvl1pPr>
          </a:lstStyle>
          <a:p>
            <a:pPr>
              <a:defRPr/>
            </a:pPr>
            <a:endParaRPr lang="en-US" dirty="0"/>
          </a:p>
        </p:txBody>
      </p:sp>
      <p:sp>
        <p:nvSpPr>
          <p:cNvPr id="16388"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5638" y="4387767"/>
            <a:ext cx="5558801" cy="4154342"/>
          </a:xfrm>
          <a:prstGeom prst="rect">
            <a:avLst/>
          </a:prstGeom>
          <a:noFill/>
          <a:ln w="9525">
            <a:noFill/>
            <a:miter lim="800000"/>
            <a:headEnd/>
            <a:tailEnd/>
          </a:ln>
          <a:effectLst/>
        </p:spPr>
        <p:txBody>
          <a:bodyPr vert="horz" wrap="square" lIns="92442" tIns="46221" rIns="92442" bIns="4622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1" y="8773957"/>
            <a:ext cx="3012329" cy="460542"/>
          </a:xfrm>
          <a:prstGeom prst="rect">
            <a:avLst/>
          </a:prstGeom>
          <a:noFill/>
          <a:ln w="9525">
            <a:noFill/>
            <a:miter lim="800000"/>
            <a:headEnd/>
            <a:tailEnd/>
          </a:ln>
          <a:effectLst/>
        </p:spPr>
        <p:txBody>
          <a:bodyPr vert="horz" wrap="square" lIns="92442" tIns="46221" rIns="92442" bIns="46221" numCol="1" anchor="b" anchorCtr="0" compatLnSpc="1">
            <a:prstTxWarp prst="textNoShape">
              <a:avLst/>
            </a:prstTxWarp>
          </a:bodyPr>
          <a:lstStyle>
            <a:lvl1pPr defTabSz="924886">
              <a:defRPr sz="1300">
                <a:latin typeface="Arial" charset="0"/>
                <a:ea typeface="+mn-ea"/>
              </a:defRPr>
            </a:lvl1pPr>
          </a:lstStyle>
          <a:p>
            <a:pPr>
              <a:defRPr/>
            </a:pPr>
            <a:endParaRPr lang="en-US" dirty="0"/>
          </a:p>
        </p:txBody>
      </p:sp>
      <p:sp>
        <p:nvSpPr>
          <p:cNvPr id="4103" name="Rectangle 7"/>
          <p:cNvSpPr>
            <a:spLocks noGrp="1" noChangeArrowheads="1"/>
          </p:cNvSpPr>
          <p:nvPr>
            <p:ph type="sldNum" sz="quarter" idx="5"/>
          </p:nvPr>
        </p:nvSpPr>
        <p:spPr bwMode="auto">
          <a:xfrm>
            <a:off x="3936173" y="8773957"/>
            <a:ext cx="3012329" cy="460542"/>
          </a:xfrm>
          <a:prstGeom prst="rect">
            <a:avLst/>
          </a:prstGeom>
          <a:noFill/>
          <a:ln w="9525">
            <a:noFill/>
            <a:miter lim="800000"/>
            <a:headEnd/>
            <a:tailEnd/>
          </a:ln>
          <a:effectLst/>
        </p:spPr>
        <p:txBody>
          <a:bodyPr vert="horz" wrap="square" lIns="92442" tIns="46221" rIns="92442" bIns="46221" numCol="1" anchor="b" anchorCtr="0" compatLnSpc="1">
            <a:prstTxWarp prst="textNoShape">
              <a:avLst/>
            </a:prstTxWarp>
          </a:bodyPr>
          <a:lstStyle>
            <a:lvl1pPr algn="r" defTabSz="924886">
              <a:defRPr sz="1300">
                <a:latin typeface="Arial" pitchFamily="34" charset="0"/>
              </a:defRPr>
            </a:lvl1pPr>
          </a:lstStyle>
          <a:p>
            <a:pPr>
              <a:defRPr/>
            </a:pPr>
            <a:fld id="{8C1C09D7-2034-4A7F-959F-75165A7C71A3}" type="slidenum">
              <a:rPr lang="en-US"/>
              <a:pPr>
                <a:defRPr/>
              </a:pPr>
              <a:t>‹#›</a:t>
            </a:fld>
            <a:endParaRPr lang="en-US" dirty="0"/>
          </a:p>
        </p:txBody>
      </p:sp>
    </p:spTree>
    <p:extLst>
      <p:ext uri="{BB962C8B-B14F-4D97-AF65-F5344CB8AC3E}">
        <p14:creationId xmlns:p14="http://schemas.microsoft.com/office/powerpoint/2010/main" val="25353175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gi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751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a:solidFill>
                  <a:srgbClr val="A4001D"/>
                </a:solidFill>
              </a:defRPr>
            </a:lvl1p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Cryomodule shipping motion analysis, 6/12/2018</a:t>
            </a:r>
            <a:endParaRPr lang="en-US" dirty="0"/>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Cryomodule shipping motion analysis, 6/12/2018</a:t>
            </a:r>
            <a:endParaRPr lang="en-US" dirty="0"/>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Cryomodule shipping motion analysis, 6/12/2018</a:t>
            </a:r>
            <a:endParaRPr lang="en-US"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Cryomodule shipping motion analysis, 6/12/2018</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646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Cryomodule shipping motion analysis, 6/12/2018</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47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751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Cryomodule shipping motion analysis, 6/12/2018</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97469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smtClean="0"/>
              <a:t>Cryomodule shipping motion analysis, 6/12/2018</a:t>
            </a:r>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Lst>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2.mp4"/><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docs.slac.stanford.edu/sites/pub/Publications/Stress_Analysis_of_LCLSII_Cryomodule_for_Seismic_Load.pdf" TargetMode="Externa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materialdatabase.magnet.fsu.edu/G10.ht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video" Target="../media/media9.mp4"/><Relationship Id="rId13" Type="http://schemas.openxmlformats.org/officeDocument/2006/relationships/image" Target="../media/image48.png"/><Relationship Id="rId3" Type="http://schemas.microsoft.com/office/2007/relationships/media" Target="../media/media7.mp4"/><Relationship Id="rId7" Type="http://schemas.microsoft.com/office/2007/relationships/media" Target="../media/media9.mp4"/><Relationship Id="rId12" Type="http://schemas.openxmlformats.org/officeDocument/2006/relationships/image" Target="../media/image47.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video" Target="../media/media8.mp4"/><Relationship Id="rId11" Type="http://schemas.openxmlformats.org/officeDocument/2006/relationships/image" Target="../media/image46.png"/><Relationship Id="rId5" Type="http://schemas.microsoft.com/office/2007/relationships/media" Target="../media/media8.mp4"/><Relationship Id="rId10" Type="http://schemas.openxmlformats.org/officeDocument/2006/relationships/image" Target="../media/image45.png"/><Relationship Id="rId4" Type="http://schemas.openxmlformats.org/officeDocument/2006/relationships/video" Target="../media/media7.mp4"/><Relationship Id="rId9"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video" Target="../media/media13.mp4"/><Relationship Id="rId13" Type="http://schemas.openxmlformats.org/officeDocument/2006/relationships/image" Target="../media/image52.png"/><Relationship Id="rId3" Type="http://schemas.microsoft.com/office/2007/relationships/media" Target="../media/media11.mp4"/><Relationship Id="rId7" Type="http://schemas.microsoft.com/office/2007/relationships/media" Target="../media/media13.mp4"/><Relationship Id="rId12" Type="http://schemas.openxmlformats.org/officeDocument/2006/relationships/image" Target="../media/image51.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video" Target="../media/media12.mp4"/><Relationship Id="rId11" Type="http://schemas.openxmlformats.org/officeDocument/2006/relationships/image" Target="../media/image50.png"/><Relationship Id="rId5" Type="http://schemas.microsoft.com/office/2007/relationships/media" Target="../media/media12.mp4"/><Relationship Id="rId10" Type="http://schemas.openxmlformats.org/officeDocument/2006/relationships/image" Target="../media/image49.png"/><Relationship Id="rId4" Type="http://schemas.openxmlformats.org/officeDocument/2006/relationships/video" Target="../media/media11.mp4"/><Relationship Id="rId9"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video" Target="../media/media17.mp4"/><Relationship Id="rId13" Type="http://schemas.openxmlformats.org/officeDocument/2006/relationships/image" Target="../media/image56.png"/><Relationship Id="rId3" Type="http://schemas.microsoft.com/office/2007/relationships/media" Target="../media/media15.mp4"/><Relationship Id="rId7" Type="http://schemas.microsoft.com/office/2007/relationships/media" Target="../media/media17.mp4"/><Relationship Id="rId12" Type="http://schemas.openxmlformats.org/officeDocument/2006/relationships/image" Target="../media/image55.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video" Target="../media/media16.mp4"/><Relationship Id="rId11" Type="http://schemas.openxmlformats.org/officeDocument/2006/relationships/image" Target="../media/image54.png"/><Relationship Id="rId5" Type="http://schemas.microsoft.com/office/2007/relationships/media" Target="../media/media16.mp4"/><Relationship Id="rId10" Type="http://schemas.openxmlformats.org/officeDocument/2006/relationships/image" Target="../media/image53.png"/><Relationship Id="rId4" Type="http://schemas.openxmlformats.org/officeDocument/2006/relationships/video" Target="../media/media15.mp4"/><Relationship Id="rId9"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video" Target="../media/media21.mp4"/><Relationship Id="rId13" Type="http://schemas.openxmlformats.org/officeDocument/2006/relationships/image" Target="../media/image60.png"/><Relationship Id="rId3" Type="http://schemas.microsoft.com/office/2007/relationships/media" Target="../media/media19.mp4"/><Relationship Id="rId7" Type="http://schemas.microsoft.com/office/2007/relationships/media" Target="../media/media21.mp4"/><Relationship Id="rId12" Type="http://schemas.openxmlformats.org/officeDocument/2006/relationships/image" Target="../media/image59.png"/><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video" Target="../media/media20.mp4"/><Relationship Id="rId11" Type="http://schemas.openxmlformats.org/officeDocument/2006/relationships/image" Target="../media/image58.png"/><Relationship Id="rId5" Type="http://schemas.microsoft.com/office/2007/relationships/media" Target="../media/media20.mp4"/><Relationship Id="rId10" Type="http://schemas.openxmlformats.org/officeDocument/2006/relationships/image" Target="../media/image57.png"/><Relationship Id="rId4" Type="http://schemas.openxmlformats.org/officeDocument/2006/relationships/video" Target="../media/media19.mp4"/><Relationship Id="rId9"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4000" dirty="0" smtClean="0"/>
              <a:t>Cryomodule Shipping Motion</a:t>
            </a:r>
            <a:endParaRPr lang="en-US" sz="4000" dirty="0"/>
          </a:p>
        </p:txBody>
      </p:sp>
      <p:sp>
        <p:nvSpPr>
          <p:cNvPr id="6" name="Subtitle 5"/>
          <p:cNvSpPr>
            <a:spLocks noGrp="1"/>
          </p:cNvSpPr>
          <p:nvPr>
            <p:ph type="subTitle" idx="1"/>
          </p:nvPr>
        </p:nvSpPr>
        <p:spPr/>
        <p:txBody>
          <a:bodyPr/>
          <a:lstStyle/>
          <a:p>
            <a:r>
              <a:rPr lang="en-US" dirty="0"/>
              <a:t>Tom Peterson and </a:t>
            </a:r>
            <a:r>
              <a:rPr lang="en-US" dirty="0" err="1"/>
              <a:t>Vishy</a:t>
            </a:r>
            <a:r>
              <a:rPr lang="en-US" dirty="0"/>
              <a:t> </a:t>
            </a:r>
            <a:r>
              <a:rPr lang="en-US" dirty="0" smtClean="0"/>
              <a:t>Ravindranath </a:t>
            </a:r>
          </a:p>
          <a:p>
            <a:r>
              <a:rPr lang="en-US" dirty="0" smtClean="0"/>
              <a:t>12 June 2018</a:t>
            </a:r>
            <a:endParaRPr lang="en-US" dirty="0"/>
          </a:p>
          <a:p>
            <a:endParaRPr lang="en-US" dirty="0"/>
          </a:p>
        </p:txBody>
      </p:sp>
      <p:sp>
        <p:nvSpPr>
          <p:cNvPr id="8" name="Text Placeholder 7"/>
          <p:cNvSpPr>
            <a:spLocks noGrp="1"/>
          </p:cNvSpPr>
          <p:nvPr>
            <p:ph type="body" sz="quarter" idx="11"/>
          </p:nvPr>
        </p:nvSpPr>
        <p:spPr/>
        <p:txBody>
          <a:bodyPr/>
          <a:lstStyle/>
          <a:p>
            <a:r>
              <a:rPr lang="en-US" dirty="0" smtClean="0"/>
              <a:t>Modeling and analysis </a:t>
            </a:r>
            <a:endParaRPr lang="en-US" dirty="0"/>
          </a:p>
        </p:txBody>
      </p:sp>
    </p:spTree>
    <p:extLst>
      <p:ext uri="{BB962C8B-B14F-4D97-AF65-F5344CB8AC3E}">
        <p14:creationId xmlns:p14="http://schemas.microsoft.com/office/powerpoint/2010/main" val="16656841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10</a:t>
            </a:fld>
            <a:endParaRPr lang="en-US" dirty="0"/>
          </a:p>
        </p:txBody>
      </p:sp>
      <p:sp>
        <p:nvSpPr>
          <p:cNvPr id="6" name="Title 5"/>
          <p:cNvSpPr>
            <a:spLocks noGrp="1"/>
          </p:cNvSpPr>
          <p:nvPr>
            <p:ph type="title"/>
          </p:nvPr>
        </p:nvSpPr>
        <p:spPr>
          <a:xfrm>
            <a:off x="451822" y="129091"/>
            <a:ext cx="8103570" cy="557451"/>
          </a:xfrm>
        </p:spPr>
        <p:txBody>
          <a:bodyPr/>
          <a:lstStyle/>
          <a:p>
            <a:r>
              <a:rPr lang="en-US" dirty="0" smtClean="0"/>
              <a:t>End constraint on 300 mm pipe, no tie-down</a:t>
            </a:r>
            <a:endParaRPr lang="en-US" dirty="0"/>
          </a:p>
        </p:txBody>
      </p:sp>
      <p:sp>
        <p:nvSpPr>
          <p:cNvPr id="4" name="Footer Placeholder 3"/>
          <p:cNvSpPr>
            <a:spLocks noGrp="1"/>
          </p:cNvSpPr>
          <p:nvPr>
            <p:ph type="ftr" sz="quarter" idx="13"/>
          </p:nvPr>
        </p:nvSpPr>
        <p:spPr/>
        <p:txBody>
          <a:bodyPr/>
          <a:lstStyle/>
          <a:p>
            <a:r>
              <a:rPr lang="en-US" smtClean="0"/>
              <a:t>Cryomodule shipping motion analysis, 6/12/2018</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 y="686542"/>
            <a:ext cx="8858250" cy="5701061"/>
          </a:xfrm>
          <a:prstGeom prst="rect">
            <a:avLst/>
          </a:prstGeom>
        </p:spPr>
      </p:pic>
      <p:cxnSp>
        <p:nvCxnSpPr>
          <p:cNvPr id="9" name="Straight Arrow Connector 8"/>
          <p:cNvCxnSpPr/>
          <p:nvPr/>
        </p:nvCxnSpPr>
        <p:spPr>
          <a:xfrm flipH="1">
            <a:off x="3890962" y="1743075"/>
            <a:ext cx="1138239" cy="2714625"/>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893343" y="1758660"/>
            <a:ext cx="1138238"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895724" y="1743075"/>
            <a:ext cx="1" cy="1000125"/>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806700" y="4457700"/>
            <a:ext cx="1084262" cy="0"/>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263722" y="3167740"/>
            <a:ext cx="1152880" cy="369332"/>
          </a:xfrm>
          <a:prstGeom prst="rect">
            <a:avLst/>
          </a:prstGeom>
          <a:noFill/>
        </p:spPr>
        <p:txBody>
          <a:bodyPr wrap="none" rtlCol="0">
            <a:spAutoFit/>
          </a:bodyPr>
          <a:lstStyle/>
          <a:p>
            <a:r>
              <a:rPr lang="en-US" dirty="0" smtClean="0">
                <a:solidFill>
                  <a:srgbClr val="FF0000"/>
                </a:solidFill>
              </a:rPr>
              <a:t>~616 </a:t>
            </a:r>
            <a:r>
              <a:rPr lang="en-US" dirty="0">
                <a:solidFill>
                  <a:srgbClr val="FF0000"/>
                </a:solidFill>
              </a:rPr>
              <a:t>mm</a:t>
            </a:r>
          </a:p>
        </p:txBody>
      </p:sp>
      <p:sp>
        <p:nvSpPr>
          <p:cNvPr id="23" name="TextBox 22"/>
          <p:cNvSpPr txBox="1"/>
          <p:nvPr/>
        </p:nvSpPr>
        <p:spPr>
          <a:xfrm>
            <a:off x="3766423" y="1308920"/>
            <a:ext cx="1152880" cy="369332"/>
          </a:xfrm>
          <a:prstGeom prst="rect">
            <a:avLst/>
          </a:prstGeom>
          <a:noFill/>
        </p:spPr>
        <p:txBody>
          <a:bodyPr wrap="none" rtlCol="0">
            <a:spAutoFit/>
          </a:bodyPr>
          <a:lstStyle/>
          <a:p>
            <a:r>
              <a:rPr lang="en-US" dirty="0" smtClean="0">
                <a:solidFill>
                  <a:srgbClr val="FF0000"/>
                </a:solidFill>
              </a:rPr>
              <a:t>~238 </a:t>
            </a:r>
            <a:r>
              <a:rPr lang="en-US" dirty="0">
                <a:solidFill>
                  <a:srgbClr val="FF0000"/>
                </a:solidFill>
              </a:rPr>
              <a:t>mm</a:t>
            </a:r>
          </a:p>
        </p:txBody>
      </p:sp>
      <p:sp>
        <p:nvSpPr>
          <p:cNvPr id="24" name="TextBox 23"/>
          <p:cNvSpPr txBox="1"/>
          <p:nvPr/>
        </p:nvSpPr>
        <p:spPr>
          <a:xfrm>
            <a:off x="6677024" y="676701"/>
            <a:ext cx="2257425" cy="830997"/>
          </a:xfrm>
          <a:prstGeom prst="rect">
            <a:avLst/>
          </a:prstGeom>
          <a:noFill/>
        </p:spPr>
        <p:txBody>
          <a:bodyPr wrap="square" rtlCol="0">
            <a:spAutoFit/>
          </a:bodyPr>
          <a:lstStyle/>
          <a:p>
            <a:r>
              <a:rPr lang="en-US" sz="1600" dirty="0" smtClean="0"/>
              <a:t>Consider rotation at this point.  Balance moments.</a:t>
            </a:r>
            <a:endParaRPr lang="en-US" sz="1600" dirty="0"/>
          </a:p>
        </p:txBody>
      </p:sp>
      <p:sp>
        <p:nvSpPr>
          <p:cNvPr id="12" name="TextBox 11"/>
          <p:cNvSpPr txBox="1"/>
          <p:nvPr/>
        </p:nvSpPr>
        <p:spPr>
          <a:xfrm>
            <a:off x="561975" y="819150"/>
            <a:ext cx="2103461" cy="584775"/>
          </a:xfrm>
          <a:prstGeom prst="rect">
            <a:avLst/>
          </a:prstGeom>
          <a:noFill/>
        </p:spPr>
        <p:txBody>
          <a:bodyPr wrap="none" rtlCol="0">
            <a:spAutoFit/>
          </a:bodyPr>
          <a:lstStyle/>
          <a:p>
            <a:r>
              <a:rPr lang="en-US" sz="1600" dirty="0" smtClean="0"/>
              <a:t>Moment due to mass</a:t>
            </a:r>
          </a:p>
          <a:p>
            <a:r>
              <a:rPr lang="en-US" sz="1600" dirty="0" smtClean="0"/>
              <a:t>= 370 kg-m</a:t>
            </a:r>
            <a:endParaRPr lang="en-US" sz="1600" dirty="0"/>
          </a:p>
        </p:txBody>
      </p:sp>
      <p:cxnSp>
        <p:nvCxnSpPr>
          <p:cNvPr id="18" name="Straight Arrow Connector 17"/>
          <p:cNvCxnSpPr/>
          <p:nvPr/>
        </p:nvCxnSpPr>
        <p:spPr>
          <a:xfrm>
            <a:off x="2076450" y="1537306"/>
            <a:ext cx="1763712" cy="205769"/>
          </a:xfrm>
          <a:prstGeom prst="straightConnector1">
            <a:avLst/>
          </a:prstGeom>
          <a:ln w="38100">
            <a:solidFill>
              <a:srgbClr val="008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029200" y="1092200"/>
            <a:ext cx="1647824" cy="650875"/>
          </a:xfrm>
          <a:prstGeom prst="straightConnector1">
            <a:avLst/>
          </a:prstGeom>
          <a:ln w="38100">
            <a:solidFill>
              <a:srgbClr val="008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677024" y="2074902"/>
            <a:ext cx="2257425" cy="1077218"/>
          </a:xfrm>
          <a:prstGeom prst="rect">
            <a:avLst/>
          </a:prstGeom>
          <a:noFill/>
        </p:spPr>
        <p:txBody>
          <a:bodyPr wrap="square" rtlCol="0">
            <a:spAutoFit/>
          </a:bodyPr>
          <a:lstStyle/>
          <a:p>
            <a:r>
              <a:rPr lang="en-US" sz="1600" dirty="0" smtClean="0"/>
              <a:t>Select invar rod as approximate center of mass.  Check flexing of 300 mm pipe.   </a:t>
            </a:r>
            <a:endParaRPr lang="en-US" sz="1600" dirty="0"/>
          </a:p>
        </p:txBody>
      </p:sp>
      <p:cxnSp>
        <p:nvCxnSpPr>
          <p:cNvPr id="25" name="Straight Arrow Connector 24"/>
          <p:cNvCxnSpPr>
            <a:stCxn id="21" idx="1"/>
          </p:cNvCxnSpPr>
          <p:nvPr/>
        </p:nvCxnSpPr>
        <p:spPr>
          <a:xfrm flipH="1">
            <a:off x="3890962" y="2613511"/>
            <a:ext cx="2786062" cy="1862949"/>
          </a:xfrm>
          <a:prstGeom prst="straightConnector1">
            <a:avLst/>
          </a:prstGeom>
          <a:ln w="38100">
            <a:solidFill>
              <a:srgbClr val="008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263722" y="2774595"/>
            <a:ext cx="1005403" cy="369332"/>
          </a:xfrm>
          <a:prstGeom prst="rect">
            <a:avLst/>
          </a:prstGeom>
          <a:noFill/>
        </p:spPr>
        <p:txBody>
          <a:bodyPr wrap="none" rtlCol="0">
            <a:spAutoFit/>
          </a:bodyPr>
          <a:lstStyle/>
          <a:p>
            <a:r>
              <a:rPr lang="en-US" dirty="0" smtClean="0">
                <a:solidFill>
                  <a:srgbClr val="FF0000"/>
                </a:solidFill>
              </a:rPr>
              <a:t>1555 kg</a:t>
            </a:r>
            <a:endParaRPr lang="en-US" dirty="0">
              <a:solidFill>
                <a:srgbClr val="FF0000"/>
              </a:solidFill>
            </a:endParaRPr>
          </a:p>
        </p:txBody>
      </p:sp>
      <p:cxnSp>
        <p:nvCxnSpPr>
          <p:cNvPr id="32" name="Straight Arrow Connector 31"/>
          <p:cNvCxnSpPr/>
          <p:nvPr/>
        </p:nvCxnSpPr>
        <p:spPr>
          <a:xfrm>
            <a:off x="5029202" y="1755775"/>
            <a:ext cx="51195" cy="2701925"/>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923505" y="4476460"/>
            <a:ext cx="1138238"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131593" y="3932686"/>
            <a:ext cx="1152880" cy="369332"/>
          </a:xfrm>
          <a:prstGeom prst="rect">
            <a:avLst/>
          </a:prstGeom>
          <a:noFill/>
        </p:spPr>
        <p:txBody>
          <a:bodyPr wrap="none" rtlCol="0">
            <a:spAutoFit/>
          </a:bodyPr>
          <a:lstStyle/>
          <a:p>
            <a:r>
              <a:rPr lang="en-US" dirty="0" smtClean="0">
                <a:solidFill>
                  <a:srgbClr val="FF0000"/>
                </a:solidFill>
              </a:rPr>
              <a:t>~568 </a:t>
            </a:r>
            <a:r>
              <a:rPr lang="en-US" dirty="0">
                <a:solidFill>
                  <a:srgbClr val="FF0000"/>
                </a:solidFill>
              </a:rPr>
              <a:t>mm</a:t>
            </a:r>
          </a:p>
        </p:txBody>
      </p:sp>
      <p:sp>
        <p:nvSpPr>
          <p:cNvPr id="40" name="TextBox 39"/>
          <p:cNvSpPr txBox="1"/>
          <p:nvPr/>
        </p:nvSpPr>
        <p:spPr>
          <a:xfrm>
            <a:off x="877767" y="4273034"/>
            <a:ext cx="1787669" cy="369332"/>
          </a:xfrm>
          <a:prstGeom prst="rect">
            <a:avLst/>
          </a:prstGeom>
          <a:noFill/>
        </p:spPr>
        <p:txBody>
          <a:bodyPr wrap="none" rtlCol="0">
            <a:spAutoFit/>
          </a:bodyPr>
          <a:lstStyle/>
          <a:p>
            <a:r>
              <a:rPr lang="en-US" dirty="0" smtClean="0">
                <a:solidFill>
                  <a:srgbClr val="FF0000"/>
                </a:solidFill>
              </a:rPr>
              <a:t>1555 kg x </a:t>
            </a:r>
            <a:r>
              <a:rPr lang="en-US" dirty="0" err="1" smtClean="0">
                <a:solidFill>
                  <a:srgbClr val="FF0000"/>
                </a:solidFill>
              </a:rPr>
              <a:t>accel</a:t>
            </a:r>
            <a:endParaRPr lang="en-US" dirty="0">
              <a:solidFill>
                <a:srgbClr val="FF0000"/>
              </a:solidFill>
            </a:endParaRPr>
          </a:p>
        </p:txBody>
      </p:sp>
    </p:spTree>
    <p:extLst>
      <p:ext uri="{BB962C8B-B14F-4D97-AF65-F5344CB8AC3E}">
        <p14:creationId xmlns:p14="http://schemas.microsoft.com/office/powerpoint/2010/main" val="4345959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11</a:t>
            </a:fld>
            <a:endParaRPr lang="en-US" dirty="0"/>
          </a:p>
        </p:txBody>
      </p:sp>
      <p:sp>
        <p:nvSpPr>
          <p:cNvPr id="5" name="Title 4"/>
          <p:cNvSpPr>
            <a:spLocks noGrp="1"/>
          </p:cNvSpPr>
          <p:nvPr>
            <p:ph type="title"/>
          </p:nvPr>
        </p:nvSpPr>
        <p:spPr/>
        <p:txBody>
          <a:bodyPr/>
          <a:lstStyle/>
          <a:p>
            <a:r>
              <a:rPr lang="en-US" dirty="0" smtClean="0"/>
              <a:t>Flexibility of 300 mm pipe</a:t>
            </a:r>
            <a:endParaRPr lang="en-US" dirty="0"/>
          </a:p>
        </p:txBody>
      </p:sp>
      <p:sp>
        <p:nvSpPr>
          <p:cNvPr id="4" name="Footer Placeholder 3"/>
          <p:cNvSpPr>
            <a:spLocks noGrp="1"/>
          </p:cNvSpPr>
          <p:nvPr>
            <p:ph type="ftr" sz="quarter" idx="13"/>
          </p:nvPr>
        </p:nvSpPr>
        <p:spPr/>
        <p:txBody>
          <a:bodyPr/>
          <a:lstStyle/>
          <a:p>
            <a:r>
              <a:rPr lang="en-US" smtClean="0"/>
              <a:t>Cryomodule shipping motion analysis, 6/12/2018</a:t>
            </a:r>
            <a:endParaRPr lang="en-US" dirty="0"/>
          </a:p>
        </p:txBody>
      </p:sp>
      <p:sp>
        <p:nvSpPr>
          <p:cNvPr id="6" name="Content Placeholder 5"/>
          <p:cNvSpPr>
            <a:spLocks noGrp="1"/>
          </p:cNvSpPr>
          <p:nvPr>
            <p:ph sz="quarter" idx="14"/>
          </p:nvPr>
        </p:nvSpPr>
        <p:spPr>
          <a:xfrm>
            <a:off x="457200" y="1243584"/>
            <a:ext cx="8267700" cy="5169916"/>
          </a:xfrm>
        </p:spPr>
        <p:txBody>
          <a:bodyPr>
            <a:normAutofit fontScale="77500" lnSpcReduction="20000"/>
          </a:bodyPr>
          <a:lstStyle/>
          <a:p>
            <a:pPr marL="342900" indent="-342900">
              <a:buFont typeface="Arial" panose="020B0604020202020204" pitchFamily="34" charset="0"/>
              <a:buChar char="•"/>
            </a:pPr>
            <a:r>
              <a:rPr lang="en-US" dirty="0" smtClean="0"/>
              <a:t>Consider lateral loads flexing the 300 mm pipe with ends simply anchored (rotation but not displacement at the pipe ends).  </a:t>
            </a:r>
          </a:p>
          <a:p>
            <a:pPr marL="342900" indent="-342900">
              <a:buFont typeface="Arial" panose="020B0604020202020204" pitchFamily="34" charset="0"/>
              <a:buChar char="•"/>
            </a:pPr>
            <a:r>
              <a:rPr lang="en-US" dirty="0" smtClean="0"/>
              <a:t>Mass carried by the 300 mm pipe is its own mass (700 kg) plus cavity string mass (850 kg) = 1550 kg.  </a:t>
            </a:r>
          </a:p>
          <a:p>
            <a:pPr marL="342900" indent="-342900">
              <a:buFont typeface="Arial" panose="020B0604020202020204" pitchFamily="34" charset="0"/>
              <a:buChar char="•"/>
            </a:pPr>
            <a:r>
              <a:rPr lang="en-US" dirty="0" smtClean="0"/>
              <a:t>Just to judge pipe flexibility, calculate pipe center offset with a uniformly distributed 155 kg load on the pipe (0.1 g net lateral acceleration). </a:t>
            </a:r>
          </a:p>
          <a:p>
            <a:pPr marL="800100" lvl="1" indent="-342900"/>
            <a:r>
              <a:rPr lang="en-US" dirty="0" smtClean="0"/>
              <a:t>Center post prevents downward motion, but assume lateral motion due to rocking at center post. </a:t>
            </a:r>
          </a:p>
          <a:p>
            <a:pPr marL="800100" lvl="1" indent="-342900"/>
            <a:r>
              <a:rPr lang="en-US" dirty="0" smtClean="0"/>
              <a:t>Suppose center post constrains up to 0.4 g, above which it permits lateral motion, and we have 0.5 g total, so a net side load of 0.1 g.  </a:t>
            </a:r>
          </a:p>
          <a:p>
            <a:pPr marL="342900" indent="-342900">
              <a:buFont typeface="Arial" panose="020B0604020202020204" pitchFamily="34" charset="0"/>
              <a:buChar char="•"/>
            </a:pPr>
            <a:r>
              <a:rPr lang="en-US" dirty="0" smtClean="0"/>
              <a:t>The result is 0.11 inches (3 mm) displacement at the center of the 300 mm pipe. </a:t>
            </a:r>
          </a:p>
          <a:p>
            <a:pPr marL="342900" indent="-342900">
              <a:buFont typeface="Arial" panose="020B0604020202020204" pitchFamily="34" charset="0"/>
              <a:buChar char="•"/>
            </a:pPr>
            <a:r>
              <a:rPr lang="en-US" dirty="0" smtClean="0"/>
              <a:t>This would correspond to 5 mm lateral displacement at cavity center.  </a:t>
            </a:r>
          </a:p>
          <a:p>
            <a:pPr marL="800100" lvl="1" indent="-342900"/>
            <a:r>
              <a:rPr lang="en-US" dirty="0" smtClean="0"/>
              <a:t>I am not predicting this amount of displacement.  This just illustrates that, on the level of mm of motion, 300 mm pipe stiffness will not limit motion very much at the center when the central post is free to rotate and allow lateral rocking motion. </a:t>
            </a:r>
          </a:p>
        </p:txBody>
      </p:sp>
    </p:spTree>
    <p:extLst>
      <p:ext uri="{BB962C8B-B14F-4D97-AF65-F5344CB8AC3E}">
        <p14:creationId xmlns:p14="http://schemas.microsoft.com/office/powerpoint/2010/main" val="4058727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12</a:t>
            </a:fld>
            <a:endParaRPr lang="en-US" dirty="0"/>
          </a:p>
        </p:txBody>
      </p:sp>
      <p:sp>
        <p:nvSpPr>
          <p:cNvPr id="3" name="Title 2"/>
          <p:cNvSpPr>
            <a:spLocks noGrp="1"/>
          </p:cNvSpPr>
          <p:nvPr>
            <p:ph type="title"/>
          </p:nvPr>
        </p:nvSpPr>
        <p:spPr>
          <a:xfrm>
            <a:off x="358789" y="242861"/>
            <a:ext cx="8103570" cy="753033"/>
          </a:xfrm>
        </p:spPr>
        <p:txBody>
          <a:bodyPr/>
          <a:lstStyle/>
          <a:p>
            <a:r>
              <a:rPr lang="en-US" dirty="0" smtClean="0"/>
              <a:t>STATIC ANALYSIS (Transverse </a:t>
            </a:r>
            <a:r>
              <a:rPr lang="en-US" dirty="0" err="1" smtClean="0"/>
              <a:t>Acc</a:t>
            </a:r>
            <a:r>
              <a:rPr lang="en-US" dirty="0"/>
              <a:t> </a:t>
            </a:r>
            <a:r>
              <a:rPr lang="en-US" dirty="0" smtClean="0"/>
              <a:t>= 1.5xG)</a:t>
            </a:r>
            <a:endParaRPr lang="en-US" dirty="0"/>
          </a:p>
        </p:txBody>
      </p:sp>
      <p:pic>
        <p:nvPicPr>
          <p:cNvPr id="7" name="Picture 6"/>
          <p:cNvPicPr>
            <a:picLocks noChangeAspect="1"/>
          </p:cNvPicPr>
          <p:nvPr/>
        </p:nvPicPr>
        <p:blipFill>
          <a:blip r:embed="rId2"/>
          <a:stretch>
            <a:fillRect/>
          </a:stretch>
        </p:blipFill>
        <p:spPr>
          <a:xfrm>
            <a:off x="451822" y="1112430"/>
            <a:ext cx="8082506" cy="3386408"/>
          </a:xfrm>
          <a:prstGeom prst="rect">
            <a:avLst/>
          </a:prstGeom>
        </p:spPr>
      </p:pic>
      <p:grpSp>
        <p:nvGrpSpPr>
          <p:cNvPr id="28" name="Group 27"/>
          <p:cNvGrpSpPr/>
          <p:nvPr/>
        </p:nvGrpSpPr>
        <p:grpSpPr>
          <a:xfrm>
            <a:off x="866503" y="3378926"/>
            <a:ext cx="335280" cy="1119912"/>
            <a:chOff x="866503" y="3378926"/>
            <a:chExt cx="335280" cy="1119912"/>
          </a:xfrm>
        </p:grpSpPr>
        <p:cxnSp>
          <p:nvCxnSpPr>
            <p:cNvPr id="15" name="Straight Connector 14"/>
            <p:cNvCxnSpPr/>
            <p:nvPr/>
          </p:nvCxnSpPr>
          <p:spPr>
            <a:xfrm>
              <a:off x="1201783" y="3378926"/>
              <a:ext cx="0" cy="801188"/>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22" name="Group 21"/>
            <p:cNvGrpSpPr/>
            <p:nvPr/>
          </p:nvGrpSpPr>
          <p:grpSpPr>
            <a:xfrm>
              <a:off x="866503" y="3378926"/>
              <a:ext cx="335280" cy="1119912"/>
              <a:chOff x="866503" y="3378926"/>
              <a:chExt cx="335280" cy="1119912"/>
            </a:xfrm>
          </p:grpSpPr>
          <p:cxnSp>
            <p:nvCxnSpPr>
              <p:cNvPr id="16" name="Straight Connector 15"/>
              <p:cNvCxnSpPr/>
              <p:nvPr/>
            </p:nvCxnSpPr>
            <p:spPr>
              <a:xfrm flipH="1">
                <a:off x="866503" y="3378926"/>
                <a:ext cx="335280" cy="30044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H="1">
                <a:off x="866503" y="3629072"/>
                <a:ext cx="335280" cy="30044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flipH="1">
                <a:off x="866503" y="3947796"/>
                <a:ext cx="335280" cy="30044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H="1">
                <a:off x="866503" y="4198393"/>
                <a:ext cx="335280" cy="30044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grpSp>
      </p:grpSp>
      <p:sp>
        <p:nvSpPr>
          <p:cNvPr id="21" name="TextBox 20"/>
          <p:cNvSpPr txBox="1"/>
          <p:nvPr/>
        </p:nvSpPr>
        <p:spPr>
          <a:xfrm>
            <a:off x="529045" y="2668850"/>
            <a:ext cx="1010195" cy="646331"/>
          </a:xfrm>
          <a:prstGeom prst="rect">
            <a:avLst/>
          </a:prstGeom>
          <a:noFill/>
        </p:spPr>
        <p:txBody>
          <a:bodyPr wrap="square" rtlCol="0">
            <a:spAutoFit/>
          </a:bodyPr>
          <a:lstStyle/>
          <a:p>
            <a:r>
              <a:rPr lang="en-US" dirty="0" smtClean="0"/>
              <a:t>FIXED END</a:t>
            </a:r>
            <a:endParaRPr lang="en-US" dirty="0"/>
          </a:p>
        </p:txBody>
      </p:sp>
      <p:grpSp>
        <p:nvGrpSpPr>
          <p:cNvPr id="29" name="Group 28"/>
          <p:cNvGrpSpPr/>
          <p:nvPr/>
        </p:nvGrpSpPr>
        <p:grpSpPr>
          <a:xfrm rot="10800000">
            <a:off x="8064136" y="1685722"/>
            <a:ext cx="335280" cy="1119912"/>
            <a:chOff x="866503" y="3378926"/>
            <a:chExt cx="335280" cy="1119912"/>
          </a:xfrm>
        </p:grpSpPr>
        <p:cxnSp>
          <p:nvCxnSpPr>
            <p:cNvPr id="30" name="Straight Connector 29"/>
            <p:cNvCxnSpPr/>
            <p:nvPr/>
          </p:nvCxnSpPr>
          <p:spPr>
            <a:xfrm>
              <a:off x="1201783" y="3378926"/>
              <a:ext cx="0" cy="801188"/>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31" name="Group 30"/>
            <p:cNvGrpSpPr/>
            <p:nvPr/>
          </p:nvGrpSpPr>
          <p:grpSpPr>
            <a:xfrm>
              <a:off x="866503" y="3378926"/>
              <a:ext cx="335280" cy="1119912"/>
              <a:chOff x="866503" y="3378926"/>
              <a:chExt cx="335280" cy="1119912"/>
            </a:xfrm>
          </p:grpSpPr>
          <p:cxnSp>
            <p:nvCxnSpPr>
              <p:cNvPr id="32" name="Straight Connector 31"/>
              <p:cNvCxnSpPr/>
              <p:nvPr/>
            </p:nvCxnSpPr>
            <p:spPr>
              <a:xfrm flipH="1">
                <a:off x="866503" y="3378926"/>
                <a:ext cx="335280" cy="30044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flipH="1">
                <a:off x="866503" y="3629072"/>
                <a:ext cx="335280" cy="30044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flipH="1">
                <a:off x="866503" y="3947796"/>
                <a:ext cx="335280" cy="30044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H="1">
                <a:off x="866503" y="4198393"/>
                <a:ext cx="335280" cy="30044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grpSp>
      </p:grpSp>
      <p:sp>
        <p:nvSpPr>
          <p:cNvPr id="36" name="TextBox 35"/>
          <p:cNvSpPr txBox="1"/>
          <p:nvPr/>
        </p:nvSpPr>
        <p:spPr>
          <a:xfrm>
            <a:off x="7874887" y="2712774"/>
            <a:ext cx="1010195" cy="646331"/>
          </a:xfrm>
          <a:prstGeom prst="rect">
            <a:avLst/>
          </a:prstGeom>
          <a:noFill/>
        </p:spPr>
        <p:txBody>
          <a:bodyPr wrap="square" rtlCol="0">
            <a:spAutoFit/>
          </a:bodyPr>
          <a:lstStyle/>
          <a:p>
            <a:r>
              <a:rPr lang="en-US" dirty="0" smtClean="0"/>
              <a:t>FIXED END</a:t>
            </a:r>
            <a:endParaRPr lang="en-US" dirty="0"/>
          </a:p>
        </p:txBody>
      </p:sp>
      <p:cxnSp>
        <p:nvCxnSpPr>
          <p:cNvPr id="37" name="Straight Arrow Connector 36"/>
          <p:cNvCxnSpPr/>
          <p:nvPr/>
        </p:nvCxnSpPr>
        <p:spPr>
          <a:xfrm flipH="1" flipV="1">
            <a:off x="3427342" y="2641753"/>
            <a:ext cx="1168606" cy="207103"/>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rot="532215">
            <a:off x="3560151" y="2275575"/>
            <a:ext cx="990458" cy="369332"/>
          </a:xfrm>
          <a:prstGeom prst="rect">
            <a:avLst/>
          </a:prstGeom>
          <a:solidFill>
            <a:schemeClr val="bg1"/>
          </a:solidFill>
          <a:ln>
            <a:solidFill>
              <a:schemeClr val="tx1"/>
            </a:solidFill>
          </a:ln>
        </p:spPr>
        <p:txBody>
          <a:bodyPr wrap="square" rtlCol="0">
            <a:spAutoFit/>
          </a:bodyPr>
          <a:lstStyle/>
          <a:p>
            <a:r>
              <a:rPr lang="en-US" dirty="0" smtClean="0">
                <a:solidFill>
                  <a:srgbClr val="FF0000"/>
                </a:solidFill>
              </a:rPr>
              <a:t>1.5 x G</a:t>
            </a:r>
            <a:endParaRPr lang="en-US" dirty="0">
              <a:solidFill>
                <a:srgbClr val="FF0000"/>
              </a:solidFill>
            </a:endParaRPr>
          </a:p>
        </p:txBody>
      </p:sp>
      <p:sp>
        <p:nvSpPr>
          <p:cNvPr id="40" name="TextBox 39"/>
          <p:cNvSpPr txBox="1"/>
          <p:nvPr/>
        </p:nvSpPr>
        <p:spPr>
          <a:xfrm>
            <a:off x="4277890" y="3766194"/>
            <a:ext cx="1581489" cy="369332"/>
          </a:xfrm>
          <a:prstGeom prst="rect">
            <a:avLst/>
          </a:prstGeom>
          <a:solidFill>
            <a:schemeClr val="bg1"/>
          </a:solidFill>
        </p:spPr>
        <p:txBody>
          <a:bodyPr wrap="square" rtlCol="0">
            <a:spAutoFit/>
          </a:bodyPr>
          <a:lstStyle/>
          <a:p>
            <a:pPr algn="ctr"/>
            <a:r>
              <a:rPr lang="en-US" dirty="0" smtClean="0">
                <a:solidFill>
                  <a:srgbClr val="FF0000"/>
                </a:solidFill>
              </a:rPr>
              <a:t>Self Weight</a:t>
            </a:r>
            <a:endParaRPr lang="en-US" dirty="0">
              <a:solidFill>
                <a:srgbClr val="FF0000"/>
              </a:solidFill>
            </a:endParaRPr>
          </a:p>
        </p:txBody>
      </p:sp>
      <p:cxnSp>
        <p:nvCxnSpPr>
          <p:cNvPr id="41" name="Straight Arrow Connector 40"/>
          <p:cNvCxnSpPr/>
          <p:nvPr/>
        </p:nvCxnSpPr>
        <p:spPr>
          <a:xfrm flipH="1">
            <a:off x="4672253" y="3041646"/>
            <a:ext cx="24991" cy="705294"/>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51822" y="4748984"/>
            <a:ext cx="8082506" cy="923330"/>
          </a:xfrm>
          <a:prstGeom prst="rect">
            <a:avLst/>
          </a:prstGeom>
          <a:noFill/>
        </p:spPr>
        <p:txBody>
          <a:bodyPr wrap="square" rtlCol="0">
            <a:spAutoFit/>
          </a:bodyPr>
          <a:lstStyle/>
          <a:p>
            <a:r>
              <a:rPr lang="en-US" dirty="0" smtClean="0"/>
              <a:t>Loads assumed for the analysis:</a:t>
            </a:r>
          </a:p>
          <a:p>
            <a:pPr marL="571500" indent="-228600">
              <a:buAutoNum type="arabicPeriod"/>
            </a:pPr>
            <a:r>
              <a:rPr lang="en-US" dirty="0" smtClean="0"/>
              <a:t>Transverse Load of 1.5 x G</a:t>
            </a:r>
          </a:p>
          <a:p>
            <a:pPr marL="571500" indent="-228600">
              <a:buAutoNum type="arabicPeriod"/>
            </a:pPr>
            <a:r>
              <a:rPr lang="en-US" dirty="0" smtClean="0"/>
              <a:t>Self-Weight</a:t>
            </a:r>
            <a:endParaRPr lang="en-US" dirty="0"/>
          </a:p>
        </p:txBody>
      </p:sp>
    </p:spTree>
    <p:extLst>
      <p:ext uri="{BB962C8B-B14F-4D97-AF65-F5344CB8AC3E}">
        <p14:creationId xmlns:p14="http://schemas.microsoft.com/office/powerpoint/2010/main" val="31557883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13</a:t>
            </a:fld>
            <a:endParaRPr lang="en-US" dirty="0"/>
          </a:p>
        </p:txBody>
      </p:sp>
      <p:sp>
        <p:nvSpPr>
          <p:cNvPr id="15" name="Title 2"/>
          <p:cNvSpPr>
            <a:spLocks noGrp="1"/>
          </p:cNvSpPr>
          <p:nvPr>
            <p:ph type="title"/>
          </p:nvPr>
        </p:nvSpPr>
        <p:spPr>
          <a:xfrm>
            <a:off x="161403" y="0"/>
            <a:ext cx="8385364" cy="1094443"/>
          </a:xfrm>
        </p:spPr>
        <p:txBody>
          <a:bodyPr/>
          <a:lstStyle/>
          <a:p>
            <a:r>
              <a:rPr lang="en-US" dirty="0" smtClean="0"/>
              <a:t>Case 1: </a:t>
            </a:r>
            <a:br>
              <a:rPr lang="en-US" dirty="0" smtClean="0"/>
            </a:br>
            <a:r>
              <a:rPr lang="en-US" dirty="0" smtClean="0"/>
              <a:t>(a) HGRP END CLAMP. = FRICTIONLESS</a:t>
            </a:r>
            <a:br>
              <a:rPr lang="en-US" dirty="0" smtClean="0"/>
            </a:br>
            <a:r>
              <a:rPr lang="en-US" dirty="0" smtClean="0"/>
              <a:t>(b) HGRP POSTS = FREE</a:t>
            </a:r>
            <a:endParaRPr lang="en-US" dirty="0"/>
          </a:p>
        </p:txBody>
      </p:sp>
      <p:pic>
        <p:nvPicPr>
          <p:cNvPr id="18" name="Stat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0701" y="1193933"/>
            <a:ext cx="4862918" cy="2363919"/>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5333" y="1193933"/>
            <a:ext cx="3891016" cy="3132938"/>
          </a:xfrm>
          <a:prstGeom prst="rect">
            <a:avLst/>
          </a:prstGeom>
        </p:spPr>
      </p:pic>
      <p:pic>
        <p:nvPicPr>
          <p:cNvPr id="22" name="static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7417" y="3852818"/>
            <a:ext cx="5024321" cy="2420572"/>
          </a:xfrm>
          <a:prstGeom prst="rect">
            <a:avLst/>
          </a:prstGeom>
        </p:spPr>
      </p:pic>
      <p:sp>
        <p:nvSpPr>
          <p:cNvPr id="23" name="TextBox 22"/>
          <p:cNvSpPr txBox="1"/>
          <p:nvPr/>
        </p:nvSpPr>
        <p:spPr>
          <a:xfrm>
            <a:off x="5071738" y="4406384"/>
            <a:ext cx="3984611" cy="1754326"/>
          </a:xfrm>
          <a:prstGeom prst="rect">
            <a:avLst/>
          </a:prstGeom>
          <a:noFill/>
        </p:spPr>
        <p:txBody>
          <a:bodyPr wrap="square" rtlCol="0">
            <a:spAutoFit/>
          </a:bodyPr>
          <a:lstStyle/>
          <a:p>
            <a:r>
              <a:rPr lang="en-US" dirty="0" smtClean="0">
                <a:solidFill>
                  <a:srgbClr val="FF0000"/>
                </a:solidFill>
              </a:rPr>
              <a:t>(a) Max Transverse Displacement with thermal shield free to rotate = 4 mm</a:t>
            </a:r>
          </a:p>
          <a:p>
            <a:endParaRPr lang="en-US" dirty="0" smtClean="0">
              <a:solidFill>
                <a:srgbClr val="FF0000"/>
              </a:solidFill>
            </a:endParaRPr>
          </a:p>
          <a:p>
            <a:r>
              <a:rPr lang="en-US" dirty="0" smtClean="0">
                <a:solidFill>
                  <a:srgbClr val="FF0000"/>
                </a:solidFill>
              </a:rPr>
              <a:t>(b) Max Transverse Displacement with thermal shield fixed = 3.3</a:t>
            </a:r>
            <a:endParaRPr lang="en-US" dirty="0">
              <a:solidFill>
                <a:srgbClr val="FF0000"/>
              </a:solidFill>
            </a:endParaRPr>
          </a:p>
        </p:txBody>
      </p:sp>
    </p:spTree>
    <p:extLst>
      <p:ext uri="{BB962C8B-B14F-4D97-AF65-F5344CB8AC3E}">
        <p14:creationId xmlns:p14="http://schemas.microsoft.com/office/powerpoint/2010/main" val="1467291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vol="80000">
                <p:cTn id="7" repeatCount="indefinite"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video>
              <p:cMediaNode vol="80000">
                <p:cTn id="13" fill="hold" display="0">
                  <p:stCondLst>
                    <p:cond delay="indefinite"/>
                  </p:stCondLst>
                </p:cTn>
                <p:tgtEl>
                  <p:spTgt spid="2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14</a:t>
            </a:fld>
            <a:endParaRPr lang="en-US" dirty="0"/>
          </a:p>
        </p:txBody>
      </p:sp>
      <p:sp>
        <p:nvSpPr>
          <p:cNvPr id="9" name="TextBox 8"/>
          <p:cNvSpPr txBox="1"/>
          <p:nvPr/>
        </p:nvSpPr>
        <p:spPr>
          <a:xfrm>
            <a:off x="5029200" y="4480323"/>
            <a:ext cx="4277958" cy="369332"/>
          </a:xfrm>
          <a:prstGeom prst="rect">
            <a:avLst/>
          </a:prstGeom>
          <a:noFill/>
        </p:spPr>
        <p:txBody>
          <a:bodyPr wrap="square" rtlCol="0">
            <a:spAutoFit/>
          </a:bodyPr>
          <a:lstStyle/>
          <a:p>
            <a:r>
              <a:rPr lang="en-US" dirty="0" smtClean="0">
                <a:solidFill>
                  <a:srgbClr val="FF0000"/>
                </a:solidFill>
              </a:rPr>
              <a:t>Max Transverse Displacement = </a:t>
            </a:r>
            <a:r>
              <a:rPr lang="en-US" dirty="0">
                <a:solidFill>
                  <a:srgbClr val="FF0000"/>
                </a:solidFill>
              </a:rPr>
              <a:t>3</a:t>
            </a:r>
            <a:r>
              <a:rPr lang="en-US" dirty="0" smtClean="0">
                <a:solidFill>
                  <a:srgbClr val="FF0000"/>
                </a:solidFill>
              </a:rPr>
              <a:t> mm</a:t>
            </a:r>
          </a:p>
        </p:txBody>
      </p:sp>
      <p:sp>
        <p:nvSpPr>
          <p:cNvPr id="14" name="Title 2"/>
          <p:cNvSpPr txBox="1">
            <a:spLocks/>
          </p:cNvSpPr>
          <p:nvPr/>
        </p:nvSpPr>
        <p:spPr>
          <a:xfrm>
            <a:off x="247312" y="0"/>
            <a:ext cx="8385364" cy="109444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pPr fontAlgn="auto">
              <a:spcAft>
                <a:spcPts val="0"/>
              </a:spcAft>
            </a:pPr>
            <a:r>
              <a:rPr lang="en-US" dirty="0" smtClean="0"/>
              <a:t>Case 2: </a:t>
            </a:r>
            <a:br>
              <a:rPr lang="en-US" dirty="0" smtClean="0"/>
            </a:br>
            <a:r>
              <a:rPr lang="en-US" dirty="0" smtClean="0"/>
              <a:t>(a) HGRP END CLAMP = FRICTIONLESS</a:t>
            </a:r>
            <a:br>
              <a:rPr lang="en-US" dirty="0" smtClean="0"/>
            </a:br>
            <a:r>
              <a:rPr lang="en-US" dirty="0" smtClean="0"/>
              <a:t>(b) HGRP POSTS = CLAMPED</a:t>
            </a:r>
            <a:endParaRPr lang="en-US" dirty="0"/>
          </a:p>
        </p:txBody>
      </p:sp>
      <p:pic>
        <p:nvPicPr>
          <p:cNvPr id="7" name="Stat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049" y="1373999"/>
            <a:ext cx="4933151" cy="2323548"/>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2687" y="1373998"/>
            <a:ext cx="3857963" cy="3106325"/>
          </a:xfrm>
          <a:prstGeom prst="rect">
            <a:avLst/>
          </a:prstGeom>
        </p:spPr>
      </p:pic>
    </p:spTree>
    <p:extLst>
      <p:ext uri="{BB962C8B-B14F-4D97-AF65-F5344CB8AC3E}">
        <p14:creationId xmlns:p14="http://schemas.microsoft.com/office/powerpoint/2010/main" val="18237361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repeatCount="indefinite"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15</a:t>
            </a:fld>
            <a:endParaRPr lang="en-US" dirty="0"/>
          </a:p>
        </p:txBody>
      </p:sp>
      <p:sp>
        <p:nvSpPr>
          <p:cNvPr id="10" name="Title 2"/>
          <p:cNvSpPr txBox="1">
            <a:spLocks/>
          </p:cNvSpPr>
          <p:nvPr/>
        </p:nvSpPr>
        <p:spPr>
          <a:xfrm>
            <a:off x="247312" y="0"/>
            <a:ext cx="8385364" cy="109444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pPr fontAlgn="auto">
              <a:spcAft>
                <a:spcPts val="0"/>
              </a:spcAft>
            </a:pPr>
            <a:r>
              <a:rPr lang="en-US" dirty="0" smtClean="0"/>
              <a:t>Case 3: </a:t>
            </a:r>
            <a:br>
              <a:rPr lang="en-US" dirty="0" smtClean="0"/>
            </a:br>
            <a:r>
              <a:rPr lang="en-US" dirty="0" smtClean="0"/>
              <a:t>(a) </a:t>
            </a:r>
            <a:r>
              <a:rPr lang="en-US" dirty="0"/>
              <a:t>HGRP END CLAMP = </a:t>
            </a:r>
            <a:r>
              <a:rPr lang="en-US" dirty="0" smtClean="0"/>
              <a:t>BONDED</a:t>
            </a:r>
          </a:p>
          <a:p>
            <a:pPr fontAlgn="auto">
              <a:spcAft>
                <a:spcPts val="0"/>
              </a:spcAft>
            </a:pPr>
            <a:r>
              <a:rPr lang="en-US" dirty="0" smtClean="0"/>
              <a:t>(b) HGRP POSTS = FREE</a:t>
            </a:r>
            <a:endParaRPr lang="en-US" dirty="0"/>
          </a:p>
        </p:txBody>
      </p:sp>
      <p:pic>
        <p:nvPicPr>
          <p:cNvPr id="7" name="Stat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70013"/>
            <a:ext cx="4810125" cy="226560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5630" y="1370013"/>
            <a:ext cx="3929452" cy="3163887"/>
          </a:xfrm>
          <a:prstGeom prst="rect">
            <a:avLst/>
          </a:prstGeom>
        </p:spPr>
      </p:pic>
      <p:sp>
        <p:nvSpPr>
          <p:cNvPr id="12" name="TextBox 11"/>
          <p:cNvSpPr txBox="1"/>
          <p:nvPr/>
        </p:nvSpPr>
        <p:spPr>
          <a:xfrm>
            <a:off x="287138" y="4575212"/>
            <a:ext cx="8345538" cy="1754326"/>
          </a:xfrm>
          <a:prstGeom prst="rect">
            <a:avLst/>
          </a:prstGeom>
          <a:noFill/>
        </p:spPr>
        <p:txBody>
          <a:bodyPr wrap="square" rtlCol="0">
            <a:spAutoFit/>
          </a:bodyPr>
          <a:lstStyle/>
          <a:p>
            <a:r>
              <a:rPr lang="en-US" dirty="0" smtClean="0">
                <a:solidFill>
                  <a:srgbClr val="FF0000"/>
                </a:solidFill>
              </a:rPr>
              <a:t>Max Transverse Displacement with thermal shield free to rotate = 2.4 mm</a:t>
            </a:r>
          </a:p>
          <a:p>
            <a:endParaRPr lang="en-US" dirty="0" smtClean="0">
              <a:solidFill>
                <a:srgbClr val="FF0000"/>
              </a:solidFill>
            </a:endParaRPr>
          </a:p>
          <a:p>
            <a:r>
              <a:rPr lang="en-US" dirty="0" smtClean="0">
                <a:solidFill>
                  <a:srgbClr val="FF0000"/>
                </a:solidFill>
              </a:rPr>
              <a:t>Max Transverse Displacement with thermal shield fixed = </a:t>
            </a:r>
            <a:r>
              <a:rPr lang="en-US" dirty="0" smtClean="0">
                <a:solidFill>
                  <a:srgbClr val="FF0000"/>
                </a:solidFill>
              </a:rPr>
              <a:t>2.1 </a:t>
            </a:r>
          </a:p>
          <a:p>
            <a:r>
              <a:rPr lang="en-US" dirty="0" smtClean="0">
                <a:solidFill>
                  <a:srgbClr val="FF0000"/>
                </a:solidFill>
              </a:rPr>
              <a:t>(Note:  Thermal shield may induce some cavity string motion either via strain applied to the support posts or directly via various thermal intercept and cable connections.  This analysis looks at support post strain.)  </a:t>
            </a:r>
            <a:endParaRPr lang="en-US" dirty="0">
              <a:solidFill>
                <a:srgbClr val="FF0000"/>
              </a:solidFill>
            </a:endParaRPr>
          </a:p>
        </p:txBody>
      </p:sp>
    </p:spTree>
    <p:extLst>
      <p:ext uri="{BB962C8B-B14F-4D97-AF65-F5344CB8AC3E}">
        <p14:creationId xmlns:p14="http://schemas.microsoft.com/office/powerpoint/2010/main" val="4163994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repeatCount="indefinite"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16</a:t>
            </a:fld>
            <a:endParaRPr lang="en-US" dirty="0"/>
          </a:p>
        </p:txBody>
      </p:sp>
      <p:sp>
        <p:nvSpPr>
          <p:cNvPr id="9" name="Title 2"/>
          <p:cNvSpPr txBox="1">
            <a:spLocks/>
          </p:cNvSpPr>
          <p:nvPr/>
        </p:nvSpPr>
        <p:spPr>
          <a:xfrm>
            <a:off x="247312" y="0"/>
            <a:ext cx="8385364" cy="109444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pPr fontAlgn="auto">
              <a:spcAft>
                <a:spcPts val="0"/>
              </a:spcAft>
            </a:pPr>
            <a:r>
              <a:rPr lang="en-US" dirty="0" smtClean="0"/>
              <a:t>Case 4: </a:t>
            </a:r>
            <a:br>
              <a:rPr lang="en-US" dirty="0" smtClean="0"/>
            </a:br>
            <a:r>
              <a:rPr lang="en-US" dirty="0" smtClean="0"/>
              <a:t>(a) HGRP END CLAMP = BONDED</a:t>
            </a:r>
            <a:br>
              <a:rPr lang="en-US" dirty="0" smtClean="0"/>
            </a:br>
            <a:r>
              <a:rPr lang="en-US" dirty="0" smtClean="0"/>
              <a:t>(b) HGRP POSTS = CLAMPED</a:t>
            </a:r>
            <a:endParaRPr lang="en-US" dirty="0"/>
          </a:p>
        </p:txBody>
      </p:sp>
      <p:pic>
        <p:nvPicPr>
          <p:cNvPr id="11" name="Stat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239" y="1217254"/>
            <a:ext cx="4772025" cy="224765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6664" y="1208089"/>
            <a:ext cx="4030818" cy="3245504"/>
          </a:xfrm>
          <a:prstGeom prst="rect">
            <a:avLst/>
          </a:prstGeom>
        </p:spPr>
      </p:pic>
      <p:sp>
        <p:nvSpPr>
          <p:cNvPr id="14" name="TextBox 13"/>
          <p:cNvSpPr txBox="1"/>
          <p:nvPr/>
        </p:nvSpPr>
        <p:spPr>
          <a:xfrm>
            <a:off x="2468251" y="4694481"/>
            <a:ext cx="4567126" cy="369332"/>
          </a:xfrm>
          <a:prstGeom prst="rect">
            <a:avLst/>
          </a:prstGeom>
          <a:noFill/>
        </p:spPr>
        <p:txBody>
          <a:bodyPr wrap="square" rtlCol="0">
            <a:spAutoFit/>
          </a:bodyPr>
          <a:lstStyle/>
          <a:p>
            <a:r>
              <a:rPr lang="en-US" dirty="0" smtClean="0">
                <a:solidFill>
                  <a:srgbClr val="FF0000"/>
                </a:solidFill>
              </a:rPr>
              <a:t>Max Transverse Displacement = 2 mm</a:t>
            </a:r>
          </a:p>
        </p:txBody>
      </p:sp>
    </p:spTree>
    <p:extLst>
      <p:ext uri="{BB962C8B-B14F-4D97-AF65-F5344CB8AC3E}">
        <p14:creationId xmlns:p14="http://schemas.microsoft.com/office/powerpoint/2010/main" val="3789142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17</a:t>
            </a:fld>
            <a:endParaRPr lang="en-US" dirty="0"/>
          </a:p>
        </p:txBody>
      </p:sp>
      <p:sp>
        <p:nvSpPr>
          <p:cNvPr id="3" name="Title 2"/>
          <p:cNvSpPr>
            <a:spLocks noGrp="1"/>
          </p:cNvSpPr>
          <p:nvPr>
            <p:ph type="title"/>
          </p:nvPr>
        </p:nvSpPr>
        <p:spPr/>
        <p:txBody>
          <a:bodyPr/>
          <a:lstStyle/>
          <a:p>
            <a:r>
              <a:rPr lang="en-US" dirty="0" smtClean="0"/>
              <a:t>SUMMARY</a:t>
            </a:r>
            <a:endParaRPr lang="en-US" dirty="0"/>
          </a:p>
        </p:txBody>
      </p:sp>
      <p:sp>
        <p:nvSpPr>
          <p:cNvPr id="12" name="TextBox 11"/>
          <p:cNvSpPr txBox="1"/>
          <p:nvPr/>
        </p:nvSpPr>
        <p:spPr>
          <a:xfrm>
            <a:off x="618" y="1216341"/>
            <a:ext cx="9005977" cy="369332"/>
          </a:xfrm>
          <a:prstGeom prst="rect">
            <a:avLst/>
          </a:prstGeom>
          <a:noFill/>
        </p:spPr>
        <p:txBody>
          <a:bodyPr wrap="square" rtlCol="0">
            <a:spAutoFit/>
          </a:bodyPr>
          <a:lstStyle/>
          <a:p>
            <a:pPr algn="ctr"/>
            <a:r>
              <a:rPr lang="en-US" dirty="0" smtClean="0"/>
              <a:t>PART-II: STATIC ANALYSIS (1.5 X G TRANSVERSE ACC.)</a:t>
            </a:r>
            <a:endParaRPr lang="en-US" dirty="0"/>
          </a:p>
        </p:txBody>
      </p:sp>
      <p:graphicFrame>
        <p:nvGraphicFramePr>
          <p:cNvPr id="7" name="Content Placeholder 5"/>
          <p:cNvGraphicFramePr>
            <a:graphicFrameLocks noGrp="1"/>
          </p:cNvGraphicFramePr>
          <p:nvPr>
            <p:ph sz="quarter" idx="14"/>
            <p:extLst>
              <p:ext uri="{D42A27DB-BD31-4B8C-83A1-F6EECF244321}">
                <p14:modId xmlns:p14="http://schemas.microsoft.com/office/powerpoint/2010/main" val="3883578636"/>
              </p:ext>
            </p:extLst>
          </p:nvPr>
        </p:nvGraphicFramePr>
        <p:xfrm>
          <a:off x="87691" y="1671666"/>
          <a:ext cx="8797391" cy="2908473"/>
        </p:xfrm>
        <a:graphic>
          <a:graphicData uri="http://schemas.openxmlformats.org/drawingml/2006/table">
            <a:tbl>
              <a:tblPr firstRow="1" bandRow="1">
                <a:tableStyleId>{5C22544A-7EE6-4342-B048-85BDC9FD1C3A}</a:tableStyleId>
              </a:tblPr>
              <a:tblGrid>
                <a:gridCol w="1043278">
                  <a:extLst>
                    <a:ext uri="{9D8B030D-6E8A-4147-A177-3AD203B41FA5}">
                      <a16:colId xmlns="" xmlns:a16="http://schemas.microsoft.com/office/drawing/2014/main" val="2793584130"/>
                    </a:ext>
                  </a:extLst>
                </a:gridCol>
                <a:gridCol w="1925053">
                  <a:extLst>
                    <a:ext uri="{9D8B030D-6E8A-4147-A177-3AD203B41FA5}">
                      <a16:colId xmlns="" xmlns:a16="http://schemas.microsoft.com/office/drawing/2014/main" val="3020443875"/>
                    </a:ext>
                  </a:extLst>
                </a:gridCol>
                <a:gridCol w="1985211">
                  <a:extLst>
                    <a:ext uri="{9D8B030D-6E8A-4147-A177-3AD203B41FA5}">
                      <a16:colId xmlns="" xmlns:a16="http://schemas.microsoft.com/office/drawing/2014/main" val="1543720052"/>
                    </a:ext>
                  </a:extLst>
                </a:gridCol>
                <a:gridCol w="3843849">
                  <a:extLst>
                    <a:ext uri="{9D8B030D-6E8A-4147-A177-3AD203B41FA5}">
                      <a16:colId xmlns="" xmlns:a16="http://schemas.microsoft.com/office/drawing/2014/main" val="1347935807"/>
                    </a:ext>
                  </a:extLst>
                </a:gridCol>
              </a:tblGrid>
              <a:tr h="542771">
                <a:tc>
                  <a:txBody>
                    <a:bodyPr/>
                    <a:lstStyle/>
                    <a:p>
                      <a:endParaRPr lang="en-US" dirty="0"/>
                    </a:p>
                  </a:txBody>
                  <a:tcPr/>
                </a:tc>
                <a:tc>
                  <a:txBody>
                    <a:bodyPr/>
                    <a:lstStyle/>
                    <a:p>
                      <a:pPr algn="ctr"/>
                      <a:r>
                        <a:rPr lang="en-US" dirty="0" smtClean="0"/>
                        <a:t>A.</a:t>
                      </a:r>
                      <a:r>
                        <a:rPr lang="en-US" baseline="0" dirty="0" smtClean="0"/>
                        <a:t>  </a:t>
                      </a:r>
                      <a:r>
                        <a:rPr lang="en-US" dirty="0" smtClean="0"/>
                        <a:t>HGRP END CLAMP</a:t>
                      </a:r>
                      <a:endParaRPr lang="en-US" dirty="0"/>
                    </a:p>
                  </a:txBody>
                  <a:tcPr/>
                </a:tc>
                <a:tc>
                  <a:txBody>
                    <a:bodyPr/>
                    <a:lstStyle/>
                    <a:p>
                      <a:pPr algn="ctr"/>
                      <a:r>
                        <a:rPr lang="en-US" dirty="0" smtClean="0"/>
                        <a:t>B.  HGRP TOP POSTS</a:t>
                      </a:r>
                      <a:endParaRPr lang="en-US" dirty="0"/>
                    </a:p>
                  </a:txBody>
                  <a:tcPr/>
                </a:tc>
                <a:tc>
                  <a:txBody>
                    <a:bodyPr/>
                    <a:lstStyle/>
                    <a:p>
                      <a:pPr algn="ctr"/>
                      <a:r>
                        <a:rPr lang="en-US" dirty="0" smtClean="0"/>
                        <a:t>DISPLACEMENT</a:t>
                      </a:r>
                      <a:endParaRPr lang="en-US" dirty="0"/>
                    </a:p>
                  </a:txBody>
                  <a:tcPr/>
                </a:tc>
                <a:extLst>
                  <a:ext uri="{0D108BD9-81ED-4DB2-BD59-A6C34878D82A}">
                    <a16:rowId xmlns="" xmlns:a16="http://schemas.microsoft.com/office/drawing/2014/main" val="1228232512"/>
                  </a:ext>
                </a:extLst>
              </a:tr>
              <a:tr h="542771">
                <a:tc>
                  <a:txBody>
                    <a:bodyPr/>
                    <a:lstStyle/>
                    <a:p>
                      <a:r>
                        <a:rPr lang="en-US" dirty="0" smtClean="0"/>
                        <a:t>CASE1</a:t>
                      </a:r>
                      <a:endParaRPr lang="en-US" dirty="0"/>
                    </a:p>
                  </a:txBody>
                  <a:tcPr/>
                </a:tc>
                <a:tc>
                  <a:txBody>
                    <a:bodyPr/>
                    <a:lstStyle/>
                    <a:p>
                      <a:pPr algn="ctr"/>
                      <a:r>
                        <a:rPr lang="en-US" dirty="0" smtClean="0"/>
                        <a:t>FRICTIONLESS</a:t>
                      </a:r>
                      <a:endParaRPr lang="en-US" dirty="0"/>
                    </a:p>
                  </a:txBody>
                  <a:tcPr/>
                </a:tc>
                <a:tc>
                  <a:txBody>
                    <a:bodyPr/>
                    <a:lstStyle/>
                    <a:p>
                      <a:pPr algn="ctr"/>
                      <a:r>
                        <a:rPr lang="en-US" dirty="0" smtClean="0"/>
                        <a:t>FREE</a:t>
                      </a:r>
                      <a:endParaRPr lang="en-US" dirty="0"/>
                    </a:p>
                  </a:txBody>
                  <a:tcPr/>
                </a:tc>
                <a:tc>
                  <a:txBody>
                    <a:bodyPr/>
                    <a:lstStyle/>
                    <a:p>
                      <a:pPr algn="ctr"/>
                      <a:r>
                        <a:rPr lang="en-US" dirty="0" smtClean="0"/>
                        <a:t>4 mm</a:t>
                      </a:r>
                      <a:r>
                        <a:rPr lang="en-US" baseline="0" dirty="0" smtClean="0"/>
                        <a:t> (with Shield free to rock)</a:t>
                      </a:r>
                    </a:p>
                    <a:p>
                      <a:pPr algn="ctr"/>
                      <a:r>
                        <a:rPr lang="en-US" baseline="0" dirty="0" smtClean="0"/>
                        <a:t>3.3 mm (with Shield fixed)</a:t>
                      </a:r>
                      <a:endParaRPr lang="en-US" dirty="0"/>
                    </a:p>
                  </a:txBody>
                  <a:tcPr/>
                </a:tc>
                <a:extLst>
                  <a:ext uri="{0D108BD9-81ED-4DB2-BD59-A6C34878D82A}">
                    <a16:rowId xmlns="" xmlns:a16="http://schemas.microsoft.com/office/drawing/2014/main" val="1436052943"/>
                  </a:ext>
                </a:extLst>
              </a:tr>
              <a:tr h="542771">
                <a:tc>
                  <a:txBody>
                    <a:bodyPr/>
                    <a:lstStyle/>
                    <a:p>
                      <a:r>
                        <a:rPr lang="en-US" dirty="0" smtClean="0"/>
                        <a:t>CASE2</a:t>
                      </a:r>
                      <a:endParaRPr lang="en-US" dirty="0"/>
                    </a:p>
                  </a:txBody>
                  <a:tcPr/>
                </a:tc>
                <a:tc>
                  <a:txBody>
                    <a:bodyPr/>
                    <a:lstStyle/>
                    <a:p>
                      <a:pPr algn="ctr"/>
                      <a:r>
                        <a:rPr lang="en-US" dirty="0" smtClean="0"/>
                        <a:t>FRICTIONLESS</a:t>
                      </a:r>
                      <a:endParaRPr lang="en-US" dirty="0"/>
                    </a:p>
                  </a:txBody>
                  <a:tcPr/>
                </a:tc>
                <a:tc>
                  <a:txBody>
                    <a:bodyPr/>
                    <a:lstStyle/>
                    <a:p>
                      <a:pPr algn="ctr"/>
                      <a:r>
                        <a:rPr lang="en-US" dirty="0" smtClean="0"/>
                        <a:t>CLAMPED</a:t>
                      </a:r>
                      <a:endParaRPr lang="en-US" dirty="0"/>
                    </a:p>
                  </a:txBody>
                  <a:tcPr/>
                </a:tc>
                <a:tc>
                  <a:txBody>
                    <a:bodyPr/>
                    <a:lstStyle/>
                    <a:p>
                      <a:pPr algn="ctr"/>
                      <a:r>
                        <a:rPr lang="en-US" dirty="0" smtClean="0"/>
                        <a:t>3</a:t>
                      </a:r>
                      <a:endParaRPr lang="en-US" dirty="0"/>
                    </a:p>
                  </a:txBody>
                  <a:tcPr/>
                </a:tc>
                <a:extLst>
                  <a:ext uri="{0D108BD9-81ED-4DB2-BD59-A6C34878D82A}">
                    <a16:rowId xmlns="" xmlns:a16="http://schemas.microsoft.com/office/drawing/2014/main" val="3131779957"/>
                  </a:ext>
                </a:extLst>
              </a:tr>
              <a:tr h="542771">
                <a:tc>
                  <a:txBody>
                    <a:bodyPr/>
                    <a:lstStyle/>
                    <a:p>
                      <a:r>
                        <a:rPr lang="en-US" dirty="0" smtClean="0"/>
                        <a:t>CASE3</a:t>
                      </a:r>
                      <a:endParaRPr lang="en-US" dirty="0"/>
                    </a:p>
                  </a:txBody>
                  <a:tcPr/>
                </a:tc>
                <a:tc>
                  <a:txBody>
                    <a:bodyPr/>
                    <a:lstStyle/>
                    <a:p>
                      <a:pPr algn="ctr"/>
                      <a:r>
                        <a:rPr lang="en-US" dirty="0" smtClean="0"/>
                        <a:t>BONDED</a:t>
                      </a:r>
                      <a:endParaRPr lang="en-US" dirty="0"/>
                    </a:p>
                  </a:txBody>
                  <a:tcPr/>
                </a:tc>
                <a:tc>
                  <a:txBody>
                    <a:bodyPr/>
                    <a:lstStyle/>
                    <a:p>
                      <a:pPr algn="ctr"/>
                      <a:r>
                        <a:rPr lang="en-US" dirty="0" smtClean="0"/>
                        <a:t>FREE</a:t>
                      </a:r>
                      <a:endParaRPr lang="en-US" dirty="0"/>
                    </a:p>
                  </a:txBody>
                  <a:tcPr/>
                </a:tc>
                <a:tc>
                  <a:txBody>
                    <a:bodyPr/>
                    <a:lstStyle/>
                    <a:p>
                      <a:pPr algn="ctr"/>
                      <a:r>
                        <a:rPr lang="en-US" dirty="0" smtClean="0"/>
                        <a:t>2.4</a:t>
                      </a:r>
                      <a:endParaRPr lang="en-US" dirty="0"/>
                    </a:p>
                  </a:txBody>
                  <a:tcPr/>
                </a:tc>
                <a:extLst>
                  <a:ext uri="{0D108BD9-81ED-4DB2-BD59-A6C34878D82A}">
                    <a16:rowId xmlns="" xmlns:a16="http://schemas.microsoft.com/office/drawing/2014/main" val="3763602891"/>
                  </a:ext>
                </a:extLst>
              </a:tr>
              <a:tr h="542771">
                <a:tc>
                  <a:txBody>
                    <a:bodyPr/>
                    <a:lstStyle/>
                    <a:p>
                      <a:r>
                        <a:rPr lang="en-US" dirty="0" smtClean="0"/>
                        <a:t>CASE4</a:t>
                      </a:r>
                      <a:endParaRPr lang="en-US" dirty="0"/>
                    </a:p>
                  </a:txBody>
                  <a:tcPr/>
                </a:tc>
                <a:tc>
                  <a:txBody>
                    <a:bodyPr/>
                    <a:lstStyle/>
                    <a:p>
                      <a:pPr algn="ctr"/>
                      <a:r>
                        <a:rPr lang="en-US" dirty="0" smtClean="0"/>
                        <a:t>BONDED</a:t>
                      </a:r>
                      <a:endParaRPr lang="en-US" dirty="0"/>
                    </a:p>
                  </a:txBody>
                  <a:tcPr/>
                </a:tc>
                <a:tc>
                  <a:txBody>
                    <a:bodyPr/>
                    <a:lstStyle/>
                    <a:p>
                      <a:pPr algn="ctr"/>
                      <a:r>
                        <a:rPr lang="en-US" dirty="0" smtClean="0"/>
                        <a:t>CLAMPED</a:t>
                      </a:r>
                      <a:endParaRPr lang="en-US" dirty="0"/>
                    </a:p>
                  </a:txBody>
                  <a:tcPr/>
                </a:tc>
                <a:tc>
                  <a:txBody>
                    <a:bodyPr/>
                    <a:lstStyle/>
                    <a:p>
                      <a:pPr algn="ctr"/>
                      <a:r>
                        <a:rPr lang="en-US" dirty="0" smtClean="0"/>
                        <a:t>2.1</a:t>
                      </a:r>
                      <a:endParaRPr lang="en-US" dirty="0"/>
                    </a:p>
                  </a:txBody>
                  <a:tcPr/>
                </a:tc>
                <a:extLst>
                  <a:ext uri="{0D108BD9-81ED-4DB2-BD59-A6C34878D82A}">
                    <a16:rowId xmlns="" xmlns:a16="http://schemas.microsoft.com/office/drawing/2014/main" val="1922762285"/>
                  </a:ext>
                </a:extLst>
              </a:tr>
            </a:tbl>
          </a:graphicData>
        </a:graphic>
      </p:graphicFrame>
      <p:sp>
        <p:nvSpPr>
          <p:cNvPr id="9" name="TextBox 8"/>
          <p:cNvSpPr txBox="1"/>
          <p:nvPr/>
        </p:nvSpPr>
        <p:spPr>
          <a:xfrm>
            <a:off x="253727" y="4764193"/>
            <a:ext cx="8499758" cy="1477328"/>
          </a:xfrm>
          <a:prstGeom prst="rect">
            <a:avLst/>
          </a:prstGeom>
          <a:noFill/>
        </p:spPr>
        <p:txBody>
          <a:bodyPr wrap="square" rtlCol="0">
            <a:spAutoFit/>
          </a:bodyPr>
          <a:lstStyle/>
          <a:p>
            <a:pPr marL="342900" indent="-342900">
              <a:buAutoNum type="alphaLcParenBoth"/>
            </a:pPr>
            <a:r>
              <a:rPr lang="en-US" dirty="0" smtClean="0"/>
              <a:t>Clamping the top plate helps reduces the transverse CM displacement (axial bellow motion) = 25%</a:t>
            </a:r>
          </a:p>
          <a:p>
            <a:pPr marL="342900" indent="-342900">
              <a:buAutoNum type="alphaLcParenBoth"/>
            </a:pPr>
            <a:endParaRPr lang="en-US" dirty="0" smtClean="0"/>
          </a:p>
          <a:p>
            <a:pPr marL="342900" indent="-342900">
              <a:buAutoNum type="alphaLcParenBoth"/>
            </a:pPr>
            <a:r>
              <a:rPr lang="en-US" dirty="0" smtClean="0"/>
              <a:t>Fixing the rotation of the thermal shield reduces the CM displacement (axial bellow motion) = 18%</a:t>
            </a:r>
          </a:p>
        </p:txBody>
      </p:sp>
    </p:spTree>
    <p:extLst>
      <p:ext uri="{BB962C8B-B14F-4D97-AF65-F5344CB8AC3E}">
        <p14:creationId xmlns:p14="http://schemas.microsoft.com/office/powerpoint/2010/main" val="3389780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18</a:t>
            </a:fld>
            <a:endParaRPr lang="en-US" dirty="0"/>
          </a:p>
        </p:txBody>
      </p:sp>
      <p:sp>
        <p:nvSpPr>
          <p:cNvPr id="3" name="Title 2"/>
          <p:cNvSpPr>
            <a:spLocks noGrp="1"/>
          </p:cNvSpPr>
          <p:nvPr>
            <p:ph type="title"/>
          </p:nvPr>
        </p:nvSpPr>
        <p:spPr/>
        <p:txBody>
          <a:bodyPr/>
          <a:lstStyle/>
          <a:p>
            <a:r>
              <a:rPr lang="en-US" dirty="0" smtClean="0"/>
              <a:t>Conclusions</a:t>
            </a:r>
            <a:endParaRPr lang="en-US" dirty="0"/>
          </a:p>
        </p:txBody>
      </p:sp>
      <p:sp>
        <p:nvSpPr>
          <p:cNvPr id="4" name="Footer Placeholder 3"/>
          <p:cNvSpPr>
            <a:spLocks noGrp="1"/>
          </p:cNvSpPr>
          <p:nvPr>
            <p:ph type="ftr" sz="quarter" idx="13"/>
          </p:nvPr>
        </p:nvSpPr>
        <p:spPr/>
        <p:txBody>
          <a:bodyPr/>
          <a:lstStyle/>
          <a:p>
            <a:r>
              <a:rPr lang="en-US" smtClean="0"/>
              <a:t>Cryomodule shipping motion analysis, 6/12/2018</a:t>
            </a:r>
            <a:endParaRPr lang="en-US" dirty="0"/>
          </a:p>
        </p:txBody>
      </p:sp>
      <p:sp>
        <p:nvSpPr>
          <p:cNvPr id="5" name="Content Placeholder 4"/>
          <p:cNvSpPr>
            <a:spLocks noGrp="1"/>
          </p:cNvSpPr>
          <p:nvPr>
            <p:ph sz="quarter" idx="14"/>
          </p:nvPr>
        </p:nvSpPr>
        <p:spPr/>
        <p:txBody>
          <a:bodyPr>
            <a:normAutofit fontScale="85000" lnSpcReduction="10000"/>
          </a:bodyPr>
          <a:lstStyle/>
          <a:p>
            <a:r>
              <a:rPr lang="en-US" dirty="0" smtClean="0"/>
              <a:t>ANSYS model and simple kinematics analyses are consistent </a:t>
            </a:r>
          </a:p>
          <a:p>
            <a:pPr lvl="1"/>
            <a:r>
              <a:rPr lang="en-US" dirty="0" smtClean="0"/>
              <a:t>Lateral constraint alone on 300 mm pipe ends allows about 4 mm lateral motion of center cavities </a:t>
            </a:r>
          </a:p>
          <a:p>
            <a:r>
              <a:rPr lang="en-US" dirty="0" smtClean="0"/>
              <a:t>We benefit somewhat from each additional constraint </a:t>
            </a:r>
          </a:p>
          <a:p>
            <a:pPr lvl="1"/>
            <a:r>
              <a:rPr lang="en-US" dirty="0" smtClean="0"/>
              <a:t>Tight constraint on 300 mm pipe ends including no rotation </a:t>
            </a:r>
          </a:p>
          <a:p>
            <a:pPr lvl="1"/>
            <a:r>
              <a:rPr lang="en-US" dirty="0" smtClean="0"/>
              <a:t>Tie down at least the center support post (end post constraint helps prevent 300 mm pipe motion when end plug fails to do so, so provides a backup support) </a:t>
            </a:r>
          </a:p>
          <a:p>
            <a:pPr lvl="1"/>
            <a:r>
              <a:rPr lang="en-US" dirty="0" smtClean="0"/>
              <a:t>Limit thermal shield lateral motion </a:t>
            </a:r>
          </a:p>
          <a:p>
            <a:r>
              <a:rPr lang="en-US" dirty="0" smtClean="0"/>
              <a:t>Conclusion:  apply all of the above </a:t>
            </a:r>
          </a:p>
          <a:p>
            <a:pPr lvl="1"/>
            <a:r>
              <a:rPr lang="en-US" dirty="0" err="1" smtClean="0"/>
              <a:t>Eu</a:t>
            </a:r>
            <a:r>
              <a:rPr lang="en-US" dirty="0" smtClean="0"/>
              <a:t>-XFEL-style </a:t>
            </a:r>
            <a:r>
              <a:rPr lang="en-US" dirty="0"/>
              <a:t>plugs for secure constraint of the 300 mm pipe. </a:t>
            </a:r>
          </a:p>
          <a:p>
            <a:pPr lvl="1"/>
            <a:r>
              <a:rPr lang="en-US" dirty="0" smtClean="0"/>
              <a:t>Tie </a:t>
            </a:r>
            <a:r>
              <a:rPr lang="en-US" dirty="0"/>
              <a:t>down at least the central support post for additional constraint at the center of the 300 mm pipe. </a:t>
            </a:r>
            <a:r>
              <a:rPr lang="en-US" dirty="0" smtClean="0"/>
              <a:t>(Option: Tie down the other posts to limit vertical motion of end posts while allowing them to slip axially.) </a:t>
            </a:r>
          </a:p>
          <a:p>
            <a:pPr lvl="1"/>
            <a:r>
              <a:rPr lang="en-US" dirty="0" smtClean="0"/>
              <a:t>Limit </a:t>
            </a:r>
            <a:r>
              <a:rPr lang="en-US" dirty="0"/>
              <a:t>thermal shield motion to reduce potential contributions to </a:t>
            </a:r>
            <a:r>
              <a:rPr lang="en-US" dirty="0" smtClean="0"/>
              <a:t>motion. </a:t>
            </a:r>
            <a:endParaRPr lang="en-US" dirty="0"/>
          </a:p>
        </p:txBody>
      </p:sp>
    </p:spTree>
    <p:extLst>
      <p:ext uri="{BB962C8B-B14F-4D97-AF65-F5344CB8AC3E}">
        <p14:creationId xmlns:p14="http://schemas.microsoft.com/office/powerpoint/2010/main" val="542331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19</a:t>
            </a:fld>
            <a:endParaRPr lang="en-US" dirty="0"/>
          </a:p>
        </p:txBody>
      </p:sp>
      <p:sp>
        <p:nvSpPr>
          <p:cNvPr id="3" name="Title 2"/>
          <p:cNvSpPr>
            <a:spLocks noGrp="1"/>
          </p:cNvSpPr>
          <p:nvPr>
            <p:ph type="title"/>
          </p:nvPr>
        </p:nvSpPr>
        <p:spPr/>
        <p:txBody>
          <a:bodyPr/>
          <a:lstStyle/>
          <a:p>
            <a:r>
              <a:rPr lang="en-US" dirty="0" smtClean="0"/>
              <a:t>Reference slides </a:t>
            </a:r>
            <a:endParaRPr lang="en-US" dirty="0"/>
          </a:p>
        </p:txBody>
      </p:sp>
      <p:sp>
        <p:nvSpPr>
          <p:cNvPr id="4" name="Footer Placeholder 3"/>
          <p:cNvSpPr>
            <a:spLocks noGrp="1"/>
          </p:cNvSpPr>
          <p:nvPr>
            <p:ph type="ftr" sz="quarter" idx="13"/>
          </p:nvPr>
        </p:nvSpPr>
        <p:spPr/>
        <p:txBody>
          <a:bodyPr/>
          <a:lstStyle/>
          <a:p>
            <a:r>
              <a:rPr lang="en-US" smtClean="0"/>
              <a:t>Cryomodule shipping motion analysis, 6/12/2018</a:t>
            </a:r>
            <a:endParaRPr lang="en-US" dirty="0"/>
          </a:p>
        </p:txBody>
      </p:sp>
    </p:spTree>
    <p:extLst>
      <p:ext uri="{BB962C8B-B14F-4D97-AF65-F5344CB8AC3E}">
        <p14:creationId xmlns:p14="http://schemas.microsoft.com/office/powerpoint/2010/main" val="2670729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ＭＳ Ｐゴシック" pitchFamily="-110"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a:t>
            </a:fld>
            <a:endPar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Arial" pitchFamily="34" charset="0"/>
            </a:endParaRPr>
          </a:p>
        </p:txBody>
      </p:sp>
      <p:sp>
        <p:nvSpPr>
          <p:cNvPr id="5" name="Title 4"/>
          <p:cNvSpPr>
            <a:spLocks noGrp="1"/>
          </p:cNvSpPr>
          <p:nvPr>
            <p:ph type="title"/>
          </p:nvPr>
        </p:nvSpPr>
        <p:spPr/>
        <p:txBody>
          <a:bodyPr/>
          <a:lstStyle/>
          <a:p>
            <a:r>
              <a:rPr lang="en-US" dirty="0"/>
              <a:t>A</a:t>
            </a:r>
            <a:r>
              <a:rPr lang="en-US" dirty="0" smtClean="0"/>
              <a:t>nalysis</a:t>
            </a:r>
            <a:endParaRPr lang="en-US" dirty="0"/>
          </a:p>
        </p:txBody>
      </p:sp>
      <p:sp>
        <p:nvSpPr>
          <p:cNvPr id="6" name="Content Placeholder 5"/>
          <p:cNvSpPr>
            <a:spLocks noGrp="1"/>
          </p:cNvSpPr>
          <p:nvPr>
            <p:ph sz="quarter" idx="14"/>
          </p:nvPr>
        </p:nvSpPr>
        <p:spPr>
          <a:xfrm>
            <a:off x="248479" y="1243584"/>
            <a:ext cx="8636604" cy="5065522"/>
          </a:xfrm>
        </p:spPr>
        <p:txBody>
          <a:bodyPr>
            <a:normAutofit/>
          </a:bodyPr>
          <a:lstStyle/>
          <a:p>
            <a:pPr marL="342900" indent="-342900">
              <a:buFont typeface="Arial" panose="020B0604020202020204" pitchFamily="34" charset="0"/>
              <a:buChar char="•"/>
            </a:pPr>
            <a:r>
              <a:rPr lang="en-US" dirty="0" smtClean="0"/>
              <a:t>A look at the kinematics of possible cryomodule cold mass motion during shipping </a:t>
            </a:r>
          </a:p>
          <a:p>
            <a:pPr marL="342900" indent="-342900">
              <a:buFont typeface="Arial" panose="020B0604020202020204" pitchFamily="34" charset="0"/>
              <a:buChar char="•"/>
            </a:pPr>
            <a:r>
              <a:rPr lang="en-US" dirty="0" smtClean="0"/>
              <a:t>Some ANSYS modeling results </a:t>
            </a:r>
          </a:p>
          <a:p>
            <a:pPr marL="342900" indent="-342900">
              <a:buFont typeface="Arial" panose="020B0604020202020204" pitchFamily="34" charset="0"/>
              <a:buChar char="•"/>
            </a:pPr>
            <a:r>
              <a:rPr lang="en-US" dirty="0"/>
              <a:t>C</a:t>
            </a:r>
            <a:r>
              <a:rPr lang="en-US" dirty="0" smtClean="0"/>
              <a:t>onclusions </a:t>
            </a:r>
          </a:p>
        </p:txBody>
      </p:sp>
      <p:sp>
        <p:nvSpPr>
          <p:cNvPr id="3" name="Footer Placeholder 2"/>
          <p:cNvSpPr>
            <a:spLocks noGrp="1"/>
          </p:cNvSpPr>
          <p:nvPr>
            <p:ph type="ftr" sz="quarter" idx="13"/>
          </p:nvPr>
        </p:nvSpPr>
        <p:spPr/>
        <p:txBody>
          <a:bodyPr/>
          <a:lstStyle/>
          <a:p>
            <a:r>
              <a:rPr lang="en-US" smtClean="0"/>
              <a:t>Cryomodule shipping motion analysis, 6/12/2018</a:t>
            </a:r>
            <a:endParaRPr lang="en-US" dirty="0"/>
          </a:p>
        </p:txBody>
      </p:sp>
    </p:spTree>
    <p:extLst>
      <p:ext uri="{BB962C8B-B14F-4D97-AF65-F5344CB8AC3E}">
        <p14:creationId xmlns:p14="http://schemas.microsoft.com/office/powerpoint/2010/main" val="30094320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B12B7F69-B8F9-49A9-AFC0-85F53E5A0A14}"/>
              </a:ext>
            </a:extLst>
          </p:cNvPr>
          <p:cNvPicPr>
            <a:picLocks noChangeAspect="1"/>
          </p:cNvPicPr>
          <p:nvPr/>
        </p:nvPicPr>
        <p:blipFill rotWithShape="1">
          <a:blip r:embed="rId2"/>
          <a:srcRect l="6395"/>
          <a:stretch/>
        </p:blipFill>
        <p:spPr>
          <a:xfrm>
            <a:off x="298173" y="1333241"/>
            <a:ext cx="8171651" cy="4764830"/>
          </a:xfrm>
          <a:prstGeom prst="rect">
            <a:avLst/>
          </a:prstGeom>
        </p:spPr>
      </p:pic>
      <p:sp>
        <p:nvSpPr>
          <p:cNvPr id="2" name="Slide Number Placeholder 1"/>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BD36294-2849-48A8-8531-5354CF3095D2}" type="slidenum">
              <a:rPr kumimoji="0" lang="en-US" sz="1100" b="0" i="0" u="none" strike="noStrike" kern="1200" cap="none" spc="0" normalizeH="0" baseline="0" noProof="0" smtClean="0">
                <a:ln>
                  <a:noFill/>
                </a:ln>
                <a:solidFill>
                  <a:srgbClr val="000000"/>
                </a:solidFill>
                <a:effectLst/>
                <a:uLnTx/>
                <a:uFillTx/>
                <a:latin typeface="Arial" pitchFamily="34" charset="0"/>
                <a:ea typeface="ＭＳ Ｐゴシック" pitchFamily="-110" charset="-128"/>
                <a:cs typeface="Arial"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20</a:t>
            </a:fld>
            <a:endPar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pitchFamily="-110" charset="-128"/>
              <a:cs typeface="Arial" pitchFamily="34" charset="0"/>
            </a:endParaRPr>
          </a:p>
        </p:txBody>
      </p:sp>
      <p:sp>
        <p:nvSpPr>
          <p:cNvPr id="5" name="Title 4"/>
          <p:cNvSpPr>
            <a:spLocks noGrp="1"/>
          </p:cNvSpPr>
          <p:nvPr>
            <p:ph type="title"/>
          </p:nvPr>
        </p:nvSpPr>
        <p:spPr>
          <a:xfrm>
            <a:off x="451822" y="129091"/>
            <a:ext cx="8433260" cy="753033"/>
          </a:xfrm>
        </p:spPr>
        <p:txBody>
          <a:bodyPr/>
          <a:lstStyle/>
          <a:p>
            <a:r>
              <a:rPr lang="en-US" dirty="0"/>
              <a:t>LCLS-II </a:t>
            </a:r>
            <a:r>
              <a:rPr lang="en-US" dirty="0" smtClean="0"/>
              <a:t>Cryomodule – inner coupler bellows failure</a:t>
            </a:r>
            <a:endParaRPr lang="en-US" dirty="0"/>
          </a:p>
        </p:txBody>
      </p:sp>
      <p:pic>
        <p:nvPicPr>
          <p:cNvPr id="3" name="Picture 2">
            <a:extLst>
              <a:ext uri="{FF2B5EF4-FFF2-40B4-BE49-F238E27FC236}">
                <a16:creationId xmlns="" xmlns:a16="http://schemas.microsoft.com/office/drawing/2014/main" id="{5F0D03A0-048B-4E71-9BE0-88C5220E1542}"/>
              </a:ext>
            </a:extLst>
          </p:cNvPr>
          <p:cNvPicPr>
            <a:picLocks noChangeAspect="1"/>
          </p:cNvPicPr>
          <p:nvPr/>
        </p:nvPicPr>
        <p:blipFill>
          <a:blip r:embed="rId3"/>
          <a:stretch>
            <a:fillRect/>
          </a:stretch>
        </p:blipFill>
        <p:spPr>
          <a:xfrm>
            <a:off x="5333442" y="4367878"/>
            <a:ext cx="3512385" cy="2313762"/>
          </a:xfrm>
          <a:prstGeom prst="rect">
            <a:avLst/>
          </a:prstGeom>
        </p:spPr>
      </p:pic>
      <p:sp>
        <p:nvSpPr>
          <p:cNvPr id="4" name="Footer Placeholder 3"/>
          <p:cNvSpPr>
            <a:spLocks noGrp="1"/>
          </p:cNvSpPr>
          <p:nvPr>
            <p:ph type="ftr" sz="quarter" idx="13"/>
          </p:nvPr>
        </p:nvSpPr>
        <p:spPr/>
        <p:txBody>
          <a:bodyPr/>
          <a:lstStyle/>
          <a:p>
            <a:r>
              <a:rPr lang="en-US" smtClean="0"/>
              <a:t>Cryomodule shipping motion analysis, 6/12/2018</a:t>
            </a:r>
            <a:endParaRPr lang="en-US" dirty="0"/>
          </a:p>
        </p:txBody>
      </p:sp>
      <p:sp>
        <p:nvSpPr>
          <p:cNvPr id="7" name="Oval 6"/>
          <p:cNvSpPr/>
          <p:nvPr/>
        </p:nvSpPr>
        <p:spPr>
          <a:xfrm>
            <a:off x="2828924" y="3362325"/>
            <a:ext cx="2038351" cy="10055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834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21</a:t>
            </a:fld>
            <a:endParaRPr lang="en-US" dirty="0"/>
          </a:p>
        </p:txBody>
      </p:sp>
      <p:sp>
        <p:nvSpPr>
          <p:cNvPr id="6" name="Title 5"/>
          <p:cNvSpPr>
            <a:spLocks noGrp="1"/>
          </p:cNvSpPr>
          <p:nvPr>
            <p:ph type="title"/>
          </p:nvPr>
        </p:nvSpPr>
        <p:spPr/>
        <p:txBody>
          <a:bodyPr/>
          <a:lstStyle/>
          <a:p>
            <a:r>
              <a:rPr lang="en-US" dirty="0" smtClean="0"/>
              <a:t>CAD model cross section at RF power coupler</a:t>
            </a:r>
            <a:endParaRPr lang="en-US" dirty="0"/>
          </a:p>
        </p:txBody>
      </p:sp>
      <p:sp>
        <p:nvSpPr>
          <p:cNvPr id="4" name="Footer Placeholder 3"/>
          <p:cNvSpPr>
            <a:spLocks noGrp="1"/>
          </p:cNvSpPr>
          <p:nvPr>
            <p:ph type="ftr" sz="quarter" idx="13"/>
          </p:nvPr>
        </p:nvSpPr>
        <p:spPr/>
        <p:txBody>
          <a:bodyPr/>
          <a:lstStyle/>
          <a:p>
            <a:r>
              <a:rPr lang="en-US" smtClean="0"/>
              <a:t>Cryomodule shipping motion analysis, 6/12/2018</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2453614"/>
            <a:ext cx="7667625" cy="3861460"/>
          </a:xfrm>
          <a:prstGeom prst="rect">
            <a:avLst/>
          </a:prstGeom>
        </p:spPr>
      </p:pic>
      <p:sp>
        <p:nvSpPr>
          <p:cNvPr id="13" name="Oval 12"/>
          <p:cNvSpPr/>
          <p:nvPr/>
        </p:nvSpPr>
        <p:spPr>
          <a:xfrm>
            <a:off x="5819775" y="3819525"/>
            <a:ext cx="942975" cy="15430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190876" y="3819525"/>
            <a:ext cx="1166812" cy="14287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52424" y="1162050"/>
            <a:ext cx="8429625" cy="1323439"/>
          </a:xfrm>
          <a:prstGeom prst="rect">
            <a:avLst/>
          </a:prstGeom>
          <a:noFill/>
        </p:spPr>
        <p:txBody>
          <a:bodyPr wrap="square" rtlCol="0">
            <a:spAutoFit/>
          </a:bodyPr>
          <a:lstStyle/>
          <a:p>
            <a:r>
              <a:rPr lang="en-US" sz="1600" dirty="0" smtClean="0"/>
              <a:t>Coupler tuning mechanism is anchored to the vacuum vessel and restrains the cold part of the coupler in the coupler axial direction.  Relative motion of cavity string and coupler are taken via the inner coupler bellows.  </a:t>
            </a:r>
          </a:p>
          <a:p>
            <a:r>
              <a:rPr lang="en-US" sz="1600" dirty="0" smtClean="0"/>
              <a:t>Inner and outer bellows have supports underneath which limit downward motion.  Normally about 1 mm clearance.  </a:t>
            </a:r>
            <a:endParaRPr lang="en-US" sz="1600" dirty="0"/>
          </a:p>
        </p:txBody>
      </p:sp>
    </p:spTree>
    <p:extLst>
      <p:ext uri="{BB962C8B-B14F-4D97-AF65-F5344CB8AC3E}">
        <p14:creationId xmlns:p14="http://schemas.microsoft.com/office/powerpoint/2010/main" val="1479588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RF power coupler cold end assembly</a:t>
            </a:r>
          </a:p>
        </p:txBody>
      </p:sp>
      <p:sp>
        <p:nvSpPr>
          <p:cNvPr id="3" name="Footer Placeholder 2"/>
          <p:cNvSpPr>
            <a:spLocks noGrp="1"/>
          </p:cNvSpPr>
          <p:nvPr>
            <p:ph type="ftr" sz="quarter" idx="13"/>
          </p:nvPr>
        </p:nvSpPr>
        <p:spPr/>
        <p:txBody>
          <a:bodyPr/>
          <a:lstStyle/>
          <a:p>
            <a:r>
              <a:rPr lang="en-US" smtClean="0"/>
              <a:t>Cryomodule shipping motion analysis, 6/12/2018</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081" y="1518419"/>
            <a:ext cx="8060068" cy="4690793"/>
          </a:xfrm>
          <a:prstGeom prst="rect">
            <a:avLst/>
          </a:prstGeom>
        </p:spPr>
      </p:pic>
      <p:cxnSp>
        <p:nvCxnSpPr>
          <p:cNvPr id="6" name="Straight Arrow Connector 5"/>
          <p:cNvCxnSpPr/>
          <p:nvPr/>
        </p:nvCxnSpPr>
        <p:spPr>
          <a:xfrm flipV="1">
            <a:off x="5495925" y="2569608"/>
            <a:ext cx="942975" cy="1507092"/>
          </a:xfrm>
          <a:prstGeom prst="straightConnector1">
            <a:avLst/>
          </a:prstGeom>
          <a:ln w="38100">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314825" y="2114550"/>
            <a:ext cx="2454518" cy="646331"/>
          </a:xfrm>
          <a:prstGeom prst="rect">
            <a:avLst/>
          </a:prstGeom>
          <a:noFill/>
        </p:spPr>
        <p:txBody>
          <a:bodyPr wrap="none" rtlCol="0">
            <a:spAutoFit/>
          </a:bodyPr>
          <a:lstStyle/>
          <a:p>
            <a:r>
              <a:rPr lang="en-US" dirty="0">
                <a:solidFill>
                  <a:srgbClr val="0070C0"/>
                </a:solidFill>
              </a:rPr>
              <a:t>Cracked inner bellows</a:t>
            </a:r>
          </a:p>
          <a:p>
            <a:r>
              <a:rPr lang="en-US" dirty="0">
                <a:solidFill>
                  <a:srgbClr val="0070C0"/>
                </a:solidFill>
              </a:rPr>
              <a:t>convolution here</a:t>
            </a:r>
          </a:p>
        </p:txBody>
      </p:sp>
      <p:sp>
        <p:nvSpPr>
          <p:cNvPr id="13" name="Slide Number Placeholder 12"/>
          <p:cNvSpPr>
            <a:spLocks noGrp="1"/>
          </p:cNvSpPr>
          <p:nvPr>
            <p:ph type="sldNum" sz="quarter" idx="11"/>
          </p:nvPr>
        </p:nvSpPr>
        <p:spPr/>
        <p:txBody>
          <a:bodyPr/>
          <a:lstStyle/>
          <a:p>
            <a:fld id="{5BD36294-2849-48A8-8531-5354CF3095D2}" type="slidenum">
              <a:rPr lang="en-US" smtClean="0"/>
              <a:pPr/>
              <a:t>22</a:t>
            </a:fld>
            <a:endParaRPr lang="en-US" dirty="0"/>
          </a:p>
        </p:txBody>
      </p:sp>
    </p:spTree>
    <p:extLst>
      <p:ext uri="{BB962C8B-B14F-4D97-AF65-F5344CB8AC3E}">
        <p14:creationId xmlns:p14="http://schemas.microsoft.com/office/powerpoint/2010/main" val="3353923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23</a:t>
            </a:fld>
            <a:endParaRPr lang="en-US" dirty="0"/>
          </a:p>
        </p:txBody>
      </p:sp>
      <p:sp>
        <p:nvSpPr>
          <p:cNvPr id="6" name="Title 5"/>
          <p:cNvSpPr>
            <a:spLocks noGrp="1"/>
          </p:cNvSpPr>
          <p:nvPr>
            <p:ph type="title"/>
          </p:nvPr>
        </p:nvSpPr>
        <p:spPr/>
        <p:txBody>
          <a:bodyPr/>
          <a:lstStyle/>
          <a:p>
            <a:r>
              <a:rPr lang="en-US" dirty="0" smtClean="0"/>
              <a:t>One of two cracked inner coupler bellows </a:t>
            </a:r>
            <a:endParaRPr lang="en-US" dirty="0"/>
          </a:p>
        </p:txBody>
      </p:sp>
      <p:sp>
        <p:nvSpPr>
          <p:cNvPr id="4" name="Footer Placeholder 3"/>
          <p:cNvSpPr>
            <a:spLocks noGrp="1"/>
          </p:cNvSpPr>
          <p:nvPr>
            <p:ph type="ftr" sz="quarter" idx="13"/>
          </p:nvPr>
        </p:nvSpPr>
        <p:spPr/>
        <p:txBody>
          <a:bodyPr/>
          <a:lstStyle/>
          <a:p>
            <a:r>
              <a:rPr lang="en-US" smtClean="0"/>
              <a:t>Cryomodule shipping motion analysis, 6/12/2018</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9" y="1293019"/>
            <a:ext cx="6696075" cy="5022056"/>
          </a:xfrm>
          <a:prstGeom prst="rect">
            <a:avLst/>
          </a:prstGeom>
        </p:spPr>
      </p:pic>
      <p:sp>
        <p:nvSpPr>
          <p:cNvPr id="3" name="TextBox 2"/>
          <p:cNvSpPr txBox="1"/>
          <p:nvPr/>
        </p:nvSpPr>
        <p:spPr>
          <a:xfrm>
            <a:off x="7020724" y="1581150"/>
            <a:ext cx="2082621" cy="2308324"/>
          </a:xfrm>
          <a:prstGeom prst="rect">
            <a:avLst/>
          </a:prstGeom>
          <a:noFill/>
        </p:spPr>
        <p:txBody>
          <a:bodyPr wrap="none" rtlCol="0">
            <a:spAutoFit/>
          </a:bodyPr>
          <a:lstStyle/>
          <a:p>
            <a:pPr marL="0" lvl="1"/>
            <a:r>
              <a:rPr lang="en-US" dirty="0"/>
              <a:t>We do not know </a:t>
            </a:r>
            <a:endParaRPr lang="en-US" dirty="0" smtClean="0"/>
          </a:p>
          <a:p>
            <a:pPr marL="0" lvl="1"/>
            <a:r>
              <a:rPr lang="en-US" dirty="0" smtClean="0"/>
              <a:t>when </a:t>
            </a:r>
            <a:r>
              <a:rPr lang="en-US" dirty="0"/>
              <a:t>these other </a:t>
            </a:r>
            <a:endParaRPr lang="en-US" dirty="0" smtClean="0"/>
          </a:p>
          <a:p>
            <a:pPr marL="0" lvl="1"/>
            <a:r>
              <a:rPr lang="en-US" dirty="0" smtClean="0"/>
              <a:t>leaks </a:t>
            </a:r>
            <a:r>
              <a:rPr lang="en-US" dirty="0"/>
              <a:t>opened up, </a:t>
            </a:r>
            <a:endParaRPr lang="en-US" dirty="0" smtClean="0"/>
          </a:p>
          <a:p>
            <a:pPr marL="0" lvl="1"/>
            <a:r>
              <a:rPr lang="en-US" dirty="0" smtClean="0"/>
              <a:t>during </a:t>
            </a:r>
            <a:r>
              <a:rPr lang="en-US" dirty="0"/>
              <a:t>shipment </a:t>
            </a:r>
            <a:endParaRPr lang="en-US" dirty="0" smtClean="0"/>
          </a:p>
          <a:p>
            <a:pPr marL="0" lvl="1"/>
            <a:r>
              <a:rPr lang="en-US" dirty="0" smtClean="0"/>
              <a:t>to </a:t>
            </a:r>
            <a:r>
              <a:rPr lang="en-US" dirty="0"/>
              <a:t>SLAC or </a:t>
            </a:r>
            <a:r>
              <a:rPr lang="en-US" dirty="0" smtClean="0"/>
              <a:t>during </a:t>
            </a:r>
          </a:p>
          <a:p>
            <a:pPr marL="0" lvl="1"/>
            <a:r>
              <a:rPr lang="en-US" dirty="0"/>
              <a:t>t</a:t>
            </a:r>
            <a:r>
              <a:rPr lang="en-US" dirty="0" smtClean="0"/>
              <a:t>ravel back to </a:t>
            </a:r>
          </a:p>
          <a:p>
            <a:pPr marL="0" lvl="1"/>
            <a:r>
              <a:rPr lang="en-US" dirty="0" smtClean="0"/>
              <a:t>FNAL.  </a:t>
            </a:r>
            <a:endParaRPr lang="en-US" dirty="0"/>
          </a:p>
          <a:p>
            <a:endParaRPr lang="en-US" dirty="0"/>
          </a:p>
        </p:txBody>
      </p:sp>
    </p:spTree>
    <p:extLst>
      <p:ext uri="{BB962C8B-B14F-4D97-AF65-F5344CB8AC3E}">
        <p14:creationId xmlns:p14="http://schemas.microsoft.com/office/powerpoint/2010/main" val="2789318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24</a:t>
            </a:fld>
            <a:endParaRPr lang="en-US" dirty="0"/>
          </a:p>
        </p:txBody>
      </p:sp>
      <p:sp>
        <p:nvSpPr>
          <p:cNvPr id="3" name="Title 2"/>
          <p:cNvSpPr>
            <a:spLocks noGrp="1"/>
          </p:cNvSpPr>
          <p:nvPr>
            <p:ph type="title"/>
          </p:nvPr>
        </p:nvSpPr>
        <p:spPr/>
        <p:txBody>
          <a:bodyPr/>
          <a:lstStyle/>
          <a:p>
            <a:r>
              <a:rPr lang="en-US" dirty="0" smtClean="0"/>
              <a:t>G-10 support block observations </a:t>
            </a:r>
            <a:endParaRPr lang="en-US" dirty="0"/>
          </a:p>
        </p:txBody>
      </p:sp>
      <p:sp>
        <p:nvSpPr>
          <p:cNvPr id="4" name="Footer Placeholder 3"/>
          <p:cNvSpPr>
            <a:spLocks noGrp="1"/>
          </p:cNvSpPr>
          <p:nvPr>
            <p:ph type="ftr" sz="quarter" idx="13"/>
          </p:nvPr>
        </p:nvSpPr>
        <p:spPr/>
        <p:txBody>
          <a:bodyPr/>
          <a:lstStyle/>
          <a:p>
            <a:r>
              <a:rPr lang="en-US" smtClean="0"/>
              <a:t>Cryomodule shipping motion analysis, 6/12/2018</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 y="1461135"/>
            <a:ext cx="2354580" cy="3078480"/>
          </a:xfrm>
          <a:prstGeom prst="rect">
            <a:avLst/>
          </a:prstGeom>
        </p:spPr>
      </p:pic>
      <p:cxnSp>
        <p:nvCxnSpPr>
          <p:cNvPr id="7" name="Straight Arrow Connector 6"/>
          <p:cNvCxnSpPr/>
          <p:nvPr/>
        </p:nvCxnSpPr>
        <p:spPr>
          <a:xfrm flipV="1">
            <a:off x="895350" y="3171825"/>
            <a:ext cx="66675" cy="1619250"/>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0050" y="4714875"/>
            <a:ext cx="2121093" cy="646331"/>
          </a:xfrm>
          <a:prstGeom prst="rect">
            <a:avLst/>
          </a:prstGeom>
          <a:noFill/>
        </p:spPr>
        <p:txBody>
          <a:bodyPr wrap="none" rtlCol="0">
            <a:spAutoFit/>
          </a:bodyPr>
          <a:lstStyle/>
          <a:p>
            <a:r>
              <a:rPr lang="en-US" dirty="0" smtClean="0"/>
              <a:t>Black dust on all 8 </a:t>
            </a:r>
          </a:p>
          <a:p>
            <a:r>
              <a:rPr lang="en-US" dirty="0" smtClean="0"/>
              <a:t>G-10 blocks </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6551" y="1525840"/>
            <a:ext cx="2380732" cy="233871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6385" y="1517600"/>
            <a:ext cx="3139440" cy="2346960"/>
          </a:xfrm>
          <a:prstGeom prst="rect">
            <a:avLst/>
          </a:prstGeom>
        </p:spPr>
      </p:pic>
      <p:sp>
        <p:nvSpPr>
          <p:cNvPr id="11" name="TextBox 10"/>
          <p:cNvSpPr txBox="1"/>
          <p:nvPr/>
        </p:nvSpPr>
        <p:spPr>
          <a:xfrm>
            <a:off x="3076575" y="4048125"/>
            <a:ext cx="5405755" cy="2308324"/>
          </a:xfrm>
          <a:prstGeom prst="rect">
            <a:avLst/>
          </a:prstGeom>
          <a:noFill/>
        </p:spPr>
        <p:txBody>
          <a:bodyPr wrap="square" rtlCol="0">
            <a:spAutoFit/>
          </a:bodyPr>
          <a:lstStyle/>
          <a:p>
            <a:r>
              <a:rPr lang="en-US" dirty="0" smtClean="0"/>
              <a:t>Abrasion on G-10 block indicates motion of at least several mm and parallel to coupler axis, perpendicular to cavity string axis.  This would correspond to the cavity string swinging side-to-side.  </a:t>
            </a:r>
          </a:p>
          <a:p>
            <a:r>
              <a:rPr lang="en-US" dirty="0" smtClean="0">
                <a:solidFill>
                  <a:srgbClr val="FF0000"/>
                </a:solidFill>
              </a:rPr>
              <a:t>It appears that bellows cracked due to large and/or frequent motion of cavity string relative to the vacuum vessel.  </a:t>
            </a:r>
            <a:endParaRPr lang="en-US" dirty="0">
              <a:solidFill>
                <a:srgbClr val="FF0000"/>
              </a:solidFill>
            </a:endParaRPr>
          </a:p>
        </p:txBody>
      </p:sp>
    </p:spTree>
    <p:extLst>
      <p:ext uri="{BB962C8B-B14F-4D97-AF65-F5344CB8AC3E}">
        <p14:creationId xmlns:p14="http://schemas.microsoft.com/office/powerpoint/2010/main" val="2399775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25</a:t>
            </a:fld>
            <a:endParaRPr lang="en-US" dirty="0"/>
          </a:p>
        </p:txBody>
      </p:sp>
      <p:sp>
        <p:nvSpPr>
          <p:cNvPr id="5" name="Title 4"/>
          <p:cNvSpPr>
            <a:spLocks noGrp="1"/>
          </p:cNvSpPr>
          <p:nvPr>
            <p:ph type="title"/>
          </p:nvPr>
        </p:nvSpPr>
        <p:spPr/>
        <p:txBody>
          <a:bodyPr/>
          <a:lstStyle/>
          <a:p>
            <a:r>
              <a:rPr lang="en-US" dirty="0" smtClean="0"/>
              <a:t>Hold-down bolt tension and strength</a:t>
            </a:r>
            <a:endParaRPr lang="en-US" dirty="0"/>
          </a:p>
        </p:txBody>
      </p:sp>
      <p:sp>
        <p:nvSpPr>
          <p:cNvPr id="4" name="Footer Placeholder 3"/>
          <p:cNvSpPr>
            <a:spLocks noGrp="1"/>
          </p:cNvSpPr>
          <p:nvPr>
            <p:ph type="ftr" sz="quarter" idx="13"/>
          </p:nvPr>
        </p:nvSpPr>
        <p:spPr/>
        <p:txBody>
          <a:bodyPr/>
          <a:lstStyle/>
          <a:p>
            <a:r>
              <a:rPr lang="en-US" smtClean="0"/>
              <a:t>Cryomodule shipping motion analysis, 6/12/2018</a:t>
            </a:r>
            <a:endParaRPr lang="en-US" dirty="0"/>
          </a:p>
        </p:txBody>
      </p:sp>
      <p:sp>
        <p:nvSpPr>
          <p:cNvPr id="6" name="Content Placeholder 5"/>
          <p:cNvSpPr>
            <a:spLocks noGrp="1"/>
          </p:cNvSpPr>
          <p:nvPr>
            <p:ph sz="quarter" idx="14"/>
          </p:nvPr>
        </p:nvSpPr>
        <p:spPr/>
        <p:txBody>
          <a:bodyPr>
            <a:normAutofit lnSpcReduction="10000"/>
          </a:bodyPr>
          <a:lstStyle/>
          <a:p>
            <a:pPr marL="342900" indent="-342900">
              <a:buFont typeface="Arial" panose="020B0604020202020204" pitchFamily="34" charset="0"/>
              <a:buChar char="•"/>
            </a:pPr>
            <a:r>
              <a:rPr lang="en-US" dirty="0" smtClean="0"/>
              <a:t>Imagine two bolts 120 mm to the left of center on the post, holding down a </a:t>
            </a:r>
            <a:r>
              <a:rPr lang="en-US" dirty="0" err="1" smtClean="0"/>
              <a:t>unistrut</a:t>
            </a:r>
            <a:r>
              <a:rPr lang="en-US" dirty="0" smtClean="0"/>
              <a:t> (or equivalent) clamp.  This provides a counterclockwise moment in addition to the weight.  </a:t>
            </a:r>
          </a:p>
          <a:p>
            <a:pPr marL="342900" indent="-342900">
              <a:buFont typeface="Arial" panose="020B0604020202020204" pitchFamily="34" charset="0"/>
              <a:buChar char="•"/>
            </a:pPr>
            <a:r>
              <a:rPr lang="en-US" dirty="0" smtClean="0"/>
              <a:t>With a 1.5 g lateral acceleration, we need 8000 kg or 17,500 </a:t>
            </a:r>
            <a:r>
              <a:rPr lang="en-US" dirty="0" err="1" smtClean="0"/>
              <a:t>lbf</a:t>
            </a:r>
            <a:r>
              <a:rPr lang="en-US" dirty="0" smtClean="0"/>
              <a:t> downward holding force on that clamp.  </a:t>
            </a:r>
          </a:p>
          <a:p>
            <a:pPr marL="342900" indent="-342900">
              <a:buFont typeface="Arial" panose="020B0604020202020204" pitchFamily="34" charset="0"/>
              <a:buChar char="•"/>
            </a:pPr>
            <a:r>
              <a:rPr lang="en-US" dirty="0" smtClean="0"/>
              <a:t>Spread this load over two bolts, 8750 </a:t>
            </a:r>
            <a:r>
              <a:rPr lang="en-US" dirty="0" err="1" smtClean="0"/>
              <a:t>lbf</a:t>
            </a:r>
            <a:r>
              <a:rPr lang="en-US" dirty="0" smtClean="0"/>
              <a:t> each, and allow about ¼ ultimate strength to avoid fatigue issues, say 30,000 psi stress.  </a:t>
            </a:r>
          </a:p>
          <a:p>
            <a:pPr marL="342900" indent="-342900">
              <a:buFont typeface="Arial" panose="020B0604020202020204" pitchFamily="34" charset="0"/>
              <a:buChar char="•"/>
            </a:pPr>
            <a:r>
              <a:rPr lang="en-US" dirty="0" smtClean="0"/>
              <a:t>We need a stress area of 0.28 in</a:t>
            </a:r>
            <a:r>
              <a:rPr lang="en-US" baseline="30000" dirty="0" smtClean="0"/>
              <a:t>2</a:t>
            </a:r>
            <a:r>
              <a:rPr lang="en-US" dirty="0" smtClean="0"/>
              <a:t> so between </a:t>
            </a:r>
            <a:r>
              <a:rPr lang="en-US" b="1" dirty="0" smtClean="0"/>
              <a:t>5/8 inch (0.23 in</a:t>
            </a:r>
            <a:r>
              <a:rPr lang="en-US" b="1" baseline="30000" dirty="0" smtClean="0"/>
              <a:t>2</a:t>
            </a:r>
            <a:r>
              <a:rPr lang="en-US" b="1" dirty="0" smtClean="0"/>
              <a:t> stress area) and ¾ inch (0.33 </a:t>
            </a:r>
            <a:r>
              <a:rPr lang="en-US" b="1" dirty="0"/>
              <a:t>in</a:t>
            </a:r>
            <a:r>
              <a:rPr lang="en-US" b="1" baseline="30000" dirty="0"/>
              <a:t>2</a:t>
            </a:r>
            <a:r>
              <a:rPr lang="en-US" b="1" dirty="0"/>
              <a:t> stress </a:t>
            </a:r>
            <a:r>
              <a:rPr lang="en-US" b="1" dirty="0" smtClean="0"/>
              <a:t>area) bolts.  </a:t>
            </a:r>
            <a:endParaRPr lang="en-US" b="1" dirty="0"/>
          </a:p>
        </p:txBody>
      </p:sp>
    </p:spTree>
    <p:extLst>
      <p:ext uri="{BB962C8B-B14F-4D97-AF65-F5344CB8AC3E}">
        <p14:creationId xmlns:p14="http://schemas.microsoft.com/office/powerpoint/2010/main" val="1403758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26</a:t>
            </a:fld>
            <a:endParaRPr lang="en-US" dirty="0"/>
          </a:p>
        </p:txBody>
      </p:sp>
      <p:sp>
        <p:nvSpPr>
          <p:cNvPr id="3" name="Title 2"/>
          <p:cNvSpPr>
            <a:spLocks noGrp="1"/>
          </p:cNvSpPr>
          <p:nvPr>
            <p:ph type="title"/>
          </p:nvPr>
        </p:nvSpPr>
        <p:spPr/>
        <p:txBody>
          <a:bodyPr/>
          <a:lstStyle/>
          <a:p>
            <a:r>
              <a:rPr lang="en-US" dirty="0" smtClean="0"/>
              <a:t>Cryomodule shipping end caps</a:t>
            </a:r>
            <a:endParaRPr lang="en-US" dirty="0"/>
          </a:p>
        </p:txBody>
      </p:sp>
      <p:sp>
        <p:nvSpPr>
          <p:cNvPr id="4" name="Footer Placeholder 3"/>
          <p:cNvSpPr>
            <a:spLocks noGrp="1"/>
          </p:cNvSpPr>
          <p:nvPr>
            <p:ph type="ftr" sz="quarter" idx="13"/>
          </p:nvPr>
        </p:nvSpPr>
        <p:spPr/>
        <p:txBody>
          <a:bodyPr/>
          <a:lstStyle/>
          <a:p>
            <a:r>
              <a:rPr lang="en-US" smtClean="0"/>
              <a:t>Cryomodule shipping motion analysis, 6/12/2018</a:t>
            </a:r>
            <a:endParaRPr lang="en-US" dirty="0"/>
          </a:p>
        </p:txBody>
      </p:sp>
      <p:sp>
        <p:nvSpPr>
          <p:cNvPr id="5" name="Content Placeholder 4"/>
          <p:cNvSpPr>
            <a:spLocks noGrp="1"/>
          </p:cNvSpPr>
          <p:nvPr>
            <p:ph sz="quarter" idx="14"/>
          </p:nvPr>
        </p:nvSpPr>
        <p:spPr>
          <a:xfrm>
            <a:off x="457200" y="1243584"/>
            <a:ext cx="8108950" cy="2661666"/>
          </a:xfrm>
        </p:spPr>
        <p:txBody>
          <a:bodyPr>
            <a:normAutofit fontScale="70000" lnSpcReduction="20000"/>
          </a:bodyPr>
          <a:lstStyle/>
          <a:p>
            <a:pPr marL="342900" indent="-342900">
              <a:buFont typeface="Arial" panose="020B0604020202020204" pitchFamily="34" charset="0"/>
              <a:buChar char="•"/>
            </a:pPr>
            <a:r>
              <a:rPr lang="en-US" dirty="0" smtClean="0"/>
              <a:t>Initial shipping constraint design goal was to support the cold mass against axial load, for which only the central support post provides support </a:t>
            </a:r>
          </a:p>
          <a:p>
            <a:pPr marL="800100" lvl="1" indent="-342900"/>
            <a:r>
              <a:rPr lang="en-US" dirty="0" smtClean="0"/>
              <a:t>End support posts are free to move axially for thermal contraction </a:t>
            </a:r>
          </a:p>
          <a:p>
            <a:pPr marL="800100" lvl="1" indent="-342900"/>
            <a:r>
              <a:rPr lang="en-US" dirty="0" smtClean="0"/>
              <a:t>Try not to overload the support posts by applying a downward or lateral load via these shipping constraints </a:t>
            </a:r>
          </a:p>
          <a:p>
            <a:pPr marL="342900" indent="-342900">
              <a:buFont typeface="Arial" panose="020B0604020202020204" pitchFamily="34" charset="0"/>
              <a:buChar char="•"/>
            </a:pPr>
            <a:r>
              <a:rPr lang="en-US" dirty="0" smtClean="0"/>
              <a:t>However, the cold mass is free to rock sideways from the top if not laterally constrained </a:t>
            </a:r>
          </a:p>
          <a:p>
            <a:pPr marL="342900" indent="-342900">
              <a:buFont typeface="Arial" panose="020B0604020202020204" pitchFamily="34" charset="0"/>
              <a:buChar char="•"/>
            </a:pPr>
            <a:r>
              <a:rPr lang="en-US" dirty="0" smtClean="0"/>
              <a:t>An interference was noted in F1.3-06 between the shipping end caps and the new cavity #1 gate valve support.  There is some evidence that for this or other reasons, shipping caps might not have been fully engaged.  </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70" y="4046220"/>
            <a:ext cx="4251960" cy="2194560"/>
          </a:xfrm>
          <a:prstGeom prst="rect">
            <a:avLst/>
          </a:prstGeom>
        </p:spPr>
      </p:pic>
      <p:sp>
        <p:nvSpPr>
          <p:cNvPr id="7" name="TextBox 6"/>
          <p:cNvSpPr txBox="1"/>
          <p:nvPr/>
        </p:nvSpPr>
        <p:spPr>
          <a:xfrm>
            <a:off x="4810125" y="4057650"/>
            <a:ext cx="3726085" cy="1815882"/>
          </a:xfrm>
          <a:prstGeom prst="rect">
            <a:avLst/>
          </a:prstGeom>
          <a:noFill/>
        </p:spPr>
        <p:txBody>
          <a:bodyPr wrap="none" rtlCol="0">
            <a:spAutoFit/>
          </a:bodyPr>
          <a:lstStyle/>
          <a:p>
            <a:r>
              <a:rPr lang="en-US" sz="1600" dirty="0" smtClean="0"/>
              <a:t>The image shows the 300 mm pipe </a:t>
            </a:r>
          </a:p>
          <a:p>
            <a:r>
              <a:rPr lang="en-US" sz="1600" dirty="0"/>
              <a:t>w</a:t>
            </a:r>
            <a:r>
              <a:rPr lang="en-US" sz="1600" dirty="0" smtClean="0"/>
              <a:t>ith shipping plug insert, downstream </a:t>
            </a:r>
          </a:p>
          <a:p>
            <a:r>
              <a:rPr lang="en-US" sz="1600" dirty="0" smtClean="0"/>
              <a:t>end. </a:t>
            </a:r>
          </a:p>
          <a:p>
            <a:r>
              <a:rPr lang="en-US" sz="1600" dirty="0" smtClean="0"/>
              <a:t>The LCLS-II shipping end plugs differ </a:t>
            </a:r>
          </a:p>
          <a:p>
            <a:r>
              <a:rPr lang="en-US" sz="1600" dirty="0" smtClean="0"/>
              <a:t>somewhat from those for </a:t>
            </a:r>
            <a:r>
              <a:rPr lang="en-US" sz="1600" dirty="0" err="1" smtClean="0"/>
              <a:t>Eu</a:t>
            </a:r>
            <a:r>
              <a:rPr lang="en-US" sz="1600" dirty="0" smtClean="0"/>
              <a:t>-XFEL due</a:t>
            </a:r>
          </a:p>
          <a:p>
            <a:r>
              <a:rPr lang="en-US" sz="1600" dirty="0"/>
              <a:t>t</a:t>
            </a:r>
            <a:r>
              <a:rPr lang="en-US" sz="1600" dirty="0" smtClean="0"/>
              <a:t>o slightly different vacuum flange </a:t>
            </a:r>
          </a:p>
          <a:p>
            <a:r>
              <a:rPr lang="en-US" sz="1600" dirty="0" smtClean="0"/>
              <a:t>design.  </a:t>
            </a:r>
            <a:endParaRPr lang="en-US" sz="1600" dirty="0"/>
          </a:p>
        </p:txBody>
      </p:sp>
    </p:spTree>
    <p:extLst>
      <p:ext uri="{BB962C8B-B14F-4D97-AF65-F5344CB8AC3E}">
        <p14:creationId xmlns:p14="http://schemas.microsoft.com/office/powerpoint/2010/main" val="2110396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27</a:t>
            </a:fld>
            <a:endParaRPr lang="en-US" dirty="0"/>
          </a:p>
        </p:txBody>
      </p:sp>
      <p:sp>
        <p:nvSpPr>
          <p:cNvPr id="3" name="Title 2"/>
          <p:cNvSpPr>
            <a:spLocks noGrp="1"/>
          </p:cNvSpPr>
          <p:nvPr>
            <p:ph type="title"/>
          </p:nvPr>
        </p:nvSpPr>
        <p:spPr>
          <a:xfrm>
            <a:off x="382811" y="258487"/>
            <a:ext cx="8103570" cy="753033"/>
          </a:xfrm>
        </p:spPr>
        <p:txBody>
          <a:bodyPr/>
          <a:lstStyle/>
          <a:p>
            <a:r>
              <a:rPr lang="en-US" dirty="0" smtClean="0"/>
              <a:t>BOUNDARY CONDITIONS-GENERIC (COMMON TO ALL CASES CONSIDERED)</a:t>
            </a:r>
            <a:endParaRPr lang="en-US" dirty="0"/>
          </a:p>
        </p:txBody>
      </p:sp>
      <p:pic>
        <p:nvPicPr>
          <p:cNvPr id="4" name="Picture 3"/>
          <p:cNvPicPr>
            <a:picLocks noChangeAspect="1"/>
          </p:cNvPicPr>
          <p:nvPr/>
        </p:nvPicPr>
        <p:blipFill>
          <a:blip r:embed="rId2"/>
          <a:stretch>
            <a:fillRect/>
          </a:stretch>
        </p:blipFill>
        <p:spPr>
          <a:xfrm>
            <a:off x="1573257" y="1276169"/>
            <a:ext cx="6392057" cy="2760298"/>
          </a:xfrm>
          <a:prstGeom prst="rect">
            <a:avLst/>
          </a:prstGeom>
        </p:spPr>
      </p:pic>
      <p:cxnSp>
        <p:nvCxnSpPr>
          <p:cNvPr id="10" name="Straight Arrow Connector 9"/>
          <p:cNvCxnSpPr/>
          <p:nvPr/>
        </p:nvCxnSpPr>
        <p:spPr>
          <a:xfrm flipH="1" flipV="1">
            <a:off x="1302589" y="1803453"/>
            <a:ext cx="1777042" cy="199717"/>
          </a:xfrm>
          <a:prstGeom prst="straightConnector1">
            <a:avLst/>
          </a:prstGeom>
          <a:ln w="158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6514" y="1521687"/>
            <a:ext cx="1380227" cy="369332"/>
          </a:xfrm>
          <a:prstGeom prst="rect">
            <a:avLst/>
          </a:prstGeom>
          <a:noFill/>
        </p:spPr>
        <p:txBody>
          <a:bodyPr wrap="square" rtlCol="0">
            <a:spAutoFit/>
          </a:bodyPr>
          <a:lstStyle/>
          <a:p>
            <a:r>
              <a:rPr lang="en-US" dirty="0" smtClean="0"/>
              <a:t>G-10 Post</a:t>
            </a: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3877026392"/>
              </p:ext>
            </p:extLst>
          </p:nvPr>
        </p:nvGraphicFramePr>
        <p:xfrm>
          <a:off x="228600" y="5540509"/>
          <a:ext cx="4117445" cy="777742"/>
        </p:xfrm>
        <a:graphic>
          <a:graphicData uri="http://schemas.openxmlformats.org/drawingml/2006/table">
            <a:tbl>
              <a:tblPr firstRow="1" bandRow="1">
                <a:tableStyleId>{5C22544A-7EE6-4342-B048-85BDC9FD1C3A}</a:tableStyleId>
              </a:tblPr>
              <a:tblGrid>
                <a:gridCol w="2943225">
                  <a:extLst>
                    <a:ext uri="{9D8B030D-6E8A-4147-A177-3AD203B41FA5}">
                      <a16:colId xmlns="" xmlns:a16="http://schemas.microsoft.com/office/drawing/2014/main" val="1679575012"/>
                    </a:ext>
                  </a:extLst>
                </a:gridCol>
                <a:gridCol w="1174220">
                  <a:extLst>
                    <a:ext uri="{9D8B030D-6E8A-4147-A177-3AD203B41FA5}">
                      <a16:colId xmlns="" xmlns:a16="http://schemas.microsoft.com/office/drawing/2014/main" val="2064470542"/>
                    </a:ext>
                  </a:extLst>
                </a:gridCol>
              </a:tblGrid>
              <a:tr h="388871">
                <a:tc>
                  <a:txBody>
                    <a:bodyPr/>
                    <a:lstStyle/>
                    <a:p>
                      <a:endParaRPr lang="en-US" dirty="0"/>
                    </a:p>
                  </a:txBody>
                  <a:tcPr/>
                </a:tc>
                <a:tc>
                  <a:txBody>
                    <a:bodyPr/>
                    <a:lstStyle/>
                    <a:p>
                      <a:r>
                        <a:rPr lang="en-US" dirty="0" smtClean="0"/>
                        <a:t>Modulus</a:t>
                      </a:r>
                      <a:endParaRPr lang="en-US" dirty="0"/>
                    </a:p>
                  </a:txBody>
                  <a:tcPr/>
                </a:tc>
                <a:extLst>
                  <a:ext uri="{0D108BD9-81ED-4DB2-BD59-A6C34878D82A}">
                    <a16:rowId xmlns="" xmlns:a16="http://schemas.microsoft.com/office/drawing/2014/main" val="1660518877"/>
                  </a:ext>
                </a:extLst>
              </a:tr>
              <a:tr h="388871">
                <a:tc>
                  <a:txBody>
                    <a:bodyPr/>
                    <a:lstStyle/>
                    <a:p>
                      <a:r>
                        <a:rPr lang="en-US" dirty="0" smtClean="0"/>
                        <a:t>Young’s Modulus</a:t>
                      </a:r>
                      <a:r>
                        <a:rPr lang="en-US" baseline="0" dirty="0" smtClean="0"/>
                        <a:t> for G-10</a:t>
                      </a:r>
                      <a:endParaRPr lang="en-US" dirty="0"/>
                    </a:p>
                  </a:txBody>
                  <a:tcPr/>
                </a:tc>
                <a:tc>
                  <a:txBody>
                    <a:bodyPr/>
                    <a:lstStyle/>
                    <a:p>
                      <a:r>
                        <a:rPr lang="en-US" dirty="0" smtClean="0"/>
                        <a:t>20 </a:t>
                      </a:r>
                      <a:r>
                        <a:rPr lang="en-US" dirty="0" err="1" smtClean="0"/>
                        <a:t>GPa</a:t>
                      </a:r>
                      <a:endParaRPr lang="en-US" dirty="0"/>
                    </a:p>
                  </a:txBody>
                  <a:tcPr/>
                </a:tc>
                <a:extLst>
                  <a:ext uri="{0D108BD9-81ED-4DB2-BD59-A6C34878D82A}">
                    <a16:rowId xmlns="" xmlns:a16="http://schemas.microsoft.com/office/drawing/2014/main" val="681511362"/>
                  </a:ext>
                </a:extLst>
              </a:tr>
            </a:tbl>
          </a:graphicData>
        </a:graphic>
      </p:graphicFrame>
      <p:cxnSp>
        <p:nvCxnSpPr>
          <p:cNvPr id="29" name="Straight Arrow Connector 28"/>
          <p:cNvCxnSpPr/>
          <p:nvPr/>
        </p:nvCxnSpPr>
        <p:spPr>
          <a:xfrm flipH="1" flipV="1">
            <a:off x="1380226" y="2058271"/>
            <a:ext cx="1155940" cy="114514"/>
          </a:xfrm>
          <a:prstGeom prst="straightConnector1">
            <a:avLst/>
          </a:prstGeom>
          <a:ln w="158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96514" y="1873605"/>
            <a:ext cx="1380227" cy="369332"/>
          </a:xfrm>
          <a:prstGeom prst="rect">
            <a:avLst/>
          </a:prstGeom>
          <a:noFill/>
        </p:spPr>
        <p:txBody>
          <a:bodyPr wrap="square" rtlCol="0">
            <a:spAutoFit/>
          </a:bodyPr>
          <a:lstStyle/>
          <a:p>
            <a:r>
              <a:rPr lang="en-US" dirty="0" smtClean="0"/>
              <a:t>HGRP</a:t>
            </a:r>
            <a:endParaRPr lang="en-US" dirty="0"/>
          </a:p>
        </p:txBody>
      </p:sp>
      <p:sp>
        <p:nvSpPr>
          <p:cNvPr id="38" name="TextBox 37"/>
          <p:cNvSpPr txBox="1"/>
          <p:nvPr/>
        </p:nvSpPr>
        <p:spPr>
          <a:xfrm>
            <a:off x="89512" y="2345788"/>
            <a:ext cx="1380227" cy="369332"/>
          </a:xfrm>
          <a:prstGeom prst="rect">
            <a:avLst/>
          </a:prstGeom>
          <a:noFill/>
        </p:spPr>
        <p:txBody>
          <a:bodyPr wrap="square" rtlCol="0">
            <a:spAutoFit/>
          </a:bodyPr>
          <a:lstStyle/>
          <a:p>
            <a:r>
              <a:rPr lang="en-US" dirty="0" smtClean="0"/>
              <a:t>CAVITY </a:t>
            </a:r>
            <a:endParaRPr lang="en-US" dirty="0"/>
          </a:p>
        </p:txBody>
      </p:sp>
      <p:cxnSp>
        <p:nvCxnSpPr>
          <p:cNvPr id="39" name="Straight Arrow Connector 38"/>
          <p:cNvCxnSpPr/>
          <p:nvPr/>
        </p:nvCxnSpPr>
        <p:spPr>
          <a:xfrm flipH="1" flipV="1">
            <a:off x="1302589" y="2530454"/>
            <a:ext cx="1338718" cy="114514"/>
          </a:xfrm>
          <a:prstGeom prst="straightConnector1">
            <a:avLst/>
          </a:prstGeom>
          <a:ln w="158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667250" y="4163983"/>
            <a:ext cx="4476750" cy="2585323"/>
          </a:xfrm>
          <a:prstGeom prst="rect">
            <a:avLst/>
          </a:prstGeom>
          <a:noFill/>
        </p:spPr>
        <p:txBody>
          <a:bodyPr wrap="square" rtlCol="0">
            <a:spAutoFit/>
          </a:bodyPr>
          <a:lstStyle/>
          <a:p>
            <a:r>
              <a:rPr lang="en-US" dirty="0" smtClean="0"/>
              <a:t>References for G-10 Modulus Assumption:</a:t>
            </a:r>
          </a:p>
          <a:p>
            <a:endParaRPr lang="en-US" dirty="0"/>
          </a:p>
          <a:p>
            <a:pPr marL="342900" indent="-342900">
              <a:buAutoNum type="arabicPeriod"/>
            </a:pPr>
            <a:r>
              <a:rPr lang="en-US" dirty="0" smtClean="0">
                <a:hlinkClick r:id="rId3"/>
              </a:rPr>
              <a:t>LCLSII-4.5-EN-0430-R0, “Stress Analysis of LCLS-II Cryomodule for Seismic Load</a:t>
            </a:r>
            <a:endParaRPr lang="en-US" dirty="0" smtClean="0"/>
          </a:p>
          <a:p>
            <a:pPr marL="342900" indent="-342900">
              <a:buAutoNum type="arabicPeriod"/>
            </a:pPr>
            <a:endParaRPr lang="en-US" dirty="0" smtClean="0"/>
          </a:p>
          <a:p>
            <a:pPr marL="342900" indent="-342900">
              <a:buAutoNum type="arabicPeriod"/>
            </a:pPr>
            <a:r>
              <a:rPr lang="en-US" dirty="0">
                <a:hlinkClick r:id="rId4"/>
              </a:rPr>
              <a:t>http://</a:t>
            </a:r>
            <a:r>
              <a:rPr lang="en-US" dirty="0" smtClean="0">
                <a:hlinkClick r:id="rId4"/>
              </a:rPr>
              <a:t>materialdatabase.magnet.fsu.edu/G10.htm</a:t>
            </a:r>
            <a:endParaRPr lang="en-US" dirty="0" smtClean="0"/>
          </a:p>
        </p:txBody>
      </p:sp>
      <p:pic>
        <p:nvPicPr>
          <p:cNvPr id="5" name="Picture 4"/>
          <p:cNvPicPr>
            <a:picLocks noChangeAspect="1"/>
          </p:cNvPicPr>
          <p:nvPr/>
        </p:nvPicPr>
        <p:blipFill>
          <a:blip r:embed="rId5"/>
          <a:stretch>
            <a:fillRect/>
          </a:stretch>
        </p:blipFill>
        <p:spPr>
          <a:xfrm>
            <a:off x="639263" y="3368346"/>
            <a:ext cx="2665912" cy="2007563"/>
          </a:xfrm>
          <a:prstGeom prst="rect">
            <a:avLst/>
          </a:prstGeom>
        </p:spPr>
      </p:pic>
    </p:spTree>
    <p:extLst>
      <p:ext uri="{BB962C8B-B14F-4D97-AF65-F5344CB8AC3E}">
        <p14:creationId xmlns:p14="http://schemas.microsoft.com/office/powerpoint/2010/main" val="30966545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28</a:t>
            </a:fld>
            <a:endParaRPr lang="en-US" dirty="0"/>
          </a:p>
        </p:txBody>
      </p:sp>
      <p:sp>
        <p:nvSpPr>
          <p:cNvPr id="3" name="Title 2"/>
          <p:cNvSpPr>
            <a:spLocks noGrp="1"/>
          </p:cNvSpPr>
          <p:nvPr>
            <p:ph type="title"/>
          </p:nvPr>
        </p:nvSpPr>
        <p:spPr>
          <a:xfrm>
            <a:off x="382811" y="258487"/>
            <a:ext cx="8103570" cy="753033"/>
          </a:xfrm>
        </p:spPr>
        <p:txBody>
          <a:bodyPr/>
          <a:lstStyle/>
          <a:p>
            <a:r>
              <a:rPr lang="en-US" dirty="0" smtClean="0"/>
              <a:t>BOUNDARY CONDITIONS-GENERIC (COMMON TO ALL CASES CONSIDERED)</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574823253"/>
              </p:ext>
            </p:extLst>
          </p:nvPr>
        </p:nvGraphicFramePr>
        <p:xfrm>
          <a:off x="505856" y="1190710"/>
          <a:ext cx="8047594" cy="5634905"/>
        </p:xfrm>
        <a:graphic>
          <a:graphicData uri="http://schemas.openxmlformats.org/drawingml/2006/table">
            <a:tbl>
              <a:tblPr firstRow="1" bandRow="1">
                <a:tableStyleId>{5940675A-B579-460E-94D1-54222C63F5DA}</a:tableStyleId>
              </a:tblPr>
              <a:tblGrid>
                <a:gridCol w="4818619">
                  <a:extLst>
                    <a:ext uri="{9D8B030D-6E8A-4147-A177-3AD203B41FA5}">
                      <a16:colId xmlns="" xmlns:a16="http://schemas.microsoft.com/office/drawing/2014/main" val="2149083956"/>
                    </a:ext>
                  </a:extLst>
                </a:gridCol>
                <a:gridCol w="3228975">
                  <a:extLst>
                    <a:ext uri="{9D8B030D-6E8A-4147-A177-3AD203B41FA5}">
                      <a16:colId xmlns="" xmlns:a16="http://schemas.microsoft.com/office/drawing/2014/main" val="4079085974"/>
                    </a:ext>
                  </a:extLst>
                </a:gridCol>
              </a:tblGrid>
              <a:tr h="362943">
                <a:tc>
                  <a:txBody>
                    <a:bodyPr/>
                    <a:lstStyle/>
                    <a:p>
                      <a:pPr algn="ctr"/>
                      <a:r>
                        <a:rPr lang="en-US" dirty="0" smtClean="0"/>
                        <a:t>Boundary</a:t>
                      </a:r>
                      <a:r>
                        <a:rPr lang="en-US" baseline="0" dirty="0" smtClean="0"/>
                        <a:t> Conditions</a:t>
                      </a:r>
                      <a:endParaRPr lang="en-US" dirty="0"/>
                    </a:p>
                  </a:txBody>
                  <a:tcPr/>
                </a:tc>
                <a:tc>
                  <a:txBody>
                    <a:bodyPr/>
                    <a:lstStyle/>
                    <a:p>
                      <a:pPr algn="ctr"/>
                      <a:endParaRPr lang="en-US" dirty="0"/>
                    </a:p>
                  </a:txBody>
                  <a:tcPr/>
                </a:tc>
                <a:extLst>
                  <a:ext uri="{0D108BD9-81ED-4DB2-BD59-A6C34878D82A}">
                    <a16:rowId xmlns="" xmlns:a16="http://schemas.microsoft.com/office/drawing/2014/main" val="179049136"/>
                  </a:ext>
                </a:extLst>
              </a:tr>
              <a:tr h="2291630">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2507982807"/>
                  </a:ext>
                </a:extLst>
              </a:tr>
              <a:tr h="1514475">
                <a:tc>
                  <a:txBody>
                    <a:bodyPr/>
                    <a:lstStyle/>
                    <a:p>
                      <a:endParaRPr lang="en-US" dirty="0"/>
                    </a:p>
                  </a:txBody>
                  <a:tcPr/>
                </a:tc>
                <a:tc>
                  <a:txBody>
                    <a:bodyPr/>
                    <a:lstStyle/>
                    <a:p>
                      <a:r>
                        <a:rPr lang="en-US" b="1" dirty="0" smtClean="0"/>
                        <a:t>Frictionless Contact </a:t>
                      </a:r>
                    </a:p>
                    <a:p>
                      <a:pPr marL="342900" indent="-342900">
                        <a:buAutoNum type="arabicPeriod" startAt="2"/>
                      </a:pPr>
                      <a:r>
                        <a:rPr lang="en-US" dirty="0" smtClean="0"/>
                        <a:t>Bolts</a:t>
                      </a:r>
                      <a:r>
                        <a:rPr lang="en-US" baseline="0" dirty="0" smtClean="0"/>
                        <a:t> and End Vacuum Vessel Flanges</a:t>
                      </a:r>
                    </a:p>
                    <a:p>
                      <a:pPr marL="342900" indent="-342900">
                        <a:buAutoNum type="arabicPeriod" startAt="2"/>
                      </a:pPr>
                      <a:r>
                        <a:rPr lang="en-US" baseline="0" dirty="0" smtClean="0"/>
                        <a:t>Cavity Holder and the Welded Blocks</a:t>
                      </a:r>
                    </a:p>
                  </a:txBody>
                  <a:tcPr/>
                </a:tc>
                <a:extLst>
                  <a:ext uri="{0D108BD9-81ED-4DB2-BD59-A6C34878D82A}">
                    <a16:rowId xmlns="" xmlns:a16="http://schemas.microsoft.com/office/drawing/2014/main" val="1621117478"/>
                  </a:ext>
                </a:extLst>
              </a:tr>
              <a:tr h="1343025">
                <a:tc>
                  <a:txBody>
                    <a:bodyPr/>
                    <a:lstStyle/>
                    <a:p>
                      <a:endParaRPr lang="en-US" dirty="0"/>
                    </a:p>
                  </a:txBody>
                  <a:tcPr/>
                </a:tc>
                <a:tc>
                  <a:txBody>
                    <a:bodyPr/>
                    <a:lstStyle/>
                    <a:p>
                      <a:r>
                        <a:rPr lang="en-US" b="1" dirty="0" smtClean="0"/>
                        <a:t>Frictional</a:t>
                      </a:r>
                      <a:r>
                        <a:rPr lang="en-US" b="1" baseline="0" dirty="0" smtClean="0"/>
                        <a:t> Contact</a:t>
                      </a:r>
                    </a:p>
                    <a:p>
                      <a:pPr marL="342900" indent="-342900">
                        <a:buAutoNum type="arabicPeriod" startAt="4"/>
                      </a:pPr>
                      <a:r>
                        <a:rPr lang="en-US" dirty="0" smtClean="0"/>
                        <a:t>Bolts</a:t>
                      </a:r>
                      <a:r>
                        <a:rPr lang="en-US" baseline="0" dirty="0" smtClean="0"/>
                        <a:t> and the Center Vacuum Vessel Flange.</a:t>
                      </a:r>
                    </a:p>
                    <a:p>
                      <a:pPr marL="342900" indent="-342900">
                        <a:buAutoNum type="arabicPeriod" startAt="4"/>
                      </a:pPr>
                      <a:endParaRPr lang="en-US" baseline="0" dirty="0" smtClean="0"/>
                    </a:p>
                    <a:p>
                      <a:endParaRPr lang="en-US" dirty="0"/>
                    </a:p>
                  </a:txBody>
                  <a:tcPr/>
                </a:tc>
                <a:extLst>
                  <a:ext uri="{0D108BD9-81ED-4DB2-BD59-A6C34878D82A}">
                    <a16:rowId xmlns="" xmlns:a16="http://schemas.microsoft.com/office/drawing/2014/main" val="99323817"/>
                  </a:ext>
                </a:extLst>
              </a:tr>
            </a:tbl>
          </a:graphicData>
        </a:graphic>
      </p:graphicFrame>
      <p:sp>
        <p:nvSpPr>
          <p:cNvPr id="5" name="TextBox 4"/>
          <p:cNvSpPr txBox="1"/>
          <p:nvPr/>
        </p:nvSpPr>
        <p:spPr>
          <a:xfrm>
            <a:off x="5391150" y="1641991"/>
            <a:ext cx="3095231" cy="923330"/>
          </a:xfrm>
          <a:prstGeom prst="rect">
            <a:avLst/>
          </a:prstGeom>
          <a:noFill/>
        </p:spPr>
        <p:txBody>
          <a:bodyPr wrap="square" rtlCol="0">
            <a:spAutoFit/>
          </a:bodyPr>
          <a:lstStyle/>
          <a:p>
            <a:pPr marL="342900" indent="-342900">
              <a:buAutoNum type="arabicPeriod"/>
            </a:pPr>
            <a:r>
              <a:rPr lang="en-US" dirty="0" smtClean="0"/>
              <a:t>Fixed Vacuum Vessel Flanges</a:t>
            </a:r>
            <a:endParaRPr lang="en-US" dirty="0"/>
          </a:p>
          <a:p>
            <a:pPr marL="342900" indent="-342900">
              <a:buAutoNum type="arabicPeriod"/>
            </a:pPr>
            <a:endParaRPr lang="en-US" dirty="0"/>
          </a:p>
        </p:txBody>
      </p:sp>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494" y="3897552"/>
            <a:ext cx="1731426" cy="1394097"/>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0767" y="3897553"/>
            <a:ext cx="1722234" cy="1386695"/>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654" y="5470839"/>
            <a:ext cx="1499672" cy="1207495"/>
          </a:xfrm>
          <a:prstGeom prst="rect">
            <a:avLst/>
          </a:prstGeom>
        </p:spPr>
      </p:pic>
      <p:pic>
        <p:nvPicPr>
          <p:cNvPr id="9" name="Picture 8"/>
          <p:cNvPicPr>
            <a:picLocks noChangeAspect="1"/>
          </p:cNvPicPr>
          <p:nvPr/>
        </p:nvPicPr>
        <p:blipFill>
          <a:blip r:embed="rId5"/>
          <a:stretch>
            <a:fillRect/>
          </a:stretch>
        </p:blipFill>
        <p:spPr>
          <a:xfrm>
            <a:off x="704849" y="1695733"/>
            <a:ext cx="4567462" cy="1974225"/>
          </a:xfrm>
          <a:prstGeom prst="rect">
            <a:avLst/>
          </a:prstGeom>
        </p:spPr>
      </p:pic>
      <p:sp>
        <p:nvSpPr>
          <p:cNvPr id="8" name="TextBox 7"/>
          <p:cNvSpPr txBox="1"/>
          <p:nvPr/>
        </p:nvSpPr>
        <p:spPr>
          <a:xfrm>
            <a:off x="610629" y="1449279"/>
            <a:ext cx="2686050" cy="369332"/>
          </a:xfrm>
          <a:prstGeom prst="rect">
            <a:avLst/>
          </a:prstGeom>
          <a:noFill/>
        </p:spPr>
        <p:txBody>
          <a:bodyPr wrap="square" rtlCol="0">
            <a:spAutoFit/>
          </a:bodyPr>
          <a:lstStyle/>
          <a:p>
            <a:r>
              <a:rPr lang="en-US" dirty="0" smtClean="0">
                <a:solidFill>
                  <a:srgbClr val="FF0000"/>
                </a:solidFill>
              </a:rPr>
              <a:t>Fixed </a:t>
            </a:r>
            <a:r>
              <a:rPr lang="en-US" dirty="0" err="1" smtClean="0">
                <a:solidFill>
                  <a:srgbClr val="FF0000"/>
                </a:solidFill>
              </a:rPr>
              <a:t>Vac</a:t>
            </a:r>
            <a:r>
              <a:rPr lang="en-US" dirty="0" smtClean="0">
                <a:solidFill>
                  <a:srgbClr val="FF0000"/>
                </a:solidFill>
              </a:rPr>
              <a:t> Flange</a:t>
            </a:r>
            <a:endParaRPr lang="en-US" dirty="0">
              <a:solidFill>
                <a:srgbClr val="FF0000"/>
              </a:solidFill>
            </a:endParaRPr>
          </a:p>
        </p:txBody>
      </p:sp>
      <p:grpSp>
        <p:nvGrpSpPr>
          <p:cNvPr id="19" name="Group 18"/>
          <p:cNvGrpSpPr/>
          <p:nvPr/>
        </p:nvGrpSpPr>
        <p:grpSpPr>
          <a:xfrm>
            <a:off x="673329" y="1861540"/>
            <a:ext cx="335962" cy="717391"/>
            <a:chOff x="673330" y="1825986"/>
            <a:chExt cx="335962" cy="717391"/>
          </a:xfrm>
        </p:grpSpPr>
        <p:cxnSp>
          <p:nvCxnSpPr>
            <p:cNvPr id="15" name="Straight Arrow Connector 14"/>
            <p:cNvCxnSpPr/>
            <p:nvPr/>
          </p:nvCxnSpPr>
          <p:spPr>
            <a:xfrm flipH="1">
              <a:off x="673330" y="2455529"/>
              <a:ext cx="335962" cy="87848"/>
            </a:xfrm>
            <a:prstGeom prst="straightConnector1">
              <a:avLst/>
            </a:prstGeom>
            <a:ln w="158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73330" y="1825986"/>
              <a:ext cx="164870" cy="717391"/>
            </a:xfrm>
            <a:prstGeom prst="line">
              <a:avLst/>
            </a:prstGeom>
            <a:ln w="158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1690900" y="1763051"/>
            <a:ext cx="794456" cy="771956"/>
            <a:chOff x="838200" y="1825985"/>
            <a:chExt cx="794456" cy="771956"/>
          </a:xfrm>
        </p:grpSpPr>
        <p:cxnSp>
          <p:nvCxnSpPr>
            <p:cNvPr id="21" name="Straight Arrow Connector 20"/>
            <p:cNvCxnSpPr/>
            <p:nvPr/>
          </p:nvCxnSpPr>
          <p:spPr>
            <a:xfrm flipH="1">
              <a:off x="1284844" y="2520824"/>
              <a:ext cx="347812" cy="77117"/>
            </a:xfrm>
            <a:prstGeom prst="straightConnector1">
              <a:avLst/>
            </a:prstGeom>
            <a:ln w="158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838200" y="1825985"/>
              <a:ext cx="446644" cy="771956"/>
            </a:xfrm>
            <a:prstGeom prst="line">
              <a:avLst/>
            </a:prstGeom>
            <a:ln w="158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2415397" y="1704282"/>
            <a:ext cx="1589886" cy="771918"/>
            <a:chOff x="751678" y="1694067"/>
            <a:chExt cx="1589886" cy="771918"/>
          </a:xfrm>
        </p:grpSpPr>
        <p:cxnSp>
          <p:nvCxnSpPr>
            <p:cNvPr id="27" name="Straight Arrow Connector 26"/>
            <p:cNvCxnSpPr/>
            <p:nvPr/>
          </p:nvCxnSpPr>
          <p:spPr>
            <a:xfrm flipH="1">
              <a:off x="2091948" y="2372806"/>
              <a:ext cx="249616" cy="93179"/>
            </a:xfrm>
            <a:prstGeom prst="straightConnector1">
              <a:avLst/>
            </a:prstGeom>
            <a:ln w="158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751678" y="1694067"/>
              <a:ext cx="1312032" cy="771918"/>
            </a:xfrm>
            <a:prstGeom prst="line">
              <a:avLst/>
            </a:prstGeom>
            <a:ln w="158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 name="Oval 3"/>
          <p:cNvSpPr/>
          <p:nvPr/>
        </p:nvSpPr>
        <p:spPr>
          <a:xfrm>
            <a:off x="3453326" y="4502989"/>
            <a:ext cx="427149" cy="3795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58078" y="4190836"/>
            <a:ext cx="427149" cy="3795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271781" y="5667543"/>
            <a:ext cx="427149" cy="3795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495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29</a:t>
            </a:fld>
            <a:endParaRPr lang="en-US" dirty="0"/>
          </a:p>
        </p:txBody>
      </p:sp>
      <p:sp>
        <p:nvSpPr>
          <p:cNvPr id="3" name="Title 2"/>
          <p:cNvSpPr>
            <a:spLocks noGrp="1"/>
          </p:cNvSpPr>
          <p:nvPr>
            <p:ph type="title"/>
          </p:nvPr>
        </p:nvSpPr>
        <p:spPr>
          <a:xfrm>
            <a:off x="358789" y="242861"/>
            <a:ext cx="8103570" cy="753033"/>
          </a:xfrm>
        </p:spPr>
        <p:txBody>
          <a:bodyPr/>
          <a:lstStyle/>
          <a:p>
            <a:r>
              <a:rPr lang="en-US" dirty="0" smtClean="0"/>
              <a:t>BOUNDARY CONDITIONS: CASES</a:t>
            </a:r>
            <a:endParaRPr lang="en-US" dirty="0"/>
          </a:p>
        </p:txBody>
      </p:sp>
      <p:pic>
        <p:nvPicPr>
          <p:cNvPr id="7" name="Picture 6"/>
          <p:cNvPicPr>
            <a:picLocks noChangeAspect="1"/>
          </p:cNvPicPr>
          <p:nvPr/>
        </p:nvPicPr>
        <p:blipFill>
          <a:blip r:embed="rId2"/>
          <a:stretch>
            <a:fillRect/>
          </a:stretch>
        </p:blipFill>
        <p:spPr>
          <a:xfrm>
            <a:off x="451822" y="1112430"/>
            <a:ext cx="8082506" cy="3386408"/>
          </a:xfrm>
          <a:prstGeom prst="rect">
            <a:avLst/>
          </a:prstGeom>
        </p:spPr>
      </p:pic>
      <p:pic>
        <p:nvPicPr>
          <p:cNvPr id="8" name="Picture 7"/>
          <p:cNvPicPr>
            <a:picLocks noChangeAspect="1"/>
          </p:cNvPicPr>
          <p:nvPr/>
        </p:nvPicPr>
        <p:blipFill>
          <a:blip r:embed="rId3"/>
          <a:stretch>
            <a:fillRect/>
          </a:stretch>
        </p:blipFill>
        <p:spPr>
          <a:xfrm>
            <a:off x="1682763" y="1805594"/>
            <a:ext cx="1109027" cy="926266"/>
          </a:xfrm>
          <a:prstGeom prst="rect">
            <a:avLst/>
          </a:prstGeom>
        </p:spPr>
      </p:pic>
      <p:pic>
        <p:nvPicPr>
          <p:cNvPr id="9" name="Picture 8"/>
          <p:cNvPicPr>
            <a:picLocks noChangeAspect="1"/>
          </p:cNvPicPr>
          <p:nvPr/>
        </p:nvPicPr>
        <p:blipFill>
          <a:blip r:embed="rId4"/>
          <a:stretch>
            <a:fillRect/>
          </a:stretch>
        </p:blipFill>
        <p:spPr>
          <a:xfrm>
            <a:off x="516673" y="1798742"/>
            <a:ext cx="1127122" cy="939970"/>
          </a:xfrm>
          <a:prstGeom prst="rect">
            <a:avLst/>
          </a:prstGeom>
        </p:spPr>
      </p:pic>
      <p:sp>
        <p:nvSpPr>
          <p:cNvPr id="11" name="Oval 10"/>
          <p:cNvSpPr/>
          <p:nvPr/>
        </p:nvSpPr>
        <p:spPr>
          <a:xfrm>
            <a:off x="1201784" y="3254906"/>
            <a:ext cx="818606" cy="9840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11" idx="4"/>
          </p:cNvCxnSpPr>
          <p:nvPr/>
        </p:nvCxnSpPr>
        <p:spPr>
          <a:xfrm>
            <a:off x="1611087" y="4238974"/>
            <a:ext cx="409303" cy="695989"/>
          </a:xfrm>
          <a:prstGeom prst="straightConnector1">
            <a:avLst/>
          </a:prstGeom>
          <a:ln w="158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866503" y="3378926"/>
            <a:ext cx="335280" cy="1119912"/>
            <a:chOff x="866503" y="3378926"/>
            <a:chExt cx="335280" cy="1119912"/>
          </a:xfrm>
        </p:grpSpPr>
        <p:cxnSp>
          <p:nvCxnSpPr>
            <p:cNvPr id="15" name="Straight Connector 14"/>
            <p:cNvCxnSpPr/>
            <p:nvPr/>
          </p:nvCxnSpPr>
          <p:spPr>
            <a:xfrm>
              <a:off x="1201783" y="3378926"/>
              <a:ext cx="0" cy="801188"/>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22" name="Group 21"/>
            <p:cNvGrpSpPr/>
            <p:nvPr/>
          </p:nvGrpSpPr>
          <p:grpSpPr>
            <a:xfrm>
              <a:off x="866503" y="3378926"/>
              <a:ext cx="335280" cy="1119912"/>
              <a:chOff x="866503" y="3378926"/>
              <a:chExt cx="335280" cy="1119912"/>
            </a:xfrm>
          </p:grpSpPr>
          <p:cxnSp>
            <p:nvCxnSpPr>
              <p:cNvPr id="16" name="Straight Connector 15"/>
              <p:cNvCxnSpPr/>
              <p:nvPr/>
            </p:nvCxnSpPr>
            <p:spPr>
              <a:xfrm flipH="1">
                <a:off x="866503" y="3378926"/>
                <a:ext cx="335280" cy="30044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H="1">
                <a:off x="866503" y="3629072"/>
                <a:ext cx="335280" cy="30044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flipH="1">
                <a:off x="866503" y="3947796"/>
                <a:ext cx="335280" cy="30044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H="1">
                <a:off x="866503" y="4198393"/>
                <a:ext cx="335280" cy="30044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grpSp>
      </p:grpSp>
      <p:sp>
        <p:nvSpPr>
          <p:cNvPr id="21" name="TextBox 20"/>
          <p:cNvSpPr txBox="1"/>
          <p:nvPr/>
        </p:nvSpPr>
        <p:spPr>
          <a:xfrm>
            <a:off x="70039" y="3615388"/>
            <a:ext cx="1010195" cy="646331"/>
          </a:xfrm>
          <a:prstGeom prst="rect">
            <a:avLst/>
          </a:prstGeom>
          <a:noFill/>
        </p:spPr>
        <p:txBody>
          <a:bodyPr wrap="square" rtlCol="0">
            <a:spAutoFit/>
          </a:bodyPr>
          <a:lstStyle/>
          <a:p>
            <a:r>
              <a:rPr lang="en-US" dirty="0" smtClean="0"/>
              <a:t>FIXED END</a:t>
            </a:r>
            <a:endParaRPr lang="en-US" dirty="0"/>
          </a:p>
        </p:txBody>
      </p:sp>
      <p:grpSp>
        <p:nvGrpSpPr>
          <p:cNvPr id="29" name="Group 28"/>
          <p:cNvGrpSpPr/>
          <p:nvPr/>
        </p:nvGrpSpPr>
        <p:grpSpPr>
          <a:xfrm rot="10800000">
            <a:off x="8064136" y="1685722"/>
            <a:ext cx="335280" cy="1119912"/>
            <a:chOff x="866503" y="3378926"/>
            <a:chExt cx="335280" cy="1119912"/>
          </a:xfrm>
        </p:grpSpPr>
        <p:cxnSp>
          <p:nvCxnSpPr>
            <p:cNvPr id="30" name="Straight Connector 29"/>
            <p:cNvCxnSpPr/>
            <p:nvPr/>
          </p:nvCxnSpPr>
          <p:spPr>
            <a:xfrm>
              <a:off x="1201783" y="3378926"/>
              <a:ext cx="0" cy="801188"/>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31" name="Group 30"/>
            <p:cNvGrpSpPr/>
            <p:nvPr/>
          </p:nvGrpSpPr>
          <p:grpSpPr>
            <a:xfrm>
              <a:off x="866503" y="3378926"/>
              <a:ext cx="335280" cy="1119912"/>
              <a:chOff x="866503" y="3378926"/>
              <a:chExt cx="335280" cy="1119912"/>
            </a:xfrm>
          </p:grpSpPr>
          <p:cxnSp>
            <p:nvCxnSpPr>
              <p:cNvPr id="32" name="Straight Connector 31"/>
              <p:cNvCxnSpPr/>
              <p:nvPr/>
            </p:nvCxnSpPr>
            <p:spPr>
              <a:xfrm flipH="1">
                <a:off x="866503" y="3378926"/>
                <a:ext cx="335280" cy="30044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flipH="1">
                <a:off x="866503" y="3629072"/>
                <a:ext cx="335280" cy="30044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flipH="1">
                <a:off x="866503" y="3947796"/>
                <a:ext cx="335280" cy="30044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H="1">
                <a:off x="866503" y="4198393"/>
                <a:ext cx="335280" cy="30044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grpSp>
      </p:grpSp>
      <p:sp>
        <p:nvSpPr>
          <p:cNvPr id="36" name="TextBox 35"/>
          <p:cNvSpPr txBox="1"/>
          <p:nvPr/>
        </p:nvSpPr>
        <p:spPr>
          <a:xfrm>
            <a:off x="7874887" y="2712774"/>
            <a:ext cx="1010195" cy="646331"/>
          </a:xfrm>
          <a:prstGeom prst="rect">
            <a:avLst/>
          </a:prstGeom>
          <a:noFill/>
        </p:spPr>
        <p:txBody>
          <a:bodyPr wrap="square" rtlCol="0">
            <a:spAutoFit/>
          </a:bodyPr>
          <a:lstStyle/>
          <a:p>
            <a:r>
              <a:rPr lang="en-US" dirty="0" smtClean="0"/>
              <a:t>FIXED END</a:t>
            </a:r>
            <a:endParaRPr lang="en-US" dirty="0"/>
          </a:p>
        </p:txBody>
      </p:sp>
      <p:graphicFrame>
        <p:nvGraphicFramePr>
          <p:cNvPr id="42" name="Content Placeholder 5"/>
          <p:cNvGraphicFramePr>
            <a:graphicFrameLocks noGrp="1"/>
          </p:cNvGraphicFramePr>
          <p:nvPr>
            <p:ph sz="quarter" idx="14"/>
            <p:extLst>
              <p:ext uri="{D42A27DB-BD31-4B8C-83A1-F6EECF244321}">
                <p14:modId xmlns:p14="http://schemas.microsoft.com/office/powerpoint/2010/main" val="289088080"/>
              </p:ext>
            </p:extLst>
          </p:nvPr>
        </p:nvGraphicFramePr>
        <p:xfrm>
          <a:off x="414635" y="4934963"/>
          <a:ext cx="8179665" cy="1854200"/>
        </p:xfrm>
        <a:graphic>
          <a:graphicData uri="http://schemas.openxmlformats.org/drawingml/2006/table">
            <a:tbl>
              <a:tblPr firstRow="1" bandRow="1">
                <a:tableStyleId>{5C22544A-7EE6-4342-B048-85BDC9FD1C3A}</a:tableStyleId>
              </a:tblPr>
              <a:tblGrid>
                <a:gridCol w="997148">
                  <a:extLst>
                    <a:ext uri="{9D8B030D-6E8A-4147-A177-3AD203B41FA5}">
                      <a16:colId xmlns="" xmlns:a16="http://schemas.microsoft.com/office/drawing/2014/main" val="2793584130"/>
                    </a:ext>
                  </a:extLst>
                </a:gridCol>
                <a:gridCol w="3513221">
                  <a:extLst>
                    <a:ext uri="{9D8B030D-6E8A-4147-A177-3AD203B41FA5}">
                      <a16:colId xmlns="" xmlns:a16="http://schemas.microsoft.com/office/drawing/2014/main" val="3020443875"/>
                    </a:ext>
                  </a:extLst>
                </a:gridCol>
                <a:gridCol w="3669296">
                  <a:extLst>
                    <a:ext uri="{9D8B030D-6E8A-4147-A177-3AD203B41FA5}">
                      <a16:colId xmlns="" xmlns:a16="http://schemas.microsoft.com/office/drawing/2014/main" val="1543720052"/>
                    </a:ext>
                  </a:extLst>
                </a:gridCol>
              </a:tblGrid>
              <a:tr h="370840">
                <a:tc>
                  <a:txBody>
                    <a:bodyPr/>
                    <a:lstStyle/>
                    <a:p>
                      <a:endParaRPr lang="en-US" dirty="0"/>
                    </a:p>
                  </a:txBody>
                  <a:tcPr/>
                </a:tc>
                <a:tc>
                  <a:txBody>
                    <a:bodyPr/>
                    <a:lstStyle/>
                    <a:p>
                      <a:pPr algn="ctr"/>
                      <a:r>
                        <a:rPr lang="en-US" dirty="0" smtClean="0"/>
                        <a:t>A.</a:t>
                      </a:r>
                      <a:r>
                        <a:rPr lang="en-US" baseline="0" dirty="0" smtClean="0"/>
                        <a:t>  </a:t>
                      </a:r>
                      <a:r>
                        <a:rPr lang="en-US" dirty="0" smtClean="0"/>
                        <a:t>HGRP END CLAMP</a:t>
                      </a:r>
                      <a:endParaRPr lang="en-US" dirty="0"/>
                    </a:p>
                  </a:txBody>
                  <a:tcPr/>
                </a:tc>
                <a:tc>
                  <a:txBody>
                    <a:bodyPr/>
                    <a:lstStyle/>
                    <a:p>
                      <a:pPr algn="ctr"/>
                      <a:r>
                        <a:rPr lang="en-US" dirty="0" smtClean="0"/>
                        <a:t>B.  HGRP TOP POSTS</a:t>
                      </a:r>
                      <a:endParaRPr lang="en-US" dirty="0"/>
                    </a:p>
                  </a:txBody>
                  <a:tcPr/>
                </a:tc>
                <a:extLst>
                  <a:ext uri="{0D108BD9-81ED-4DB2-BD59-A6C34878D82A}">
                    <a16:rowId xmlns="" xmlns:a16="http://schemas.microsoft.com/office/drawing/2014/main" val="1228232512"/>
                  </a:ext>
                </a:extLst>
              </a:tr>
              <a:tr h="370840">
                <a:tc>
                  <a:txBody>
                    <a:bodyPr/>
                    <a:lstStyle/>
                    <a:p>
                      <a:r>
                        <a:rPr lang="en-US" dirty="0" smtClean="0"/>
                        <a:t>CASE1</a:t>
                      </a:r>
                      <a:endParaRPr lang="en-US" dirty="0"/>
                    </a:p>
                  </a:txBody>
                  <a:tcPr/>
                </a:tc>
                <a:tc>
                  <a:txBody>
                    <a:bodyPr/>
                    <a:lstStyle/>
                    <a:p>
                      <a:pPr algn="ctr"/>
                      <a:r>
                        <a:rPr lang="en-US" dirty="0" smtClean="0"/>
                        <a:t>FRICTIONLESS</a:t>
                      </a:r>
                      <a:endParaRPr lang="en-US" dirty="0"/>
                    </a:p>
                  </a:txBody>
                  <a:tcPr/>
                </a:tc>
                <a:tc>
                  <a:txBody>
                    <a:bodyPr/>
                    <a:lstStyle/>
                    <a:p>
                      <a:pPr algn="ctr"/>
                      <a:r>
                        <a:rPr lang="en-US" dirty="0" smtClean="0"/>
                        <a:t>FREE</a:t>
                      </a:r>
                      <a:endParaRPr lang="en-US" dirty="0"/>
                    </a:p>
                  </a:txBody>
                  <a:tcPr/>
                </a:tc>
                <a:extLst>
                  <a:ext uri="{0D108BD9-81ED-4DB2-BD59-A6C34878D82A}">
                    <a16:rowId xmlns="" xmlns:a16="http://schemas.microsoft.com/office/drawing/2014/main" val="1436052943"/>
                  </a:ext>
                </a:extLst>
              </a:tr>
              <a:tr h="370840">
                <a:tc>
                  <a:txBody>
                    <a:bodyPr/>
                    <a:lstStyle/>
                    <a:p>
                      <a:r>
                        <a:rPr lang="en-US" dirty="0" smtClean="0"/>
                        <a:t>CASE2</a:t>
                      </a:r>
                      <a:endParaRPr lang="en-US" dirty="0"/>
                    </a:p>
                  </a:txBody>
                  <a:tcPr/>
                </a:tc>
                <a:tc>
                  <a:txBody>
                    <a:bodyPr/>
                    <a:lstStyle/>
                    <a:p>
                      <a:pPr algn="ctr"/>
                      <a:r>
                        <a:rPr lang="en-US" dirty="0" smtClean="0"/>
                        <a:t>FRICTIONLESS</a:t>
                      </a:r>
                      <a:endParaRPr lang="en-US" dirty="0"/>
                    </a:p>
                  </a:txBody>
                  <a:tcPr/>
                </a:tc>
                <a:tc>
                  <a:txBody>
                    <a:bodyPr/>
                    <a:lstStyle/>
                    <a:p>
                      <a:pPr algn="ctr"/>
                      <a:r>
                        <a:rPr lang="en-US" dirty="0" smtClean="0"/>
                        <a:t>CLAMPED</a:t>
                      </a:r>
                      <a:endParaRPr lang="en-US" dirty="0"/>
                    </a:p>
                  </a:txBody>
                  <a:tcPr/>
                </a:tc>
                <a:extLst>
                  <a:ext uri="{0D108BD9-81ED-4DB2-BD59-A6C34878D82A}">
                    <a16:rowId xmlns="" xmlns:a16="http://schemas.microsoft.com/office/drawing/2014/main" val="3131779957"/>
                  </a:ext>
                </a:extLst>
              </a:tr>
              <a:tr h="370840">
                <a:tc>
                  <a:txBody>
                    <a:bodyPr/>
                    <a:lstStyle/>
                    <a:p>
                      <a:r>
                        <a:rPr lang="en-US" dirty="0" smtClean="0"/>
                        <a:t>CASE3</a:t>
                      </a:r>
                      <a:endParaRPr lang="en-US" dirty="0"/>
                    </a:p>
                  </a:txBody>
                  <a:tcPr/>
                </a:tc>
                <a:tc>
                  <a:txBody>
                    <a:bodyPr/>
                    <a:lstStyle/>
                    <a:p>
                      <a:pPr algn="ctr"/>
                      <a:r>
                        <a:rPr lang="en-US" dirty="0" smtClean="0"/>
                        <a:t>BONDED</a:t>
                      </a:r>
                      <a:endParaRPr lang="en-US" dirty="0"/>
                    </a:p>
                  </a:txBody>
                  <a:tcPr/>
                </a:tc>
                <a:tc>
                  <a:txBody>
                    <a:bodyPr/>
                    <a:lstStyle/>
                    <a:p>
                      <a:pPr algn="ctr"/>
                      <a:r>
                        <a:rPr lang="en-US" dirty="0" smtClean="0"/>
                        <a:t>FREE</a:t>
                      </a:r>
                      <a:endParaRPr lang="en-US" dirty="0"/>
                    </a:p>
                  </a:txBody>
                  <a:tcPr/>
                </a:tc>
                <a:extLst>
                  <a:ext uri="{0D108BD9-81ED-4DB2-BD59-A6C34878D82A}">
                    <a16:rowId xmlns="" xmlns:a16="http://schemas.microsoft.com/office/drawing/2014/main" val="3763602891"/>
                  </a:ext>
                </a:extLst>
              </a:tr>
              <a:tr h="370840">
                <a:tc>
                  <a:txBody>
                    <a:bodyPr/>
                    <a:lstStyle/>
                    <a:p>
                      <a:r>
                        <a:rPr lang="en-US" dirty="0" smtClean="0"/>
                        <a:t>CASE4</a:t>
                      </a:r>
                      <a:endParaRPr lang="en-US" dirty="0"/>
                    </a:p>
                  </a:txBody>
                  <a:tcPr/>
                </a:tc>
                <a:tc>
                  <a:txBody>
                    <a:bodyPr/>
                    <a:lstStyle/>
                    <a:p>
                      <a:pPr algn="ctr"/>
                      <a:r>
                        <a:rPr lang="en-US" dirty="0" smtClean="0"/>
                        <a:t>BONDED</a:t>
                      </a:r>
                      <a:endParaRPr lang="en-US" dirty="0"/>
                    </a:p>
                  </a:txBody>
                  <a:tcPr/>
                </a:tc>
                <a:tc>
                  <a:txBody>
                    <a:bodyPr/>
                    <a:lstStyle/>
                    <a:p>
                      <a:pPr algn="ctr"/>
                      <a:r>
                        <a:rPr lang="en-US" dirty="0" smtClean="0"/>
                        <a:t>CLAMPED</a:t>
                      </a:r>
                      <a:endParaRPr lang="en-US" dirty="0"/>
                    </a:p>
                  </a:txBody>
                  <a:tcPr/>
                </a:tc>
                <a:extLst>
                  <a:ext uri="{0D108BD9-81ED-4DB2-BD59-A6C34878D82A}">
                    <a16:rowId xmlns="" xmlns:a16="http://schemas.microsoft.com/office/drawing/2014/main" val="1922762285"/>
                  </a:ext>
                </a:extLst>
              </a:tr>
            </a:tbl>
          </a:graphicData>
        </a:graphic>
      </p:graphicFrame>
      <p:cxnSp>
        <p:nvCxnSpPr>
          <p:cNvPr id="43" name="Straight Arrow Connector 42"/>
          <p:cNvCxnSpPr/>
          <p:nvPr/>
        </p:nvCxnSpPr>
        <p:spPr>
          <a:xfrm>
            <a:off x="2664393" y="2926301"/>
            <a:ext cx="3337433" cy="2008662"/>
          </a:xfrm>
          <a:prstGeom prst="straightConnector1">
            <a:avLst/>
          </a:prstGeom>
          <a:ln w="158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5131758" y="2347178"/>
            <a:ext cx="1335991" cy="2587785"/>
          </a:xfrm>
          <a:prstGeom prst="straightConnector1">
            <a:avLst/>
          </a:prstGeom>
          <a:ln w="158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7713382" y="1685722"/>
            <a:ext cx="24483" cy="3249241"/>
          </a:xfrm>
          <a:prstGeom prst="straightConnector1">
            <a:avLst/>
          </a:prstGeom>
          <a:ln w="158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1" idx="0"/>
            <a:endCxn id="9" idx="2"/>
          </p:cNvCxnSpPr>
          <p:nvPr/>
        </p:nvCxnSpPr>
        <p:spPr>
          <a:xfrm flipH="1" flipV="1">
            <a:off x="1080234" y="2738712"/>
            <a:ext cx="530853" cy="516194"/>
          </a:xfrm>
          <a:prstGeom prst="straightConnector1">
            <a:avLst/>
          </a:prstGeom>
          <a:ln w="158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2981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a:t>
            </a:fld>
            <a:endParaRPr lang="en-US" dirty="0"/>
          </a:p>
        </p:txBody>
      </p:sp>
      <p:sp>
        <p:nvSpPr>
          <p:cNvPr id="3" name="Title 2"/>
          <p:cNvSpPr>
            <a:spLocks noGrp="1"/>
          </p:cNvSpPr>
          <p:nvPr>
            <p:ph type="title"/>
          </p:nvPr>
        </p:nvSpPr>
        <p:spPr/>
        <p:txBody>
          <a:bodyPr/>
          <a:lstStyle/>
          <a:p>
            <a:r>
              <a:rPr lang="en-US" dirty="0" smtClean="0"/>
              <a:t>Cryomodule structure</a:t>
            </a:r>
            <a:endParaRPr lang="en-US" dirty="0"/>
          </a:p>
        </p:txBody>
      </p:sp>
      <p:sp>
        <p:nvSpPr>
          <p:cNvPr id="4" name="Footer Placeholder 3"/>
          <p:cNvSpPr>
            <a:spLocks noGrp="1"/>
          </p:cNvSpPr>
          <p:nvPr>
            <p:ph type="ftr" sz="quarter" idx="13"/>
          </p:nvPr>
        </p:nvSpPr>
        <p:spPr/>
        <p:txBody>
          <a:bodyPr/>
          <a:lstStyle/>
          <a:p>
            <a:r>
              <a:rPr lang="en-US" smtClean="0"/>
              <a:t>Cryomodule shipping motion analysis, 6/12/2018</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1319749"/>
            <a:ext cx="9029700" cy="174503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49" y="3150079"/>
            <a:ext cx="5365918" cy="3279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2611" y="3352800"/>
            <a:ext cx="2753258" cy="2623183"/>
          </a:xfrm>
          <a:prstGeom prst="rect">
            <a:avLst/>
          </a:prstGeom>
        </p:spPr>
      </p:pic>
    </p:spTree>
    <p:extLst>
      <p:ext uri="{BB962C8B-B14F-4D97-AF65-F5344CB8AC3E}">
        <p14:creationId xmlns:p14="http://schemas.microsoft.com/office/powerpoint/2010/main" val="3756028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30</a:t>
            </a:fld>
            <a:endParaRPr lang="en-US" dirty="0"/>
          </a:p>
        </p:txBody>
      </p:sp>
      <p:sp>
        <p:nvSpPr>
          <p:cNvPr id="3" name="Title 2"/>
          <p:cNvSpPr>
            <a:spLocks noGrp="1"/>
          </p:cNvSpPr>
          <p:nvPr>
            <p:ph type="title"/>
          </p:nvPr>
        </p:nvSpPr>
        <p:spPr>
          <a:xfrm>
            <a:off x="462580" y="2694870"/>
            <a:ext cx="8103570" cy="753033"/>
          </a:xfrm>
        </p:spPr>
        <p:txBody>
          <a:bodyPr/>
          <a:lstStyle/>
          <a:p>
            <a:r>
              <a:rPr lang="en-US" dirty="0" smtClean="0"/>
              <a:t>PART-III:  MODAL ANALYSIS</a:t>
            </a:r>
            <a:endParaRPr lang="en-US" dirty="0"/>
          </a:p>
        </p:txBody>
      </p:sp>
    </p:spTree>
    <p:extLst>
      <p:ext uri="{BB962C8B-B14F-4D97-AF65-F5344CB8AC3E}">
        <p14:creationId xmlns:p14="http://schemas.microsoft.com/office/powerpoint/2010/main" val="11956111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31</a:t>
            </a:fld>
            <a:endParaRPr lang="en-US" dirty="0"/>
          </a:p>
        </p:txBody>
      </p:sp>
      <p:sp>
        <p:nvSpPr>
          <p:cNvPr id="15" name="Title 2"/>
          <p:cNvSpPr>
            <a:spLocks noGrp="1"/>
          </p:cNvSpPr>
          <p:nvPr>
            <p:ph type="title"/>
          </p:nvPr>
        </p:nvSpPr>
        <p:spPr>
          <a:xfrm>
            <a:off x="161403" y="0"/>
            <a:ext cx="8385364" cy="1094443"/>
          </a:xfrm>
        </p:spPr>
        <p:txBody>
          <a:bodyPr/>
          <a:lstStyle/>
          <a:p>
            <a:r>
              <a:rPr lang="en-US" dirty="0" smtClean="0"/>
              <a:t>Case 1: </a:t>
            </a:r>
            <a:br>
              <a:rPr lang="en-US" dirty="0" smtClean="0"/>
            </a:br>
            <a:r>
              <a:rPr lang="en-US" dirty="0" smtClean="0"/>
              <a:t>(a) HGRP END CLAMP. = FRICTIONLESS</a:t>
            </a:r>
            <a:br>
              <a:rPr lang="en-US" dirty="0" smtClean="0"/>
            </a:br>
            <a:r>
              <a:rPr lang="en-US" dirty="0" smtClean="0"/>
              <a:t>(b) HGRP POSTS = FREE</a:t>
            </a:r>
            <a:endParaRPr lang="en-US" dirty="0"/>
          </a:p>
        </p:txBody>
      </p:sp>
      <p:sp>
        <p:nvSpPr>
          <p:cNvPr id="7" name="TextBox 6"/>
          <p:cNvSpPr txBox="1"/>
          <p:nvPr/>
        </p:nvSpPr>
        <p:spPr>
          <a:xfrm>
            <a:off x="712528" y="3193460"/>
            <a:ext cx="2021147" cy="369332"/>
          </a:xfrm>
          <a:prstGeom prst="rect">
            <a:avLst/>
          </a:prstGeom>
          <a:noFill/>
        </p:spPr>
        <p:txBody>
          <a:bodyPr wrap="square" rtlCol="0">
            <a:spAutoFit/>
          </a:bodyPr>
          <a:lstStyle/>
          <a:p>
            <a:r>
              <a:rPr lang="en-US" dirty="0" smtClean="0">
                <a:solidFill>
                  <a:srgbClr val="FF0000"/>
                </a:solidFill>
              </a:rPr>
              <a:t>MODE 1 = 8 Hz</a:t>
            </a:r>
            <a:endParaRPr lang="en-US" dirty="0">
              <a:solidFill>
                <a:srgbClr val="FF0000"/>
              </a:solidFill>
            </a:endParaRPr>
          </a:p>
        </p:txBody>
      </p:sp>
      <p:sp>
        <p:nvSpPr>
          <p:cNvPr id="8" name="TextBox 7"/>
          <p:cNvSpPr txBox="1"/>
          <p:nvPr/>
        </p:nvSpPr>
        <p:spPr>
          <a:xfrm>
            <a:off x="5684577" y="3193460"/>
            <a:ext cx="2021147" cy="369332"/>
          </a:xfrm>
          <a:prstGeom prst="rect">
            <a:avLst/>
          </a:prstGeom>
          <a:noFill/>
        </p:spPr>
        <p:txBody>
          <a:bodyPr wrap="square" rtlCol="0">
            <a:spAutoFit/>
          </a:bodyPr>
          <a:lstStyle/>
          <a:p>
            <a:r>
              <a:rPr lang="en-US" dirty="0" smtClean="0">
                <a:solidFill>
                  <a:srgbClr val="FF0000"/>
                </a:solidFill>
              </a:rPr>
              <a:t>MODE 2 = 15 Hz</a:t>
            </a:r>
            <a:endParaRPr lang="en-US" dirty="0">
              <a:solidFill>
                <a:srgbClr val="FF0000"/>
              </a:solidFill>
            </a:endParaRPr>
          </a:p>
        </p:txBody>
      </p:sp>
      <p:sp>
        <p:nvSpPr>
          <p:cNvPr id="10" name="TextBox 9"/>
          <p:cNvSpPr txBox="1"/>
          <p:nvPr/>
        </p:nvSpPr>
        <p:spPr>
          <a:xfrm>
            <a:off x="247312" y="6318251"/>
            <a:ext cx="4230948" cy="369332"/>
          </a:xfrm>
          <a:prstGeom prst="rect">
            <a:avLst/>
          </a:prstGeom>
          <a:noFill/>
        </p:spPr>
        <p:txBody>
          <a:bodyPr wrap="square" rtlCol="0">
            <a:spAutoFit/>
          </a:bodyPr>
          <a:lstStyle/>
          <a:p>
            <a:r>
              <a:rPr lang="en-US" dirty="0" smtClean="0">
                <a:solidFill>
                  <a:srgbClr val="FF0000"/>
                </a:solidFill>
              </a:rPr>
              <a:t>MODE 3 (FOR COLD MASS) = 19 Hz</a:t>
            </a:r>
            <a:endParaRPr lang="en-US" dirty="0">
              <a:solidFill>
                <a:srgbClr val="FF0000"/>
              </a:solidFill>
            </a:endParaRPr>
          </a:p>
        </p:txBody>
      </p:sp>
      <p:sp>
        <p:nvSpPr>
          <p:cNvPr id="11" name="TextBox 10"/>
          <p:cNvSpPr txBox="1"/>
          <p:nvPr/>
        </p:nvSpPr>
        <p:spPr>
          <a:xfrm>
            <a:off x="4579677" y="6318251"/>
            <a:ext cx="4230948" cy="369332"/>
          </a:xfrm>
          <a:prstGeom prst="rect">
            <a:avLst/>
          </a:prstGeom>
          <a:noFill/>
        </p:spPr>
        <p:txBody>
          <a:bodyPr wrap="square" rtlCol="0">
            <a:spAutoFit/>
          </a:bodyPr>
          <a:lstStyle/>
          <a:p>
            <a:r>
              <a:rPr lang="en-US" dirty="0" smtClean="0">
                <a:solidFill>
                  <a:srgbClr val="FF0000"/>
                </a:solidFill>
              </a:rPr>
              <a:t>MODE 4 (FOR COLD MASS) = 24 Hz</a:t>
            </a:r>
            <a:endParaRPr lang="en-US" dirty="0">
              <a:solidFill>
                <a:srgbClr val="FF0000"/>
              </a:solidFill>
            </a:endParaRPr>
          </a:p>
        </p:txBody>
      </p:sp>
      <p:pic>
        <p:nvPicPr>
          <p:cNvPr id="3" name="mod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5725" y="1147892"/>
            <a:ext cx="4200525" cy="2045568"/>
          </a:xfrm>
          <a:prstGeom prst="rect">
            <a:avLst/>
          </a:prstGeom>
        </p:spPr>
      </p:pic>
      <p:pic>
        <p:nvPicPr>
          <p:cNvPr id="4" name="mode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4598832" y="1155988"/>
            <a:ext cx="4286250" cy="2087314"/>
          </a:xfrm>
          <a:prstGeom prst="rect">
            <a:avLst/>
          </a:prstGeom>
        </p:spPr>
      </p:pic>
      <p:pic>
        <p:nvPicPr>
          <p:cNvPr id="6" name="mode3">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42862" y="3861605"/>
            <a:ext cx="4286250" cy="2087314"/>
          </a:xfrm>
          <a:prstGeom prst="rect">
            <a:avLst/>
          </a:prstGeom>
        </p:spPr>
      </p:pic>
      <p:pic>
        <p:nvPicPr>
          <p:cNvPr id="12" name="mode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4627406" y="3849902"/>
            <a:ext cx="4286250" cy="2087314"/>
          </a:xfrm>
          <a:prstGeom prst="rect">
            <a:avLst/>
          </a:prstGeom>
        </p:spPr>
      </p:pic>
    </p:spTree>
    <p:extLst>
      <p:ext uri="{BB962C8B-B14F-4D97-AF65-F5344CB8AC3E}">
        <p14:creationId xmlns:p14="http://schemas.microsoft.com/office/powerpoint/2010/main" val="2744242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repeatCount="indefinite"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vol="80000">
                <p:cTn id="19" repeatCount="indefinite"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2"/>
                                        </p:tgtEl>
                                      </p:cBhvr>
                                    </p:cmd>
                                  </p:childTnLst>
                                </p:cTn>
                              </p:par>
                            </p:childTnLst>
                          </p:cTn>
                        </p:par>
                      </p:childTnLst>
                    </p:cTn>
                  </p:par>
                </p:childTnLst>
              </p:cTn>
              <p:nextCondLst>
                <p:cond evt="onClick" delay="0">
                  <p:tgtEl>
                    <p:spTgt spid="12"/>
                  </p:tgtEl>
                </p:cond>
              </p:nextCondLst>
            </p:seq>
            <p:video>
              <p:cMediaNode vol="80000">
                <p:cTn id="25" repeatCount="indefinite" fill="hold" display="0">
                  <p:stCondLst>
                    <p:cond delay="indefinite"/>
                  </p:stCondLst>
                </p:cTn>
                <p:tgtEl>
                  <p:spTgt spid="1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32</a:t>
            </a:fld>
            <a:endParaRPr lang="en-US" dirty="0"/>
          </a:p>
        </p:txBody>
      </p:sp>
      <p:sp>
        <p:nvSpPr>
          <p:cNvPr id="14" name="Title 2"/>
          <p:cNvSpPr txBox="1">
            <a:spLocks/>
          </p:cNvSpPr>
          <p:nvPr/>
        </p:nvSpPr>
        <p:spPr>
          <a:xfrm>
            <a:off x="247312" y="0"/>
            <a:ext cx="8385364" cy="109444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pPr fontAlgn="auto">
              <a:spcAft>
                <a:spcPts val="0"/>
              </a:spcAft>
            </a:pPr>
            <a:r>
              <a:rPr lang="en-US" dirty="0" smtClean="0"/>
              <a:t>Case 2: </a:t>
            </a:r>
            <a:br>
              <a:rPr lang="en-US" dirty="0" smtClean="0"/>
            </a:br>
            <a:r>
              <a:rPr lang="en-US" dirty="0" smtClean="0"/>
              <a:t>(a) HGRP END CLAMP = FRICTIONLESS</a:t>
            </a:r>
            <a:br>
              <a:rPr lang="en-US" dirty="0" smtClean="0"/>
            </a:br>
            <a:r>
              <a:rPr lang="en-US" dirty="0" smtClean="0"/>
              <a:t>(b) HGRP POSTS = CLAMPED</a:t>
            </a:r>
            <a:endParaRPr lang="en-US" dirty="0"/>
          </a:p>
        </p:txBody>
      </p:sp>
      <p:sp>
        <p:nvSpPr>
          <p:cNvPr id="8" name="TextBox 7"/>
          <p:cNvSpPr txBox="1"/>
          <p:nvPr/>
        </p:nvSpPr>
        <p:spPr>
          <a:xfrm>
            <a:off x="712528" y="3193460"/>
            <a:ext cx="2021147" cy="369332"/>
          </a:xfrm>
          <a:prstGeom prst="rect">
            <a:avLst/>
          </a:prstGeom>
          <a:noFill/>
        </p:spPr>
        <p:txBody>
          <a:bodyPr wrap="square" rtlCol="0">
            <a:spAutoFit/>
          </a:bodyPr>
          <a:lstStyle/>
          <a:p>
            <a:r>
              <a:rPr lang="en-US" dirty="0" smtClean="0">
                <a:solidFill>
                  <a:srgbClr val="FF0000"/>
                </a:solidFill>
              </a:rPr>
              <a:t>MODE 1 = 8 Hz</a:t>
            </a:r>
            <a:endParaRPr lang="en-US" dirty="0">
              <a:solidFill>
                <a:srgbClr val="FF0000"/>
              </a:solidFill>
            </a:endParaRPr>
          </a:p>
        </p:txBody>
      </p:sp>
      <p:sp>
        <p:nvSpPr>
          <p:cNvPr id="10" name="TextBox 9"/>
          <p:cNvSpPr txBox="1"/>
          <p:nvPr/>
        </p:nvSpPr>
        <p:spPr>
          <a:xfrm>
            <a:off x="5684577" y="3193460"/>
            <a:ext cx="2021147" cy="369332"/>
          </a:xfrm>
          <a:prstGeom prst="rect">
            <a:avLst/>
          </a:prstGeom>
          <a:noFill/>
        </p:spPr>
        <p:txBody>
          <a:bodyPr wrap="square" rtlCol="0">
            <a:spAutoFit/>
          </a:bodyPr>
          <a:lstStyle/>
          <a:p>
            <a:r>
              <a:rPr lang="en-US" dirty="0" smtClean="0">
                <a:solidFill>
                  <a:srgbClr val="FF0000"/>
                </a:solidFill>
              </a:rPr>
              <a:t>MODE 2 = 15 Hz</a:t>
            </a:r>
            <a:endParaRPr lang="en-US" dirty="0">
              <a:solidFill>
                <a:srgbClr val="FF0000"/>
              </a:solidFill>
            </a:endParaRPr>
          </a:p>
        </p:txBody>
      </p:sp>
      <p:sp>
        <p:nvSpPr>
          <p:cNvPr id="11" name="TextBox 10"/>
          <p:cNvSpPr txBox="1"/>
          <p:nvPr/>
        </p:nvSpPr>
        <p:spPr>
          <a:xfrm>
            <a:off x="53973" y="6225046"/>
            <a:ext cx="4230948" cy="369332"/>
          </a:xfrm>
          <a:prstGeom prst="rect">
            <a:avLst/>
          </a:prstGeom>
          <a:noFill/>
        </p:spPr>
        <p:txBody>
          <a:bodyPr wrap="square" rtlCol="0">
            <a:spAutoFit/>
          </a:bodyPr>
          <a:lstStyle/>
          <a:p>
            <a:r>
              <a:rPr lang="en-US" dirty="0" smtClean="0">
                <a:solidFill>
                  <a:srgbClr val="FF0000"/>
                </a:solidFill>
              </a:rPr>
              <a:t>MODE 3 (FOR COLD MASS) = 19 Hz</a:t>
            </a:r>
            <a:endParaRPr lang="en-US" dirty="0">
              <a:solidFill>
                <a:srgbClr val="FF0000"/>
              </a:solidFill>
            </a:endParaRPr>
          </a:p>
        </p:txBody>
      </p:sp>
      <p:sp>
        <p:nvSpPr>
          <p:cNvPr id="12" name="TextBox 11"/>
          <p:cNvSpPr txBox="1"/>
          <p:nvPr/>
        </p:nvSpPr>
        <p:spPr>
          <a:xfrm>
            <a:off x="4579677" y="6318251"/>
            <a:ext cx="4230948" cy="369332"/>
          </a:xfrm>
          <a:prstGeom prst="rect">
            <a:avLst/>
          </a:prstGeom>
          <a:noFill/>
        </p:spPr>
        <p:txBody>
          <a:bodyPr wrap="square" rtlCol="0">
            <a:spAutoFit/>
          </a:bodyPr>
          <a:lstStyle/>
          <a:p>
            <a:r>
              <a:rPr lang="en-US" dirty="0" smtClean="0">
                <a:solidFill>
                  <a:srgbClr val="FF0000"/>
                </a:solidFill>
              </a:rPr>
              <a:t>MODE 4 (FOR COLD MASS) = 24 Hz</a:t>
            </a:r>
            <a:endParaRPr lang="en-US" dirty="0">
              <a:solidFill>
                <a:srgbClr val="FF0000"/>
              </a:solidFill>
            </a:endParaRPr>
          </a:p>
        </p:txBody>
      </p:sp>
      <p:pic>
        <p:nvPicPr>
          <p:cNvPr id="13" name="mod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0" y="1094443"/>
            <a:ext cx="4284921" cy="2086667"/>
          </a:xfrm>
          <a:prstGeom prst="rect">
            <a:avLst/>
          </a:prstGeom>
        </p:spPr>
      </p:pic>
      <p:pic>
        <p:nvPicPr>
          <p:cNvPr id="3" name="mode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4439994" y="1106793"/>
            <a:ext cx="4403489" cy="2144407"/>
          </a:xfrm>
          <a:prstGeom prst="rect">
            <a:avLst/>
          </a:prstGeom>
        </p:spPr>
      </p:pic>
      <p:pic>
        <p:nvPicPr>
          <p:cNvPr id="4" name="mode3">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53973" y="3869846"/>
            <a:ext cx="4310282" cy="2099017"/>
          </a:xfrm>
          <a:prstGeom prst="rect">
            <a:avLst/>
          </a:prstGeom>
        </p:spPr>
      </p:pic>
      <p:pic>
        <p:nvPicPr>
          <p:cNvPr id="5" name="mode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4475152" y="3839940"/>
            <a:ext cx="4409929" cy="2147543"/>
          </a:xfrm>
          <a:prstGeom prst="rect">
            <a:avLst/>
          </a:prstGeom>
        </p:spPr>
      </p:pic>
    </p:spTree>
    <p:extLst>
      <p:ext uri="{BB962C8B-B14F-4D97-AF65-F5344CB8AC3E}">
        <p14:creationId xmlns:p14="http://schemas.microsoft.com/office/powerpoint/2010/main" val="6375703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33</a:t>
            </a:fld>
            <a:endParaRPr lang="en-US" dirty="0"/>
          </a:p>
        </p:txBody>
      </p:sp>
      <p:sp>
        <p:nvSpPr>
          <p:cNvPr id="10" name="Title 2"/>
          <p:cNvSpPr txBox="1">
            <a:spLocks/>
          </p:cNvSpPr>
          <p:nvPr/>
        </p:nvSpPr>
        <p:spPr>
          <a:xfrm>
            <a:off x="247312" y="0"/>
            <a:ext cx="8385364" cy="109444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pPr fontAlgn="auto">
              <a:spcAft>
                <a:spcPts val="0"/>
              </a:spcAft>
            </a:pPr>
            <a:r>
              <a:rPr lang="en-US" dirty="0" smtClean="0"/>
              <a:t>Case 3: </a:t>
            </a:r>
            <a:br>
              <a:rPr lang="en-US" dirty="0" smtClean="0"/>
            </a:br>
            <a:r>
              <a:rPr lang="en-US" dirty="0" smtClean="0"/>
              <a:t>(a) </a:t>
            </a:r>
            <a:r>
              <a:rPr lang="en-US" dirty="0"/>
              <a:t>HGRP END CLAMP = </a:t>
            </a:r>
            <a:r>
              <a:rPr lang="en-US" dirty="0" smtClean="0"/>
              <a:t>BONDED</a:t>
            </a:r>
          </a:p>
          <a:p>
            <a:pPr fontAlgn="auto">
              <a:spcAft>
                <a:spcPts val="0"/>
              </a:spcAft>
            </a:pPr>
            <a:r>
              <a:rPr lang="en-US" dirty="0" smtClean="0"/>
              <a:t>(b) HGRP POSTS = FREE</a:t>
            </a:r>
            <a:endParaRPr lang="en-US" dirty="0"/>
          </a:p>
        </p:txBody>
      </p:sp>
      <p:sp>
        <p:nvSpPr>
          <p:cNvPr id="8" name="TextBox 7"/>
          <p:cNvSpPr txBox="1"/>
          <p:nvPr/>
        </p:nvSpPr>
        <p:spPr>
          <a:xfrm>
            <a:off x="712528" y="3193460"/>
            <a:ext cx="2021147" cy="369332"/>
          </a:xfrm>
          <a:prstGeom prst="rect">
            <a:avLst/>
          </a:prstGeom>
          <a:noFill/>
        </p:spPr>
        <p:txBody>
          <a:bodyPr wrap="square" rtlCol="0">
            <a:spAutoFit/>
          </a:bodyPr>
          <a:lstStyle/>
          <a:p>
            <a:r>
              <a:rPr lang="en-US" dirty="0" smtClean="0">
                <a:solidFill>
                  <a:srgbClr val="FF0000"/>
                </a:solidFill>
              </a:rPr>
              <a:t>MODE 1 = 8 Hz</a:t>
            </a:r>
            <a:endParaRPr lang="en-US" dirty="0">
              <a:solidFill>
                <a:srgbClr val="FF0000"/>
              </a:solidFill>
            </a:endParaRPr>
          </a:p>
        </p:txBody>
      </p:sp>
      <p:sp>
        <p:nvSpPr>
          <p:cNvPr id="12" name="TextBox 11"/>
          <p:cNvSpPr txBox="1"/>
          <p:nvPr/>
        </p:nvSpPr>
        <p:spPr>
          <a:xfrm>
            <a:off x="5684577" y="3193460"/>
            <a:ext cx="2021147" cy="369332"/>
          </a:xfrm>
          <a:prstGeom prst="rect">
            <a:avLst/>
          </a:prstGeom>
          <a:noFill/>
        </p:spPr>
        <p:txBody>
          <a:bodyPr wrap="square" rtlCol="0">
            <a:spAutoFit/>
          </a:bodyPr>
          <a:lstStyle/>
          <a:p>
            <a:r>
              <a:rPr lang="en-US" dirty="0" smtClean="0">
                <a:solidFill>
                  <a:srgbClr val="FF0000"/>
                </a:solidFill>
              </a:rPr>
              <a:t>MODE 2 = 17 Hz</a:t>
            </a:r>
            <a:endParaRPr lang="en-US" dirty="0">
              <a:solidFill>
                <a:srgbClr val="FF0000"/>
              </a:solidFill>
            </a:endParaRPr>
          </a:p>
        </p:txBody>
      </p:sp>
      <p:sp>
        <p:nvSpPr>
          <p:cNvPr id="13" name="TextBox 12"/>
          <p:cNvSpPr txBox="1"/>
          <p:nvPr/>
        </p:nvSpPr>
        <p:spPr>
          <a:xfrm>
            <a:off x="247312" y="6318251"/>
            <a:ext cx="4230948" cy="369332"/>
          </a:xfrm>
          <a:prstGeom prst="rect">
            <a:avLst/>
          </a:prstGeom>
          <a:noFill/>
        </p:spPr>
        <p:txBody>
          <a:bodyPr wrap="square" rtlCol="0">
            <a:spAutoFit/>
          </a:bodyPr>
          <a:lstStyle/>
          <a:p>
            <a:r>
              <a:rPr lang="en-US" dirty="0" smtClean="0">
                <a:solidFill>
                  <a:srgbClr val="FF0000"/>
                </a:solidFill>
              </a:rPr>
              <a:t>MODE 3 (FOR COLD MASS) = 20 Hz</a:t>
            </a:r>
            <a:endParaRPr lang="en-US" dirty="0">
              <a:solidFill>
                <a:srgbClr val="FF0000"/>
              </a:solidFill>
            </a:endParaRPr>
          </a:p>
        </p:txBody>
      </p:sp>
      <p:sp>
        <p:nvSpPr>
          <p:cNvPr id="14" name="TextBox 13"/>
          <p:cNvSpPr txBox="1"/>
          <p:nvPr/>
        </p:nvSpPr>
        <p:spPr>
          <a:xfrm>
            <a:off x="4579677" y="6318251"/>
            <a:ext cx="4230948" cy="369332"/>
          </a:xfrm>
          <a:prstGeom prst="rect">
            <a:avLst/>
          </a:prstGeom>
          <a:noFill/>
        </p:spPr>
        <p:txBody>
          <a:bodyPr wrap="square" rtlCol="0">
            <a:spAutoFit/>
          </a:bodyPr>
          <a:lstStyle/>
          <a:p>
            <a:r>
              <a:rPr lang="en-US" dirty="0" smtClean="0">
                <a:solidFill>
                  <a:srgbClr val="FF0000"/>
                </a:solidFill>
              </a:rPr>
              <a:t>MODE 4 (FOR COLD MASS) = 24 Hz</a:t>
            </a:r>
            <a:endParaRPr lang="en-US" dirty="0">
              <a:solidFill>
                <a:srgbClr val="FF0000"/>
              </a:solidFill>
            </a:endParaRPr>
          </a:p>
        </p:txBody>
      </p:sp>
      <p:pic>
        <p:nvPicPr>
          <p:cNvPr id="4" name="Mod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5061" y="1122327"/>
            <a:ext cx="4253023" cy="2071133"/>
          </a:xfrm>
          <a:prstGeom prst="rect">
            <a:avLst/>
          </a:prstGeom>
        </p:spPr>
      </p:pic>
      <p:pic>
        <p:nvPicPr>
          <p:cNvPr id="5" name="Mode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4526108" y="1122327"/>
            <a:ext cx="4338084" cy="2112556"/>
          </a:xfrm>
          <a:prstGeom prst="rect">
            <a:avLst/>
          </a:prstGeom>
        </p:spPr>
      </p:pic>
      <p:pic>
        <p:nvPicPr>
          <p:cNvPr id="6" name="Mode3">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101910" y="3699577"/>
            <a:ext cx="4338084" cy="2112556"/>
          </a:xfrm>
          <a:prstGeom prst="rect">
            <a:avLst/>
          </a:prstGeom>
        </p:spPr>
      </p:pic>
      <p:pic>
        <p:nvPicPr>
          <p:cNvPr id="15" name="Mode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4579677" y="3699577"/>
            <a:ext cx="4338084" cy="2112556"/>
          </a:xfrm>
          <a:prstGeom prst="rect">
            <a:avLst/>
          </a:prstGeom>
        </p:spPr>
      </p:pic>
    </p:spTree>
    <p:extLst>
      <p:ext uri="{BB962C8B-B14F-4D97-AF65-F5344CB8AC3E}">
        <p14:creationId xmlns:p14="http://schemas.microsoft.com/office/powerpoint/2010/main" val="4250779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vol="80000">
                <p:cTn id="19"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5"/>
                                        </p:tgtEl>
                                      </p:cBhvr>
                                    </p:cmd>
                                  </p:childTnLst>
                                </p:cTn>
                              </p:par>
                            </p:childTnLst>
                          </p:cTn>
                        </p:par>
                      </p:childTnLst>
                    </p:cTn>
                  </p:par>
                </p:childTnLst>
              </p:cTn>
              <p:nextCondLst>
                <p:cond evt="onClick" delay="0">
                  <p:tgtEl>
                    <p:spTgt spid="15"/>
                  </p:tgtEl>
                </p:cond>
              </p:nextCondLst>
            </p:seq>
            <p:video>
              <p:cMediaNode vol="80000">
                <p:cTn id="25" fill="hold" display="0">
                  <p:stCondLst>
                    <p:cond delay="indefinite"/>
                  </p:stCondLst>
                </p:cTn>
                <p:tgtEl>
                  <p:spTgt spid="1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34</a:t>
            </a:fld>
            <a:endParaRPr lang="en-US" dirty="0"/>
          </a:p>
        </p:txBody>
      </p:sp>
      <p:sp>
        <p:nvSpPr>
          <p:cNvPr id="9" name="Title 2"/>
          <p:cNvSpPr txBox="1">
            <a:spLocks/>
          </p:cNvSpPr>
          <p:nvPr/>
        </p:nvSpPr>
        <p:spPr>
          <a:xfrm>
            <a:off x="247312" y="0"/>
            <a:ext cx="8385364" cy="109444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pPr fontAlgn="auto">
              <a:spcAft>
                <a:spcPts val="0"/>
              </a:spcAft>
            </a:pPr>
            <a:r>
              <a:rPr lang="en-US" dirty="0" smtClean="0"/>
              <a:t>Case 4: </a:t>
            </a:r>
            <a:br>
              <a:rPr lang="en-US" dirty="0" smtClean="0"/>
            </a:br>
            <a:r>
              <a:rPr lang="en-US" dirty="0" smtClean="0"/>
              <a:t>(a) HGRP END CLAMP = BONDED</a:t>
            </a:r>
            <a:br>
              <a:rPr lang="en-US" dirty="0" smtClean="0"/>
            </a:br>
            <a:r>
              <a:rPr lang="en-US" dirty="0" smtClean="0"/>
              <a:t>(b) HGRP POSTS = CLAMPED</a:t>
            </a:r>
            <a:endParaRPr lang="en-US" dirty="0"/>
          </a:p>
        </p:txBody>
      </p:sp>
      <p:sp>
        <p:nvSpPr>
          <p:cNvPr id="7" name="TextBox 6"/>
          <p:cNvSpPr txBox="1"/>
          <p:nvPr/>
        </p:nvSpPr>
        <p:spPr>
          <a:xfrm>
            <a:off x="712528" y="3193460"/>
            <a:ext cx="2021147" cy="369332"/>
          </a:xfrm>
          <a:prstGeom prst="rect">
            <a:avLst/>
          </a:prstGeom>
          <a:noFill/>
        </p:spPr>
        <p:txBody>
          <a:bodyPr wrap="square" rtlCol="0">
            <a:spAutoFit/>
          </a:bodyPr>
          <a:lstStyle/>
          <a:p>
            <a:r>
              <a:rPr lang="en-US" dirty="0" smtClean="0">
                <a:solidFill>
                  <a:srgbClr val="FF0000"/>
                </a:solidFill>
              </a:rPr>
              <a:t>MODE 1 = 8 Hz</a:t>
            </a:r>
            <a:endParaRPr lang="en-US" dirty="0">
              <a:solidFill>
                <a:srgbClr val="FF0000"/>
              </a:solidFill>
            </a:endParaRPr>
          </a:p>
        </p:txBody>
      </p:sp>
      <p:sp>
        <p:nvSpPr>
          <p:cNvPr id="8" name="TextBox 7"/>
          <p:cNvSpPr txBox="1"/>
          <p:nvPr/>
        </p:nvSpPr>
        <p:spPr>
          <a:xfrm>
            <a:off x="5779385" y="3151019"/>
            <a:ext cx="2021147" cy="369332"/>
          </a:xfrm>
          <a:prstGeom prst="rect">
            <a:avLst/>
          </a:prstGeom>
          <a:noFill/>
        </p:spPr>
        <p:txBody>
          <a:bodyPr wrap="square" rtlCol="0">
            <a:spAutoFit/>
          </a:bodyPr>
          <a:lstStyle/>
          <a:p>
            <a:r>
              <a:rPr lang="en-US" dirty="0" smtClean="0">
                <a:solidFill>
                  <a:srgbClr val="FF0000"/>
                </a:solidFill>
              </a:rPr>
              <a:t>MODE 2 = 17 Hz</a:t>
            </a:r>
            <a:endParaRPr lang="en-US" dirty="0">
              <a:solidFill>
                <a:srgbClr val="FF0000"/>
              </a:solidFill>
            </a:endParaRPr>
          </a:p>
        </p:txBody>
      </p:sp>
      <p:sp>
        <p:nvSpPr>
          <p:cNvPr id="10" name="TextBox 9"/>
          <p:cNvSpPr txBox="1"/>
          <p:nvPr/>
        </p:nvSpPr>
        <p:spPr>
          <a:xfrm>
            <a:off x="247312" y="6318251"/>
            <a:ext cx="4230948" cy="369332"/>
          </a:xfrm>
          <a:prstGeom prst="rect">
            <a:avLst/>
          </a:prstGeom>
          <a:noFill/>
        </p:spPr>
        <p:txBody>
          <a:bodyPr wrap="square" rtlCol="0">
            <a:spAutoFit/>
          </a:bodyPr>
          <a:lstStyle/>
          <a:p>
            <a:r>
              <a:rPr lang="en-US" dirty="0" smtClean="0">
                <a:solidFill>
                  <a:srgbClr val="FF0000"/>
                </a:solidFill>
              </a:rPr>
              <a:t>MODE 3 (FOR COLD MASS) = 20 Hz</a:t>
            </a:r>
            <a:endParaRPr lang="en-US" dirty="0">
              <a:solidFill>
                <a:srgbClr val="FF0000"/>
              </a:solidFill>
            </a:endParaRPr>
          </a:p>
        </p:txBody>
      </p:sp>
      <p:pic>
        <p:nvPicPr>
          <p:cNvPr id="3" name="MOD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0" y="1146944"/>
            <a:ext cx="4219575" cy="2043857"/>
          </a:xfrm>
          <a:prstGeom prst="rect">
            <a:avLst/>
          </a:prstGeom>
        </p:spPr>
      </p:pic>
      <p:pic>
        <p:nvPicPr>
          <p:cNvPr id="4" name="MODE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4591050" y="1146944"/>
            <a:ext cx="4219575" cy="2043857"/>
          </a:xfrm>
          <a:prstGeom prst="rect">
            <a:avLst/>
          </a:prstGeom>
        </p:spPr>
      </p:pic>
      <p:pic>
        <p:nvPicPr>
          <p:cNvPr id="5" name="MODE3">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66675" y="3849902"/>
            <a:ext cx="4219575" cy="2043857"/>
          </a:xfrm>
          <a:prstGeom prst="rect">
            <a:avLst/>
          </a:prstGeom>
        </p:spPr>
      </p:pic>
      <p:pic>
        <p:nvPicPr>
          <p:cNvPr id="6" name="MODE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4591050" y="3849902"/>
            <a:ext cx="4219575" cy="2043857"/>
          </a:xfrm>
          <a:prstGeom prst="rect">
            <a:avLst/>
          </a:prstGeom>
        </p:spPr>
      </p:pic>
      <p:sp>
        <p:nvSpPr>
          <p:cNvPr id="15" name="TextBox 14"/>
          <p:cNvSpPr txBox="1"/>
          <p:nvPr/>
        </p:nvSpPr>
        <p:spPr>
          <a:xfrm>
            <a:off x="4579677" y="6318251"/>
            <a:ext cx="4230948" cy="369332"/>
          </a:xfrm>
          <a:prstGeom prst="rect">
            <a:avLst/>
          </a:prstGeom>
          <a:noFill/>
        </p:spPr>
        <p:txBody>
          <a:bodyPr wrap="square" rtlCol="0">
            <a:spAutoFit/>
          </a:bodyPr>
          <a:lstStyle/>
          <a:p>
            <a:r>
              <a:rPr lang="en-US" dirty="0" smtClean="0">
                <a:solidFill>
                  <a:srgbClr val="FF0000"/>
                </a:solidFill>
              </a:rPr>
              <a:t>MODE 4 (FOR COLD MASS) = 24 Hz</a:t>
            </a:r>
            <a:endParaRPr lang="en-US" dirty="0">
              <a:solidFill>
                <a:srgbClr val="FF0000"/>
              </a:solidFill>
            </a:endParaRPr>
          </a:p>
        </p:txBody>
      </p:sp>
    </p:spTree>
    <p:extLst>
      <p:ext uri="{BB962C8B-B14F-4D97-AF65-F5344CB8AC3E}">
        <p14:creationId xmlns:p14="http://schemas.microsoft.com/office/powerpoint/2010/main" val="656241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repeatCount="indefinite"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repeatCount="indefinite"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vol="80000">
                <p:cTn id="25" repeatCount="indefinite" fill="hold" display="0">
                  <p:stCondLst>
                    <p:cond delay="indefinite"/>
                  </p:st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35</a:t>
            </a:fld>
            <a:endParaRPr lang="en-US" dirty="0"/>
          </a:p>
        </p:txBody>
      </p:sp>
      <p:sp>
        <p:nvSpPr>
          <p:cNvPr id="3" name="Title 2"/>
          <p:cNvSpPr>
            <a:spLocks noGrp="1"/>
          </p:cNvSpPr>
          <p:nvPr>
            <p:ph type="title"/>
          </p:nvPr>
        </p:nvSpPr>
        <p:spPr/>
        <p:txBody>
          <a:bodyPr/>
          <a:lstStyle/>
          <a:p>
            <a:r>
              <a:rPr lang="en-US" dirty="0" smtClean="0"/>
              <a:t>MODAL ANALYSIS SUMMARY</a:t>
            </a:r>
            <a:endParaRPr lang="en-US" dirty="0"/>
          </a:p>
        </p:txBody>
      </p:sp>
      <p:graphicFrame>
        <p:nvGraphicFramePr>
          <p:cNvPr id="6" name="Table 5"/>
          <p:cNvGraphicFramePr>
            <a:graphicFrameLocks noGrp="1"/>
          </p:cNvGraphicFramePr>
          <p:nvPr>
            <p:extLst/>
          </p:nvPr>
        </p:nvGraphicFramePr>
        <p:xfrm>
          <a:off x="167151" y="1593899"/>
          <a:ext cx="8669420" cy="2687320"/>
        </p:xfrm>
        <a:graphic>
          <a:graphicData uri="http://schemas.openxmlformats.org/drawingml/2006/table">
            <a:tbl>
              <a:tblPr firstRow="1" bandRow="1">
                <a:tableStyleId>{5C22544A-7EE6-4342-B048-85BDC9FD1C3A}</a:tableStyleId>
              </a:tblPr>
              <a:tblGrid>
                <a:gridCol w="958849">
                  <a:extLst>
                    <a:ext uri="{9D8B030D-6E8A-4147-A177-3AD203B41FA5}">
                      <a16:colId xmlns="" xmlns:a16="http://schemas.microsoft.com/office/drawing/2014/main" val="4186940243"/>
                    </a:ext>
                  </a:extLst>
                </a:gridCol>
                <a:gridCol w="3570018">
                  <a:extLst>
                    <a:ext uri="{9D8B030D-6E8A-4147-A177-3AD203B41FA5}">
                      <a16:colId xmlns="" xmlns:a16="http://schemas.microsoft.com/office/drawing/2014/main" val="1531881480"/>
                    </a:ext>
                  </a:extLst>
                </a:gridCol>
                <a:gridCol w="1043797">
                  <a:extLst>
                    <a:ext uri="{9D8B030D-6E8A-4147-A177-3AD203B41FA5}">
                      <a16:colId xmlns="" xmlns:a16="http://schemas.microsoft.com/office/drawing/2014/main" val="1845874450"/>
                    </a:ext>
                  </a:extLst>
                </a:gridCol>
                <a:gridCol w="983411">
                  <a:extLst>
                    <a:ext uri="{9D8B030D-6E8A-4147-A177-3AD203B41FA5}">
                      <a16:colId xmlns="" xmlns:a16="http://schemas.microsoft.com/office/drawing/2014/main" val="576331247"/>
                    </a:ext>
                  </a:extLst>
                </a:gridCol>
                <a:gridCol w="1095555">
                  <a:extLst>
                    <a:ext uri="{9D8B030D-6E8A-4147-A177-3AD203B41FA5}">
                      <a16:colId xmlns="" xmlns:a16="http://schemas.microsoft.com/office/drawing/2014/main" val="3429648333"/>
                    </a:ext>
                  </a:extLst>
                </a:gridCol>
                <a:gridCol w="1017790">
                  <a:extLst>
                    <a:ext uri="{9D8B030D-6E8A-4147-A177-3AD203B41FA5}">
                      <a16:colId xmlns="" xmlns:a16="http://schemas.microsoft.com/office/drawing/2014/main" val="2416373554"/>
                    </a:ext>
                  </a:extLst>
                </a:gridCol>
              </a:tblGrid>
              <a:tr h="370840">
                <a:tc>
                  <a:txBody>
                    <a:bodyPr/>
                    <a:lstStyle/>
                    <a:p>
                      <a:r>
                        <a:rPr lang="en-US" sz="1600" dirty="0" smtClean="0"/>
                        <a:t>CASES</a:t>
                      </a:r>
                      <a:endParaRPr lang="en-US" sz="1600" dirty="0"/>
                    </a:p>
                  </a:txBody>
                  <a:tcPr/>
                </a:tc>
                <a:tc>
                  <a:txBody>
                    <a:bodyPr/>
                    <a:lstStyle/>
                    <a:p>
                      <a:endParaRPr lang="en-US" sz="1600" dirty="0"/>
                    </a:p>
                  </a:txBody>
                  <a:tcPr/>
                </a:tc>
                <a:tc>
                  <a:txBody>
                    <a:bodyPr/>
                    <a:lstStyle/>
                    <a:p>
                      <a:r>
                        <a:rPr lang="en-US" sz="1600" dirty="0" smtClean="0"/>
                        <a:t>MODE-1</a:t>
                      </a:r>
                      <a:endParaRPr lang="en-US" sz="1600" dirty="0"/>
                    </a:p>
                  </a:txBody>
                  <a:tcPr/>
                </a:tc>
                <a:tc>
                  <a:txBody>
                    <a:bodyPr/>
                    <a:lstStyle/>
                    <a:p>
                      <a:r>
                        <a:rPr lang="en-US" sz="1600" dirty="0" smtClean="0"/>
                        <a:t>MODE-2</a:t>
                      </a:r>
                      <a:endParaRPr lang="en-US" sz="1600" dirty="0"/>
                    </a:p>
                  </a:txBody>
                  <a:tcPr/>
                </a:tc>
                <a:tc>
                  <a:txBody>
                    <a:bodyPr/>
                    <a:lstStyle/>
                    <a:p>
                      <a:r>
                        <a:rPr lang="en-US" sz="1600" dirty="0" smtClean="0"/>
                        <a:t>MODE-3</a:t>
                      </a:r>
                      <a:endParaRPr lang="en-US" sz="1600" dirty="0"/>
                    </a:p>
                  </a:txBody>
                  <a:tcPr/>
                </a:tc>
                <a:tc>
                  <a:txBody>
                    <a:bodyPr/>
                    <a:lstStyle/>
                    <a:p>
                      <a:r>
                        <a:rPr lang="en-US" sz="1600" dirty="0" smtClean="0"/>
                        <a:t>MODE-4</a:t>
                      </a:r>
                      <a:endParaRPr lang="en-US" sz="1600" dirty="0"/>
                    </a:p>
                  </a:txBody>
                  <a:tcPr/>
                </a:tc>
                <a:extLst>
                  <a:ext uri="{0D108BD9-81ED-4DB2-BD59-A6C34878D82A}">
                    <a16:rowId xmlns="" xmlns:a16="http://schemas.microsoft.com/office/drawing/2014/main" val="1273986954"/>
                  </a:ext>
                </a:extLst>
              </a:tr>
              <a:tr h="565810">
                <a:tc>
                  <a:txBody>
                    <a:bodyPr/>
                    <a:lstStyle/>
                    <a:p>
                      <a:r>
                        <a:rPr lang="en-US" sz="1600" dirty="0" smtClean="0"/>
                        <a:t>CASE-1</a:t>
                      </a:r>
                      <a:endParaRPr lang="en-US" sz="1600" dirty="0"/>
                    </a:p>
                  </a:txBody>
                  <a:tcPr/>
                </a:tc>
                <a:tc>
                  <a:txBody>
                    <a:bodyPr/>
                    <a:lstStyle/>
                    <a:p>
                      <a:pPr algn="l"/>
                      <a:r>
                        <a:rPr lang="en-US" sz="1600" dirty="0" smtClean="0"/>
                        <a:t>HGRP END:         FRICTIONLESS</a:t>
                      </a:r>
                    </a:p>
                    <a:p>
                      <a:pPr algn="l"/>
                      <a:r>
                        <a:rPr lang="en-US" sz="1600" dirty="0" smtClean="0"/>
                        <a:t>HGRP POSTS:     FREE</a:t>
                      </a:r>
                    </a:p>
                  </a:txBody>
                  <a:tcPr/>
                </a:tc>
                <a:tc>
                  <a:txBody>
                    <a:bodyPr/>
                    <a:lstStyle/>
                    <a:p>
                      <a:r>
                        <a:rPr lang="en-US" sz="1600" dirty="0" smtClean="0"/>
                        <a:t>8 Hz</a:t>
                      </a:r>
                      <a:endParaRPr lang="en-US" sz="1600" dirty="0"/>
                    </a:p>
                  </a:txBody>
                  <a:tcPr/>
                </a:tc>
                <a:tc>
                  <a:txBody>
                    <a:bodyPr/>
                    <a:lstStyle/>
                    <a:p>
                      <a:r>
                        <a:rPr lang="en-US" sz="1600" dirty="0" smtClean="0"/>
                        <a:t>15 Hz</a:t>
                      </a:r>
                      <a:endParaRPr lang="en-US" sz="1600" dirty="0"/>
                    </a:p>
                  </a:txBody>
                  <a:tcPr/>
                </a:tc>
                <a:tc>
                  <a:txBody>
                    <a:bodyPr/>
                    <a:lstStyle/>
                    <a:p>
                      <a:r>
                        <a:rPr lang="en-US" sz="1600" dirty="0" smtClean="0"/>
                        <a:t>19 Hz</a:t>
                      </a:r>
                      <a:endParaRPr lang="en-US" sz="1600" dirty="0"/>
                    </a:p>
                  </a:txBody>
                  <a:tcPr/>
                </a:tc>
                <a:tc>
                  <a:txBody>
                    <a:bodyPr/>
                    <a:lstStyle/>
                    <a:p>
                      <a:r>
                        <a:rPr lang="en-US" sz="1600" dirty="0" smtClean="0"/>
                        <a:t>24 Hz</a:t>
                      </a:r>
                      <a:endParaRPr lang="en-US" sz="1600" dirty="0"/>
                    </a:p>
                  </a:txBody>
                  <a:tcPr/>
                </a:tc>
                <a:extLst>
                  <a:ext uri="{0D108BD9-81ED-4DB2-BD59-A6C34878D82A}">
                    <a16:rowId xmlns="" xmlns:a16="http://schemas.microsoft.com/office/drawing/2014/main" val="1863582724"/>
                  </a:ext>
                </a:extLst>
              </a:tr>
              <a:tr h="370840">
                <a:tc>
                  <a:txBody>
                    <a:bodyPr/>
                    <a:lstStyle/>
                    <a:p>
                      <a:r>
                        <a:rPr lang="en-US" sz="1600" dirty="0" smtClean="0"/>
                        <a:t>CASE-2</a:t>
                      </a:r>
                      <a:endParaRPr lang="en-US" sz="1600" dirty="0"/>
                    </a:p>
                  </a:txBody>
                  <a:tcPr/>
                </a:tc>
                <a:tc>
                  <a:txBody>
                    <a:bodyPr/>
                    <a:lstStyle/>
                    <a:p>
                      <a:pPr algn="l"/>
                      <a:r>
                        <a:rPr lang="en-US" sz="1600" dirty="0" smtClean="0"/>
                        <a:t>HGRP END:         FRICTIONLESS</a:t>
                      </a:r>
                    </a:p>
                    <a:p>
                      <a:pPr algn="l"/>
                      <a:r>
                        <a:rPr lang="en-US" sz="1600" dirty="0" smtClean="0"/>
                        <a:t>HGRP POSTS:     CLAMPED</a:t>
                      </a:r>
                    </a:p>
                  </a:txBody>
                  <a:tcPr/>
                </a:tc>
                <a:tc>
                  <a:txBody>
                    <a:bodyPr/>
                    <a:lstStyle/>
                    <a:p>
                      <a:r>
                        <a:rPr lang="en-US" sz="1600" dirty="0" smtClean="0"/>
                        <a:t>8 Hz</a:t>
                      </a:r>
                      <a:endParaRPr lang="en-US" sz="1600" dirty="0"/>
                    </a:p>
                  </a:txBody>
                  <a:tcPr/>
                </a:tc>
                <a:tc>
                  <a:txBody>
                    <a:bodyPr/>
                    <a:lstStyle/>
                    <a:p>
                      <a:r>
                        <a:rPr lang="en-US" sz="1600" dirty="0" smtClean="0"/>
                        <a:t>15 Hz</a:t>
                      </a:r>
                      <a:endParaRPr lang="en-US" sz="1600" dirty="0"/>
                    </a:p>
                  </a:txBody>
                  <a:tcPr/>
                </a:tc>
                <a:tc>
                  <a:txBody>
                    <a:bodyPr/>
                    <a:lstStyle/>
                    <a:p>
                      <a:r>
                        <a:rPr lang="en-US" sz="1600" dirty="0" smtClean="0"/>
                        <a:t>19 Hz</a:t>
                      </a:r>
                      <a:endParaRPr lang="en-US" sz="1600" dirty="0"/>
                    </a:p>
                  </a:txBody>
                  <a:tcPr/>
                </a:tc>
                <a:tc>
                  <a:txBody>
                    <a:bodyPr/>
                    <a:lstStyle/>
                    <a:p>
                      <a:r>
                        <a:rPr lang="en-US" sz="1600" dirty="0" smtClean="0"/>
                        <a:t>24 Hz</a:t>
                      </a:r>
                      <a:endParaRPr lang="en-US" sz="1600" dirty="0"/>
                    </a:p>
                  </a:txBody>
                  <a:tcPr/>
                </a:tc>
                <a:extLst>
                  <a:ext uri="{0D108BD9-81ED-4DB2-BD59-A6C34878D82A}">
                    <a16:rowId xmlns="" xmlns:a16="http://schemas.microsoft.com/office/drawing/2014/main" val="2702922028"/>
                  </a:ext>
                </a:extLst>
              </a:tr>
              <a:tr h="370840">
                <a:tc>
                  <a:txBody>
                    <a:bodyPr/>
                    <a:lstStyle/>
                    <a:p>
                      <a:r>
                        <a:rPr lang="en-US" sz="1600" dirty="0" smtClean="0"/>
                        <a:t>CASE-3</a:t>
                      </a:r>
                      <a:endParaRPr lang="en-US" sz="1600" dirty="0"/>
                    </a:p>
                  </a:txBody>
                  <a:tcPr/>
                </a:tc>
                <a:tc>
                  <a:txBody>
                    <a:bodyPr/>
                    <a:lstStyle/>
                    <a:p>
                      <a:pPr algn="l"/>
                      <a:r>
                        <a:rPr lang="en-US" sz="1600" dirty="0" smtClean="0"/>
                        <a:t>HGRP END:         BONDED</a:t>
                      </a:r>
                    </a:p>
                    <a:p>
                      <a:pPr algn="l"/>
                      <a:r>
                        <a:rPr lang="en-US" sz="1600" dirty="0" smtClean="0"/>
                        <a:t>HGRP POSTS:     FREE</a:t>
                      </a:r>
                    </a:p>
                  </a:txBody>
                  <a:tcPr/>
                </a:tc>
                <a:tc>
                  <a:txBody>
                    <a:bodyPr/>
                    <a:lstStyle/>
                    <a:p>
                      <a:r>
                        <a:rPr lang="en-US" sz="1600" dirty="0" smtClean="0"/>
                        <a:t>8 Hz</a:t>
                      </a:r>
                      <a:endParaRPr lang="en-US" sz="1600" dirty="0"/>
                    </a:p>
                  </a:txBody>
                  <a:tcPr/>
                </a:tc>
                <a:tc>
                  <a:txBody>
                    <a:bodyPr/>
                    <a:lstStyle/>
                    <a:p>
                      <a:r>
                        <a:rPr lang="en-US" sz="1600" dirty="0" smtClean="0"/>
                        <a:t>17 Hz</a:t>
                      </a:r>
                      <a:endParaRPr lang="en-US" sz="1600" dirty="0"/>
                    </a:p>
                  </a:txBody>
                  <a:tcPr/>
                </a:tc>
                <a:tc>
                  <a:txBody>
                    <a:bodyPr/>
                    <a:lstStyle/>
                    <a:p>
                      <a:r>
                        <a:rPr lang="en-US" sz="1600" dirty="0" smtClean="0"/>
                        <a:t>20</a:t>
                      </a:r>
                      <a:r>
                        <a:rPr lang="en-US" sz="1600" baseline="0" dirty="0" smtClean="0"/>
                        <a:t> Hz</a:t>
                      </a:r>
                      <a:endParaRPr lang="en-US" sz="1600" dirty="0"/>
                    </a:p>
                  </a:txBody>
                  <a:tcPr/>
                </a:tc>
                <a:tc>
                  <a:txBody>
                    <a:bodyPr/>
                    <a:lstStyle/>
                    <a:p>
                      <a:r>
                        <a:rPr lang="en-US" sz="1600" dirty="0" smtClean="0"/>
                        <a:t>24 Hz</a:t>
                      </a:r>
                      <a:endParaRPr lang="en-US" sz="1600" dirty="0"/>
                    </a:p>
                  </a:txBody>
                  <a:tcPr/>
                </a:tc>
                <a:extLst>
                  <a:ext uri="{0D108BD9-81ED-4DB2-BD59-A6C34878D82A}">
                    <a16:rowId xmlns="" xmlns:a16="http://schemas.microsoft.com/office/drawing/2014/main" val="1406904867"/>
                  </a:ext>
                </a:extLst>
              </a:tr>
              <a:tr h="370840">
                <a:tc>
                  <a:txBody>
                    <a:bodyPr/>
                    <a:lstStyle/>
                    <a:p>
                      <a:r>
                        <a:rPr lang="en-US" sz="1600" dirty="0" smtClean="0"/>
                        <a:t>CASE-4</a:t>
                      </a:r>
                      <a:endParaRPr lang="en-US" sz="1600" dirty="0"/>
                    </a:p>
                  </a:txBody>
                  <a:tcPr/>
                </a:tc>
                <a:tc>
                  <a:txBody>
                    <a:bodyPr/>
                    <a:lstStyle/>
                    <a:p>
                      <a:pPr algn="l"/>
                      <a:r>
                        <a:rPr lang="en-US" sz="1600" dirty="0" smtClean="0"/>
                        <a:t>HGRP END:         BONDED</a:t>
                      </a:r>
                    </a:p>
                    <a:p>
                      <a:pPr algn="l"/>
                      <a:r>
                        <a:rPr lang="en-US" sz="1600" dirty="0" smtClean="0"/>
                        <a:t>HGRP POSTS:     CLAMPED</a:t>
                      </a:r>
                    </a:p>
                  </a:txBody>
                  <a:tcPr/>
                </a:tc>
                <a:tc>
                  <a:txBody>
                    <a:bodyPr/>
                    <a:lstStyle/>
                    <a:p>
                      <a:r>
                        <a:rPr lang="en-US" sz="1600" dirty="0" smtClean="0"/>
                        <a:t>8 Hz</a:t>
                      </a:r>
                      <a:endParaRPr lang="en-US" sz="1600" dirty="0"/>
                    </a:p>
                  </a:txBody>
                  <a:tcPr/>
                </a:tc>
                <a:tc>
                  <a:txBody>
                    <a:bodyPr/>
                    <a:lstStyle/>
                    <a:p>
                      <a:r>
                        <a:rPr lang="en-US" sz="1600" dirty="0" smtClean="0"/>
                        <a:t>17 Hz</a:t>
                      </a:r>
                      <a:endParaRPr lang="en-US" sz="1600" dirty="0"/>
                    </a:p>
                  </a:txBody>
                  <a:tcPr/>
                </a:tc>
                <a:tc>
                  <a:txBody>
                    <a:bodyPr/>
                    <a:lstStyle/>
                    <a:p>
                      <a:r>
                        <a:rPr lang="en-US" sz="1600" dirty="0" smtClean="0"/>
                        <a:t>20 Hz</a:t>
                      </a:r>
                      <a:endParaRPr lang="en-US" sz="1600" dirty="0"/>
                    </a:p>
                  </a:txBody>
                  <a:tcPr/>
                </a:tc>
                <a:tc>
                  <a:txBody>
                    <a:bodyPr/>
                    <a:lstStyle/>
                    <a:p>
                      <a:r>
                        <a:rPr lang="en-US" sz="1600" dirty="0" smtClean="0"/>
                        <a:t>24 Hz</a:t>
                      </a:r>
                      <a:endParaRPr lang="en-US" sz="1600" dirty="0"/>
                    </a:p>
                  </a:txBody>
                  <a:tcPr/>
                </a:tc>
                <a:extLst>
                  <a:ext uri="{0D108BD9-81ED-4DB2-BD59-A6C34878D82A}">
                    <a16:rowId xmlns="" xmlns:a16="http://schemas.microsoft.com/office/drawing/2014/main" val="1671745455"/>
                  </a:ext>
                </a:extLst>
              </a:tr>
            </a:tbl>
          </a:graphicData>
        </a:graphic>
      </p:graphicFrame>
    </p:spTree>
    <p:extLst>
      <p:ext uri="{BB962C8B-B14F-4D97-AF65-F5344CB8AC3E}">
        <p14:creationId xmlns:p14="http://schemas.microsoft.com/office/powerpoint/2010/main" val="21093150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yomodulePipesDrawing-F1000994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100" y="0"/>
            <a:ext cx="7270916" cy="6858000"/>
          </a:xfrm>
          <a:prstGeom prst="rect">
            <a:avLst/>
          </a:prstGeom>
        </p:spPr>
      </p:pic>
      <p:sp>
        <p:nvSpPr>
          <p:cNvPr id="3" name="TextBox 2"/>
          <p:cNvSpPr txBox="1"/>
          <p:nvPr/>
        </p:nvSpPr>
        <p:spPr>
          <a:xfrm>
            <a:off x="313267" y="685814"/>
            <a:ext cx="2146742" cy="646331"/>
          </a:xfrm>
          <a:prstGeom prst="rect">
            <a:avLst/>
          </a:prstGeom>
          <a:noFill/>
        </p:spPr>
        <p:txBody>
          <a:bodyPr wrap="none" rtlCol="0">
            <a:spAutoFit/>
          </a:bodyPr>
          <a:lstStyle/>
          <a:p>
            <a:r>
              <a:rPr lang="en-US" dirty="0" smtClean="0"/>
              <a:t>Some dimensions</a:t>
            </a:r>
            <a:r>
              <a:rPr lang="en-US" dirty="0" smtClean="0"/>
              <a:t>, </a:t>
            </a:r>
          </a:p>
          <a:p>
            <a:r>
              <a:rPr lang="en-US" dirty="0"/>
              <a:t>f</a:t>
            </a:r>
            <a:r>
              <a:rPr lang="en-US" dirty="0" smtClean="0"/>
              <a:t>or reference</a:t>
            </a:r>
            <a:endParaRPr lang="en-US" dirty="0"/>
          </a:p>
        </p:txBody>
      </p:sp>
      <p:sp>
        <p:nvSpPr>
          <p:cNvPr id="4" name="Footer Placeholder 3"/>
          <p:cNvSpPr>
            <a:spLocks noGrp="1"/>
          </p:cNvSpPr>
          <p:nvPr>
            <p:ph type="ftr" sz="quarter" idx="11"/>
          </p:nvPr>
        </p:nvSpPr>
        <p:spPr/>
        <p:txBody>
          <a:bodyPr/>
          <a:lstStyle/>
          <a:p>
            <a:r>
              <a:rPr lang="en-US" smtClean="0"/>
              <a:t>Cryomodule shipping motion analysis, 6/12/2018</a:t>
            </a:r>
            <a:endParaRPr lang="en-US"/>
          </a:p>
        </p:txBody>
      </p:sp>
      <p:sp>
        <p:nvSpPr>
          <p:cNvPr id="5" name="Slide Number Placeholder 4"/>
          <p:cNvSpPr>
            <a:spLocks noGrp="1"/>
          </p:cNvSpPr>
          <p:nvPr>
            <p:ph type="sldNum" sz="quarter" idx="12"/>
          </p:nvPr>
        </p:nvSpPr>
        <p:spPr/>
        <p:txBody>
          <a:bodyPr/>
          <a:lstStyle/>
          <a:p>
            <a:fld id="{0D179CF4-7C59-B847-9587-450D8ED7A11F}" type="slidenum">
              <a:rPr lang="en-US" smtClean="0"/>
              <a:t>4</a:t>
            </a:fld>
            <a:endParaRPr lang="en-US"/>
          </a:p>
        </p:txBody>
      </p:sp>
    </p:spTree>
    <p:extLst>
      <p:ext uri="{BB962C8B-B14F-4D97-AF65-F5344CB8AC3E}">
        <p14:creationId xmlns:p14="http://schemas.microsoft.com/office/powerpoint/2010/main" val="42592674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a:t>
            </a:fld>
            <a:endParaRPr lang="en-US" dirty="0"/>
          </a:p>
        </p:txBody>
      </p:sp>
      <p:sp>
        <p:nvSpPr>
          <p:cNvPr id="6" name="Title 5"/>
          <p:cNvSpPr>
            <a:spLocks noGrp="1"/>
          </p:cNvSpPr>
          <p:nvPr>
            <p:ph type="title"/>
          </p:nvPr>
        </p:nvSpPr>
        <p:spPr>
          <a:xfrm>
            <a:off x="451822" y="129091"/>
            <a:ext cx="8103570" cy="557451"/>
          </a:xfrm>
        </p:spPr>
        <p:txBody>
          <a:bodyPr/>
          <a:lstStyle/>
          <a:p>
            <a:r>
              <a:rPr lang="en-US" dirty="0"/>
              <a:t>Cavity motion </a:t>
            </a:r>
            <a:r>
              <a:rPr lang="en-US" dirty="0" smtClean="0"/>
              <a:t>which could result </a:t>
            </a:r>
            <a:r>
              <a:rPr lang="en-US" dirty="0"/>
              <a:t>from support motion</a:t>
            </a:r>
          </a:p>
        </p:txBody>
      </p:sp>
      <p:sp>
        <p:nvSpPr>
          <p:cNvPr id="4" name="Footer Placeholder 3"/>
          <p:cNvSpPr>
            <a:spLocks noGrp="1"/>
          </p:cNvSpPr>
          <p:nvPr>
            <p:ph type="ftr" sz="quarter" idx="13"/>
          </p:nvPr>
        </p:nvSpPr>
        <p:spPr/>
        <p:txBody>
          <a:bodyPr/>
          <a:lstStyle/>
          <a:p>
            <a:r>
              <a:rPr lang="en-US" smtClean="0"/>
              <a:t>Cryomodule shipping motion analysis, 6/12/2018</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 y="686542"/>
            <a:ext cx="8858250" cy="5701061"/>
          </a:xfrm>
          <a:prstGeom prst="rect">
            <a:avLst/>
          </a:prstGeom>
        </p:spPr>
      </p:pic>
      <p:cxnSp>
        <p:nvCxnSpPr>
          <p:cNvPr id="9" name="Straight Arrow Connector 8"/>
          <p:cNvCxnSpPr/>
          <p:nvPr/>
        </p:nvCxnSpPr>
        <p:spPr>
          <a:xfrm flipH="1">
            <a:off x="3914775" y="1743075"/>
            <a:ext cx="1114425" cy="358140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752725" y="1743075"/>
            <a:ext cx="2276475"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752725" y="1352549"/>
            <a:ext cx="0" cy="390525"/>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429000" y="5133975"/>
            <a:ext cx="485776" cy="190502"/>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238145" y="3135868"/>
            <a:ext cx="1152880" cy="369332"/>
          </a:xfrm>
          <a:prstGeom prst="rect">
            <a:avLst/>
          </a:prstGeom>
          <a:noFill/>
        </p:spPr>
        <p:txBody>
          <a:bodyPr wrap="none" rtlCol="0">
            <a:spAutoFit/>
          </a:bodyPr>
          <a:lstStyle/>
          <a:p>
            <a:r>
              <a:rPr lang="en-US" dirty="0">
                <a:solidFill>
                  <a:srgbClr val="FF0000"/>
                </a:solidFill>
              </a:rPr>
              <a:t>~774 mm</a:t>
            </a:r>
          </a:p>
        </p:txBody>
      </p:sp>
      <p:sp>
        <p:nvSpPr>
          <p:cNvPr id="23" name="TextBox 22"/>
          <p:cNvSpPr txBox="1"/>
          <p:nvPr/>
        </p:nvSpPr>
        <p:spPr>
          <a:xfrm>
            <a:off x="3314522" y="1373743"/>
            <a:ext cx="1152880" cy="369332"/>
          </a:xfrm>
          <a:prstGeom prst="rect">
            <a:avLst/>
          </a:prstGeom>
          <a:noFill/>
        </p:spPr>
        <p:txBody>
          <a:bodyPr wrap="none" rtlCol="0">
            <a:spAutoFit/>
          </a:bodyPr>
          <a:lstStyle/>
          <a:p>
            <a:r>
              <a:rPr lang="en-US" dirty="0">
                <a:solidFill>
                  <a:srgbClr val="FF0000"/>
                </a:solidFill>
              </a:rPr>
              <a:t>~476 mm</a:t>
            </a:r>
          </a:p>
        </p:txBody>
      </p:sp>
      <p:sp>
        <p:nvSpPr>
          <p:cNvPr id="24" name="TextBox 23"/>
          <p:cNvSpPr txBox="1"/>
          <p:nvPr/>
        </p:nvSpPr>
        <p:spPr>
          <a:xfrm>
            <a:off x="6677024" y="781050"/>
            <a:ext cx="2257425" cy="2800767"/>
          </a:xfrm>
          <a:prstGeom prst="rect">
            <a:avLst/>
          </a:prstGeom>
          <a:noFill/>
        </p:spPr>
        <p:txBody>
          <a:bodyPr wrap="square" rtlCol="0">
            <a:spAutoFit/>
          </a:bodyPr>
          <a:lstStyle/>
          <a:p>
            <a:r>
              <a:rPr lang="en-US" sz="1600" dirty="0"/>
              <a:t>Ratio of cavity motion </a:t>
            </a:r>
          </a:p>
          <a:p>
            <a:r>
              <a:rPr lang="en-US" sz="1600" dirty="0"/>
              <a:t>to support bolt lift is </a:t>
            </a:r>
          </a:p>
          <a:p>
            <a:r>
              <a:rPr lang="en-US" sz="1600" dirty="0"/>
              <a:t>about 1.6.  Cavity </a:t>
            </a:r>
          </a:p>
          <a:p>
            <a:r>
              <a:rPr lang="en-US" sz="1600" dirty="0"/>
              <a:t>motion up at about a </a:t>
            </a:r>
          </a:p>
          <a:p>
            <a:r>
              <a:rPr lang="en-US" sz="1600" dirty="0"/>
              <a:t>17 degree (0.3 radian)</a:t>
            </a:r>
          </a:p>
          <a:p>
            <a:r>
              <a:rPr lang="en-US" sz="1600" dirty="0"/>
              <a:t>angle. </a:t>
            </a:r>
            <a:endParaRPr lang="en-US" sz="1600" dirty="0" smtClean="0"/>
          </a:p>
          <a:p>
            <a:r>
              <a:rPr lang="en-US" sz="1600" dirty="0" smtClean="0"/>
              <a:t>Motion in the direction shown would lift the G-10 support block into contact with the coupler.  </a:t>
            </a:r>
            <a:endParaRPr lang="en-US" sz="1600" dirty="0"/>
          </a:p>
        </p:txBody>
      </p:sp>
      <p:sp>
        <p:nvSpPr>
          <p:cNvPr id="12" name="TextBox 11"/>
          <p:cNvSpPr txBox="1"/>
          <p:nvPr/>
        </p:nvSpPr>
        <p:spPr>
          <a:xfrm>
            <a:off x="561975" y="819150"/>
            <a:ext cx="1975221" cy="1569660"/>
          </a:xfrm>
          <a:prstGeom prst="rect">
            <a:avLst/>
          </a:prstGeom>
          <a:noFill/>
        </p:spPr>
        <p:txBody>
          <a:bodyPr wrap="none" rtlCol="0">
            <a:spAutoFit/>
          </a:bodyPr>
          <a:lstStyle/>
          <a:p>
            <a:r>
              <a:rPr lang="en-US" sz="1600" dirty="0" smtClean="0"/>
              <a:t>Cold mass was not </a:t>
            </a:r>
          </a:p>
          <a:p>
            <a:r>
              <a:rPr lang="en-US" sz="1600" dirty="0"/>
              <a:t>l</a:t>
            </a:r>
            <a:r>
              <a:rPr lang="en-US" sz="1600" dirty="0" smtClean="0"/>
              <a:t>ocked down at the </a:t>
            </a:r>
          </a:p>
          <a:p>
            <a:r>
              <a:rPr lang="en-US" sz="1600" dirty="0" smtClean="0"/>
              <a:t>top. Rests here</a:t>
            </a:r>
          </a:p>
          <a:p>
            <a:r>
              <a:rPr lang="en-US" sz="1600" dirty="0"/>
              <a:t>o</a:t>
            </a:r>
            <a:r>
              <a:rPr lang="en-US" sz="1600" dirty="0" smtClean="0"/>
              <a:t>n vertical </a:t>
            </a:r>
          </a:p>
          <a:p>
            <a:r>
              <a:rPr lang="en-US" sz="1600" dirty="0"/>
              <a:t>a</a:t>
            </a:r>
            <a:r>
              <a:rPr lang="en-US" sz="1600" dirty="0" smtClean="0"/>
              <a:t>lignment </a:t>
            </a:r>
          </a:p>
          <a:p>
            <a:r>
              <a:rPr lang="en-US" sz="1600" dirty="0"/>
              <a:t>b</a:t>
            </a:r>
            <a:r>
              <a:rPr lang="en-US" sz="1600" dirty="0" smtClean="0"/>
              <a:t>olts. </a:t>
            </a:r>
            <a:endParaRPr lang="en-US" sz="1600" dirty="0"/>
          </a:p>
        </p:txBody>
      </p:sp>
      <p:cxnSp>
        <p:nvCxnSpPr>
          <p:cNvPr id="18" name="Straight Arrow Connector 17"/>
          <p:cNvCxnSpPr/>
          <p:nvPr/>
        </p:nvCxnSpPr>
        <p:spPr>
          <a:xfrm>
            <a:off x="2076450" y="1537306"/>
            <a:ext cx="666750" cy="139093"/>
          </a:xfrm>
          <a:prstGeom prst="straightConnector1">
            <a:avLst/>
          </a:prstGeom>
          <a:ln w="38100">
            <a:solidFill>
              <a:srgbClr val="008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682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6</a:t>
            </a:fld>
            <a:endParaRPr lang="en-US" dirty="0"/>
          </a:p>
        </p:txBody>
      </p:sp>
      <p:sp>
        <p:nvSpPr>
          <p:cNvPr id="3" name="Title 2"/>
          <p:cNvSpPr>
            <a:spLocks noGrp="1"/>
          </p:cNvSpPr>
          <p:nvPr>
            <p:ph type="title"/>
          </p:nvPr>
        </p:nvSpPr>
        <p:spPr/>
        <p:txBody>
          <a:bodyPr/>
          <a:lstStyle/>
          <a:p>
            <a:r>
              <a:rPr lang="en-US" dirty="0" smtClean="0"/>
              <a:t>Cryomodule cold masses and distribution</a:t>
            </a:r>
            <a:endParaRPr lang="en-US" dirty="0"/>
          </a:p>
        </p:txBody>
      </p:sp>
      <p:sp>
        <p:nvSpPr>
          <p:cNvPr id="4" name="Footer Placeholder 3"/>
          <p:cNvSpPr>
            <a:spLocks noGrp="1"/>
          </p:cNvSpPr>
          <p:nvPr>
            <p:ph type="ftr" sz="quarter" idx="13"/>
          </p:nvPr>
        </p:nvSpPr>
        <p:spPr/>
        <p:txBody>
          <a:bodyPr/>
          <a:lstStyle/>
          <a:p>
            <a:r>
              <a:rPr lang="en-US" smtClean="0"/>
              <a:t>Cryomodule shipping motion analysis, 6/12/2018</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 y="1482090"/>
            <a:ext cx="8976360" cy="3893820"/>
          </a:xfrm>
          <a:prstGeom prst="rect">
            <a:avLst/>
          </a:prstGeom>
        </p:spPr>
      </p:pic>
      <p:sp>
        <p:nvSpPr>
          <p:cNvPr id="6" name="TextBox 5"/>
          <p:cNvSpPr txBox="1"/>
          <p:nvPr/>
        </p:nvSpPr>
        <p:spPr>
          <a:xfrm>
            <a:off x="266700" y="5274310"/>
            <a:ext cx="8521700" cy="1200329"/>
          </a:xfrm>
          <a:prstGeom prst="rect">
            <a:avLst/>
          </a:prstGeom>
          <a:noFill/>
        </p:spPr>
        <p:txBody>
          <a:bodyPr wrap="square" rtlCol="0">
            <a:spAutoFit/>
          </a:bodyPr>
          <a:lstStyle/>
          <a:p>
            <a:r>
              <a:rPr lang="en-US" dirty="0" smtClean="0"/>
              <a:t>Total cold mass weight on support posts is 3110 kg from the above list.  </a:t>
            </a:r>
            <a:r>
              <a:rPr lang="en-US" b="1" dirty="0" smtClean="0"/>
              <a:t>Suppose half of that is on the center post, so 1555 kg.  </a:t>
            </a:r>
            <a:r>
              <a:rPr lang="en-US" dirty="0" smtClean="0"/>
              <a:t>And suppose the center of mass is at the invar rod.  Weight distributions of cold mass look like it could be higher than that, so this is conservative in terms of lifting and tie-down moments.     </a:t>
            </a:r>
            <a:endParaRPr lang="en-US" dirty="0"/>
          </a:p>
        </p:txBody>
      </p:sp>
    </p:spTree>
    <p:extLst>
      <p:ext uri="{BB962C8B-B14F-4D97-AF65-F5344CB8AC3E}">
        <p14:creationId xmlns:p14="http://schemas.microsoft.com/office/powerpoint/2010/main" val="22791601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7</a:t>
            </a:fld>
            <a:endParaRPr lang="en-US" dirty="0"/>
          </a:p>
        </p:txBody>
      </p:sp>
      <p:sp>
        <p:nvSpPr>
          <p:cNvPr id="6" name="Title 5"/>
          <p:cNvSpPr>
            <a:spLocks noGrp="1"/>
          </p:cNvSpPr>
          <p:nvPr>
            <p:ph type="title"/>
          </p:nvPr>
        </p:nvSpPr>
        <p:spPr>
          <a:xfrm>
            <a:off x="451822" y="129091"/>
            <a:ext cx="8103570" cy="557451"/>
          </a:xfrm>
        </p:spPr>
        <p:txBody>
          <a:bodyPr/>
          <a:lstStyle/>
          <a:p>
            <a:r>
              <a:rPr lang="en-US" dirty="0" smtClean="0"/>
              <a:t>Simplified model </a:t>
            </a:r>
            <a:endParaRPr lang="en-US" dirty="0"/>
          </a:p>
        </p:txBody>
      </p:sp>
      <p:sp>
        <p:nvSpPr>
          <p:cNvPr id="4" name="Footer Placeholder 3"/>
          <p:cNvSpPr>
            <a:spLocks noGrp="1"/>
          </p:cNvSpPr>
          <p:nvPr>
            <p:ph type="ftr" sz="quarter" idx="13"/>
          </p:nvPr>
        </p:nvSpPr>
        <p:spPr/>
        <p:txBody>
          <a:bodyPr/>
          <a:lstStyle/>
          <a:p>
            <a:r>
              <a:rPr lang="en-US" smtClean="0"/>
              <a:t>Cryomodule shipping motion analysis, 6/12/2018</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 y="686542"/>
            <a:ext cx="8858250" cy="5701061"/>
          </a:xfrm>
          <a:prstGeom prst="rect">
            <a:avLst/>
          </a:prstGeom>
        </p:spPr>
      </p:pic>
      <p:cxnSp>
        <p:nvCxnSpPr>
          <p:cNvPr id="9" name="Straight Arrow Connector 8"/>
          <p:cNvCxnSpPr/>
          <p:nvPr/>
        </p:nvCxnSpPr>
        <p:spPr>
          <a:xfrm flipH="1">
            <a:off x="3890962" y="1743075"/>
            <a:ext cx="1138239" cy="2714625"/>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893343" y="1758660"/>
            <a:ext cx="1138238"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895724" y="1743075"/>
            <a:ext cx="1" cy="1000125"/>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806700" y="4457700"/>
            <a:ext cx="1084262" cy="0"/>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263722" y="3167740"/>
            <a:ext cx="1152880" cy="369332"/>
          </a:xfrm>
          <a:prstGeom prst="rect">
            <a:avLst/>
          </a:prstGeom>
          <a:noFill/>
        </p:spPr>
        <p:txBody>
          <a:bodyPr wrap="none" rtlCol="0">
            <a:spAutoFit/>
          </a:bodyPr>
          <a:lstStyle/>
          <a:p>
            <a:r>
              <a:rPr lang="en-US" dirty="0" smtClean="0">
                <a:solidFill>
                  <a:srgbClr val="FF0000"/>
                </a:solidFill>
              </a:rPr>
              <a:t>~616 </a:t>
            </a:r>
            <a:r>
              <a:rPr lang="en-US" dirty="0">
                <a:solidFill>
                  <a:srgbClr val="FF0000"/>
                </a:solidFill>
              </a:rPr>
              <a:t>mm</a:t>
            </a:r>
          </a:p>
        </p:txBody>
      </p:sp>
      <p:sp>
        <p:nvSpPr>
          <p:cNvPr id="23" name="TextBox 22"/>
          <p:cNvSpPr txBox="1"/>
          <p:nvPr/>
        </p:nvSpPr>
        <p:spPr>
          <a:xfrm>
            <a:off x="3766423" y="1308920"/>
            <a:ext cx="1152880" cy="369332"/>
          </a:xfrm>
          <a:prstGeom prst="rect">
            <a:avLst/>
          </a:prstGeom>
          <a:noFill/>
        </p:spPr>
        <p:txBody>
          <a:bodyPr wrap="none" rtlCol="0">
            <a:spAutoFit/>
          </a:bodyPr>
          <a:lstStyle/>
          <a:p>
            <a:r>
              <a:rPr lang="en-US" dirty="0" smtClean="0">
                <a:solidFill>
                  <a:srgbClr val="FF0000"/>
                </a:solidFill>
              </a:rPr>
              <a:t>~238 </a:t>
            </a:r>
            <a:r>
              <a:rPr lang="en-US" dirty="0">
                <a:solidFill>
                  <a:srgbClr val="FF0000"/>
                </a:solidFill>
              </a:rPr>
              <a:t>mm</a:t>
            </a:r>
          </a:p>
        </p:txBody>
      </p:sp>
      <p:sp>
        <p:nvSpPr>
          <p:cNvPr id="24" name="TextBox 23"/>
          <p:cNvSpPr txBox="1"/>
          <p:nvPr/>
        </p:nvSpPr>
        <p:spPr>
          <a:xfrm>
            <a:off x="6677022" y="261203"/>
            <a:ext cx="2257425" cy="1323439"/>
          </a:xfrm>
          <a:prstGeom prst="rect">
            <a:avLst/>
          </a:prstGeom>
          <a:noFill/>
        </p:spPr>
        <p:txBody>
          <a:bodyPr wrap="square" rtlCol="0">
            <a:spAutoFit/>
          </a:bodyPr>
          <a:lstStyle/>
          <a:p>
            <a:r>
              <a:rPr lang="en-US" sz="1600" dirty="0" smtClean="0"/>
              <a:t>Consider rotation at this point.  Balance moments CC due to mass and CW due to acceleration.</a:t>
            </a:r>
            <a:endParaRPr lang="en-US" sz="1600" dirty="0"/>
          </a:p>
        </p:txBody>
      </p:sp>
      <p:sp>
        <p:nvSpPr>
          <p:cNvPr id="12" name="TextBox 11"/>
          <p:cNvSpPr txBox="1"/>
          <p:nvPr/>
        </p:nvSpPr>
        <p:spPr>
          <a:xfrm>
            <a:off x="561975" y="819150"/>
            <a:ext cx="2103461" cy="584775"/>
          </a:xfrm>
          <a:prstGeom prst="rect">
            <a:avLst/>
          </a:prstGeom>
          <a:noFill/>
        </p:spPr>
        <p:txBody>
          <a:bodyPr wrap="none" rtlCol="0">
            <a:spAutoFit/>
          </a:bodyPr>
          <a:lstStyle/>
          <a:p>
            <a:r>
              <a:rPr lang="en-US" sz="1600" dirty="0" smtClean="0"/>
              <a:t>Moment due to mass</a:t>
            </a:r>
          </a:p>
          <a:p>
            <a:r>
              <a:rPr lang="en-US" sz="1600" dirty="0" smtClean="0"/>
              <a:t>= 370 kg-m</a:t>
            </a:r>
            <a:endParaRPr lang="en-US" sz="1600" dirty="0"/>
          </a:p>
        </p:txBody>
      </p:sp>
      <p:cxnSp>
        <p:nvCxnSpPr>
          <p:cNvPr id="18" name="Straight Arrow Connector 17"/>
          <p:cNvCxnSpPr/>
          <p:nvPr/>
        </p:nvCxnSpPr>
        <p:spPr>
          <a:xfrm>
            <a:off x="2076450" y="1537306"/>
            <a:ext cx="1763712" cy="205769"/>
          </a:xfrm>
          <a:prstGeom prst="straightConnector1">
            <a:avLst/>
          </a:prstGeom>
          <a:ln w="38100">
            <a:solidFill>
              <a:srgbClr val="008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029200" y="1092200"/>
            <a:ext cx="1647824" cy="650875"/>
          </a:xfrm>
          <a:prstGeom prst="straightConnector1">
            <a:avLst/>
          </a:prstGeom>
          <a:ln w="38100">
            <a:solidFill>
              <a:srgbClr val="008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677024" y="1871702"/>
            <a:ext cx="2257425" cy="1569660"/>
          </a:xfrm>
          <a:prstGeom prst="rect">
            <a:avLst/>
          </a:prstGeom>
          <a:noFill/>
        </p:spPr>
        <p:txBody>
          <a:bodyPr wrap="square" rtlCol="0">
            <a:spAutoFit/>
          </a:bodyPr>
          <a:lstStyle/>
          <a:p>
            <a:r>
              <a:rPr lang="en-US" sz="1600" dirty="0" smtClean="0"/>
              <a:t>Select invar rod as approximate center of mass.  Mass times lever arm = 883 kg-m. </a:t>
            </a:r>
          </a:p>
          <a:p>
            <a:r>
              <a:rPr lang="en-US" sz="1600" dirty="0" smtClean="0"/>
              <a:t>So we need 0.42 g to begin to rock.  </a:t>
            </a:r>
            <a:endParaRPr lang="en-US" sz="1600" dirty="0"/>
          </a:p>
        </p:txBody>
      </p:sp>
      <p:cxnSp>
        <p:nvCxnSpPr>
          <p:cNvPr id="25" name="Straight Arrow Connector 24"/>
          <p:cNvCxnSpPr>
            <a:stCxn id="21" idx="1"/>
          </p:cNvCxnSpPr>
          <p:nvPr/>
        </p:nvCxnSpPr>
        <p:spPr>
          <a:xfrm flipH="1">
            <a:off x="3923505" y="2656532"/>
            <a:ext cx="2753519" cy="1819928"/>
          </a:xfrm>
          <a:prstGeom prst="straightConnector1">
            <a:avLst/>
          </a:prstGeom>
          <a:ln w="38100">
            <a:solidFill>
              <a:srgbClr val="008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263722" y="2774595"/>
            <a:ext cx="1005403" cy="369332"/>
          </a:xfrm>
          <a:prstGeom prst="rect">
            <a:avLst/>
          </a:prstGeom>
          <a:noFill/>
        </p:spPr>
        <p:txBody>
          <a:bodyPr wrap="none" rtlCol="0">
            <a:spAutoFit/>
          </a:bodyPr>
          <a:lstStyle/>
          <a:p>
            <a:r>
              <a:rPr lang="en-US" dirty="0" smtClean="0">
                <a:solidFill>
                  <a:srgbClr val="FF0000"/>
                </a:solidFill>
              </a:rPr>
              <a:t>1555 kg</a:t>
            </a:r>
            <a:endParaRPr lang="en-US" dirty="0">
              <a:solidFill>
                <a:srgbClr val="FF0000"/>
              </a:solidFill>
            </a:endParaRPr>
          </a:p>
        </p:txBody>
      </p:sp>
      <p:cxnSp>
        <p:nvCxnSpPr>
          <p:cNvPr id="32" name="Straight Arrow Connector 31"/>
          <p:cNvCxnSpPr/>
          <p:nvPr/>
        </p:nvCxnSpPr>
        <p:spPr>
          <a:xfrm>
            <a:off x="5029202" y="1755775"/>
            <a:ext cx="51195" cy="2701925"/>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923505" y="4476460"/>
            <a:ext cx="1138238"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131593" y="3932686"/>
            <a:ext cx="1152880" cy="369332"/>
          </a:xfrm>
          <a:prstGeom prst="rect">
            <a:avLst/>
          </a:prstGeom>
          <a:noFill/>
        </p:spPr>
        <p:txBody>
          <a:bodyPr wrap="none" rtlCol="0">
            <a:spAutoFit/>
          </a:bodyPr>
          <a:lstStyle/>
          <a:p>
            <a:r>
              <a:rPr lang="en-US" dirty="0" smtClean="0">
                <a:solidFill>
                  <a:srgbClr val="FF0000"/>
                </a:solidFill>
              </a:rPr>
              <a:t>~568 </a:t>
            </a:r>
            <a:r>
              <a:rPr lang="en-US" dirty="0">
                <a:solidFill>
                  <a:srgbClr val="FF0000"/>
                </a:solidFill>
              </a:rPr>
              <a:t>mm</a:t>
            </a:r>
          </a:p>
        </p:txBody>
      </p:sp>
      <p:sp>
        <p:nvSpPr>
          <p:cNvPr id="40" name="TextBox 39"/>
          <p:cNvSpPr txBox="1"/>
          <p:nvPr/>
        </p:nvSpPr>
        <p:spPr>
          <a:xfrm>
            <a:off x="877767" y="4273034"/>
            <a:ext cx="1787669" cy="369332"/>
          </a:xfrm>
          <a:prstGeom prst="rect">
            <a:avLst/>
          </a:prstGeom>
          <a:noFill/>
        </p:spPr>
        <p:txBody>
          <a:bodyPr wrap="none" rtlCol="0">
            <a:spAutoFit/>
          </a:bodyPr>
          <a:lstStyle/>
          <a:p>
            <a:r>
              <a:rPr lang="en-US" dirty="0" smtClean="0">
                <a:solidFill>
                  <a:srgbClr val="FF0000"/>
                </a:solidFill>
              </a:rPr>
              <a:t>1555 kg x </a:t>
            </a:r>
            <a:r>
              <a:rPr lang="en-US" dirty="0" err="1" smtClean="0">
                <a:solidFill>
                  <a:srgbClr val="FF0000"/>
                </a:solidFill>
              </a:rPr>
              <a:t>accel</a:t>
            </a:r>
            <a:endParaRPr lang="en-US" dirty="0">
              <a:solidFill>
                <a:srgbClr val="FF0000"/>
              </a:solidFill>
            </a:endParaRPr>
          </a:p>
        </p:txBody>
      </p:sp>
    </p:spTree>
    <p:extLst>
      <p:ext uri="{BB962C8B-B14F-4D97-AF65-F5344CB8AC3E}">
        <p14:creationId xmlns:p14="http://schemas.microsoft.com/office/powerpoint/2010/main" val="885669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8</a:t>
            </a:fld>
            <a:endParaRPr lang="en-US" dirty="0"/>
          </a:p>
        </p:txBody>
      </p:sp>
      <p:sp>
        <p:nvSpPr>
          <p:cNvPr id="3" name="Title 2"/>
          <p:cNvSpPr>
            <a:spLocks noGrp="1"/>
          </p:cNvSpPr>
          <p:nvPr>
            <p:ph type="title"/>
          </p:nvPr>
        </p:nvSpPr>
        <p:spPr/>
        <p:txBody>
          <a:bodyPr/>
          <a:lstStyle/>
          <a:p>
            <a:r>
              <a:rPr lang="en-US" dirty="0" smtClean="0"/>
              <a:t>3.9 GHz shipping – center post tie-down </a:t>
            </a:r>
            <a:endParaRPr lang="en-US" dirty="0"/>
          </a:p>
        </p:txBody>
      </p:sp>
      <p:sp>
        <p:nvSpPr>
          <p:cNvPr id="4" name="Footer Placeholder 3"/>
          <p:cNvSpPr>
            <a:spLocks noGrp="1"/>
          </p:cNvSpPr>
          <p:nvPr>
            <p:ph type="ftr" sz="quarter" idx="13"/>
          </p:nvPr>
        </p:nvSpPr>
        <p:spPr/>
        <p:txBody>
          <a:bodyPr/>
          <a:lstStyle/>
          <a:p>
            <a:r>
              <a:rPr lang="en-US" smtClean="0"/>
              <a:t>Cryomodule shipping motion analysis, 6/12/2018</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233" y="1606550"/>
            <a:ext cx="5685368" cy="4264026"/>
          </a:xfrm>
          <a:prstGeom prst="rect">
            <a:avLst/>
          </a:prstGeom>
        </p:spPr>
      </p:pic>
      <p:sp>
        <p:nvSpPr>
          <p:cNvPr id="6" name="TextBox 5"/>
          <p:cNvSpPr txBox="1"/>
          <p:nvPr/>
        </p:nvSpPr>
        <p:spPr>
          <a:xfrm>
            <a:off x="6375401" y="2307402"/>
            <a:ext cx="2146300" cy="2862322"/>
          </a:xfrm>
          <a:prstGeom prst="rect">
            <a:avLst/>
          </a:prstGeom>
          <a:noFill/>
        </p:spPr>
        <p:txBody>
          <a:bodyPr wrap="square" rtlCol="0">
            <a:spAutoFit/>
          </a:bodyPr>
          <a:lstStyle/>
          <a:p>
            <a:r>
              <a:rPr lang="en-US" dirty="0" smtClean="0"/>
              <a:t>Next consider a tie-down </a:t>
            </a:r>
          </a:p>
          <a:p>
            <a:r>
              <a:rPr lang="en-US" dirty="0"/>
              <a:t>l</a:t>
            </a:r>
            <a:r>
              <a:rPr lang="en-US" dirty="0" smtClean="0"/>
              <a:t>ike this on the center post.  (Image of Fermilab 3.9 GHz </a:t>
            </a:r>
            <a:r>
              <a:rPr lang="en-US" dirty="0" err="1" smtClean="0"/>
              <a:t>cryo</a:t>
            </a:r>
            <a:r>
              <a:rPr lang="en-US" dirty="0" smtClean="0"/>
              <a:t>-module for FLASH), tie-down for shipping to DESY.)</a:t>
            </a:r>
            <a:endParaRPr lang="en-US" dirty="0"/>
          </a:p>
        </p:txBody>
      </p:sp>
    </p:spTree>
    <p:extLst>
      <p:ext uri="{BB962C8B-B14F-4D97-AF65-F5344CB8AC3E}">
        <p14:creationId xmlns:p14="http://schemas.microsoft.com/office/powerpoint/2010/main" val="19080797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9</a:t>
            </a:fld>
            <a:endParaRPr lang="en-US" dirty="0"/>
          </a:p>
        </p:txBody>
      </p:sp>
      <p:sp>
        <p:nvSpPr>
          <p:cNvPr id="6" name="Title 5"/>
          <p:cNvSpPr>
            <a:spLocks noGrp="1"/>
          </p:cNvSpPr>
          <p:nvPr>
            <p:ph type="title"/>
          </p:nvPr>
        </p:nvSpPr>
        <p:spPr>
          <a:xfrm>
            <a:off x="451822" y="129091"/>
            <a:ext cx="8103570" cy="557451"/>
          </a:xfrm>
        </p:spPr>
        <p:txBody>
          <a:bodyPr/>
          <a:lstStyle/>
          <a:p>
            <a:r>
              <a:rPr lang="en-US" dirty="0" smtClean="0"/>
              <a:t>Tie-down added </a:t>
            </a:r>
            <a:endParaRPr lang="en-US" dirty="0"/>
          </a:p>
        </p:txBody>
      </p:sp>
      <p:sp>
        <p:nvSpPr>
          <p:cNvPr id="4" name="Footer Placeholder 3"/>
          <p:cNvSpPr>
            <a:spLocks noGrp="1"/>
          </p:cNvSpPr>
          <p:nvPr>
            <p:ph type="ftr" sz="quarter" idx="13"/>
          </p:nvPr>
        </p:nvSpPr>
        <p:spPr/>
        <p:txBody>
          <a:bodyPr/>
          <a:lstStyle/>
          <a:p>
            <a:r>
              <a:rPr lang="en-US" smtClean="0"/>
              <a:t>Cryomodule shipping motion analysis, 6/12/2018</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 y="686542"/>
            <a:ext cx="8858250" cy="5701061"/>
          </a:xfrm>
          <a:prstGeom prst="rect">
            <a:avLst/>
          </a:prstGeom>
        </p:spPr>
      </p:pic>
      <p:cxnSp>
        <p:nvCxnSpPr>
          <p:cNvPr id="9" name="Straight Arrow Connector 8"/>
          <p:cNvCxnSpPr/>
          <p:nvPr/>
        </p:nvCxnSpPr>
        <p:spPr>
          <a:xfrm flipH="1">
            <a:off x="3890962" y="1743075"/>
            <a:ext cx="1138239" cy="2714625"/>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893343" y="1758660"/>
            <a:ext cx="1138238"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895724" y="1743075"/>
            <a:ext cx="1" cy="1000125"/>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806700" y="4457700"/>
            <a:ext cx="1084262" cy="0"/>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263722" y="3167740"/>
            <a:ext cx="1152880" cy="369332"/>
          </a:xfrm>
          <a:prstGeom prst="rect">
            <a:avLst/>
          </a:prstGeom>
          <a:noFill/>
        </p:spPr>
        <p:txBody>
          <a:bodyPr wrap="none" rtlCol="0">
            <a:spAutoFit/>
          </a:bodyPr>
          <a:lstStyle/>
          <a:p>
            <a:r>
              <a:rPr lang="en-US" dirty="0" smtClean="0">
                <a:solidFill>
                  <a:srgbClr val="FF0000"/>
                </a:solidFill>
              </a:rPr>
              <a:t>~616 </a:t>
            </a:r>
            <a:r>
              <a:rPr lang="en-US" dirty="0">
                <a:solidFill>
                  <a:srgbClr val="FF0000"/>
                </a:solidFill>
              </a:rPr>
              <a:t>mm</a:t>
            </a:r>
          </a:p>
        </p:txBody>
      </p:sp>
      <p:sp>
        <p:nvSpPr>
          <p:cNvPr id="23" name="TextBox 22"/>
          <p:cNvSpPr txBox="1"/>
          <p:nvPr/>
        </p:nvSpPr>
        <p:spPr>
          <a:xfrm>
            <a:off x="3766423" y="1308920"/>
            <a:ext cx="1152880" cy="369332"/>
          </a:xfrm>
          <a:prstGeom prst="rect">
            <a:avLst/>
          </a:prstGeom>
          <a:noFill/>
        </p:spPr>
        <p:txBody>
          <a:bodyPr wrap="none" rtlCol="0">
            <a:spAutoFit/>
          </a:bodyPr>
          <a:lstStyle/>
          <a:p>
            <a:r>
              <a:rPr lang="en-US" dirty="0" smtClean="0">
                <a:solidFill>
                  <a:srgbClr val="FF0000"/>
                </a:solidFill>
              </a:rPr>
              <a:t>~238 </a:t>
            </a:r>
            <a:r>
              <a:rPr lang="en-US" dirty="0">
                <a:solidFill>
                  <a:srgbClr val="FF0000"/>
                </a:solidFill>
              </a:rPr>
              <a:t>mm</a:t>
            </a:r>
          </a:p>
        </p:txBody>
      </p:sp>
      <p:sp>
        <p:nvSpPr>
          <p:cNvPr id="24" name="TextBox 23"/>
          <p:cNvSpPr txBox="1"/>
          <p:nvPr/>
        </p:nvSpPr>
        <p:spPr>
          <a:xfrm>
            <a:off x="6677022" y="261203"/>
            <a:ext cx="2257425" cy="1323439"/>
          </a:xfrm>
          <a:prstGeom prst="rect">
            <a:avLst/>
          </a:prstGeom>
          <a:noFill/>
        </p:spPr>
        <p:txBody>
          <a:bodyPr wrap="square" rtlCol="0">
            <a:spAutoFit/>
          </a:bodyPr>
          <a:lstStyle/>
          <a:p>
            <a:r>
              <a:rPr lang="en-US" sz="1600" dirty="0" smtClean="0"/>
              <a:t>Consider rotation at this point.  Balance moments CC due to mass and CW due to acceleration.</a:t>
            </a:r>
            <a:endParaRPr lang="en-US" sz="1600" dirty="0"/>
          </a:p>
        </p:txBody>
      </p:sp>
      <p:sp>
        <p:nvSpPr>
          <p:cNvPr id="12" name="TextBox 11"/>
          <p:cNvSpPr txBox="1"/>
          <p:nvPr/>
        </p:nvSpPr>
        <p:spPr>
          <a:xfrm>
            <a:off x="561975" y="819150"/>
            <a:ext cx="2103461" cy="584775"/>
          </a:xfrm>
          <a:prstGeom prst="rect">
            <a:avLst/>
          </a:prstGeom>
          <a:noFill/>
        </p:spPr>
        <p:txBody>
          <a:bodyPr wrap="none" rtlCol="0">
            <a:spAutoFit/>
          </a:bodyPr>
          <a:lstStyle/>
          <a:p>
            <a:r>
              <a:rPr lang="en-US" sz="1600" dirty="0" smtClean="0"/>
              <a:t>Moment due to mass</a:t>
            </a:r>
          </a:p>
          <a:p>
            <a:r>
              <a:rPr lang="en-US" sz="1600" dirty="0" smtClean="0"/>
              <a:t>= 370 kg-m</a:t>
            </a:r>
            <a:endParaRPr lang="en-US" sz="1600" dirty="0"/>
          </a:p>
        </p:txBody>
      </p:sp>
      <p:cxnSp>
        <p:nvCxnSpPr>
          <p:cNvPr id="18" name="Straight Arrow Connector 17"/>
          <p:cNvCxnSpPr/>
          <p:nvPr/>
        </p:nvCxnSpPr>
        <p:spPr>
          <a:xfrm>
            <a:off x="1955800" y="1178189"/>
            <a:ext cx="1884362" cy="564886"/>
          </a:xfrm>
          <a:prstGeom prst="straightConnector1">
            <a:avLst/>
          </a:prstGeom>
          <a:ln w="38100">
            <a:solidFill>
              <a:srgbClr val="008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029200" y="1092200"/>
            <a:ext cx="1647824" cy="650875"/>
          </a:xfrm>
          <a:prstGeom prst="straightConnector1">
            <a:avLst/>
          </a:prstGeom>
          <a:ln w="38100">
            <a:solidFill>
              <a:srgbClr val="008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677024" y="1871702"/>
            <a:ext cx="2257425" cy="1077218"/>
          </a:xfrm>
          <a:prstGeom prst="rect">
            <a:avLst/>
          </a:prstGeom>
          <a:noFill/>
        </p:spPr>
        <p:txBody>
          <a:bodyPr wrap="square" rtlCol="0">
            <a:spAutoFit/>
          </a:bodyPr>
          <a:lstStyle/>
          <a:p>
            <a:r>
              <a:rPr lang="en-US" sz="1600" dirty="0" smtClean="0"/>
              <a:t>Select invar rod as approximate center of mass.  Mass times lever arm = 883 kg-m. </a:t>
            </a:r>
          </a:p>
        </p:txBody>
      </p:sp>
      <p:cxnSp>
        <p:nvCxnSpPr>
          <p:cNvPr id="25" name="Straight Arrow Connector 24"/>
          <p:cNvCxnSpPr>
            <a:stCxn id="21" idx="1"/>
          </p:cNvCxnSpPr>
          <p:nvPr/>
        </p:nvCxnSpPr>
        <p:spPr>
          <a:xfrm flipH="1">
            <a:off x="3890962" y="2410311"/>
            <a:ext cx="2786062" cy="2066149"/>
          </a:xfrm>
          <a:prstGeom prst="straightConnector1">
            <a:avLst/>
          </a:prstGeom>
          <a:ln w="38100">
            <a:solidFill>
              <a:srgbClr val="008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263722" y="2774595"/>
            <a:ext cx="1005403" cy="369332"/>
          </a:xfrm>
          <a:prstGeom prst="rect">
            <a:avLst/>
          </a:prstGeom>
          <a:noFill/>
        </p:spPr>
        <p:txBody>
          <a:bodyPr wrap="none" rtlCol="0">
            <a:spAutoFit/>
          </a:bodyPr>
          <a:lstStyle/>
          <a:p>
            <a:r>
              <a:rPr lang="en-US" dirty="0" smtClean="0">
                <a:solidFill>
                  <a:srgbClr val="FF0000"/>
                </a:solidFill>
              </a:rPr>
              <a:t>1555 kg</a:t>
            </a:r>
            <a:endParaRPr lang="en-US" dirty="0">
              <a:solidFill>
                <a:srgbClr val="FF0000"/>
              </a:solidFill>
            </a:endParaRPr>
          </a:p>
        </p:txBody>
      </p:sp>
      <p:cxnSp>
        <p:nvCxnSpPr>
          <p:cNvPr id="32" name="Straight Arrow Connector 31"/>
          <p:cNvCxnSpPr/>
          <p:nvPr/>
        </p:nvCxnSpPr>
        <p:spPr>
          <a:xfrm>
            <a:off x="5029202" y="1755775"/>
            <a:ext cx="51195" cy="2701925"/>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3923505" y="4476460"/>
            <a:ext cx="1138238"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131593" y="3932686"/>
            <a:ext cx="1152880" cy="369332"/>
          </a:xfrm>
          <a:prstGeom prst="rect">
            <a:avLst/>
          </a:prstGeom>
          <a:noFill/>
        </p:spPr>
        <p:txBody>
          <a:bodyPr wrap="none" rtlCol="0">
            <a:spAutoFit/>
          </a:bodyPr>
          <a:lstStyle/>
          <a:p>
            <a:r>
              <a:rPr lang="en-US" dirty="0" smtClean="0">
                <a:solidFill>
                  <a:srgbClr val="FF0000"/>
                </a:solidFill>
              </a:rPr>
              <a:t>~568 </a:t>
            </a:r>
            <a:r>
              <a:rPr lang="en-US" dirty="0">
                <a:solidFill>
                  <a:srgbClr val="FF0000"/>
                </a:solidFill>
              </a:rPr>
              <a:t>mm</a:t>
            </a:r>
          </a:p>
        </p:txBody>
      </p:sp>
      <p:sp>
        <p:nvSpPr>
          <p:cNvPr id="40" name="TextBox 39"/>
          <p:cNvSpPr txBox="1"/>
          <p:nvPr/>
        </p:nvSpPr>
        <p:spPr>
          <a:xfrm>
            <a:off x="877767" y="4273034"/>
            <a:ext cx="1569660" cy="369332"/>
          </a:xfrm>
          <a:prstGeom prst="rect">
            <a:avLst/>
          </a:prstGeom>
          <a:noFill/>
        </p:spPr>
        <p:txBody>
          <a:bodyPr wrap="none" rtlCol="0">
            <a:spAutoFit/>
          </a:bodyPr>
          <a:lstStyle/>
          <a:p>
            <a:r>
              <a:rPr lang="en-US" dirty="0" smtClean="0">
                <a:solidFill>
                  <a:srgbClr val="FF0000"/>
                </a:solidFill>
              </a:rPr>
              <a:t>1555 kg x 1.5</a:t>
            </a:r>
            <a:endParaRPr lang="en-US" dirty="0">
              <a:solidFill>
                <a:srgbClr val="FF0000"/>
              </a:solidFill>
            </a:endParaRPr>
          </a:p>
        </p:txBody>
      </p:sp>
      <p:cxnSp>
        <p:nvCxnSpPr>
          <p:cNvPr id="26" name="Straight Arrow Connector 25"/>
          <p:cNvCxnSpPr/>
          <p:nvPr/>
        </p:nvCxnSpPr>
        <p:spPr>
          <a:xfrm flipH="1">
            <a:off x="3263721" y="1178189"/>
            <a:ext cx="2" cy="1692011"/>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098800" y="922922"/>
            <a:ext cx="313531" cy="255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a:off x="3263723" y="762742"/>
            <a:ext cx="659782"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179745" y="808857"/>
            <a:ext cx="1152880" cy="369332"/>
          </a:xfrm>
          <a:prstGeom prst="rect">
            <a:avLst/>
          </a:prstGeom>
          <a:noFill/>
        </p:spPr>
        <p:txBody>
          <a:bodyPr wrap="none" rtlCol="0">
            <a:spAutoFit/>
          </a:bodyPr>
          <a:lstStyle/>
          <a:p>
            <a:r>
              <a:rPr lang="en-US" dirty="0" smtClean="0">
                <a:solidFill>
                  <a:srgbClr val="FF0000"/>
                </a:solidFill>
              </a:rPr>
              <a:t>~120 </a:t>
            </a:r>
            <a:r>
              <a:rPr lang="en-US" dirty="0">
                <a:solidFill>
                  <a:srgbClr val="FF0000"/>
                </a:solidFill>
              </a:rPr>
              <a:t>mm</a:t>
            </a:r>
          </a:p>
        </p:txBody>
      </p:sp>
      <p:sp>
        <p:nvSpPr>
          <p:cNvPr id="13" name="TextBox 12"/>
          <p:cNvSpPr txBox="1"/>
          <p:nvPr/>
        </p:nvSpPr>
        <p:spPr>
          <a:xfrm>
            <a:off x="431799" y="1505254"/>
            <a:ext cx="1954381" cy="923330"/>
          </a:xfrm>
          <a:prstGeom prst="rect">
            <a:avLst/>
          </a:prstGeom>
          <a:noFill/>
        </p:spPr>
        <p:txBody>
          <a:bodyPr wrap="none" rtlCol="0">
            <a:spAutoFit/>
          </a:bodyPr>
          <a:lstStyle/>
          <a:p>
            <a:r>
              <a:rPr lang="en-US" dirty="0" smtClean="0"/>
              <a:t>Load at tie-down </a:t>
            </a:r>
          </a:p>
          <a:p>
            <a:r>
              <a:rPr lang="en-US" dirty="0" smtClean="0"/>
              <a:t>= ~8000 kg </a:t>
            </a:r>
          </a:p>
          <a:p>
            <a:r>
              <a:rPr lang="en-US" dirty="0" smtClean="0"/>
              <a:t>= 17500 </a:t>
            </a:r>
            <a:r>
              <a:rPr lang="en-US" dirty="0" err="1" smtClean="0"/>
              <a:t>lbf</a:t>
            </a:r>
            <a:endParaRPr lang="en-US" dirty="0"/>
          </a:p>
        </p:txBody>
      </p:sp>
      <p:cxnSp>
        <p:nvCxnSpPr>
          <p:cNvPr id="31" name="Straight Arrow Connector 30"/>
          <p:cNvCxnSpPr/>
          <p:nvPr/>
        </p:nvCxnSpPr>
        <p:spPr>
          <a:xfrm flipV="1">
            <a:off x="2108200" y="1895475"/>
            <a:ext cx="1147365" cy="128719"/>
          </a:xfrm>
          <a:prstGeom prst="straightConnector1">
            <a:avLst/>
          </a:prstGeom>
          <a:ln w="38100">
            <a:solidFill>
              <a:srgbClr val="008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2709261"/>
      </p:ext>
    </p:extLst>
  </p:cSld>
  <p:clrMapOvr>
    <a:masterClrMapping/>
  </p:clrMapOvr>
  <p:timing>
    <p:tnLst>
      <p:par>
        <p:cTn id="1" dur="indefinite" restart="never" nodeType="tmRoot"/>
      </p:par>
    </p:tnLst>
  </p:timing>
</p:sld>
</file>

<file path=ppt/theme/theme1.xml><?xml version="1.0" encoding="utf-8"?>
<a:theme xmlns:a="http://schemas.openxmlformats.org/drawingml/2006/main" name="LastName_Template_FAC201502">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Breakout_x0020_Session xmlns="f15a050e-1ce7-4ed2-9890-60f9658c1ede">Plenary</Breakout_x0020_Sessi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48A4933D0FB4B4CA82280B30CAF47E2" ma:contentTypeVersion="14" ma:contentTypeDescription="Create a new document." ma:contentTypeScope="" ma:versionID="7b68698eab841f6565c5c3885a08d4e9">
  <xsd:schema xmlns:xsd="http://www.w3.org/2001/XMLSchema" xmlns:xs="http://www.w3.org/2001/XMLSchema" xmlns:p="http://schemas.microsoft.com/office/2006/metadata/properties" xmlns:ns2="f15a050e-1ce7-4ed2-9890-60f9658c1ede" targetNamespace="http://schemas.microsoft.com/office/2006/metadata/properties" ma:root="true" ma:fieldsID="099edc80864fba8e7bdccaf9ddf53b95" ns2:_="">
    <xsd:import namespace="f15a050e-1ce7-4ed2-9890-60f9658c1ede"/>
    <xsd:element name="properties">
      <xsd:complexType>
        <xsd:sequence>
          <xsd:element name="documentManagement">
            <xsd:complexType>
              <xsd:all>
                <xsd:element ref="ns2:Breakout_x0020_Ses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5a050e-1ce7-4ed2-9890-60f9658c1ede" elementFormDefault="qualified">
    <xsd:import namespace="http://schemas.microsoft.com/office/2006/documentManagement/types"/>
    <xsd:import namespace="http://schemas.microsoft.com/office/infopath/2007/PartnerControls"/>
    <xsd:element name="Breakout_x0020_Session" ma:index="8" nillable="true" ma:displayName="Breakout Session" ma:format="Dropdown" ma:internalName="Breakout_x0020_Session">
      <xsd:simpleType>
        <xsd:restriction base="dms:Choice">
          <xsd:enumeration value="Plenary"/>
          <xsd:enumeration value="1 - Accelerator Physics"/>
          <xsd:enumeration value="2 - Injector/Linac"/>
          <xsd:enumeration value="3 - RF Power Systems"/>
          <xsd:enumeration value="4&amp;5 - Undulator/XTES System"/>
          <xsd:enumeration value="6&amp;7 - Cryoplant/Cryomodules Systems"/>
          <xsd:enumeration value="8 - Controls/Safety Systems"/>
          <xsd:enumeration value="9 - Conventional Facilities and Infrastructure"/>
          <xsd:enumeration value="10 - Env., Safety &amp; Health"/>
          <xsd:enumeration value="11 - Cost and Schedule"/>
          <xsd:enumeration value="12 - Project Management"/>
          <xsd:enumeration value="Closeout"/>
          <xsd:enumeration value="Templat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1B16AA-9221-46AE-B700-523442ABDABD}">
  <ds:schemaRefs>
    <ds:schemaRef ds:uri="http://schemas.microsoft.com/office/2006/metadata/properties"/>
    <ds:schemaRef ds:uri="http://purl.org/dc/elements/1.1/"/>
    <ds:schemaRef ds:uri="http://purl.org/dc/dcmitype/"/>
    <ds:schemaRef ds:uri="http://schemas.microsoft.com/office/2006/documentManagement/types"/>
    <ds:schemaRef ds:uri="http://purl.org/dc/terms/"/>
    <ds:schemaRef ds:uri="http://www.w3.org/XML/1998/namespace"/>
    <ds:schemaRef ds:uri="f15a050e-1ce7-4ed2-9890-60f9658c1ed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4DE3F1C6-E643-4597-BD68-C599B5629ADE}">
  <ds:schemaRefs>
    <ds:schemaRef ds:uri="http://schemas.microsoft.com/sharepoint/v3/contenttype/forms"/>
  </ds:schemaRefs>
</ds:datastoreItem>
</file>

<file path=customXml/itemProps3.xml><?xml version="1.0" encoding="utf-8"?>
<ds:datastoreItem xmlns:ds="http://schemas.openxmlformats.org/officeDocument/2006/customXml" ds:itemID="{9E4F0C25-2132-487B-8A95-5114BD0237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5a050e-1ce7-4ed2-9890-60f9658c1e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LastName_Template_FAC201502</Template>
  <TotalTime>51730</TotalTime>
  <Words>1923</Words>
  <Application>Microsoft Office PowerPoint</Application>
  <PresentationFormat>On-screen Show (4:3)</PresentationFormat>
  <Paragraphs>320</Paragraphs>
  <Slides>35</Slides>
  <Notes>0</Notes>
  <HiddenSlides>0</HiddenSlides>
  <MMClips>21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LastName_Template_FAC201502</vt:lpstr>
      <vt:lpstr>Cryomodule Shipping Motion</vt:lpstr>
      <vt:lpstr>Analysis</vt:lpstr>
      <vt:lpstr>Cryomodule structure</vt:lpstr>
      <vt:lpstr>PowerPoint Presentation</vt:lpstr>
      <vt:lpstr>Cavity motion which could result from support motion</vt:lpstr>
      <vt:lpstr>Cryomodule cold masses and distribution</vt:lpstr>
      <vt:lpstr>Simplified model </vt:lpstr>
      <vt:lpstr>3.9 GHz shipping – center post tie-down </vt:lpstr>
      <vt:lpstr>Tie-down added </vt:lpstr>
      <vt:lpstr>End constraint on 300 mm pipe, no tie-down</vt:lpstr>
      <vt:lpstr>Flexibility of 300 mm pipe</vt:lpstr>
      <vt:lpstr>STATIC ANALYSIS (Transverse Acc = 1.5xG)</vt:lpstr>
      <vt:lpstr>Case 1:  (a) HGRP END CLAMP. = FRICTIONLESS (b) HGRP POSTS = FREE</vt:lpstr>
      <vt:lpstr>PowerPoint Presentation</vt:lpstr>
      <vt:lpstr>PowerPoint Presentation</vt:lpstr>
      <vt:lpstr>PowerPoint Presentation</vt:lpstr>
      <vt:lpstr>SUMMARY</vt:lpstr>
      <vt:lpstr>Conclusions</vt:lpstr>
      <vt:lpstr>Reference slides </vt:lpstr>
      <vt:lpstr>LCLS-II Cryomodule – inner coupler bellows failure</vt:lpstr>
      <vt:lpstr>CAD model cross section at RF power coupler</vt:lpstr>
      <vt:lpstr>RF power coupler cold end assembly</vt:lpstr>
      <vt:lpstr>One of two cracked inner coupler bellows </vt:lpstr>
      <vt:lpstr>G-10 support block observations </vt:lpstr>
      <vt:lpstr>Hold-down bolt tension and strength</vt:lpstr>
      <vt:lpstr>Cryomodule shipping end caps</vt:lpstr>
      <vt:lpstr>BOUNDARY CONDITIONS-GENERIC (COMMON TO ALL CASES CONSIDERED)</vt:lpstr>
      <vt:lpstr>BOUNDARY CONDITIONS-GENERIC (COMMON TO ALL CASES CONSIDERED)</vt:lpstr>
      <vt:lpstr>BOUNDARY CONDITIONS: CASES</vt:lpstr>
      <vt:lpstr>PART-III:  MODAL ANALYSIS</vt:lpstr>
      <vt:lpstr>Case 1:  (a) HGRP END CLAMP. = FRICTIONLESS (b) HGRP POSTS = FREE</vt:lpstr>
      <vt:lpstr>PowerPoint Presentation</vt:lpstr>
      <vt:lpstr>PowerPoint Presentation</vt:lpstr>
      <vt:lpstr>PowerPoint Presentation</vt:lpstr>
      <vt:lpstr>MODAL ANALYSIS SUMMARY</vt:lpstr>
    </vt:vector>
  </TitlesOfParts>
  <Company>SLAC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tjpete@slac.stanford.edu</dc:creator>
  <cp:lastModifiedBy>Peterson, Thomas J</cp:lastModifiedBy>
  <cp:revision>950</cp:revision>
  <cp:lastPrinted>2016-08-09T23:12:48Z</cp:lastPrinted>
  <dcterms:created xsi:type="dcterms:W3CDTF">2015-01-29T22:30:14Z</dcterms:created>
  <dcterms:modified xsi:type="dcterms:W3CDTF">2018-06-11T17:18:31Z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0x010100B48A4933D0FB4B4CA82280B30CAF47E2</vt:lpwstr>
  </property>
  <property fmtid="{D5CDD505-2E9C-101B-9397-08002B2CF9AE}" pid="3" name="DocType">
    <vt:lpwstr>Presentation</vt:lpwstr>
  </property>
  <property fmtid="{D5CDD505-2E9C-101B-9397-08002B2CF9AE}" pid="4" name="Plenary Agenda Item">
    <vt:lpwstr>7</vt:lpwstr>
  </property>
  <property fmtid="{D5CDD505-2E9C-101B-9397-08002B2CF9AE}" pid="5" name="Formatting Updated">
    <vt:lpwstr>true</vt:lpwstr>
  </property>
  <property fmtid="{D5CDD505-2E9C-101B-9397-08002B2CF9AE}" pid="6" name="Plenary Agenda">
    <vt:lpwstr>8</vt:lpwstr>
  </property>
  <property fmtid="{D5CDD505-2E9C-101B-9397-08002B2CF9AE}" pid="7" name="Order">
    <vt:r8>3300</vt:r8>
  </property>
  <property fmtid="{D5CDD505-2E9C-101B-9397-08002B2CF9AE}" pid="8" name="xd_ProgID">
    <vt:lpwstr/>
  </property>
  <property fmtid="{D5CDD505-2E9C-101B-9397-08002B2CF9AE}" pid="9" name="_CopySource">
    <vt:lpwstr>https://slacspace.slac.stanford.edu/sites/reviews/lclsii/CD1DR_Dec2013/Presentations/Proc pres Dir review 12 2013.pptx</vt:lpwstr>
  </property>
  <property fmtid="{D5CDD505-2E9C-101B-9397-08002B2CF9AE}" pid="10" name="TemplateUrl">
    <vt:lpwstr/>
  </property>
  <property fmtid="{D5CDD505-2E9C-101B-9397-08002B2CF9AE}" pid="11" name="xd_Signature">
    <vt:bool>false</vt:bool>
  </property>
</Properties>
</file>