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1" r:id="rId4"/>
    <p:sldMasterId id="2147484031" r:id="rId5"/>
    <p:sldMasterId id="2147484051" r:id="rId6"/>
    <p:sldMasterId id="2147484088" r:id="rId7"/>
    <p:sldMasterId id="2147484105" r:id="rId8"/>
    <p:sldMasterId id="2147484114" r:id="rId9"/>
  </p:sldMasterIdLst>
  <p:notesMasterIdLst>
    <p:notesMasterId r:id="rId34"/>
  </p:notesMasterIdLst>
  <p:handoutMasterIdLst>
    <p:handoutMasterId r:id="rId35"/>
  </p:handoutMasterIdLst>
  <p:sldIdLst>
    <p:sldId id="577" r:id="rId10"/>
    <p:sldId id="817" r:id="rId11"/>
    <p:sldId id="745" r:id="rId12"/>
    <p:sldId id="750" r:id="rId13"/>
    <p:sldId id="818" r:id="rId14"/>
    <p:sldId id="819" r:id="rId15"/>
    <p:sldId id="820" r:id="rId16"/>
    <p:sldId id="821" r:id="rId17"/>
    <p:sldId id="822" r:id="rId18"/>
    <p:sldId id="823" r:id="rId19"/>
    <p:sldId id="836" r:id="rId20"/>
    <p:sldId id="826" r:id="rId21"/>
    <p:sldId id="828" r:id="rId22"/>
    <p:sldId id="827" r:id="rId23"/>
    <p:sldId id="824" r:id="rId24"/>
    <p:sldId id="825" r:id="rId25"/>
    <p:sldId id="829" r:id="rId26"/>
    <p:sldId id="830" r:id="rId27"/>
    <p:sldId id="831" r:id="rId28"/>
    <p:sldId id="833" r:id="rId29"/>
    <p:sldId id="832" r:id="rId30"/>
    <p:sldId id="834" r:id="rId31"/>
    <p:sldId id="835" r:id="rId32"/>
    <p:sldId id="743" r:id="rId3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9D3431"/>
    <a:srgbClr val="FF9966"/>
    <a:srgbClr val="6699FF"/>
    <a:srgbClr val="0033CC"/>
    <a:srgbClr val="0000FF"/>
    <a:srgbClr val="99CCFF"/>
    <a:srgbClr val="FF0000"/>
    <a:srgbClr val="FFFFCC"/>
    <a:srgbClr val="008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07" autoAdjust="0"/>
  </p:normalViewPr>
  <p:slideViewPr>
    <p:cSldViewPr snapToGrid="0">
      <p:cViewPr varScale="1">
        <p:scale>
          <a:sx n="83" d="100"/>
          <a:sy n="83" d="100"/>
        </p:scale>
        <p:origin x="152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349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701443"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701444"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701445"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9627">
              <a:defRPr sz="1300">
                <a:latin typeface="Arial" charset="0"/>
                <a:ea typeface="+mn-ea"/>
              </a:defRPr>
            </a:lvl1pPr>
          </a:lstStyle>
          <a:p>
            <a:pPr>
              <a:defRPr/>
            </a:pPr>
            <a:endParaRPr lang="en-US"/>
          </a:p>
        </p:txBody>
      </p:sp>
      <p:sp>
        <p:nvSpPr>
          <p:cNvPr id="4099" name="Rectangle 3"/>
          <p:cNvSpPr>
            <a:spLocks noGrp="1" noChangeArrowheads="1"/>
          </p:cNvSpPr>
          <p:nvPr>
            <p:ph type="dt" idx="1"/>
          </p:nvPr>
        </p:nvSpPr>
        <p:spPr bwMode="auto">
          <a:xfrm>
            <a:off x="3955953"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9627">
              <a:defRPr sz="1300">
                <a:latin typeface="Arial"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133" y="4410392"/>
            <a:ext cx="5586735" cy="4175763"/>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9627">
              <a:defRPr sz="1300">
                <a:latin typeface="Arial"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955953"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9627">
              <a:defRPr sz="1300">
                <a:latin typeface="Arial" pitchFamily="34" charset="0"/>
              </a:defRPr>
            </a:lvl1pPr>
          </a:lstStyle>
          <a:p>
            <a:pPr>
              <a:defRPr/>
            </a:pPr>
            <a:fld id="{8C1C09D7-2034-4A7F-959F-75165A7C71A3}" type="slidenum">
              <a:rPr lang="en-US"/>
              <a:pPr>
                <a:defRPr/>
              </a:pPr>
              <a:t>‹#›</a:t>
            </a:fld>
            <a:endParaRPr lang="en-US"/>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a:t>
            </a:fld>
            <a:endParaRPr lang="en-US"/>
          </a:p>
        </p:txBody>
      </p:sp>
    </p:spTree>
    <p:extLst>
      <p:ext uri="{BB962C8B-B14F-4D97-AF65-F5344CB8AC3E}">
        <p14:creationId xmlns:p14="http://schemas.microsoft.com/office/powerpoint/2010/main" val="280431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a:t>
            </a:fld>
            <a:endParaRPr lang="en-US"/>
          </a:p>
        </p:txBody>
      </p:sp>
    </p:spTree>
    <p:extLst>
      <p:ext uri="{BB962C8B-B14F-4D97-AF65-F5344CB8AC3E}">
        <p14:creationId xmlns:p14="http://schemas.microsoft.com/office/powerpoint/2010/main" val="8019713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18.jpeg"/><Relationship Id="rId5" Type="http://schemas.openxmlformats.org/officeDocument/2006/relationships/image" Target="../media/image4.gif"/><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hangingPunct="0"/>
            <a:r>
              <a:rPr lang="en-US" sz="1200" b="1" dirty="0">
                <a:solidFill>
                  <a:srgbClr val="FFFFFF"/>
                </a:solidFill>
                <a:latin typeface="Tahoma" pitchFamily="34" charset="0"/>
                <a:ea typeface="Tahoma" pitchFamily="34" charset="0"/>
                <a:cs typeface="Tahoma" pitchFamily="34" charset="0"/>
              </a:rPr>
              <a:t>DISTRIBUTION STATE A</a:t>
            </a:r>
          </a:p>
          <a:p>
            <a:pPr algn="ctr" eaLnBrk="0" hangingPunct="0"/>
            <a:r>
              <a:rPr lang="en-US" sz="1000" b="1" i="1" dirty="0">
                <a:solidFill>
                  <a:srgbClr val="FFFFFF"/>
                </a:solidFill>
                <a:latin typeface="Tahoma" pitchFamily="34" charset="0"/>
                <a:ea typeface="Tahoma" pitchFamily="34" charset="0"/>
                <a:cs typeface="Tahoma" pitchFamily="34" charset="0"/>
              </a:rPr>
              <a:t>T.J. Powers|| TTC at MSU Feb. 2017</a:t>
            </a:r>
          </a:p>
        </p:txBody>
      </p:sp>
    </p:spTree>
    <p:extLst>
      <p:ext uri="{BB962C8B-B14F-4D97-AF65-F5344CB8AC3E}">
        <p14:creationId xmlns:p14="http://schemas.microsoft.com/office/powerpoint/2010/main" val="55111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hangingPunct="0"/>
            <a:r>
              <a:rPr lang="en-US" sz="1200" b="1" dirty="0">
                <a:solidFill>
                  <a:srgbClr val="FFFFFF"/>
                </a:solidFill>
                <a:latin typeface="Tahoma" pitchFamily="34" charset="0"/>
                <a:ea typeface="Tahoma" pitchFamily="34" charset="0"/>
                <a:cs typeface="Tahoma" pitchFamily="34" charset="0"/>
              </a:rPr>
              <a:t>DISTRIBUTION STATE A</a:t>
            </a:r>
          </a:p>
          <a:p>
            <a:pPr algn="ctr" eaLnBrk="0" hangingPunct="0"/>
            <a:r>
              <a:rPr lang="en-US" sz="1000" b="1" i="1" dirty="0">
                <a:solidFill>
                  <a:srgbClr val="FFFFFF"/>
                </a:solidFill>
                <a:latin typeface="Tahoma" pitchFamily="34" charset="0"/>
                <a:ea typeface="Tahoma" pitchFamily="34" charset="0"/>
                <a:cs typeface="Tahoma" pitchFamily="34" charset="0"/>
              </a:rPr>
              <a:t>T. J. Powers|| TTC at MSU Feb 2017</a:t>
            </a:r>
          </a:p>
        </p:txBody>
      </p:sp>
    </p:spTree>
    <p:extLst>
      <p:ext uri="{BB962C8B-B14F-4D97-AF65-F5344CB8AC3E}">
        <p14:creationId xmlns:p14="http://schemas.microsoft.com/office/powerpoint/2010/main" val="3867555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hangingPunct="0"/>
            <a:r>
              <a:rPr lang="en-US" sz="1200" b="1" dirty="0">
                <a:solidFill>
                  <a:srgbClr val="FFFFFF"/>
                </a:solidFill>
                <a:latin typeface="Tahoma" pitchFamily="34" charset="0"/>
                <a:ea typeface="Tahoma" pitchFamily="34" charset="0"/>
                <a:cs typeface="Tahoma" pitchFamily="34" charset="0"/>
              </a:rPr>
              <a:t>DISTRIBUTION STATE A</a:t>
            </a:r>
          </a:p>
          <a:p>
            <a:pPr algn="ctr" eaLnBrk="0" hangingPunct="0"/>
            <a:r>
              <a:rPr lang="en-US" sz="1000" b="1" i="1" dirty="0">
                <a:solidFill>
                  <a:srgbClr val="FFFFFF"/>
                </a:solidFill>
                <a:latin typeface="Tahoma" pitchFamily="34" charset="0"/>
                <a:ea typeface="Tahoma" pitchFamily="34" charset="0"/>
                <a:cs typeface="Tahoma" pitchFamily="34" charset="0"/>
              </a:rPr>
              <a:t>T.J. Powers|| TTC at MSU Feb 2017</a:t>
            </a:r>
          </a:p>
        </p:txBody>
      </p:sp>
    </p:spTree>
    <p:extLst>
      <p:ext uri="{BB962C8B-B14F-4D97-AF65-F5344CB8AC3E}">
        <p14:creationId xmlns:p14="http://schemas.microsoft.com/office/powerpoint/2010/main" val="4073417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6508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37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1143000" y="6447433"/>
            <a:ext cx="6553200" cy="430887"/>
          </a:xfrm>
          <a:prstGeom prst="rect">
            <a:avLst/>
          </a:prstGeom>
          <a:noFill/>
        </p:spPr>
        <p:txBody>
          <a:bodyPr wrap="square" rtlCol="0">
            <a:spAutoFit/>
          </a:bodyPr>
          <a:lstStyle/>
          <a:p>
            <a:pPr algn="ctr" eaLnBrk="0" hangingPunct="0"/>
            <a:r>
              <a:rPr lang="en-US" sz="1200" b="1" dirty="0">
                <a:solidFill>
                  <a:srgbClr val="FFFFFF"/>
                </a:solidFill>
                <a:latin typeface="Tahoma" pitchFamily="34" charset="0"/>
                <a:ea typeface="Tahoma" pitchFamily="34" charset="0"/>
                <a:cs typeface="Tahoma" pitchFamily="34" charset="0"/>
              </a:rPr>
              <a:t>DISTRIBUTION STATE A</a:t>
            </a:r>
          </a:p>
          <a:p>
            <a:pPr algn="ctr" eaLnBrk="0" hangingPunct="0"/>
            <a:r>
              <a:rPr lang="en-US" sz="1000" b="1" i="1" dirty="0">
                <a:solidFill>
                  <a:srgbClr val="FFFFFF"/>
                </a:solidFill>
                <a:latin typeface="Tahoma" pitchFamily="34" charset="0"/>
                <a:ea typeface="Tahoma" pitchFamily="34" charset="0"/>
                <a:cs typeface="Tahoma" pitchFamily="34" charset="0"/>
              </a:rPr>
              <a:t>T.J. Powers|| INFN on 12 Dec. 2016</a:t>
            </a:r>
          </a:p>
        </p:txBody>
      </p:sp>
    </p:spTree>
    <p:extLst>
      <p:ext uri="{BB962C8B-B14F-4D97-AF65-F5344CB8AC3E}">
        <p14:creationId xmlns:p14="http://schemas.microsoft.com/office/powerpoint/2010/main" val="241153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143000" y="6427113"/>
            <a:ext cx="6553200" cy="430887"/>
          </a:xfrm>
          <a:prstGeom prst="rect">
            <a:avLst/>
          </a:prstGeom>
          <a:noFill/>
        </p:spPr>
        <p:txBody>
          <a:bodyPr wrap="square" rtlCol="0">
            <a:spAutoFit/>
          </a:bodyPr>
          <a:lstStyle/>
          <a:p>
            <a:pPr algn="ctr" eaLnBrk="0" hangingPunct="0"/>
            <a:r>
              <a:rPr lang="en-US" sz="1200" b="1" dirty="0">
                <a:solidFill>
                  <a:srgbClr val="FFFFFF"/>
                </a:solidFill>
                <a:latin typeface="Tahoma" pitchFamily="34" charset="0"/>
                <a:ea typeface="Tahoma" pitchFamily="34" charset="0"/>
                <a:cs typeface="Tahoma" pitchFamily="34" charset="0"/>
              </a:rPr>
              <a:t>DISTRIBUTION STATE A</a:t>
            </a:r>
          </a:p>
          <a:p>
            <a:pPr algn="ctr" eaLnBrk="0" hangingPunct="0"/>
            <a:r>
              <a:rPr lang="en-US" sz="1000" b="1" i="1" dirty="0">
                <a:solidFill>
                  <a:srgbClr val="FFFFFF"/>
                </a:solidFill>
                <a:latin typeface="Tahoma" pitchFamily="34" charset="0"/>
                <a:ea typeface="Tahoma" pitchFamily="34" charset="0"/>
                <a:cs typeface="Tahoma" pitchFamily="34" charset="0"/>
              </a:rPr>
              <a:t>T.J. Powers|| TTC at MSU Feb 2017</a:t>
            </a:r>
          </a:p>
        </p:txBody>
      </p:sp>
    </p:spTree>
    <p:extLst>
      <p:ext uri="{BB962C8B-B14F-4D97-AF65-F5344CB8AC3E}">
        <p14:creationId xmlns:p14="http://schemas.microsoft.com/office/powerpoint/2010/main" val="112660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387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723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54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FAC Meeting, March 6 - 7, 2018</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307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362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84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629276" y="6196062"/>
            <a:ext cx="584812" cy="500014"/>
          </a:xfrm>
          <a:prstGeom prst="rect">
            <a:avLst/>
          </a:prstGeom>
          <a:noFill/>
        </p:spPr>
      </p:pic>
      <p:pic>
        <p:nvPicPr>
          <p:cNvPr id="2050" name="Picture 2" descr="C:\Users\boyce\Documents\fermilab_wd100.jpg"/>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572000" y="6222893"/>
            <a:ext cx="9525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oyce\Documents\jlab_wd100.jpg"/>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499847" y="6230571"/>
            <a:ext cx="9525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oyce\Documents\lclsII_banner_v01_wd565.jpg"/>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951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1" y="934933"/>
            <a:ext cx="8562088" cy="218152"/>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p:txBody>
          <a:bodyPr/>
          <a:lstStyle/>
          <a:p>
            <a:r>
              <a:rPr lang="en-US">
                <a:solidFill>
                  <a:srgbClr val="000000"/>
                </a:solidFill>
              </a:rPr>
              <a:t>LCLS-II FAC Meeting, March 6 - 7, 2018</a:t>
            </a:r>
            <a:endParaRPr lang="en-US" dirty="0">
              <a:solidFill>
                <a:srgbClr val="000000"/>
              </a:solidFill>
            </a:endParaRPr>
          </a:p>
        </p:txBody>
      </p:sp>
      <p:sp>
        <p:nvSpPr>
          <p:cNvPr id="16" name="Content Placeholder 15"/>
          <p:cNvSpPr>
            <a:spLocks noGrp="1"/>
          </p:cNvSpPr>
          <p:nvPr>
            <p:ph sz="quarter" idx="14"/>
          </p:nvPr>
        </p:nvSpPr>
        <p:spPr>
          <a:xfrm>
            <a:off x="446088" y="1670050"/>
            <a:ext cx="8108950" cy="4648200"/>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45156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p:txBody>
          <a:bodyPr/>
          <a:lstStyle/>
          <a:p>
            <a:r>
              <a:rPr lang="en-US">
                <a:solidFill>
                  <a:srgbClr val="000000"/>
                </a:solidFill>
              </a:rPr>
              <a:t>LCLS-II FAC Meeting, March 6 - 7, 2018</a:t>
            </a:r>
            <a:endParaRPr lang="en-US" dirty="0">
              <a:solidFill>
                <a:srgbClr val="000000"/>
              </a:solidFill>
            </a:endParaRPr>
          </a:p>
        </p:txBody>
      </p:sp>
    </p:spTree>
    <p:extLst>
      <p:ext uri="{BB962C8B-B14F-4D97-AF65-F5344CB8AC3E}">
        <p14:creationId xmlns:p14="http://schemas.microsoft.com/office/powerpoint/2010/main" val="4273324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p:txBody>
          <a:bodyPr/>
          <a:lstStyle/>
          <a:p>
            <a:r>
              <a:rPr lang="en-US">
                <a:solidFill>
                  <a:srgbClr val="000000"/>
                </a:solidFill>
              </a:rPr>
              <a:t>LCLS-II FAC Meeting, March 6 - 7, 2018</a:t>
            </a:r>
            <a:endParaRPr lang="en-US" dirty="0">
              <a:solidFill>
                <a:srgbClr val="000000"/>
              </a:solidFill>
            </a:endParaRPr>
          </a:p>
        </p:txBody>
      </p:sp>
      <p:sp>
        <p:nvSpPr>
          <p:cNvPr id="5" name="Picture Placeholder 4"/>
          <p:cNvSpPr>
            <a:spLocks noGrp="1"/>
          </p:cNvSpPr>
          <p:nvPr>
            <p:ph type="pic" sz="quarter" idx="15"/>
          </p:nvPr>
        </p:nvSpPr>
        <p:spPr>
          <a:xfrm>
            <a:off x="3646488" y="1723840"/>
            <a:ext cx="2442340" cy="2224216"/>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4094034"/>
            <a:ext cx="2442340" cy="2224216"/>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723840"/>
            <a:ext cx="2442340" cy="4594410"/>
          </a:xfrm>
        </p:spPr>
        <p:txBody>
          <a:bodyPr/>
          <a:lstStyle/>
          <a:p>
            <a:r>
              <a:rPr lang="en-US"/>
              <a:t>Click icon to add picture</a:t>
            </a:r>
            <a:endParaRPr lang="en-CA" dirty="0"/>
          </a:p>
        </p:txBody>
      </p:sp>
      <p:sp>
        <p:nvSpPr>
          <p:cNvPr id="3" name="Content Placeholder 2"/>
          <p:cNvSpPr>
            <a:spLocks noGrp="1"/>
          </p:cNvSpPr>
          <p:nvPr>
            <p:ph sz="quarter" idx="18"/>
          </p:nvPr>
        </p:nvSpPr>
        <p:spPr>
          <a:xfrm>
            <a:off x="446088" y="1670050"/>
            <a:ext cx="3013075"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4017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p:txBody>
          <a:bodyPr/>
          <a:lstStyle/>
          <a:p>
            <a:r>
              <a:rPr lang="en-US">
                <a:solidFill>
                  <a:srgbClr val="000000"/>
                </a:solidFill>
              </a:rPr>
              <a:t>LCLS-II FAC Meeting, March 6 - 7, 2018</a:t>
            </a:r>
            <a:endParaRPr lang="en-US" dirty="0">
              <a:solidFill>
                <a:srgbClr val="000000"/>
              </a:solidFill>
            </a:endParaRPr>
          </a:p>
        </p:txBody>
      </p:sp>
      <p:sp>
        <p:nvSpPr>
          <p:cNvPr id="3" name="Chart Placeholder 2"/>
          <p:cNvSpPr>
            <a:spLocks noGrp="1"/>
          </p:cNvSpPr>
          <p:nvPr>
            <p:ph type="chart" sz="quarter" idx="15"/>
          </p:nvPr>
        </p:nvSpPr>
        <p:spPr>
          <a:xfrm>
            <a:off x="6007100" y="1670050"/>
            <a:ext cx="2667000" cy="4648200"/>
          </a:xfrm>
        </p:spPr>
        <p:txBody>
          <a:bodyPr/>
          <a:lstStyle/>
          <a:p>
            <a:r>
              <a:rPr lang="en-US"/>
              <a:t>Click icon to add chart</a:t>
            </a:r>
            <a:endParaRPr lang="en-CA" dirty="0"/>
          </a:p>
        </p:txBody>
      </p:sp>
      <p:sp>
        <p:nvSpPr>
          <p:cNvPr id="5" name="Content Placeholder 4"/>
          <p:cNvSpPr>
            <a:spLocks noGrp="1"/>
          </p:cNvSpPr>
          <p:nvPr>
            <p:ph sz="quarter" idx="16"/>
          </p:nvPr>
        </p:nvSpPr>
        <p:spPr>
          <a:xfrm>
            <a:off x="446088" y="1670050"/>
            <a:ext cx="5484812"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445117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a:prstGeom prst="rect">
            <a:avLst/>
          </a:prstGeom>
        </p:spPr>
        <p:txBody>
          <a:bodyPr/>
          <a:lstStyle>
            <a:lvl1pPr>
              <a:defRPr sz="1200"/>
            </a:lvl1pPr>
          </a:lstStyle>
          <a:p>
            <a:endParaRPr lang="en-US" altLang="en-US">
              <a:solidFill>
                <a:srgbClr val="A4001D"/>
              </a:solidFill>
            </a:endParaRP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LCLS-II FAC Meeting, March 6 - 7, 2018</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6663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LCLS-II FAC Meeting, March 6 - 7, 2018</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222866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FAC Meeting, March 6 - 7, 2018</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LCLS-II FAC Meeting, March 6 - 7, 2018</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2564065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LCLS-II FAC Meeting, March 6 - 7, 2018</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42086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LCLS-II FAC Meeting, March 6 - 7, 2018</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2262322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hasCustomPrompt="1"/>
          </p:nvPr>
        </p:nvSpPr>
        <p:spPr>
          <a:xfrm>
            <a:off x="557213" y="536575"/>
            <a:ext cx="8008937" cy="2246313"/>
          </a:xfrm>
        </p:spPr>
        <p:txBody>
          <a:bodyPr anchor="b" anchorCtr="0">
            <a:noAutofit/>
          </a:bodyPr>
          <a:lstStyle>
            <a:lvl1pPr>
              <a:defRPr sz="4300" b="1" baseline="0">
                <a:solidFill>
                  <a:schemeClr val="tx1"/>
                </a:solidFill>
                <a:latin typeface="Arial" pitchFamily="34" charset="0"/>
                <a:cs typeface="Arial" pitchFamily="34" charset="0"/>
              </a:defRPr>
            </a:lvl1pPr>
          </a:lstStyle>
          <a:p>
            <a:r>
              <a:rPr lang="en-US" dirty="0"/>
              <a:t>Add name of system</a:t>
            </a:r>
          </a:p>
        </p:txBody>
      </p:sp>
      <p:sp>
        <p:nvSpPr>
          <p:cNvPr id="3" name="Subtitle 2"/>
          <p:cNvSpPr>
            <a:spLocks noGrp="1"/>
          </p:cNvSpPr>
          <p:nvPr>
            <p:ph type="subTitle" idx="1" hasCustomPrompt="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800" dirty="0"/>
              <a:t>Name</a:t>
            </a:r>
          </a:p>
          <a:p>
            <a:r>
              <a:rPr lang="en-US" sz="1800" dirty="0"/>
              <a:t>LCLS-II Accelerator Systems PDR</a:t>
            </a:r>
          </a:p>
          <a:p>
            <a:r>
              <a:rPr lang="en-US" sz="1800" dirty="0"/>
              <a:t>Jan. 21 – 22, 2015</a:t>
            </a:r>
          </a:p>
        </p:txBody>
      </p:sp>
      <p:sp>
        <p:nvSpPr>
          <p:cNvPr id="15" name="Text Placeholder 14"/>
          <p:cNvSpPr>
            <a:spLocks noGrp="1"/>
          </p:cNvSpPr>
          <p:nvPr>
            <p:ph type="body" sz="quarter" idx="1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endParaRPr lang="en-CA" dirty="0"/>
          </a:p>
        </p:txBody>
      </p:sp>
      <p:pic>
        <p:nvPicPr>
          <p:cNvPr id="12" name="Picture 2" descr="C:\Documents and Settings\mcdunn\Desktop\LBNL_Full_Logo_Final.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71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559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485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782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716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205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15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FAC Meeting, March 6 - 7, 2018</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000000"/>
                </a:solidFill>
              </a:rPr>
              <a:t>LCLS-II FAC Meeting, March 6 - 7, 2018</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51408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hasCustomPrompt="1"/>
          </p:nvPr>
        </p:nvSpPr>
        <p:spPr>
          <a:xfrm>
            <a:off x="557213" y="536575"/>
            <a:ext cx="8008937" cy="2246313"/>
          </a:xfrm>
        </p:spPr>
        <p:txBody>
          <a:bodyPr anchor="b" anchorCtr="0">
            <a:noAutofit/>
          </a:bodyPr>
          <a:lstStyle>
            <a:lvl1pPr>
              <a:defRPr sz="4300" b="1" baseline="0">
                <a:solidFill>
                  <a:schemeClr val="tx1"/>
                </a:solidFill>
                <a:latin typeface="Arial" pitchFamily="34" charset="0"/>
                <a:cs typeface="Arial" pitchFamily="34" charset="0"/>
              </a:defRPr>
            </a:lvl1pPr>
          </a:lstStyle>
          <a:p>
            <a:r>
              <a:rPr lang="en-US" dirty="0"/>
              <a:t>Add name of system</a:t>
            </a:r>
          </a:p>
        </p:txBody>
      </p:sp>
      <p:sp>
        <p:nvSpPr>
          <p:cNvPr id="3" name="Subtitle 2"/>
          <p:cNvSpPr>
            <a:spLocks noGrp="1"/>
          </p:cNvSpPr>
          <p:nvPr>
            <p:ph type="subTitle" idx="1" hasCustomPrompt="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800" dirty="0"/>
              <a:t>Name</a:t>
            </a:r>
          </a:p>
          <a:p>
            <a:r>
              <a:rPr lang="en-US" sz="1800" dirty="0"/>
              <a:t>LCLS-II Accelerator Systems PDR</a:t>
            </a:r>
          </a:p>
          <a:p>
            <a:r>
              <a:rPr lang="en-US" sz="1800" dirty="0"/>
              <a:t>Jan. 21 – 22, 2015</a:t>
            </a:r>
          </a:p>
        </p:txBody>
      </p:sp>
      <p:sp>
        <p:nvSpPr>
          <p:cNvPr id="15" name="Text Placeholder 14"/>
          <p:cNvSpPr>
            <a:spLocks noGrp="1"/>
          </p:cNvSpPr>
          <p:nvPr>
            <p:ph type="body" sz="quarter" idx="1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endParaRPr lang="en-CA" dirty="0"/>
          </a:p>
        </p:txBody>
      </p:sp>
      <p:pic>
        <p:nvPicPr>
          <p:cNvPr id="12" name="Picture 2" descr="C:\Documents and Settings\mcdunn\Desktop\LBNL_Full_Logo_Final.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9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13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09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293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939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547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153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000000"/>
                </a:solidFill>
              </a:rPr>
              <a:t>LCLS-II FAC Meeting, March 6 - 7, 2018</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369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FAC Meeting, March 6 - 7,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FAC Meeting, March 6 - 7,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LCLS-II FAC Meeting, March 6 - 7, 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74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4.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a:t>LCLS-II FAC Meeting, March 6 - 7, 2018</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717840"/>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hf hdr="0" dt="0"/>
  <p:txStyles>
    <p:titleStyle>
      <a:lvl1pPr algn="ctr" rtl="0" fontAlgn="base">
        <a:spcBef>
          <a:spcPct val="0"/>
        </a:spcBef>
        <a:spcAft>
          <a:spcPct val="0"/>
        </a:spcAft>
        <a:defRPr sz="3600" b="1">
          <a:solidFill>
            <a:schemeClr val="tx2"/>
          </a:solidFill>
          <a:latin typeface="Calibri" pitchFamily="34" charset="0"/>
          <a:ea typeface="+mj-ea"/>
          <a:cs typeface="+mj-cs"/>
        </a:defRPr>
      </a:lvl1pPr>
      <a:lvl2pPr algn="ctr" rtl="0" fontAlgn="base">
        <a:spcBef>
          <a:spcPct val="0"/>
        </a:spcBef>
        <a:spcAft>
          <a:spcPct val="0"/>
        </a:spcAft>
        <a:defRPr sz="3600" b="1">
          <a:solidFill>
            <a:schemeClr val="tx2"/>
          </a:solidFill>
          <a:latin typeface="Times" charset="0"/>
        </a:defRPr>
      </a:lvl2pPr>
      <a:lvl3pPr algn="ctr" rtl="0" fontAlgn="base">
        <a:spcBef>
          <a:spcPct val="0"/>
        </a:spcBef>
        <a:spcAft>
          <a:spcPct val="0"/>
        </a:spcAft>
        <a:defRPr sz="3600" b="1">
          <a:solidFill>
            <a:schemeClr val="tx2"/>
          </a:solidFill>
          <a:latin typeface="Times" charset="0"/>
        </a:defRPr>
      </a:lvl3pPr>
      <a:lvl4pPr algn="ctr" rtl="0" fontAlgn="base">
        <a:spcBef>
          <a:spcPct val="0"/>
        </a:spcBef>
        <a:spcAft>
          <a:spcPct val="0"/>
        </a:spcAft>
        <a:defRPr sz="3600" b="1">
          <a:solidFill>
            <a:schemeClr val="tx2"/>
          </a:solidFill>
          <a:latin typeface="Times" charset="0"/>
        </a:defRPr>
      </a:lvl4pPr>
      <a:lvl5pPr algn="ctr" rtl="0" fontAlgn="base">
        <a:spcBef>
          <a:spcPct val="0"/>
        </a:spcBef>
        <a:spcAft>
          <a:spcPct val="0"/>
        </a:spcAft>
        <a:defRPr sz="3600" b="1">
          <a:solidFill>
            <a:schemeClr val="tx2"/>
          </a:solidFill>
          <a:latin typeface="Times"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Font typeface="Arial" pitchFamily="34" charset="0"/>
        <a:buChar char="•"/>
        <a:defRPr sz="2400">
          <a:solidFill>
            <a:schemeClr val="tx1"/>
          </a:solidFill>
          <a:latin typeface="Calibri" pitchFamily="34" charset="0"/>
        </a:defRPr>
      </a:lvl2pPr>
      <a:lvl3pPr marL="1143000" indent="-228600" algn="l" rtl="0" fontAlgn="base">
        <a:spcBef>
          <a:spcPct val="20000"/>
        </a:spcBef>
        <a:spcAft>
          <a:spcPct val="0"/>
        </a:spcAft>
        <a:buFont typeface="Wingdings" pitchFamily="2" charset="2"/>
        <a:buChar char="ü"/>
        <a:defRPr sz="2400">
          <a:solidFill>
            <a:schemeClr val="tx1"/>
          </a:solidFill>
          <a:latin typeface="Calibri" pitchFamily="34" charset="0"/>
        </a:defRPr>
      </a:lvl3pPr>
      <a:lvl4pPr marL="1600200" indent="-228600" algn="l" rtl="0" fontAlgn="base">
        <a:spcBef>
          <a:spcPct val="20000"/>
        </a:spcBef>
        <a:spcAft>
          <a:spcPct val="0"/>
        </a:spcAft>
        <a:buChar char="–"/>
        <a:defRPr sz="2400">
          <a:solidFill>
            <a:schemeClr val="tx1"/>
          </a:solidFill>
          <a:latin typeface="Calibri" pitchFamily="34" charset="0"/>
        </a:defRPr>
      </a:lvl4pPr>
      <a:lvl5pPr marL="2057400" indent="-228600" algn="l" rtl="0" fontAlgn="base">
        <a:spcBef>
          <a:spcPct val="20000"/>
        </a:spcBef>
        <a:spcAft>
          <a:spcPct val="0"/>
        </a:spcAft>
        <a:buChar char="»"/>
        <a:defRPr sz="2400">
          <a:solidFill>
            <a:schemeClr val="tx1"/>
          </a:solidFill>
          <a:latin typeface="Calibri"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45473" y="1667866"/>
            <a:ext cx="8109919" cy="465038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5472" y="6543674"/>
            <a:ext cx="4126528" cy="314326"/>
          </a:xfrm>
          <a:prstGeom prst="rect">
            <a:avLst/>
          </a:prstGeom>
        </p:spPr>
        <p:txBody>
          <a:bodyPr vert="horz" lIns="0" tIns="0" rIns="0" bIns="0" rtlCol="0" anchor="t" anchorCtr="0"/>
          <a:lstStyle>
            <a:lvl1pPr algn="l">
              <a:defRPr sz="700">
                <a:solidFill>
                  <a:schemeClr val="bg2"/>
                </a:solidFill>
                <a:latin typeface="Arial" pitchFamily="34" charset="0"/>
                <a:cs typeface="Arial" pitchFamily="34" charset="0"/>
              </a:defRPr>
            </a:lvl1pPr>
          </a:lstStyle>
          <a:p>
            <a:r>
              <a:rPr lang="en-US">
                <a:solidFill>
                  <a:srgbClr val="000000"/>
                </a:solidFill>
              </a:rPr>
              <a:t>LCLS-II FAC Meeting, March 6 - 7, 2018</a:t>
            </a:r>
            <a:endParaRPr lang="en-US" dirty="0">
              <a:solidFill>
                <a:srgbClr val="000000"/>
              </a:solidFill>
            </a:endParaRPr>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800" b="0">
                <a:solidFill>
                  <a:schemeClr val="bg2"/>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99276521"/>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Lst>
  <p:hf hd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000" b="0" kern="1200" baseline="0">
          <a:solidFill>
            <a:schemeClr val="bg2"/>
          </a:solidFill>
          <a:latin typeface="Arial" pitchFamily="34" charset="0"/>
          <a:ea typeface="+mn-ea"/>
          <a:cs typeface="Arial" pitchFamily="34" charset="0"/>
        </a:defRPr>
      </a:lvl1pPr>
      <a:lvl2pPr marL="180000" indent="-180000" algn="l" defTabSz="914400" rtl="0" eaLnBrk="1" latinLnBrk="0" hangingPunct="1">
        <a:lnSpc>
          <a:spcPct val="120000"/>
        </a:lnSpc>
        <a:spcBef>
          <a:spcPts val="800"/>
        </a:spcBef>
        <a:spcAft>
          <a:spcPts val="0"/>
        </a:spcAft>
        <a:buClr>
          <a:schemeClr val="tx1"/>
        </a:buClr>
        <a:buSzPct val="100000"/>
        <a:buFont typeface="Arial" pitchFamily="34" charset="0"/>
        <a:buChar char="•"/>
        <a:defRPr sz="1800" kern="1200">
          <a:solidFill>
            <a:schemeClr val="bg2"/>
          </a:solidFill>
          <a:latin typeface="Arial" pitchFamily="34" charset="0"/>
          <a:ea typeface="+mn-ea"/>
          <a:cs typeface="Arial" pitchFamily="34" charset="0"/>
        </a:defRPr>
      </a:lvl2pPr>
      <a:lvl3pPr marL="504000" indent="-180000" algn="l" defTabSz="914400" rtl="0" eaLnBrk="1" latinLnBrk="0" hangingPunct="1">
        <a:lnSpc>
          <a:spcPct val="120000"/>
        </a:lnSpc>
        <a:spcBef>
          <a:spcPts val="0"/>
        </a:spcBef>
        <a:buClr>
          <a:schemeClr val="tx1"/>
        </a:buClr>
        <a:buSzPct val="100000"/>
        <a:buFont typeface="Arial" pitchFamily="34" charset="0"/>
        <a:buChar char="-"/>
        <a:defRPr sz="1800" kern="1200">
          <a:solidFill>
            <a:schemeClr val="bg2"/>
          </a:solidFill>
          <a:latin typeface="Arial" pitchFamily="34" charset="0"/>
          <a:ea typeface="+mn-ea"/>
          <a:cs typeface="Arial" pitchFamily="34" charset="0"/>
        </a:defRPr>
      </a:lvl3pPr>
      <a:lvl4pPr marL="828000" indent="-180000" algn="l" defTabSz="914400" rtl="0" eaLnBrk="1" latinLnBrk="0" hangingPunct="1">
        <a:lnSpc>
          <a:spcPct val="120000"/>
        </a:lnSpc>
        <a:spcBef>
          <a:spcPts val="0"/>
        </a:spcBef>
        <a:buClr>
          <a:schemeClr val="tx1"/>
        </a:buClr>
        <a:buSzPct val="100000"/>
        <a:buFont typeface="Arial" pitchFamily="34" charset="0"/>
        <a:buChar char="•"/>
        <a:defRPr sz="1800" kern="1200">
          <a:solidFill>
            <a:schemeClr val="bg2"/>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tx1"/>
        </a:buClr>
        <a:buSzPct val="10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LCLS-II FAC Meeting, March 6 - 7, 2018</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647995"/>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Lst>
  <p:hf hdr="0" dt="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spTree>
    <p:extLst>
      <p:ext uri="{BB962C8B-B14F-4D97-AF65-F5344CB8AC3E}">
        <p14:creationId xmlns:p14="http://schemas.microsoft.com/office/powerpoint/2010/main" val="1085730071"/>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a:solidFill>
                  <a:srgbClr val="000000"/>
                </a:solidFill>
              </a:rPr>
              <a:t>LCLS-II FAC Meeting, March 6 - 7, 2018</a:t>
            </a:r>
            <a:endParaRPr lang="en-US" dirty="0">
              <a:solidFill>
                <a:srgbClr val="000000"/>
              </a:solidFill>
            </a:endParaRPr>
          </a:p>
        </p:txBody>
      </p:sp>
    </p:spTree>
    <p:extLst>
      <p:ext uri="{BB962C8B-B14F-4D97-AF65-F5344CB8AC3E}">
        <p14:creationId xmlns:p14="http://schemas.microsoft.com/office/powerpoint/2010/main" val="3659157263"/>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557213" y="550642"/>
            <a:ext cx="8008937" cy="2246313"/>
          </a:xfrm>
        </p:spPr>
        <p:txBody>
          <a:bodyPr/>
          <a:lstStyle/>
          <a:p>
            <a:r>
              <a:rPr lang="en-US" sz="4000" dirty="0"/>
              <a:t>Transportation Environment:</a:t>
            </a:r>
            <a:br>
              <a:rPr lang="en-US" sz="4000" dirty="0"/>
            </a:br>
            <a:r>
              <a:rPr lang="en-US" sz="4000" dirty="0"/>
              <a:t>Vibration Data</a:t>
            </a:r>
          </a:p>
        </p:txBody>
      </p:sp>
      <p:sp>
        <p:nvSpPr>
          <p:cNvPr id="5" name="Rectangle 5"/>
          <p:cNvSpPr>
            <a:spLocks noGrp="1" noChangeArrowheads="1"/>
          </p:cNvSpPr>
          <p:nvPr>
            <p:ph type="subTitle" idx="1"/>
          </p:nvPr>
        </p:nvSpPr>
        <p:spPr>
          <a:xfrm>
            <a:off x="533564" y="2877317"/>
            <a:ext cx="7989887" cy="2652522"/>
          </a:xfrm>
        </p:spPr>
        <p:txBody>
          <a:bodyPr/>
          <a:lstStyle/>
          <a:p>
            <a:r>
              <a:rPr lang="en-US" sz="1800" dirty="0"/>
              <a:t>Jeremiah Holzbauer/Chris </a:t>
            </a:r>
            <a:r>
              <a:rPr lang="en-US" sz="1800" dirty="0" err="1"/>
              <a:t>Adolphsen</a:t>
            </a:r>
            <a:endParaRPr lang="en-US" sz="1800" dirty="0"/>
          </a:p>
          <a:p>
            <a:r>
              <a:rPr lang="en-US" sz="1800" dirty="0"/>
              <a:t>LCLS-II Transportation Readiness Review</a:t>
            </a:r>
          </a:p>
          <a:p>
            <a:r>
              <a:rPr lang="en-US" sz="1800" dirty="0"/>
              <a:t>June 12, 2018</a:t>
            </a:r>
          </a:p>
        </p:txBody>
      </p:sp>
    </p:spTree>
    <p:extLst>
      <p:ext uri="{BB962C8B-B14F-4D97-AF65-F5344CB8AC3E}">
        <p14:creationId xmlns:p14="http://schemas.microsoft.com/office/powerpoint/2010/main" val="222782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a:t>F1.3-06 to SLAC – US CGV Motion Spectrum</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7" name="Content Placeholder 6">
            <a:extLst>
              <a:ext uri="{FF2B5EF4-FFF2-40B4-BE49-F238E27FC236}">
                <a16:creationId xmlns:a16="http://schemas.microsoft.com/office/drawing/2014/main" id="{6CC3D16D-D53B-40E8-8092-8E1F2776FB14}"/>
              </a:ext>
            </a:extLst>
          </p:cNvPr>
          <p:cNvPicPr>
            <a:picLocks noGrp="1" noChangeAspect="1"/>
          </p:cNvPicPr>
          <p:nvPr>
            <p:ph sz="quarter" idx="14"/>
          </p:nvPr>
        </p:nvPicPr>
        <p:blipFill>
          <a:blip r:embed="rId2"/>
          <a:stretch>
            <a:fillRect/>
          </a:stretch>
        </p:blipFill>
        <p:spPr>
          <a:xfrm>
            <a:off x="457200" y="1710955"/>
            <a:ext cx="8108950" cy="4129828"/>
          </a:xfrm>
          <a:prstGeom prst="rect">
            <a:avLst/>
          </a:prstGeom>
        </p:spPr>
      </p:pic>
    </p:spTree>
    <p:extLst>
      <p:ext uri="{BB962C8B-B14F-4D97-AF65-F5344CB8AC3E}">
        <p14:creationId xmlns:p14="http://schemas.microsoft.com/office/powerpoint/2010/main" val="214789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AFDDBC-9230-4642-93EE-775064266ADD}"/>
              </a:ext>
            </a:extLst>
          </p:cNvPr>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a:extLst>
              <a:ext uri="{FF2B5EF4-FFF2-40B4-BE49-F238E27FC236}">
                <a16:creationId xmlns:a16="http://schemas.microsoft.com/office/drawing/2014/main" id="{626D3728-3E16-4595-AB9D-43E3F04CD11E}"/>
              </a:ext>
            </a:extLst>
          </p:cNvPr>
          <p:cNvSpPr>
            <a:spLocks noGrp="1"/>
          </p:cNvSpPr>
          <p:nvPr>
            <p:ph type="title"/>
          </p:nvPr>
        </p:nvSpPr>
        <p:spPr/>
        <p:txBody>
          <a:bodyPr/>
          <a:lstStyle/>
          <a:p>
            <a:r>
              <a:rPr lang="en-US" dirty="0"/>
              <a:t>F1.3-06 Transport to SLAC Summary</a:t>
            </a:r>
          </a:p>
        </p:txBody>
      </p:sp>
      <p:sp>
        <p:nvSpPr>
          <p:cNvPr id="4" name="Footer Placeholder 3">
            <a:extLst>
              <a:ext uri="{FF2B5EF4-FFF2-40B4-BE49-F238E27FC236}">
                <a16:creationId xmlns:a16="http://schemas.microsoft.com/office/drawing/2014/main" id="{6FF6C9DC-174D-4271-BFBA-71ACB51203A4}"/>
              </a:ext>
            </a:extLst>
          </p:cNvPr>
          <p:cNvSpPr>
            <a:spLocks noGrp="1"/>
          </p:cNvSpPr>
          <p:nvPr>
            <p:ph type="ftr" sz="quarter" idx="13"/>
          </p:nvPr>
        </p:nvSpPr>
        <p:spPr/>
        <p:txBody>
          <a:bodyPr/>
          <a:lstStyle/>
          <a:p>
            <a:r>
              <a:rPr lang="en-US"/>
              <a:t>LCLS-II FAC Meeting, March 6 - 7, 2018</a:t>
            </a:r>
            <a:endParaRPr lang="en-US" dirty="0"/>
          </a:p>
        </p:txBody>
      </p:sp>
      <p:sp>
        <p:nvSpPr>
          <p:cNvPr id="5" name="Content Placeholder 4">
            <a:extLst>
              <a:ext uri="{FF2B5EF4-FFF2-40B4-BE49-F238E27FC236}">
                <a16:creationId xmlns:a16="http://schemas.microsoft.com/office/drawing/2014/main" id="{E08AFFA0-AF52-41FE-B284-AD66D4849CB1}"/>
              </a:ext>
            </a:extLst>
          </p:cNvPr>
          <p:cNvSpPr>
            <a:spLocks noGrp="1"/>
          </p:cNvSpPr>
          <p:nvPr>
            <p:ph sz="quarter" idx="14"/>
          </p:nvPr>
        </p:nvSpPr>
        <p:spPr/>
        <p:txBody>
          <a:bodyPr/>
          <a:lstStyle/>
          <a:p>
            <a:pPr marL="342900" indent="-342900">
              <a:buFont typeface="Arial" panose="020B0604020202020204" pitchFamily="34" charset="0"/>
              <a:buChar char="•"/>
            </a:pPr>
            <a:r>
              <a:rPr lang="en-US" dirty="0"/>
              <a:t>Limited sensors</a:t>
            </a:r>
          </a:p>
          <a:p>
            <a:pPr marL="342900" indent="-342900">
              <a:buFont typeface="Arial" panose="020B0604020202020204" pitchFamily="34" charset="0"/>
              <a:buChar char="•"/>
            </a:pPr>
            <a:r>
              <a:rPr lang="en-US" dirty="0"/>
              <a:t>Relatively small numbers of large shocks detected due to low bandwidth and high trigger threshold</a:t>
            </a:r>
          </a:p>
          <a:p>
            <a:pPr marL="342900" indent="-342900">
              <a:buFont typeface="Arial" panose="020B0604020202020204" pitchFamily="34" charset="0"/>
              <a:buChar char="•"/>
            </a:pPr>
            <a:r>
              <a:rPr lang="en-US" dirty="0"/>
              <a:t>Shocks observed do show occasional sizable motion</a:t>
            </a:r>
          </a:p>
          <a:p>
            <a:pPr marL="342900" indent="-342900">
              <a:buFont typeface="Arial" panose="020B0604020202020204" pitchFamily="34" charset="0"/>
              <a:buChar char="•"/>
            </a:pPr>
            <a:r>
              <a:rPr lang="en-US" dirty="0"/>
              <a:t>Spectra showed sizable motion around 9-10 Hz</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4790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a:t>F1.3-06 Return to FNAL from SLAC</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
        <p:nvSpPr>
          <p:cNvPr id="5" name="Content Placeholder 4"/>
          <p:cNvSpPr>
            <a:spLocks noGrp="1"/>
          </p:cNvSpPr>
          <p:nvPr>
            <p:ph sz="quarter" idx="14"/>
          </p:nvPr>
        </p:nvSpPr>
        <p:spPr/>
        <p:txBody>
          <a:bodyPr>
            <a:normAutofit/>
          </a:bodyPr>
          <a:lstStyle/>
          <a:p>
            <a:pPr marL="342900" indent="-342900">
              <a:buFont typeface="Arial" panose="020B0604020202020204" pitchFamily="34" charset="0"/>
              <a:buChar char="•"/>
            </a:pPr>
            <a:r>
              <a:rPr lang="en-US" dirty="0"/>
              <a:t>Additional sensors were installed for the return trip to give a more comprehensive picture of the vibration environment</a:t>
            </a:r>
          </a:p>
          <a:p>
            <a:pPr marL="342900" indent="-342900">
              <a:buFont typeface="Arial" panose="020B0604020202020204" pitchFamily="34" charset="0"/>
              <a:buChar char="•"/>
            </a:pPr>
            <a:r>
              <a:rPr lang="en-US" dirty="0"/>
              <a:t>This included sets of two different commercial sensor packages (SSX and X2 sensors, both with tri-axial accelerometer packages)</a:t>
            </a:r>
          </a:p>
          <a:p>
            <a:pPr marL="342900" indent="-342900">
              <a:buFont typeface="Arial" panose="020B0604020202020204" pitchFamily="34" charset="0"/>
              <a:buChar char="•"/>
            </a:pPr>
            <a:r>
              <a:rPr lang="en-US" dirty="0"/>
              <a:t>Sensors were captured at a higher frequency in one hour files, allowing gathering long term statistics</a:t>
            </a:r>
          </a:p>
          <a:p>
            <a:pPr marL="342900" indent="-342900">
              <a:buFont typeface="Arial" panose="020B0604020202020204" pitchFamily="34" charset="0"/>
              <a:buChar char="•"/>
            </a:pPr>
            <a:r>
              <a:rPr lang="en-US" dirty="0"/>
              <a:t>Sensor performance was verified during a short, on-site transport of F1.3-07 after testing at FNAL, cross-checking sensors with known geophones</a:t>
            </a:r>
          </a:p>
        </p:txBody>
      </p:sp>
    </p:spTree>
    <p:extLst>
      <p:ext uri="{BB962C8B-B14F-4D97-AF65-F5344CB8AC3E}">
        <p14:creationId xmlns:p14="http://schemas.microsoft.com/office/powerpoint/2010/main" val="282210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a:t>F1.3-06 Cold Mass Motion (SLAC to FNAL)</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7" name="Content Placeholder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41939" y="1614601"/>
            <a:ext cx="4330061" cy="3247545"/>
          </a:xfrm>
        </p:spPr>
      </p:pic>
      <p:pic>
        <p:nvPicPr>
          <p:cNvPr id="8" name="Content Placeholder 7"/>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572000" y="1614601"/>
            <a:ext cx="4342923" cy="3257191"/>
          </a:xfrm>
        </p:spPr>
      </p:pic>
      <p:sp>
        <p:nvSpPr>
          <p:cNvPr id="9" name="TextBox 8"/>
          <p:cNvSpPr txBox="1"/>
          <p:nvPr/>
        </p:nvSpPr>
        <p:spPr>
          <a:xfrm>
            <a:off x="827864" y="5394921"/>
            <a:ext cx="7351485" cy="923330"/>
          </a:xfrm>
          <a:prstGeom prst="rect">
            <a:avLst/>
          </a:prstGeom>
          <a:noFill/>
        </p:spPr>
        <p:txBody>
          <a:bodyPr wrap="square" rtlCol="0">
            <a:spAutoFit/>
          </a:bodyPr>
          <a:lstStyle/>
          <a:p>
            <a:pPr marL="285750" indent="-285750">
              <a:buFont typeface="Arial" panose="020B0604020202020204" pitchFamily="34" charset="0"/>
              <a:buChar char="•"/>
            </a:pPr>
            <a:r>
              <a:rPr lang="en-US" dirty="0"/>
              <a:t>Cold mass sensors didn’t show routine shocks larger than ~1.5 g</a:t>
            </a:r>
          </a:p>
          <a:p>
            <a:pPr marL="285750" indent="-285750">
              <a:buFont typeface="Arial" panose="020B0604020202020204" pitchFamily="34" charset="0"/>
              <a:buChar char="•"/>
            </a:pPr>
            <a:r>
              <a:rPr lang="en-US" dirty="0"/>
              <a:t>Spectral contributions indicate motion around 10 Hz, in line with first shipment to SLAC</a:t>
            </a:r>
          </a:p>
        </p:txBody>
      </p:sp>
    </p:spTree>
    <p:extLst>
      <p:ext uri="{BB962C8B-B14F-4D97-AF65-F5344CB8AC3E}">
        <p14:creationId xmlns:p14="http://schemas.microsoft.com/office/powerpoint/2010/main" val="484935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6" name="Title 5"/>
          <p:cNvSpPr>
            <a:spLocks noGrp="1"/>
          </p:cNvSpPr>
          <p:nvPr>
            <p:ph type="title"/>
          </p:nvPr>
        </p:nvSpPr>
        <p:spPr/>
        <p:txBody>
          <a:bodyPr/>
          <a:lstStyle/>
          <a:p>
            <a:r>
              <a:rPr lang="en-US" dirty="0"/>
              <a:t>F1.3-06 50K Shield Vibration (SLAC to FNAL)</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9" name="Content Placeholder 8"/>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1822" y="1529772"/>
            <a:ext cx="3886200" cy="2852080"/>
          </a:xfrm>
        </p:spPr>
      </p:pic>
      <p:pic>
        <p:nvPicPr>
          <p:cNvPr id="10" name="Content Placeholder 9"/>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642822" y="1539297"/>
            <a:ext cx="3886200" cy="2852080"/>
          </a:xfrm>
        </p:spPr>
      </p:pic>
      <p:sp>
        <p:nvSpPr>
          <p:cNvPr id="11" name="TextBox 10"/>
          <p:cNvSpPr txBox="1"/>
          <p:nvPr/>
        </p:nvSpPr>
        <p:spPr>
          <a:xfrm>
            <a:off x="849086" y="4767943"/>
            <a:ext cx="735148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Larger motion was seen on some internal sensors on the </a:t>
            </a:r>
            <a:r>
              <a:rPr lang="en-US" dirty="0" err="1"/>
              <a:t>cryo</a:t>
            </a:r>
            <a:r>
              <a:rPr lang="en-US" dirty="0"/>
              <a:t> systems, like shield and </a:t>
            </a:r>
            <a:r>
              <a:rPr lang="en-US" dirty="0" err="1"/>
              <a:t>cryo</a:t>
            </a:r>
            <a:r>
              <a:rPr lang="en-US" dirty="0"/>
              <a:t> line support</a:t>
            </a:r>
          </a:p>
          <a:p>
            <a:pPr marL="285750" indent="-285750">
              <a:buFont typeface="Arial" panose="020B0604020202020204" pitchFamily="34" charset="0"/>
              <a:buChar char="•"/>
            </a:pPr>
            <a:r>
              <a:rPr lang="en-US" dirty="0"/>
              <a:t>Spectral contributions indicate motion around 10 Hz, in line with first shipment to SLAC</a:t>
            </a:r>
          </a:p>
        </p:txBody>
      </p:sp>
      <p:sp>
        <p:nvSpPr>
          <p:cNvPr id="3" name="Rectangle 2">
            <a:extLst>
              <a:ext uri="{FF2B5EF4-FFF2-40B4-BE49-F238E27FC236}">
                <a16:creationId xmlns:a16="http://schemas.microsoft.com/office/drawing/2014/main" id="{EC831A69-86D7-4E49-B95F-950EB0D17C1C}"/>
              </a:ext>
            </a:extLst>
          </p:cNvPr>
          <p:cNvSpPr/>
          <p:nvPr/>
        </p:nvSpPr>
        <p:spPr>
          <a:xfrm>
            <a:off x="3765884" y="4172451"/>
            <a:ext cx="312821" cy="218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3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a:t>F1.3-06 Conclusions</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
        <p:nvSpPr>
          <p:cNvPr id="5" name="Content Placeholder 4"/>
          <p:cNvSpPr>
            <a:spLocks noGrp="1"/>
          </p:cNvSpPr>
          <p:nvPr>
            <p:ph sz="quarter" idx="14"/>
          </p:nvPr>
        </p:nvSpPr>
        <p:spPr/>
        <p:txBody>
          <a:bodyPr>
            <a:normAutofit fontScale="85000" lnSpcReduction="20000"/>
          </a:bodyPr>
          <a:lstStyle/>
          <a:p>
            <a:pPr marL="342900" indent="-342900">
              <a:buFont typeface="Arial" panose="020B0604020202020204" pitchFamily="34" charset="0"/>
              <a:buChar char="•"/>
            </a:pPr>
            <a:r>
              <a:rPr lang="en-US" dirty="0"/>
              <a:t>Transport to SLAC:</a:t>
            </a:r>
          </a:p>
          <a:p>
            <a:pPr marL="800100" lvl="1" indent="-342900"/>
            <a:r>
              <a:rPr lang="en-US" dirty="0"/>
              <a:t>Few shocks were observed during the full transport, but the GP1 sensor filters at a relatively low frequency, thus reducing the peak measured shocks</a:t>
            </a:r>
          </a:p>
          <a:p>
            <a:pPr marL="800100" lvl="1" indent="-342900"/>
            <a:r>
              <a:rPr lang="en-US" dirty="0"/>
              <a:t>The (few) observed shocks are relatively large and integrate to large motion, but it’s unclear what the long-term vibration environment was like</a:t>
            </a:r>
          </a:p>
          <a:p>
            <a:pPr marL="800100" lvl="1" indent="-342900"/>
            <a:r>
              <a:rPr lang="en-US" dirty="0"/>
              <a:t>Due to limited data from FNAL to SLAC trip, we do not have a ‘smoking gun’ that shows that the relative motion was much worse during this trip than the others</a:t>
            </a:r>
          </a:p>
          <a:p>
            <a:pPr marL="342900" indent="-342900">
              <a:buFont typeface="Arial" panose="020B0604020202020204" pitchFamily="34" charset="0"/>
              <a:buChar char="•"/>
            </a:pPr>
            <a:r>
              <a:rPr lang="en-US" dirty="0"/>
              <a:t>Transport to FNAL:</a:t>
            </a:r>
          </a:p>
          <a:p>
            <a:pPr marL="800100" lvl="1" indent="-342900"/>
            <a:r>
              <a:rPr lang="en-US" dirty="0"/>
              <a:t>Coupler problem had not been identified yet, so sensors were mostly placed to diagnose BPM package vibration</a:t>
            </a:r>
          </a:p>
          <a:p>
            <a:pPr marL="800100" lvl="1" indent="-342900"/>
            <a:r>
              <a:rPr lang="en-US" dirty="0"/>
              <a:t>Cold string sensors (CGVs, cavity tuner arms, etc.) didn’t observe concerning levels of shocks</a:t>
            </a:r>
          </a:p>
          <a:p>
            <a:pPr marL="800100" lvl="1" indent="-342900"/>
            <a:r>
              <a:rPr lang="en-US" dirty="0"/>
              <a:t>Shield and Line D Hanger saw shocks factor 2-3 higher than 1.5 g</a:t>
            </a:r>
          </a:p>
        </p:txBody>
      </p:sp>
    </p:spTree>
    <p:extLst>
      <p:ext uri="{BB962C8B-B14F-4D97-AF65-F5344CB8AC3E}">
        <p14:creationId xmlns:p14="http://schemas.microsoft.com/office/powerpoint/2010/main" val="3426238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a:t>J1.3-07 Road Test to Bristol</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
        <p:nvSpPr>
          <p:cNvPr id="5" name="Content Placeholder 4"/>
          <p:cNvSpPr>
            <a:spLocks noGrp="1"/>
          </p:cNvSpPr>
          <p:nvPr>
            <p:ph sz="quarter" idx="14"/>
          </p:nvPr>
        </p:nvSpPr>
        <p:spPr/>
        <p:txBody>
          <a:bodyPr/>
          <a:lstStyle/>
          <a:p>
            <a:pPr marL="342900" indent="-342900">
              <a:buFont typeface="Arial" panose="020B0604020202020204" pitchFamily="34" charset="0"/>
              <a:buChar char="•"/>
            </a:pPr>
            <a:r>
              <a:rPr lang="en-US" dirty="0"/>
              <a:t>J1.3-07 was assembled in the standard configuration (similar to F1.3-06 return trip) and driven several hours from Newport News, then returned the next day</a:t>
            </a:r>
          </a:p>
          <a:p>
            <a:pPr marL="342900" indent="-342900">
              <a:buFont typeface="Arial" panose="020B0604020202020204" pitchFamily="34" charset="0"/>
              <a:buChar char="•"/>
            </a:pPr>
            <a:r>
              <a:rPr lang="en-US" dirty="0"/>
              <a:t>Coupler bellows damage had been identified at this point</a:t>
            </a:r>
          </a:p>
          <a:p>
            <a:pPr marL="342900" indent="-342900">
              <a:buFont typeface="Arial" panose="020B0604020202020204" pitchFamily="34" charset="0"/>
              <a:buChar char="•"/>
            </a:pPr>
            <a:r>
              <a:rPr lang="en-US" dirty="0"/>
              <a:t>Similar sensor packages were used, but two sensors were moved to monitor cavity 4 tuner arm motion and cavity 4 coupler inter-bellows section motion</a:t>
            </a:r>
          </a:p>
          <a:p>
            <a:pPr marL="342900" indent="-342900">
              <a:buFont typeface="Arial" panose="020B0604020202020204" pitchFamily="34" charset="0"/>
              <a:buChar char="•"/>
            </a:pPr>
            <a:r>
              <a:rPr lang="en-US" dirty="0"/>
              <a:t>Events shown are 10 second grabs of synchronized events of note during transport</a:t>
            </a:r>
          </a:p>
        </p:txBody>
      </p:sp>
    </p:spTree>
    <p:extLst>
      <p:ext uri="{BB962C8B-B14F-4D97-AF65-F5344CB8AC3E}">
        <p14:creationId xmlns:p14="http://schemas.microsoft.com/office/powerpoint/2010/main" val="265948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a:t>J1.3-07 Road Test – Event 1</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6" name="Content Placeholder 5"/>
          <p:cNvPicPr>
            <a:picLocks noGrp="1" noChangeAspect="1"/>
          </p:cNvPicPr>
          <p:nvPr>
            <p:ph sz="quarter" idx="14"/>
          </p:nvPr>
        </p:nvPicPr>
        <p:blipFill>
          <a:blip r:embed="rId2"/>
          <a:stretch>
            <a:fillRect/>
          </a:stretch>
        </p:blipFill>
        <p:spPr>
          <a:xfrm>
            <a:off x="457200" y="1467527"/>
            <a:ext cx="8108950" cy="4616684"/>
          </a:xfrm>
          <a:prstGeom prst="rect">
            <a:avLst/>
          </a:prstGeom>
        </p:spPr>
      </p:pic>
    </p:spTree>
    <p:extLst>
      <p:ext uri="{BB962C8B-B14F-4D97-AF65-F5344CB8AC3E}">
        <p14:creationId xmlns:p14="http://schemas.microsoft.com/office/powerpoint/2010/main" val="315101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a:t>J1.3-07 Road Test – Event 2</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6" name="Content Placeholder 5"/>
          <p:cNvPicPr>
            <a:picLocks noGrp="1" noChangeAspect="1"/>
          </p:cNvPicPr>
          <p:nvPr>
            <p:ph sz="quarter" idx="14"/>
          </p:nvPr>
        </p:nvPicPr>
        <p:blipFill>
          <a:blip r:embed="rId2"/>
          <a:stretch>
            <a:fillRect/>
          </a:stretch>
        </p:blipFill>
        <p:spPr>
          <a:xfrm>
            <a:off x="457200" y="1467527"/>
            <a:ext cx="8108950" cy="4616684"/>
          </a:xfrm>
          <a:prstGeom prst="rect">
            <a:avLst/>
          </a:prstGeom>
        </p:spPr>
      </p:pic>
    </p:spTree>
    <p:extLst>
      <p:ext uri="{BB962C8B-B14F-4D97-AF65-F5344CB8AC3E}">
        <p14:creationId xmlns:p14="http://schemas.microsoft.com/office/powerpoint/2010/main" val="127171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a:t>J1.3-07 Event Comments</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
        <p:nvSpPr>
          <p:cNvPr id="5" name="Content Placeholder 4"/>
          <p:cNvSpPr>
            <a:spLocks noGrp="1"/>
          </p:cNvSpPr>
          <p:nvPr>
            <p:ph sz="quarter" idx="14"/>
          </p:nvPr>
        </p:nvSpPr>
        <p:spPr/>
        <p:txBody>
          <a:bodyPr>
            <a:normAutofit/>
          </a:bodyPr>
          <a:lstStyle/>
          <a:p>
            <a:pPr marL="342900" indent="-342900">
              <a:buFont typeface="Arial" panose="020B0604020202020204" pitchFamily="34" charset="0"/>
              <a:buChar char="•"/>
            </a:pPr>
            <a:r>
              <a:rPr lang="en-US" sz="1800" dirty="0"/>
              <a:t>The Y motion is the largest with 21-35 mm peak to peak values – the cavity and coupler sensors track well - up to 90% of the motion is common</a:t>
            </a:r>
          </a:p>
          <a:p>
            <a:pPr marL="342900" indent="-342900">
              <a:buFont typeface="Arial" panose="020B0604020202020204" pitchFamily="34" charset="0"/>
              <a:buChar char="•"/>
            </a:pPr>
            <a:r>
              <a:rPr lang="en-US" sz="1800" dirty="0"/>
              <a:t>The X and Z motion varies from 2 to 10 mm peak to peak – the cavity and coupler sensors track typically at the 50% level in Z and less in X (note the push rod constrains the coupler flange in this direction so the relative motion is the cavity oscillating against the warm coupler/cryostat).</a:t>
            </a:r>
          </a:p>
          <a:p>
            <a:pPr marL="342900" indent="-342900">
              <a:buFont typeface="Arial" panose="020B0604020202020204" pitchFamily="34" charset="0"/>
              <a:buChar char="•"/>
            </a:pPr>
            <a:r>
              <a:rPr lang="en-US" sz="1800" dirty="0"/>
              <a:t>The Fourier spectrum of the coupler and cavity motion and their difference shows broad peaks at 10 Hz (probably the isolation frame response and cold mass oscillations), 17 Hz (?) and 60 and 120 Hz (perhaps due to the coupler bellows). The 10 and 17 Hz relative motion is generally at the 100 um level and the 60 and 120 Hz motion is too small to be seen in the plots</a:t>
            </a:r>
          </a:p>
          <a:p>
            <a:pPr marL="342900" indent="-342900">
              <a:buFont typeface="Arial" panose="020B0604020202020204" pitchFamily="34" charset="0"/>
              <a:buChar char="•"/>
            </a:pPr>
            <a:r>
              <a:rPr lang="en-US" sz="1800" dirty="0"/>
              <a:t>The main differences in all three dimensions vary at 1-2 Hz, which is probably related to the air ride system. The peak to peak differences are typically 2-4 mm</a:t>
            </a:r>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19327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a:t>Charge Question</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
        <p:nvSpPr>
          <p:cNvPr id="5" name="Content Placeholder 4"/>
          <p:cNvSpPr>
            <a:spLocks noGrp="1"/>
          </p:cNvSpPr>
          <p:nvPr>
            <p:ph sz="quarter" idx="14"/>
          </p:nvPr>
        </p:nvSpPr>
        <p:spPr/>
        <p:txBody>
          <a:bodyPr/>
          <a:lstStyle/>
          <a:p>
            <a:r>
              <a:rPr lang="en-US" dirty="0"/>
              <a:t>2) Examine evidence showing performance to date (success and failure), and: </a:t>
            </a:r>
          </a:p>
          <a:p>
            <a:r>
              <a:rPr lang="en-US" dirty="0"/>
              <a:t>-Is the project-team’s interpretation of shipping-failure events (chiefly the loss of beamline vacuum F1.3-06) justified by the facts? </a:t>
            </a:r>
          </a:p>
          <a:p>
            <a:r>
              <a:rPr lang="en-US" dirty="0"/>
              <a:t>-Are there possible failure-modes that have been overlooked?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4507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a:t>J1.3-07 Road Test Vibration Distribution</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6" name="Content Placeholder 5">
            <a:extLst>
              <a:ext uri="{FF2B5EF4-FFF2-40B4-BE49-F238E27FC236}">
                <a16:creationId xmlns:a16="http://schemas.microsoft.com/office/drawing/2014/main" id="{64ADE8DE-1C00-4EC7-8C70-AACDF9DB9D5B}"/>
              </a:ext>
            </a:extLst>
          </p:cNvPr>
          <p:cNvPicPr>
            <a:picLocks noGrp="1" noChangeAspect="1"/>
          </p:cNvPicPr>
          <p:nvPr>
            <p:ph sz="quarter" idx="14"/>
          </p:nvPr>
        </p:nvPicPr>
        <p:blipFill rotWithShape="1">
          <a:blip r:embed="rId2"/>
          <a:srcRect l="9190" r="7400" b="5712"/>
          <a:stretch/>
        </p:blipFill>
        <p:spPr>
          <a:xfrm>
            <a:off x="2300515" y="1485486"/>
            <a:ext cx="6763657" cy="4311951"/>
          </a:xfrm>
          <a:prstGeom prst="rect">
            <a:avLst/>
          </a:prstGeom>
        </p:spPr>
      </p:pic>
      <p:sp>
        <p:nvSpPr>
          <p:cNvPr id="7" name="TextBox 6"/>
          <p:cNvSpPr txBox="1"/>
          <p:nvPr/>
        </p:nvSpPr>
        <p:spPr>
          <a:xfrm>
            <a:off x="0" y="1485486"/>
            <a:ext cx="2300515" cy="5262979"/>
          </a:xfrm>
          <a:prstGeom prst="rect">
            <a:avLst/>
          </a:prstGeom>
          <a:noFill/>
        </p:spPr>
        <p:txBody>
          <a:bodyPr wrap="square" rtlCol="0">
            <a:spAutoFit/>
          </a:bodyPr>
          <a:lstStyle/>
          <a:p>
            <a:r>
              <a:rPr lang="en-US" sz="1400" dirty="0"/>
              <a:t>- For these generally low amplitude, low frequency variations, X and Z behave similarly and are about 5x smaller than the Y </a:t>
            </a:r>
            <a:r>
              <a:rPr lang="en-US" sz="1400" dirty="0" err="1"/>
              <a:t>rms</a:t>
            </a:r>
            <a:r>
              <a:rPr lang="en-US" sz="1400" dirty="0"/>
              <a:t> motion. </a:t>
            </a:r>
          </a:p>
          <a:p>
            <a:r>
              <a:rPr lang="en-US" sz="1400" dirty="0"/>
              <a:t>- However, in terms of shock, X is different from Y and Z in that the coupler experiences about twice the peak and mean shock than the cavity. Likely the cold mass is absorbing the lateral shocks as it appears to have a 10 Hz resonant frequency while the coupler, being tied to the cryostat, sees the shock more directly. The air ride system seems to absorb much of the Y and Z shocks.</a:t>
            </a:r>
          </a:p>
          <a:p>
            <a:endParaRPr lang="en-US" sz="1400" dirty="0"/>
          </a:p>
          <a:p>
            <a:endParaRPr lang="en-US" sz="1400" dirty="0"/>
          </a:p>
        </p:txBody>
      </p:sp>
    </p:spTree>
    <p:extLst>
      <p:ext uri="{BB962C8B-B14F-4D97-AF65-F5344CB8AC3E}">
        <p14:creationId xmlns:p14="http://schemas.microsoft.com/office/powerpoint/2010/main" val="13379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a:t>J1.3-07 Road Test - Overall Modes</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6" name="Picture 5">
            <a:extLst>
              <a:ext uri="{FF2B5EF4-FFF2-40B4-BE49-F238E27FC236}">
                <a16:creationId xmlns:a16="http://schemas.microsoft.com/office/drawing/2014/main" id="{DB84565F-84D4-4775-88FB-59A38AE3DBDF}"/>
              </a:ext>
            </a:extLst>
          </p:cNvPr>
          <p:cNvPicPr>
            <a:picLocks noChangeAspect="1"/>
          </p:cNvPicPr>
          <p:nvPr/>
        </p:nvPicPr>
        <p:blipFill rotWithShape="1">
          <a:blip r:embed="rId2"/>
          <a:srcRect l="8028" r="6682" b="3830"/>
          <a:stretch/>
        </p:blipFill>
        <p:spPr>
          <a:xfrm>
            <a:off x="1028122" y="1676399"/>
            <a:ext cx="6982268" cy="4487183"/>
          </a:xfrm>
          <a:prstGeom prst="rect">
            <a:avLst/>
          </a:prstGeom>
        </p:spPr>
      </p:pic>
      <p:sp>
        <p:nvSpPr>
          <p:cNvPr id="7" name="TextBox 6">
            <a:extLst>
              <a:ext uri="{FF2B5EF4-FFF2-40B4-BE49-F238E27FC236}">
                <a16:creationId xmlns:a16="http://schemas.microsoft.com/office/drawing/2014/main" id="{220D33D3-207F-4B80-ACD3-0696131908B9}"/>
              </a:ext>
            </a:extLst>
          </p:cNvPr>
          <p:cNvSpPr txBox="1"/>
          <p:nvPr/>
        </p:nvSpPr>
        <p:spPr>
          <a:xfrm>
            <a:off x="94922" y="1234657"/>
            <a:ext cx="1340381" cy="1200329"/>
          </a:xfrm>
          <a:prstGeom prst="rect">
            <a:avLst/>
          </a:prstGeom>
          <a:noFill/>
        </p:spPr>
        <p:txBody>
          <a:bodyPr wrap="square" rtlCol="0">
            <a:spAutoFit/>
          </a:bodyPr>
          <a:lstStyle/>
          <a:p>
            <a:r>
              <a:rPr lang="en-US" dirty="0"/>
              <a:t>Average 10 sec slices over 1 hour</a:t>
            </a:r>
          </a:p>
        </p:txBody>
      </p:sp>
      <p:sp>
        <p:nvSpPr>
          <p:cNvPr id="8" name="TextBox 7">
            <a:extLst>
              <a:ext uri="{FF2B5EF4-FFF2-40B4-BE49-F238E27FC236}">
                <a16:creationId xmlns:a16="http://schemas.microsoft.com/office/drawing/2014/main" id="{DB5F1BEC-D7E6-4AD4-B3E6-62F0A0EE2C61}"/>
              </a:ext>
            </a:extLst>
          </p:cNvPr>
          <p:cNvSpPr txBox="1"/>
          <p:nvPr/>
        </p:nvSpPr>
        <p:spPr>
          <a:xfrm>
            <a:off x="94922" y="4836031"/>
            <a:ext cx="1160965" cy="1015663"/>
          </a:xfrm>
          <a:prstGeom prst="rect">
            <a:avLst/>
          </a:prstGeom>
          <a:noFill/>
        </p:spPr>
        <p:txBody>
          <a:bodyPr wrap="square" rtlCol="0">
            <a:spAutoFit/>
          </a:bodyPr>
          <a:lstStyle/>
          <a:p>
            <a:r>
              <a:rPr lang="en-US" sz="1200" dirty="0">
                <a:solidFill>
                  <a:srgbClr val="C00000"/>
                </a:solidFill>
              </a:rPr>
              <a:t>Red curve is resonance response:</a:t>
            </a:r>
          </a:p>
          <a:p>
            <a:r>
              <a:rPr lang="en-US" sz="1200" dirty="0">
                <a:solidFill>
                  <a:srgbClr val="C00000"/>
                </a:solidFill>
              </a:rPr>
              <a:t>Freq = 10 Hz</a:t>
            </a:r>
          </a:p>
          <a:p>
            <a:r>
              <a:rPr lang="en-US" sz="1200" dirty="0">
                <a:solidFill>
                  <a:srgbClr val="C00000"/>
                </a:solidFill>
              </a:rPr>
              <a:t>Q = 2.5</a:t>
            </a:r>
          </a:p>
        </p:txBody>
      </p:sp>
      <p:cxnSp>
        <p:nvCxnSpPr>
          <p:cNvPr id="9" name="Straight Arrow Connector 8">
            <a:extLst>
              <a:ext uri="{FF2B5EF4-FFF2-40B4-BE49-F238E27FC236}">
                <a16:creationId xmlns:a16="http://schemas.microsoft.com/office/drawing/2014/main" id="{0BEBA303-A189-4D9E-93D8-146DE7A9F4B8}"/>
              </a:ext>
            </a:extLst>
          </p:cNvPr>
          <p:cNvCxnSpPr/>
          <p:nvPr/>
        </p:nvCxnSpPr>
        <p:spPr>
          <a:xfrm>
            <a:off x="4346331" y="2369293"/>
            <a:ext cx="0" cy="1141650"/>
          </a:xfrm>
          <a:prstGeom prst="straightConnector1">
            <a:avLst/>
          </a:prstGeom>
          <a:ln w="952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FAC087-BB50-4C37-9A90-53C11967364A}"/>
              </a:ext>
            </a:extLst>
          </p:cNvPr>
          <p:cNvSpPr txBox="1"/>
          <p:nvPr/>
        </p:nvSpPr>
        <p:spPr>
          <a:xfrm flipH="1">
            <a:off x="3870678" y="2601564"/>
            <a:ext cx="951306" cy="338554"/>
          </a:xfrm>
          <a:prstGeom prst="rect">
            <a:avLst/>
          </a:prstGeom>
          <a:solidFill>
            <a:schemeClr val="bg1"/>
          </a:solidFill>
        </p:spPr>
        <p:txBody>
          <a:bodyPr wrap="square" rtlCol="0">
            <a:spAutoFit/>
          </a:bodyPr>
          <a:lstStyle/>
          <a:p>
            <a:pPr algn="ctr"/>
            <a:r>
              <a:rPr lang="en-US" sz="1600" dirty="0">
                <a:solidFill>
                  <a:srgbClr val="C00000"/>
                </a:solidFill>
              </a:rPr>
              <a:t>Air Ride </a:t>
            </a:r>
          </a:p>
        </p:txBody>
      </p:sp>
      <p:cxnSp>
        <p:nvCxnSpPr>
          <p:cNvPr id="11" name="Straight Arrow Connector 10">
            <a:extLst>
              <a:ext uri="{FF2B5EF4-FFF2-40B4-BE49-F238E27FC236}">
                <a16:creationId xmlns:a16="http://schemas.microsoft.com/office/drawing/2014/main" id="{402C76E6-4CAA-4C59-ADDA-F18253CAB7AA}"/>
              </a:ext>
            </a:extLst>
          </p:cNvPr>
          <p:cNvCxnSpPr>
            <a:cxnSpLocks/>
          </p:cNvCxnSpPr>
          <p:nvPr/>
        </p:nvCxnSpPr>
        <p:spPr>
          <a:xfrm flipH="1" flipV="1">
            <a:off x="5281470" y="4916376"/>
            <a:ext cx="2084530" cy="25738"/>
          </a:xfrm>
          <a:prstGeom prst="straightConnector1">
            <a:avLst/>
          </a:prstGeom>
          <a:ln w="952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54499A8-2858-4C7D-80CC-1F58CC754074}"/>
              </a:ext>
            </a:extLst>
          </p:cNvPr>
          <p:cNvSpPr txBox="1"/>
          <p:nvPr/>
        </p:nvSpPr>
        <p:spPr>
          <a:xfrm flipH="1">
            <a:off x="6095288" y="4851511"/>
            <a:ext cx="1154598" cy="253916"/>
          </a:xfrm>
          <a:prstGeom prst="rect">
            <a:avLst/>
          </a:prstGeom>
          <a:solidFill>
            <a:schemeClr val="bg1"/>
          </a:solidFill>
        </p:spPr>
        <p:txBody>
          <a:bodyPr wrap="square" rtlCol="0">
            <a:spAutoFit/>
          </a:bodyPr>
          <a:lstStyle/>
          <a:p>
            <a:pPr algn="ctr"/>
            <a:r>
              <a:rPr lang="en-US" sz="1050" dirty="0">
                <a:solidFill>
                  <a:srgbClr val="C00000"/>
                </a:solidFill>
              </a:rPr>
              <a:t>Coupler Modes</a:t>
            </a:r>
          </a:p>
        </p:txBody>
      </p:sp>
      <p:sp>
        <p:nvSpPr>
          <p:cNvPr id="13" name="TextBox 12">
            <a:extLst>
              <a:ext uri="{FF2B5EF4-FFF2-40B4-BE49-F238E27FC236}">
                <a16:creationId xmlns:a16="http://schemas.microsoft.com/office/drawing/2014/main" id="{3F50DB68-96E1-462E-881F-B702E3D5816F}"/>
              </a:ext>
            </a:extLst>
          </p:cNvPr>
          <p:cNvSpPr txBox="1"/>
          <p:nvPr/>
        </p:nvSpPr>
        <p:spPr>
          <a:xfrm>
            <a:off x="3034102" y="4389846"/>
            <a:ext cx="1334698" cy="461665"/>
          </a:xfrm>
          <a:prstGeom prst="rect">
            <a:avLst/>
          </a:prstGeom>
          <a:noFill/>
        </p:spPr>
        <p:txBody>
          <a:bodyPr wrap="square" rtlCol="0">
            <a:spAutoFit/>
          </a:bodyPr>
          <a:lstStyle/>
          <a:p>
            <a:r>
              <a:rPr lang="en-US" sz="1200" dirty="0">
                <a:solidFill>
                  <a:srgbClr val="C00000"/>
                </a:solidFill>
              </a:rPr>
              <a:t>Cavity to Vac Vessel Modes ?</a:t>
            </a:r>
          </a:p>
        </p:txBody>
      </p:sp>
      <p:cxnSp>
        <p:nvCxnSpPr>
          <p:cNvPr id="14" name="Straight Arrow Connector 13">
            <a:extLst>
              <a:ext uri="{FF2B5EF4-FFF2-40B4-BE49-F238E27FC236}">
                <a16:creationId xmlns:a16="http://schemas.microsoft.com/office/drawing/2014/main" id="{4170F969-2FAA-4680-A932-8BE0967542C3}"/>
              </a:ext>
            </a:extLst>
          </p:cNvPr>
          <p:cNvCxnSpPr>
            <a:cxnSpLocks/>
          </p:cNvCxnSpPr>
          <p:nvPr/>
        </p:nvCxnSpPr>
        <p:spPr>
          <a:xfrm flipH="1">
            <a:off x="2764971" y="4613951"/>
            <a:ext cx="293449" cy="5458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5922155" y="6138036"/>
            <a:ext cx="2088235" cy="636279"/>
          </a:xfrm>
          <a:prstGeom prst="rect">
            <a:avLst/>
          </a:prstGeom>
        </p:spPr>
      </p:pic>
      <p:sp>
        <p:nvSpPr>
          <p:cNvPr id="24" name="TextBox 23"/>
          <p:cNvSpPr txBox="1"/>
          <p:nvPr/>
        </p:nvSpPr>
        <p:spPr>
          <a:xfrm>
            <a:off x="261484" y="6126461"/>
            <a:ext cx="5194071" cy="461665"/>
          </a:xfrm>
          <a:prstGeom prst="rect">
            <a:avLst/>
          </a:prstGeom>
          <a:noFill/>
        </p:spPr>
        <p:txBody>
          <a:bodyPr wrap="square" rtlCol="0">
            <a:spAutoFit/>
          </a:bodyPr>
          <a:lstStyle/>
          <a:p>
            <a:r>
              <a:rPr lang="en-US" sz="1200" dirty="0"/>
              <a:t>X data seems to indicate that the cold mass oscillates laterally at 10 Hz.</a:t>
            </a:r>
          </a:p>
          <a:p>
            <a:endParaRPr lang="en-US" sz="1200" dirty="0"/>
          </a:p>
        </p:txBody>
      </p:sp>
    </p:spTree>
    <p:extLst>
      <p:ext uri="{BB962C8B-B14F-4D97-AF65-F5344CB8AC3E}">
        <p14:creationId xmlns:p14="http://schemas.microsoft.com/office/powerpoint/2010/main" val="296135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lstStyle/>
          <a:p>
            <a:r>
              <a:rPr lang="en-US" dirty="0"/>
              <a:t>J1.3-07 Isolation Frame Performance</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
        <p:nvSpPr>
          <p:cNvPr id="9" name="Content Placeholder 8"/>
          <p:cNvSpPr>
            <a:spLocks noGrp="1"/>
          </p:cNvSpPr>
          <p:nvPr>
            <p:ph sz="quarter" idx="14"/>
          </p:nvPr>
        </p:nvSpPr>
        <p:spPr>
          <a:xfrm>
            <a:off x="319314" y="1243584"/>
            <a:ext cx="3425372" cy="5065522"/>
          </a:xfrm>
        </p:spPr>
        <p:txBody>
          <a:bodyPr>
            <a:noAutofit/>
          </a:bodyPr>
          <a:lstStyle/>
          <a:p>
            <a:pPr marL="342900" indent="-342900">
              <a:buFont typeface="Arial" panose="020B0604020202020204" pitchFamily="34" charset="0"/>
              <a:buChar char="•"/>
            </a:pPr>
            <a:r>
              <a:rPr lang="en-US" sz="1800" dirty="0"/>
              <a:t>The lower frequency air ride system likely effective vertically but lateral shocks similar in magnitude as remaining vertical ones – probably due rocking motion given the height of the trailer bed (~ 6 </a:t>
            </a:r>
            <a:r>
              <a:rPr lang="en-US" sz="1800" dirty="0" err="1"/>
              <a:t>ft</a:t>
            </a:r>
            <a:r>
              <a:rPr lang="en-US" sz="1800" dirty="0"/>
              <a:t>) – a low ride trailer may be better, but would bring its own complications</a:t>
            </a:r>
          </a:p>
          <a:p>
            <a:pPr marL="342900" indent="-342900">
              <a:buFont typeface="Arial" panose="020B0604020202020204" pitchFamily="34" charset="0"/>
              <a:buChar char="•"/>
            </a:pPr>
            <a:r>
              <a:rPr lang="en-US" sz="1800" dirty="0"/>
              <a:t>The Isolation Frame does not seem to do much to suppress  &lt;20 Hz motion</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pic>
        <p:nvPicPr>
          <p:cNvPr id="10" name="Content Placeholder 5"/>
          <p:cNvPicPr>
            <a:picLocks noGrp="1" noChangeAspect="1"/>
          </p:cNvPicPr>
          <p:nvPr>
            <p:ph sz="quarter" idx="15"/>
          </p:nvPr>
        </p:nvPicPr>
        <p:blipFill>
          <a:blip r:embed="rId2"/>
          <a:stretch>
            <a:fillRect/>
          </a:stretch>
        </p:blipFill>
        <p:spPr>
          <a:xfrm>
            <a:off x="3893412" y="2287035"/>
            <a:ext cx="5250588" cy="3257421"/>
          </a:xfrm>
          <a:prstGeom prst="rect">
            <a:avLst/>
          </a:prstGeom>
        </p:spPr>
      </p:pic>
    </p:spTree>
    <p:extLst>
      <p:ext uri="{BB962C8B-B14F-4D97-AF65-F5344CB8AC3E}">
        <p14:creationId xmlns:p14="http://schemas.microsoft.com/office/powerpoint/2010/main" val="1404702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7DB667-B21E-44EB-8DF8-5A6FE3B58B43}"/>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36294-2849-48A8-8531-5354CF3095D2}"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Arial" pitchFamily="34" charset="0"/>
            </a:endParaRPr>
          </a:p>
        </p:txBody>
      </p:sp>
      <p:sp>
        <p:nvSpPr>
          <p:cNvPr id="7" name="Title 6">
            <a:extLst>
              <a:ext uri="{FF2B5EF4-FFF2-40B4-BE49-F238E27FC236}">
                <a16:creationId xmlns:a16="http://schemas.microsoft.com/office/drawing/2014/main" id="{B3D04F03-2A47-4879-8FF5-DA3762A12516}"/>
              </a:ext>
            </a:extLst>
          </p:cNvPr>
          <p:cNvSpPr>
            <a:spLocks noGrp="1"/>
          </p:cNvSpPr>
          <p:nvPr>
            <p:ph type="title"/>
          </p:nvPr>
        </p:nvSpPr>
        <p:spPr>
          <a:xfrm>
            <a:off x="269809" y="150760"/>
            <a:ext cx="8103570" cy="753033"/>
          </a:xfrm>
        </p:spPr>
        <p:txBody>
          <a:bodyPr/>
          <a:lstStyle/>
          <a:p>
            <a:r>
              <a:rPr lang="en-US" dirty="0"/>
              <a:t>Base Frame to Isolation Frame Transfer Function</a:t>
            </a:r>
          </a:p>
        </p:txBody>
      </p:sp>
      <p:sp>
        <p:nvSpPr>
          <p:cNvPr id="4" name="Footer Placeholder 3">
            <a:extLst>
              <a:ext uri="{FF2B5EF4-FFF2-40B4-BE49-F238E27FC236}">
                <a16:creationId xmlns:a16="http://schemas.microsoft.com/office/drawing/2014/main" id="{4641FF79-48A0-4C64-9AD5-36FB4232A3D1}"/>
              </a:ext>
            </a:extLst>
          </p:cNvPr>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mn-cs"/>
              </a:rPr>
              <a:t>LCLS-II FAC Meeting, March 6 - 7, 2018</a:t>
            </a:r>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mn-cs"/>
            </a:endParaRPr>
          </a:p>
        </p:txBody>
      </p:sp>
      <p:pic>
        <p:nvPicPr>
          <p:cNvPr id="8" name="Picture 7">
            <a:extLst>
              <a:ext uri="{FF2B5EF4-FFF2-40B4-BE49-F238E27FC236}">
                <a16:creationId xmlns:a16="http://schemas.microsoft.com/office/drawing/2014/main" id="{2FB95587-7EBA-46F0-B3BA-608DA217F3D5}"/>
              </a:ext>
            </a:extLst>
          </p:cNvPr>
          <p:cNvPicPr>
            <a:picLocks noChangeAspect="1"/>
          </p:cNvPicPr>
          <p:nvPr/>
        </p:nvPicPr>
        <p:blipFill rotWithShape="1">
          <a:blip r:embed="rId2"/>
          <a:srcRect l="8939" t="-3482" r="5563" b="5143"/>
          <a:stretch/>
        </p:blipFill>
        <p:spPr>
          <a:xfrm>
            <a:off x="231969" y="1148347"/>
            <a:ext cx="7846080" cy="5265453"/>
          </a:xfrm>
          <a:prstGeom prst="rect">
            <a:avLst/>
          </a:prstGeom>
        </p:spPr>
      </p:pic>
      <p:sp>
        <p:nvSpPr>
          <p:cNvPr id="9" name="TextBox 8">
            <a:extLst>
              <a:ext uri="{FF2B5EF4-FFF2-40B4-BE49-F238E27FC236}">
                <a16:creationId xmlns:a16="http://schemas.microsoft.com/office/drawing/2014/main" id="{48942BF3-C9B0-405C-9026-6C225D72512D}"/>
              </a:ext>
            </a:extLst>
          </p:cNvPr>
          <p:cNvSpPr txBox="1"/>
          <p:nvPr/>
        </p:nvSpPr>
        <p:spPr>
          <a:xfrm>
            <a:off x="7787974" y="5065780"/>
            <a:ext cx="1386362"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Arial" pitchFamily="34" charset="0"/>
                <a:ea typeface="ＭＳ Ｐゴシック" pitchFamily="-110" charset="-128"/>
                <a:cs typeface="+mn-cs"/>
              </a:rPr>
              <a:t>Red = 12 Hz,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Arial" pitchFamily="34" charset="0"/>
                <a:ea typeface="ＭＳ Ｐゴシック" pitchFamily="-110" charset="-128"/>
                <a:cs typeface="+mn-cs"/>
              </a:rPr>
              <a:t>Q = 3.3 Resonance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Arial" pitchFamily="34" charset="0"/>
                <a:ea typeface="ＭＳ Ｐゴシック" pitchFamily="-110" charset="-128"/>
                <a:cs typeface="+mn-cs"/>
              </a:rPr>
              <a:t>Response </a:t>
            </a:r>
          </a:p>
        </p:txBody>
      </p:sp>
      <p:cxnSp>
        <p:nvCxnSpPr>
          <p:cNvPr id="11" name="Straight Arrow Connector 10">
            <a:extLst>
              <a:ext uri="{FF2B5EF4-FFF2-40B4-BE49-F238E27FC236}">
                <a16:creationId xmlns:a16="http://schemas.microsoft.com/office/drawing/2014/main" id="{8FE8C878-A6EF-40BC-9103-C5FC43B39BF2}"/>
              </a:ext>
            </a:extLst>
          </p:cNvPr>
          <p:cNvCxnSpPr>
            <a:cxnSpLocks/>
          </p:cNvCxnSpPr>
          <p:nvPr/>
        </p:nvCxnSpPr>
        <p:spPr>
          <a:xfrm flipH="1" flipV="1">
            <a:off x="4082298" y="5529736"/>
            <a:ext cx="281687" cy="1096413"/>
          </a:xfrm>
          <a:prstGeom prst="straightConnector1">
            <a:avLst/>
          </a:prstGeom>
          <a:ln w="952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5ED297-8348-420C-BB9B-498A0C4D6841}"/>
              </a:ext>
            </a:extLst>
          </p:cNvPr>
          <p:cNvSpPr txBox="1"/>
          <p:nvPr/>
        </p:nvSpPr>
        <p:spPr>
          <a:xfrm>
            <a:off x="4320648" y="6474472"/>
            <a:ext cx="4145687"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mn-cs"/>
              </a:rPr>
              <a:t>Do not see expected 6 Hz response of isolation system ?  </a:t>
            </a:r>
          </a:p>
        </p:txBody>
      </p:sp>
    </p:spTree>
    <p:extLst>
      <p:ext uri="{BB962C8B-B14F-4D97-AF65-F5344CB8AC3E}">
        <p14:creationId xmlns:p14="http://schemas.microsoft.com/office/powerpoint/2010/main" val="4033298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3" name="Title 2"/>
          <p:cNvSpPr>
            <a:spLocks noGrp="1"/>
          </p:cNvSpPr>
          <p:nvPr>
            <p:ph type="title"/>
          </p:nvPr>
        </p:nvSpPr>
        <p:spPr/>
        <p:txBody>
          <a:bodyPr/>
          <a:lstStyle/>
          <a:p>
            <a:r>
              <a:rPr lang="en-US" dirty="0"/>
              <a:t>Summary</a:t>
            </a:r>
          </a:p>
        </p:txBody>
      </p:sp>
      <p:sp>
        <p:nvSpPr>
          <p:cNvPr id="5" name="Content Placeholder 4"/>
          <p:cNvSpPr>
            <a:spLocks noGrp="1"/>
          </p:cNvSpPr>
          <p:nvPr>
            <p:ph sz="quarter" idx="14"/>
          </p:nvPr>
        </p:nvSpPr>
        <p:spPr/>
        <p:txBody>
          <a:bodyPr>
            <a:normAutofit fontScale="85000" lnSpcReduction="20000"/>
          </a:bodyPr>
          <a:lstStyle/>
          <a:p>
            <a:pPr marL="342900" indent="-342900">
              <a:buFont typeface="Arial" panose="020B0604020202020204" pitchFamily="34" charset="0"/>
              <a:buChar char="•"/>
            </a:pPr>
            <a:r>
              <a:rPr lang="en-US" dirty="0"/>
              <a:t>Resonances have been identified in the system, including:</a:t>
            </a:r>
          </a:p>
          <a:p>
            <a:pPr marL="800100" lvl="1" indent="-342900"/>
            <a:r>
              <a:rPr lang="en-US" dirty="0"/>
              <a:t>~1.5 Hz for Air Ride System</a:t>
            </a:r>
          </a:p>
          <a:p>
            <a:pPr marL="800100" lvl="1" indent="-342900"/>
            <a:r>
              <a:rPr lang="en-US" dirty="0"/>
              <a:t>~10 Hz for the Isolation Frame in Z and Cold Mass in X</a:t>
            </a:r>
          </a:p>
          <a:p>
            <a:pPr marL="800100" lvl="1" indent="-342900"/>
            <a:r>
              <a:rPr lang="en-US" dirty="0"/>
              <a:t>~50-60 Hz for cavity/coupler modes</a:t>
            </a:r>
          </a:p>
          <a:p>
            <a:pPr marL="800100" lvl="1" indent="-342900"/>
            <a:r>
              <a:rPr lang="en-US" dirty="0"/>
              <a:t>~90-100 Hz modes for coupler</a:t>
            </a:r>
          </a:p>
          <a:p>
            <a:pPr marL="342900" indent="-342900">
              <a:buFont typeface="Arial" panose="020B0604020202020204" pitchFamily="34" charset="0"/>
              <a:buChar char="•"/>
            </a:pPr>
            <a:r>
              <a:rPr lang="en-US" dirty="0"/>
              <a:t>The cavity/coupler differential motion peaks to 3-4 mm in all three dimensions with the steady state motion a factor of 3 lower</a:t>
            </a:r>
          </a:p>
          <a:p>
            <a:pPr marL="342900" indent="-342900">
              <a:buFont typeface="Arial" panose="020B0604020202020204" pitchFamily="34" charset="0"/>
              <a:buChar char="•"/>
            </a:pPr>
            <a:r>
              <a:rPr lang="en-US" dirty="0"/>
              <a:t>F1.3-06 to SLAC transport had minimal instrumentation, but what does exist indicates there were not many extreme events (e.g. Y motion &gt; 100 mm)</a:t>
            </a:r>
          </a:p>
          <a:p>
            <a:pPr marL="342900" indent="-342900">
              <a:buFont typeface="Arial" panose="020B0604020202020204" pitchFamily="34" charset="0"/>
              <a:buChar char="•"/>
            </a:pPr>
            <a:r>
              <a:rPr lang="en-US" dirty="0"/>
              <a:t>Changes to Line D hangers and proposed shield shipping support will likely eliminate the large shocks observed</a:t>
            </a:r>
          </a:p>
          <a:p>
            <a:pPr marL="342900" indent="-342900">
              <a:buFont typeface="Arial" panose="020B0604020202020204" pitchFamily="34" charset="0"/>
              <a:buChar char="•"/>
            </a:pPr>
            <a:r>
              <a:rPr lang="en-US" dirty="0"/>
              <a:t>Lower transport speed and better control of transportation route will improve vibration levels, but effects of lower speed on shocks should be considered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Tree>
    <p:extLst>
      <p:ext uri="{BB962C8B-B14F-4D97-AF65-F5344CB8AC3E}">
        <p14:creationId xmlns:p14="http://schemas.microsoft.com/office/powerpoint/2010/main" val="293286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a:t>Outline</a:t>
            </a:r>
          </a:p>
        </p:txBody>
      </p:sp>
      <p:sp>
        <p:nvSpPr>
          <p:cNvPr id="5" name="Content Placeholder 4"/>
          <p:cNvSpPr>
            <a:spLocks noGrp="1"/>
          </p:cNvSpPr>
          <p:nvPr>
            <p:ph sz="quarter" idx="14"/>
          </p:nvPr>
        </p:nvSpPr>
        <p:spPr/>
        <p:txBody>
          <a:bodyPr>
            <a:normAutofit fontScale="92500" lnSpcReduction="10000"/>
          </a:bodyPr>
          <a:lstStyle/>
          <a:p>
            <a:pPr marL="342900" indent="-342900">
              <a:buFont typeface="Arial" panose="020B0604020202020204" pitchFamily="34" charset="0"/>
              <a:buChar char="•"/>
            </a:pPr>
            <a:r>
              <a:rPr lang="en-US" dirty="0"/>
              <a:t>F1.3-06 Transport to SLAC</a:t>
            </a:r>
          </a:p>
          <a:p>
            <a:pPr marL="800100" lvl="1" indent="-342900"/>
            <a:r>
              <a:rPr lang="en-US" dirty="0"/>
              <a:t>GP1 Sensors</a:t>
            </a:r>
          </a:p>
          <a:p>
            <a:pPr marL="1033463" lvl="2" indent="-342900"/>
            <a:r>
              <a:rPr lang="en-US" dirty="0"/>
              <a:t>Displacement and Shock Event Data</a:t>
            </a:r>
          </a:p>
          <a:p>
            <a:pPr marL="342900" indent="-342900">
              <a:buFont typeface="Arial" panose="020B0604020202020204" pitchFamily="34" charset="0"/>
              <a:buChar char="•"/>
            </a:pPr>
            <a:r>
              <a:rPr lang="en-US" dirty="0"/>
              <a:t>F1.3-06 Transport to FNAL</a:t>
            </a:r>
          </a:p>
          <a:p>
            <a:pPr marL="800100" lvl="1" indent="-342900"/>
            <a:r>
              <a:rPr lang="en-US" dirty="0"/>
              <a:t>Enhanced sensor package</a:t>
            </a:r>
          </a:p>
          <a:p>
            <a:pPr marL="1033463" lvl="2" indent="-342900"/>
            <a:r>
              <a:rPr lang="en-US" dirty="0"/>
              <a:t>Continuous monitoring by commercial tri-axial accelerometer packages </a:t>
            </a:r>
          </a:p>
          <a:p>
            <a:pPr marL="1033463" lvl="2" indent="-342900"/>
            <a:r>
              <a:rPr lang="en-US" dirty="0"/>
              <a:t>Sensors mounted to measure trailer-isolation frame relationship and cryomodule internal motion (focusing on CGVs, BPM/Magnet assembly) </a:t>
            </a:r>
          </a:p>
          <a:p>
            <a:pPr marL="342900" indent="-342900">
              <a:buFont typeface="Arial" panose="020B0604020202020204" pitchFamily="34" charset="0"/>
              <a:buChar char="•"/>
            </a:pPr>
            <a:r>
              <a:rPr lang="en-US" dirty="0"/>
              <a:t>J1.3-07 Road Test to Bristol (4/27/2018)</a:t>
            </a:r>
          </a:p>
          <a:p>
            <a:pPr marL="800100" lvl="1" indent="-342900"/>
            <a:r>
              <a:rPr lang="en-US" dirty="0"/>
              <a:t>Some accelerometers moved to coupler and cavity to determine relative motion</a:t>
            </a:r>
          </a:p>
          <a:p>
            <a:pPr marL="342900" indent="-342900">
              <a:buFont typeface="Arial" panose="020B0604020202020204" pitchFamily="34" charset="0"/>
              <a:buChar char="•"/>
            </a:pPr>
            <a:r>
              <a:rPr lang="en-US" dirty="0"/>
              <a:t>Summary</a:t>
            </a:r>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Tree>
    <p:extLst>
      <p:ext uri="{BB962C8B-B14F-4D97-AF65-F5344CB8AC3E}">
        <p14:creationId xmlns:p14="http://schemas.microsoft.com/office/powerpoint/2010/main" val="149727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a:t>F1.3-06 Transportation to SLAC - Overview</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sp>
        <p:nvSpPr>
          <p:cNvPr id="5" name="Content Placeholder 4"/>
          <p:cNvSpPr>
            <a:spLocks noGrp="1"/>
          </p:cNvSpPr>
          <p:nvPr>
            <p:ph sz="quarter" idx="14"/>
          </p:nvPr>
        </p:nvSpPr>
        <p:spPr>
          <a:xfrm>
            <a:off x="329938" y="1243584"/>
            <a:ext cx="8644380" cy="5065522"/>
          </a:xfrm>
        </p:spPr>
        <p:txBody>
          <a:bodyPr>
            <a:noAutofit/>
          </a:bodyPr>
          <a:lstStyle/>
          <a:p>
            <a:pPr marL="342900" indent="-342900">
              <a:buFont typeface="Arial" panose="020B0604020202020204" pitchFamily="34" charset="0"/>
              <a:buChar char="•"/>
            </a:pPr>
            <a:r>
              <a:rPr lang="en-US" dirty="0"/>
              <a:t>F1.3-06 was transported to SLAC (Jan 16-19, 2018), and found to have several mechanical failures (BPM bolts and coupler bellows)</a:t>
            </a:r>
          </a:p>
          <a:p>
            <a:pPr marL="342900" indent="-342900">
              <a:buFont typeface="Arial" panose="020B0604020202020204" pitchFamily="34" charset="0"/>
              <a:buChar char="•"/>
            </a:pPr>
            <a:r>
              <a:rPr lang="en-US" sz="2000" dirty="0"/>
              <a:t>SENSR GP1 accelerometers were the main sensors during transport, attached to base frame and both beamline gate valves</a:t>
            </a:r>
          </a:p>
          <a:p>
            <a:pPr marL="342900" indent="-342900">
              <a:buFont typeface="Arial" panose="020B0604020202020204" pitchFamily="34" charset="0"/>
              <a:buChar char="•"/>
            </a:pPr>
            <a:r>
              <a:rPr lang="en-US" sz="2000" dirty="0"/>
              <a:t>Data recorded was 2 second captures at </a:t>
            </a:r>
            <a:r>
              <a:rPr lang="en-US" sz="2000"/>
              <a:t>100 Hz </a:t>
            </a:r>
            <a:r>
              <a:rPr lang="en-US" sz="2000" dirty="0"/>
              <a:t>with data filtered at 45 Hz</a:t>
            </a:r>
          </a:p>
          <a:p>
            <a:pPr marL="342900" indent="-342900">
              <a:buFont typeface="Arial" panose="020B0604020202020204" pitchFamily="34" charset="0"/>
              <a:buChar char="•"/>
            </a:pPr>
            <a:r>
              <a:rPr lang="en-US" sz="2000" dirty="0"/>
              <a:t>Only a total of 10 events were captures, two on the Upstream Cold Gate Valve and 8 on the Transportation Frame</a:t>
            </a:r>
          </a:p>
          <a:p>
            <a:pPr marL="800100" lvl="1" indent="-342900"/>
            <a:r>
              <a:rPr lang="en-US" sz="1800" dirty="0"/>
              <a:t>Largest shocks on Frame did not trigger CGV sensors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99232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a:t>F1.3-06 to SLAC – US CGV Motion</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6" name="Content Placeholder 5">
            <a:extLst>
              <a:ext uri="{FF2B5EF4-FFF2-40B4-BE49-F238E27FC236}">
                <a16:creationId xmlns:a16="http://schemas.microsoft.com/office/drawing/2014/main" id="{D25F0B95-C223-4023-8F39-E9737A57214B}"/>
              </a:ext>
            </a:extLst>
          </p:cNvPr>
          <p:cNvPicPr>
            <a:picLocks noGrp="1" noChangeAspect="1"/>
          </p:cNvPicPr>
          <p:nvPr>
            <p:ph sz="quarter" idx="14"/>
          </p:nvPr>
        </p:nvPicPr>
        <p:blipFill>
          <a:blip r:embed="rId2"/>
          <a:stretch>
            <a:fillRect/>
          </a:stretch>
        </p:blipFill>
        <p:spPr>
          <a:xfrm>
            <a:off x="457200" y="1796604"/>
            <a:ext cx="8108950" cy="3958529"/>
          </a:xfrm>
          <a:prstGeom prst="rect">
            <a:avLst/>
          </a:prstGeom>
        </p:spPr>
      </p:pic>
    </p:spTree>
    <p:extLst>
      <p:ext uri="{BB962C8B-B14F-4D97-AF65-F5344CB8AC3E}">
        <p14:creationId xmlns:p14="http://schemas.microsoft.com/office/powerpoint/2010/main" val="398067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a:t>F1.3-06 to SLAC – US CGV High Frequency Motion</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6" name="Content Placeholder 5">
            <a:extLst>
              <a:ext uri="{FF2B5EF4-FFF2-40B4-BE49-F238E27FC236}">
                <a16:creationId xmlns:a16="http://schemas.microsoft.com/office/drawing/2014/main" id="{2D720F91-0F40-40C3-819B-2934FE942DFA}"/>
              </a:ext>
            </a:extLst>
          </p:cNvPr>
          <p:cNvPicPr>
            <a:picLocks noGrp="1" noChangeAspect="1"/>
          </p:cNvPicPr>
          <p:nvPr>
            <p:ph sz="quarter" idx="14"/>
          </p:nvPr>
        </p:nvPicPr>
        <p:blipFill>
          <a:blip r:embed="rId2"/>
          <a:stretch>
            <a:fillRect/>
          </a:stretch>
        </p:blipFill>
        <p:spPr>
          <a:xfrm>
            <a:off x="457200" y="1710955"/>
            <a:ext cx="8108950" cy="4129828"/>
          </a:xfrm>
          <a:prstGeom prst="rect">
            <a:avLst/>
          </a:prstGeom>
        </p:spPr>
      </p:pic>
    </p:spTree>
    <p:extLst>
      <p:ext uri="{BB962C8B-B14F-4D97-AF65-F5344CB8AC3E}">
        <p14:creationId xmlns:p14="http://schemas.microsoft.com/office/powerpoint/2010/main" val="126587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a:t>F1.3-06 to SLAC – US CGV Motion Spectrum</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6" name="Content Placeholder 5"/>
          <p:cNvPicPr>
            <a:picLocks noGrp="1" noChangeAspect="1"/>
          </p:cNvPicPr>
          <p:nvPr>
            <p:ph sz="quarter" idx="14"/>
          </p:nvPr>
        </p:nvPicPr>
        <p:blipFill>
          <a:blip r:embed="rId2"/>
          <a:stretch>
            <a:fillRect/>
          </a:stretch>
        </p:blipFill>
        <p:spPr>
          <a:xfrm>
            <a:off x="457200" y="1521581"/>
            <a:ext cx="8108950" cy="4508576"/>
          </a:xfrm>
          <a:prstGeom prst="rect">
            <a:avLst/>
          </a:prstGeom>
        </p:spPr>
      </p:pic>
    </p:spTree>
    <p:extLst>
      <p:ext uri="{BB962C8B-B14F-4D97-AF65-F5344CB8AC3E}">
        <p14:creationId xmlns:p14="http://schemas.microsoft.com/office/powerpoint/2010/main" val="197454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a:t>F1.3-06 to SLAC – Frame Large Event Motion</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8" name="Content Placeholder 7">
            <a:extLst>
              <a:ext uri="{FF2B5EF4-FFF2-40B4-BE49-F238E27FC236}">
                <a16:creationId xmlns:a16="http://schemas.microsoft.com/office/drawing/2014/main" id="{45A18977-089F-4DD8-9DBC-EFA774794406}"/>
              </a:ext>
            </a:extLst>
          </p:cNvPr>
          <p:cNvPicPr>
            <a:picLocks noGrp="1" noChangeAspect="1"/>
          </p:cNvPicPr>
          <p:nvPr>
            <p:ph sz="quarter" idx="14"/>
          </p:nvPr>
        </p:nvPicPr>
        <p:blipFill>
          <a:blip r:embed="rId2"/>
          <a:stretch>
            <a:fillRect/>
          </a:stretch>
        </p:blipFill>
        <p:spPr>
          <a:xfrm>
            <a:off x="124691" y="1448790"/>
            <a:ext cx="8575068" cy="4752106"/>
          </a:xfrm>
          <a:prstGeom prst="rect">
            <a:avLst/>
          </a:prstGeom>
        </p:spPr>
      </p:pic>
    </p:spTree>
    <p:extLst>
      <p:ext uri="{BB962C8B-B14F-4D97-AF65-F5344CB8AC3E}">
        <p14:creationId xmlns:p14="http://schemas.microsoft.com/office/powerpoint/2010/main" val="268350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a:t>F1.3-06 to SLAC – US CGV High Frequency Motion</a:t>
            </a:r>
          </a:p>
        </p:txBody>
      </p:sp>
      <p:sp>
        <p:nvSpPr>
          <p:cNvPr id="4" name="Footer Placeholder 3"/>
          <p:cNvSpPr>
            <a:spLocks noGrp="1"/>
          </p:cNvSpPr>
          <p:nvPr>
            <p:ph type="ftr" sz="quarter" idx="13"/>
          </p:nvPr>
        </p:nvSpPr>
        <p:spPr/>
        <p:txBody>
          <a:bodyPr/>
          <a:lstStyle/>
          <a:p>
            <a:r>
              <a:rPr lang="en-US"/>
              <a:t>LCLS-II FAC Meeting, March 6 - 7, 2018</a:t>
            </a:r>
            <a:endParaRPr lang="en-US" dirty="0"/>
          </a:p>
        </p:txBody>
      </p:sp>
      <p:pic>
        <p:nvPicPr>
          <p:cNvPr id="7" name="Content Placeholder 6">
            <a:extLst>
              <a:ext uri="{FF2B5EF4-FFF2-40B4-BE49-F238E27FC236}">
                <a16:creationId xmlns:a16="http://schemas.microsoft.com/office/drawing/2014/main" id="{BD97D536-747D-489F-839A-5E9318A0B5D9}"/>
              </a:ext>
            </a:extLst>
          </p:cNvPr>
          <p:cNvPicPr>
            <a:picLocks noGrp="1" noChangeAspect="1"/>
          </p:cNvPicPr>
          <p:nvPr>
            <p:ph sz="quarter" idx="14"/>
          </p:nvPr>
        </p:nvPicPr>
        <p:blipFill>
          <a:blip r:embed="rId2"/>
          <a:stretch>
            <a:fillRect/>
          </a:stretch>
        </p:blipFill>
        <p:spPr>
          <a:xfrm>
            <a:off x="457200" y="1750174"/>
            <a:ext cx="8108950" cy="4051390"/>
          </a:xfrm>
          <a:prstGeom prst="rect">
            <a:avLst/>
          </a:prstGeom>
        </p:spPr>
      </p:pic>
    </p:spTree>
    <p:extLst>
      <p:ext uri="{BB962C8B-B14F-4D97-AF65-F5344CB8AC3E}">
        <p14:creationId xmlns:p14="http://schemas.microsoft.com/office/powerpoint/2010/main" val="1209582315"/>
      </p:ext>
    </p:extLst>
  </p:cSld>
  <p:clrMapOvr>
    <a:masterClrMapping/>
  </p:clrMapOvr>
</p:sld>
</file>

<file path=ppt/theme/theme1.xml><?xml version="1.0" encoding="utf-8"?>
<a:theme xmlns:a="http://schemas.openxmlformats.org/drawingml/2006/main" name="LastName_Title_DR201608">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ressure Safety Theilacker">
  <a:themeElements>
    <a:clrScheme name="Custom 4">
      <a:dk1>
        <a:srgbClr val="A4001D"/>
      </a:dk1>
      <a:lt1>
        <a:sysClr val="window" lastClr="FFFFFF"/>
      </a:lt1>
      <a:dk2>
        <a:srgbClr val="E17000"/>
      </a:dk2>
      <a:lt2>
        <a:srgbClr val="000000"/>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5.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bg2">
              <a:lumMod val="75000"/>
            </a:schemeClr>
          </a:solidFill>
          <a:headEnd type="none"/>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solidFill>
              <a:schemeClr val="bg2">
                <a:lumMod val="75000"/>
              </a:schemeClr>
            </a:solidFill>
          </a:defRPr>
        </a:defPPr>
      </a:lstStyle>
    </a:txDef>
  </a:objectDefaults>
  <a:extraClrSchemeLst/>
</a:theme>
</file>

<file path=ppt/theme/theme6.xml><?xml version="1.0" encoding="utf-8"?>
<a:theme xmlns:a="http://schemas.openxmlformats.org/drawingml/2006/main" name="1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bg2">
              <a:lumMod val="75000"/>
            </a:schemeClr>
          </a:solidFill>
          <a:headEnd type="none"/>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solidFill>
              <a:schemeClr val="bg2">
                <a:lumMod val="75000"/>
              </a:schemeClr>
            </a:solidFill>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B58DA2248E644A682083ACDD5076C" ma:contentTypeVersion="14" ma:contentTypeDescription="Create a new document." ma:contentTypeScope="" ma:versionID="bc79160fa9b0ccfb999370cf3d87bf06">
  <xsd:schema xmlns:xsd="http://www.w3.org/2001/XMLSchema" xmlns:xs="http://www.w3.org/2001/XMLSchema" xmlns:p="http://schemas.microsoft.com/office/2006/metadata/properties" xmlns:ns2="40a36e22-736e-48c9-a30b-f6784f483deb" targetNamespace="http://schemas.microsoft.com/office/2006/metadata/properties" ma:root="true" ma:fieldsID="8c571d009a412afbb49b2c29972f1c03" ns2:_="">
    <xsd:import namespace="40a36e22-736e-48c9-a30b-f6784f483deb"/>
    <xsd:element name="properties">
      <xsd:complexType>
        <xsd:sequence>
          <xsd:element name="documentManagement">
            <xsd:complexType>
              <xsd:all>
                <xsd:element ref="ns2:Breakou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36e22-736e-48c9-a30b-f6784f483deb" elementFormDefault="qualified">
    <xsd:import namespace="http://schemas.microsoft.com/office/2006/documentManagement/types"/>
    <xsd:import namespace="http://schemas.microsoft.com/office/infopath/2007/PartnerControls"/>
    <xsd:element name="Breakout" ma:index="8" ma:displayName="Breakout" ma:format="Dropdown" ma:internalName="Breakout">
      <xsd:simpleType>
        <xsd:restriction base="dms:Choice">
          <xsd:enumeration value="Plenary"/>
          <xsd:enumeration value="Breakout Session #1 - Accelerator Systems"/>
          <xsd:enumeration value="Breakout Session #2 - Cryomodules"/>
          <xsd:enumeration value="Breakout Session #3 - Cryoplant"/>
          <xsd:enumeration value="Breakout Session #4 - Photon Systems"/>
          <xsd:enumeration value="Breakout Session #5 - Controls"/>
          <xsd:enumeration value="Breakout Session #6 - Infrastructure / ES&amp;H"/>
          <xsd:enumeration value="Joint Session"/>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Breakout xmlns="40a36e22-736e-48c9-a30b-f6784f483deb">Breakout Session #2 - Cryomodules</Breakou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882474-4355-45F5-B969-49FF2EDAF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36e22-736e-48c9-a30b-f6784f483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1B16AA-9221-46AE-B700-523442ABDABD}">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purl.org/dc/dcmitype/"/>
    <ds:schemaRef ds:uri="40a36e22-736e-48c9-a30b-f6784f483deb"/>
  </ds:schemaRefs>
</ds:datastoreItem>
</file>

<file path=customXml/itemProps3.xml><?xml version="1.0" encoding="utf-8"?>
<ds:datastoreItem xmlns:ds="http://schemas.openxmlformats.org/officeDocument/2006/customXml" ds:itemID="{4DE3F1C6-E643-4597-BD68-C599B5629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LastName_Title_DR201608</Template>
  <TotalTime>18865</TotalTime>
  <Words>1568</Words>
  <Application>Microsoft Office PowerPoint</Application>
  <PresentationFormat>On-screen Show (4:3)</PresentationFormat>
  <Paragraphs>150</Paragraphs>
  <Slides>24</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24</vt:i4>
      </vt:variant>
    </vt:vector>
  </HeadingPairs>
  <TitlesOfParts>
    <vt:vector size="39" baseType="lpstr">
      <vt:lpstr>MS PGothic</vt:lpstr>
      <vt:lpstr>MS PGothic</vt:lpstr>
      <vt:lpstr>Arial</vt:lpstr>
      <vt:lpstr>Calibri</vt:lpstr>
      <vt:lpstr>Geneva</vt:lpstr>
      <vt:lpstr>Helvetica</vt:lpstr>
      <vt:lpstr>Tahoma</vt:lpstr>
      <vt:lpstr>Times</vt:lpstr>
      <vt:lpstr>Wingdings</vt:lpstr>
      <vt:lpstr>LastName_Title_DR201608</vt:lpstr>
      <vt:lpstr>JLab_PowerPoint1</vt:lpstr>
      <vt:lpstr>4_Pressure Safety Theilacker</vt:lpstr>
      <vt:lpstr>Fermilab: Footer Only</vt:lpstr>
      <vt:lpstr>Blank</vt:lpstr>
      <vt:lpstr>1_Blank</vt:lpstr>
      <vt:lpstr>Transportation Environment: Vibration Data</vt:lpstr>
      <vt:lpstr>Charge Question</vt:lpstr>
      <vt:lpstr>Outline</vt:lpstr>
      <vt:lpstr>F1.3-06 Transportation to SLAC - Overview</vt:lpstr>
      <vt:lpstr>F1.3-06 to SLAC – US CGV Motion</vt:lpstr>
      <vt:lpstr>F1.3-06 to SLAC – US CGV High Frequency Motion</vt:lpstr>
      <vt:lpstr>F1.3-06 to SLAC – US CGV Motion Spectrum</vt:lpstr>
      <vt:lpstr>F1.3-06 to SLAC – Frame Large Event Motion</vt:lpstr>
      <vt:lpstr>F1.3-06 to SLAC – US CGV High Frequency Motion</vt:lpstr>
      <vt:lpstr>F1.3-06 to SLAC – US CGV Motion Spectrum</vt:lpstr>
      <vt:lpstr>F1.3-06 Transport to SLAC Summary</vt:lpstr>
      <vt:lpstr>F1.3-06 Return to FNAL from SLAC</vt:lpstr>
      <vt:lpstr>F1.3-06 Cold Mass Motion (SLAC to FNAL)</vt:lpstr>
      <vt:lpstr>F1.3-06 50K Shield Vibration (SLAC to FNAL)</vt:lpstr>
      <vt:lpstr>F1.3-06 Conclusions</vt:lpstr>
      <vt:lpstr>J1.3-07 Road Test to Bristol</vt:lpstr>
      <vt:lpstr>J1.3-07 Road Test – Event 1</vt:lpstr>
      <vt:lpstr>J1.3-07 Road Test – Event 2</vt:lpstr>
      <vt:lpstr>J1.3-07 Event Comments</vt:lpstr>
      <vt:lpstr>J1.3-07 Road Test Vibration Distribution</vt:lpstr>
      <vt:lpstr>J1.3-07 Road Test - Overall Modes</vt:lpstr>
      <vt:lpstr>J1.3-07 Isolation Frame Performance</vt:lpstr>
      <vt:lpstr>Base Frame to Isolation Frame Transfer Function</vt:lpstr>
      <vt:lpstr>Summary</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D'Amato, Jennifer Ashley</dc:creator>
  <cp:lastModifiedBy>Jeremiah Holzbauer</cp:lastModifiedBy>
  <cp:revision>333</cp:revision>
  <cp:lastPrinted>2009-07-27T17:31:51Z</cp:lastPrinted>
  <dcterms:created xsi:type="dcterms:W3CDTF">2016-07-26T16:16:01Z</dcterms:created>
  <dcterms:modified xsi:type="dcterms:W3CDTF">2018-06-12T18:46:16Z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0x010100D49B58DA2248E644A682083ACDD5076C</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ies>
</file>