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337" r:id="rId3"/>
    <p:sldId id="345" r:id="rId4"/>
    <p:sldId id="334" r:id="rId5"/>
    <p:sldId id="335" r:id="rId6"/>
    <p:sldId id="336" r:id="rId7"/>
    <p:sldId id="339" r:id="rId8"/>
    <p:sldId id="344" r:id="rId9"/>
    <p:sldId id="341" r:id="rId10"/>
    <p:sldId id="343" r:id="rId11"/>
    <p:sldId id="307" r:id="rId12"/>
    <p:sldId id="342" r:id="rId13"/>
    <p:sldId id="308" r:id="rId14"/>
    <p:sldId id="346" r:id="rId15"/>
    <p:sldId id="347" r:id="rId16"/>
    <p:sldId id="348" r:id="rId17"/>
    <p:sldId id="349" r:id="rId18"/>
    <p:sldId id="300" r:id="rId1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4E4E"/>
    <a:srgbClr val="505050"/>
    <a:srgbClr val="5050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44" d="100"/>
          <a:sy n="144" d="100"/>
        </p:scale>
        <p:origin x="138" y="12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Duane Newhart	</a:t>
            </a:r>
          </a:p>
          <a:p>
            <a:r>
              <a:rPr lang="en-US" dirty="0"/>
              <a:t>All Experimenters’ Meeting/Lab Status Meeting</a:t>
            </a:r>
          </a:p>
          <a:p>
            <a:r>
              <a:rPr lang="en-US" dirty="0"/>
              <a:t>04 June 2018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2"/>
            <a:ext cx="4215383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 Neutrino Beamline (BNB)</a:t>
            </a:r>
          </a:p>
          <a:p>
            <a:pPr lvl="1"/>
            <a:r>
              <a:rPr lang="en-US" sz="1500" dirty="0"/>
              <a:t>Sump discharge line break </a:t>
            </a:r>
          </a:p>
          <a:p>
            <a:pPr lvl="2"/>
            <a:r>
              <a:rPr lang="en-US" sz="1400" dirty="0"/>
              <a:t>Off much of Thursday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Switchyard</a:t>
            </a:r>
          </a:p>
          <a:p>
            <a:pPr lvl="1"/>
            <a:r>
              <a:rPr lang="en-US" sz="1500" dirty="0"/>
              <a:t>Meson Test operating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Muon Campus</a:t>
            </a:r>
            <a:endParaRPr lang="en-US" sz="1500" dirty="0"/>
          </a:p>
          <a:p>
            <a:pPr lvl="1"/>
            <a:r>
              <a:rPr lang="en-US" sz="1500" dirty="0"/>
              <a:t>G-2 not taking beam</a:t>
            </a:r>
          </a:p>
          <a:p>
            <a:pPr lvl="2"/>
            <a:r>
              <a:rPr lang="en-US" sz="1400" dirty="0"/>
              <a:t>Kicker issues developed over the weekend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sz="500" dirty="0"/>
              <a:t>	</a:t>
            </a:r>
          </a:p>
          <a:p>
            <a:pPr lvl="1"/>
            <a:r>
              <a:rPr lang="en-US" sz="1500" dirty="0"/>
              <a:t>Items on the horizon</a:t>
            </a:r>
          </a:p>
          <a:p>
            <a:pPr lvl="2"/>
            <a:r>
              <a:rPr lang="en-US" sz="1400" dirty="0"/>
              <a:t>MI40 abort line spool-piece </a:t>
            </a:r>
          </a:p>
          <a:p>
            <a:pPr lvl="2"/>
            <a:r>
              <a:rPr lang="en-US" sz="1400" dirty="0"/>
              <a:t>TLG reboot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2E9C9E-4E6E-403C-AA7A-14060AAB1E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424892" y="1525167"/>
            <a:ext cx="1631714" cy="272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DBA6FB-C654-4406-86B1-D3BC0DD89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4" y="667910"/>
            <a:ext cx="1681378" cy="298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5705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182880" y="606587"/>
            <a:ext cx="429768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PIP-II Injector Test</a:t>
            </a:r>
          </a:p>
          <a:p>
            <a:pPr lvl="1"/>
            <a:r>
              <a:rPr lang="en-US" dirty="0"/>
              <a:t>Shutdown for Cryogenic Transfer Line (CTL)  installation </a:t>
            </a:r>
          </a:p>
          <a:p>
            <a:pPr lvl="1"/>
            <a:r>
              <a:rPr lang="en-US" dirty="0"/>
              <a:t>Testing SSR1 cavity with low power coupler at MDB </a:t>
            </a:r>
          </a:p>
          <a:p>
            <a:pPr marL="857250" lvl="3" indent="0">
              <a:buNone/>
            </a:pPr>
            <a:endParaRPr lang="en-US" dirty="0"/>
          </a:p>
          <a:p>
            <a:pPr marL="573087" lvl="2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63440" y="606587"/>
            <a:ext cx="4297680" cy="4114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FAST/IOTA</a:t>
            </a:r>
          </a:p>
          <a:p>
            <a:pPr lvl="0"/>
            <a:r>
              <a:rPr lang="en-US" dirty="0"/>
              <a:t>Transformer PMs on June 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Generator started but transfer switch failed</a:t>
            </a:r>
          </a:p>
          <a:p>
            <a:pPr lvl="2"/>
            <a:r>
              <a:rPr lang="en-US" dirty="0"/>
              <a:t>Closed manually</a:t>
            </a:r>
          </a:p>
          <a:p>
            <a:pPr lvl="2"/>
            <a:r>
              <a:rPr lang="en-US" dirty="0"/>
              <a:t>Restored power to vacuum system </a:t>
            </a:r>
          </a:p>
          <a:p>
            <a:pPr lvl="0"/>
            <a:r>
              <a:rPr lang="en-US" dirty="0" err="1"/>
              <a:t>Bakeout</a:t>
            </a:r>
            <a:r>
              <a:rPr lang="en-US" dirty="0"/>
              <a:t> of the injection </a:t>
            </a:r>
            <a:r>
              <a:rPr lang="en-US" dirty="0" err="1"/>
              <a:t>lambertson</a:t>
            </a:r>
            <a:r>
              <a:rPr lang="en-US" dirty="0"/>
              <a:t> continues </a:t>
            </a:r>
          </a:p>
          <a:p>
            <a:pPr lvl="0"/>
            <a:r>
              <a:rPr lang="en-US" dirty="0" err="1"/>
              <a:t>Cryo</a:t>
            </a:r>
            <a:r>
              <a:rPr lang="en-US" dirty="0"/>
              <a:t> plant cooldown is scheduled to begin on June 15</a:t>
            </a:r>
            <a:r>
              <a:rPr lang="en-US" baseline="30000" dirty="0"/>
              <a:t>th</a:t>
            </a:r>
            <a:r>
              <a:rPr lang="en-US" dirty="0"/>
              <a:t>.  Beam operations are schedule to begin in July.</a:t>
            </a:r>
            <a:endParaRPr lang="en-US" sz="1600" dirty="0"/>
          </a:p>
          <a:p>
            <a:pPr lvl="1"/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FAST/IOTA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AEFC8B1-EE43-492A-B30A-89BDB63A7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605144-2FC1-4E47-8DB2-CD37CFE6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85E7F4-B2CF-4BE9-AE4F-9FAE24ED7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82DB3C-51CA-499F-B530-20B1406D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0" name="iota2.short">
            <a:hlinkClick r:id="" action="ppaction://media"/>
            <a:extLst>
              <a:ext uri="{FF2B5EF4-FFF2-40B4-BE49-F238E27FC236}">
                <a16:creationId xmlns:a16="http://schemas.microsoft.com/office/drawing/2014/main" id="{F2828694-2194-4AF8-9BF6-595F0091EA3B}"/>
              </a:ext>
            </a:extLst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401" b="5401"/>
          <a:stretch>
            <a:fillRect/>
          </a:stretch>
        </p:blipFill>
        <p:spPr>
          <a:xfrm>
            <a:off x="690563" y="190500"/>
            <a:ext cx="7739062" cy="4352925"/>
          </a:xfrm>
        </p:spPr>
      </p:pic>
    </p:spTree>
    <p:extLst>
      <p:ext uri="{BB962C8B-B14F-4D97-AF65-F5344CB8AC3E}">
        <p14:creationId xmlns:p14="http://schemas.microsoft.com/office/powerpoint/2010/main" val="131893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597095"/>
            <a:ext cx="4206240" cy="414188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>
                    <a:lumMod val="60000"/>
                    <a:lumOff val="40000"/>
                  </a:schemeClr>
                </a:solidFill>
              </a:rPr>
              <a:t>Cryo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 plant restart</a:t>
            </a:r>
          </a:p>
          <a:p>
            <a:pPr lvl="1"/>
            <a:r>
              <a:rPr lang="en-US" dirty="0"/>
              <a:t>Tomorrow</a:t>
            </a:r>
          </a:p>
          <a:p>
            <a:pPr lvl="0"/>
            <a:r>
              <a:rPr lang="en-US" dirty="0">
                <a:solidFill>
                  <a:srgbClr val="003087">
                    <a:lumMod val="60000"/>
                    <a:lumOff val="40000"/>
                  </a:srgbClr>
                </a:solidFill>
              </a:rPr>
              <a:t>LCLSII Cryomodule F1.3-08</a:t>
            </a:r>
            <a:endParaRPr lang="en-US" dirty="0"/>
          </a:p>
          <a:p>
            <a:pPr lvl="1"/>
            <a:r>
              <a:rPr lang="en-US" dirty="0"/>
              <a:t>Arrived last Friday </a:t>
            </a:r>
          </a:p>
          <a:p>
            <a:pPr lvl="1"/>
            <a:r>
              <a:rPr lang="en-US" dirty="0"/>
              <a:t>Prepping for install and testing</a:t>
            </a:r>
          </a:p>
          <a:p>
            <a:pPr lvl="1"/>
            <a:r>
              <a:rPr lang="en-US" dirty="0"/>
              <a:t>Cooldown (~2 weeks)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5035827" y="90580"/>
            <a:ext cx="3432312" cy="4576416"/>
          </a:xfr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5045361-7562-4FE4-94C4-AC795FCAEC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57DE64-4041-44FF-A7F5-C4C7FB290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9" y="0"/>
            <a:ext cx="7568755" cy="464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1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6F3B0-3FC6-498C-8C07-76F1AE651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3" y="0"/>
            <a:ext cx="7641911" cy="46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3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22FCC4-6FC3-4F24-98E4-A6CDD8764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BA83675-47DC-4BAA-89C4-09F91A2F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12C09CA-BB69-4E5C-8E81-774D4066D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C6286-7D50-4FF8-B7EE-FE02DFFA3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4" y="0"/>
            <a:ext cx="7641910" cy="464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37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EE02C2C-F01B-4155-8DF0-097123C17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1D19C7-C3AC-4FAD-B436-3C8A27F32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CFFC1-7952-43C9-82A6-01C2D7D483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F801D2-FFAC-4F20-99D6-6659ED99C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809E2-50AB-4DF5-AC1D-D97B8A1D3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61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FE3752EA-1F29-4074-8020-8B605D6CA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May  21, 2018 (0000 hours)</a:t>
            </a:r>
          </a:p>
          <a:p>
            <a:pPr marL="0" indent="0" algn="just">
              <a:buNone/>
            </a:pPr>
            <a:r>
              <a:rPr lang="en-US" sz="1100" dirty="0"/>
              <a:t>To:      May  28, 2018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21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 </a:t>
            </a:r>
            <a:r>
              <a:rPr lang="en-US" sz="1100" b="1" dirty="0">
                <a:solidFill>
                  <a:schemeClr val="tx2"/>
                </a:solidFill>
              </a:rPr>
              <a:t>1.81 E19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145.3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9.60 E18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151.9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Muon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1.54 E18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Muon	</a:t>
            </a:r>
            <a:r>
              <a:rPr lang="en-US" sz="1100" b="1" dirty="0">
                <a:solidFill>
                  <a:schemeClr val="tx2"/>
                </a:solidFill>
              </a:rPr>
              <a:t>                                     48.0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3.16 E13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51.8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41A604-F612-4F63-8446-FB2849103F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r="4824"/>
          <a:stretch/>
        </p:blipFill>
        <p:spPr>
          <a:xfrm rot="5400000">
            <a:off x="-205979" y="752601"/>
            <a:ext cx="4519064" cy="3391488"/>
          </a:xfrm>
        </p:spPr>
      </p:pic>
    </p:spTree>
    <p:extLst>
      <p:ext uri="{BB962C8B-B14F-4D97-AF65-F5344CB8AC3E}">
        <p14:creationId xmlns:p14="http://schemas.microsoft.com/office/powerpoint/2010/main" val="186822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May  28, 2018 (0000 hours)</a:t>
            </a:r>
          </a:p>
          <a:p>
            <a:pPr marL="0" indent="0" algn="just">
              <a:buNone/>
            </a:pPr>
            <a:r>
              <a:rPr lang="en-US" sz="1100" dirty="0"/>
              <a:t>To:      June 04, 2018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22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 </a:t>
            </a:r>
            <a:r>
              <a:rPr lang="en-US" sz="1100" b="1" dirty="0">
                <a:solidFill>
                  <a:schemeClr val="tx2"/>
                </a:solidFill>
              </a:rPr>
              <a:t>1.98 E19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156.3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1.04 E19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</a:t>
            </a:r>
            <a:r>
              <a:rPr lang="en-US" sz="1100">
                <a:solidFill>
                  <a:schemeClr val="tx2"/>
                </a:solidFill>
              </a:rPr>
              <a:t>           </a:t>
            </a:r>
            <a:r>
              <a:rPr lang="en-US" sz="1100" b="1">
                <a:solidFill>
                  <a:schemeClr val="tx2"/>
                </a:solidFill>
              </a:rPr>
              <a:t>157.4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Muon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1.71 E18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Muon	</a:t>
            </a:r>
            <a:r>
              <a:rPr lang="en-US" sz="1100" b="1" dirty="0">
                <a:solidFill>
                  <a:schemeClr val="tx2"/>
                </a:solidFill>
              </a:rPr>
              <a:t>                                     65.2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1.05 E14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30.5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41A604-F612-4F63-8446-FB2849103F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/>
          <a:srcRect r="5206"/>
          <a:stretch/>
        </p:blipFill>
        <p:spPr>
          <a:xfrm rot="5400000">
            <a:off x="-283744" y="744226"/>
            <a:ext cx="4506661" cy="3395834"/>
          </a:xfrm>
        </p:spPr>
      </p:pic>
    </p:spTree>
    <p:extLst>
      <p:ext uri="{BB962C8B-B14F-4D97-AF65-F5344CB8AC3E}">
        <p14:creationId xmlns:p14="http://schemas.microsoft.com/office/powerpoint/2010/main" val="235148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8C41640-872F-477C-AD6E-0336976E7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F77B66-4873-4136-9B38-98991354746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38155"/>
            <a:ext cx="4088604" cy="2725736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87D2EB9-FE37-40BD-A990-A7C1AB1BF0C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38155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14257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F1ED7B4-A4FE-4E2E-80BA-FC6F79F26C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EA4C9F6B-B915-4649-8E21-C2DAACB76D4E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87735" y="1197790"/>
            <a:ext cx="4088604" cy="2725736"/>
          </a:xfr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9E23C62-7680-4256-A098-6D81D61A9DB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197790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1084501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Operation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14BD4CD-6BAE-45F8-83AB-491952BA6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501955-3A85-438A-BDF4-4EF7CE5BE606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351345" y="1201766"/>
            <a:ext cx="4088604" cy="272573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34102EC-E927-4A48-BD43-E159C87DE809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755754" y="1201766"/>
            <a:ext cx="4088604" cy="2725736"/>
          </a:xfrm>
        </p:spPr>
      </p:pic>
    </p:spTree>
    <p:extLst>
      <p:ext uri="{BB962C8B-B14F-4D97-AF65-F5344CB8AC3E}">
        <p14:creationId xmlns:p14="http://schemas.microsoft.com/office/powerpoint/2010/main" val="200293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LINAC</a:t>
            </a:r>
          </a:p>
          <a:p>
            <a:pPr lvl="1"/>
            <a:r>
              <a:rPr lang="en-US" sz="1500" dirty="0"/>
              <a:t>Running well</a:t>
            </a:r>
          </a:p>
          <a:p>
            <a:pPr lvl="1"/>
            <a:r>
              <a:rPr lang="en-US" sz="1400" dirty="0"/>
              <a:t>Addressing gallery cooling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</a:t>
            </a:r>
            <a:endParaRPr lang="en-US" sz="1500" dirty="0"/>
          </a:p>
          <a:p>
            <a:pPr lvl="1"/>
            <a:r>
              <a:rPr lang="en-US" sz="1500" dirty="0"/>
              <a:t>Running well</a:t>
            </a:r>
          </a:p>
          <a:p>
            <a:pPr lvl="1"/>
            <a:r>
              <a:rPr lang="en-US" sz="1500" dirty="0"/>
              <a:t>Fighting a bi-model loss pattern related to GMPS regulation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MI/RR</a:t>
            </a:r>
          </a:p>
          <a:p>
            <a:pPr lvl="1"/>
            <a:r>
              <a:rPr lang="en-US" sz="1500" dirty="0"/>
              <a:t>Running well</a:t>
            </a:r>
            <a:endParaRPr lang="en-US" sz="1400" dirty="0"/>
          </a:p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NuMI</a:t>
            </a:r>
            <a:endParaRPr lang="en-US" sz="1500" dirty="0"/>
          </a:p>
          <a:p>
            <a:pPr lvl="1"/>
            <a:r>
              <a:rPr lang="en-US" sz="1500" dirty="0"/>
              <a:t>Monitoring </a:t>
            </a:r>
            <a:r>
              <a:rPr lang="en-US" sz="1500" dirty="0" err="1"/>
              <a:t>NuMI</a:t>
            </a:r>
            <a:r>
              <a:rPr lang="en-US" sz="1500" dirty="0"/>
              <a:t> target (TA-02) helium leak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2"/>
            <a:ext cx="4215383" cy="397841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 Neutrino Beamline (BNB)</a:t>
            </a:r>
          </a:p>
          <a:p>
            <a:pPr lvl="1"/>
            <a:r>
              <a:rPr lang="en-US" sz="1500" dirty="0"/>
              <a:t>Taking beam</a:t>
            </a:r>
            <a:endParaRPr lang="en-US" sz="1400" dirty="0"/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Switchyard</a:t>
            </a:r>
          </a:p>
          <a:p>
            <a:pPr lvl="1"/>
            <a:r>
              <a:rPr lang="en-US" sz="1500" dirty="0"/>
              <a:t>Meson Test operating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Muon Campus</a:t>
            </a:r>
            <a:endParaRPr lang="en-US" sz="1500" dirty="0"/>
          </a:p>
          <a:p>
            <a:pPr lvl="1"/>
            <a:r>
              <a:rPr lang="en-US" sz="1500" dirty="0"/>
              <a:t>G-2 taking beam </a:t>
            </a:r>
          </a:p>
          <a:p>
            <a:pPr lvl="2"/>
            <a:r>
              <a:rPr lang="en-US" sz="1400" dirty="0"/>
              <a:t>Kicker issues trough the week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sz="500" dirty="0"/>
              <a:t>	</a:t>
            </a:r>
          </a:p>
          <a:p>
            <a:pPr lvl="1"/>
            <a:r>
              <a:rPr lang="en-US" sz="1500" dirty="0"/>
              <a:t>Items on the horizon</a:t>
            </a:r>
          </a:p>
          <a:p>
            <a:pPr lvl="2"/>
            <a:r>
              <a:rPr lang="en-US" sz="1400" dirty="0"/>
              <a:t>MI40 abort line spool-piece </a:t>
            </a:r>
          </a:p>
          <a:p>
            <a:pPr lvl="2"/>
            <a:r>
              <a:rPr lang="en-US" sz="1400" dirty="0"/>
              <a:t>TLG reboot </a:t>
            </a:r>
          </a:p>
          <a:p>
            <a:pPr lvl="2"/>
            <a:r>
              <a:rPr lang="en-US" sz="1400" dirty="0"/>
              <a:t>Summer Shutdown starts July 9</a:t>
            </a:r>
          </a:p>
          <a:p>
            <a:pPr lvl="3"/>
            <a:r>
              <a:rPr lang="en-US" sz="1300" dirty="0"/>
              <a:t>Beam off on July 7 for cooldown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499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LINAC</a:t>
            </a:r>
          </a:p>
          <a:p>
            <a:pPr lvl="1"/>
            <a:r>
              <a:rPr lang="en-US" sz="1500" dirty="0"/>
              <a:t>Klystron RF cooling skid controller repair</a:t>
            </a:r>
          </a:p>
          <a:p>
            <a:pPr lvl="1"/>
            <a:r>
              <a:rPr lang="en-US" sz="1500" dirty="0"/>
              <a:t>LRF5 Marx connected</a:t>
            </a:r>
          </a:p>
          <a:p>
            <a:pPr lvl="2"/>
            <a:r>
              <a:rPr lang="en-US" sz="1400" dirty="0"/>
              <a:t>Mod Surge resistor failed/replaced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Booster</a:t>
            </a:r>
            <a:endParaRPr lang="en-US" sz="1500" dirty="0"/>
          </a:p>
          <a:p>
            <a:pPr lvl="1"/>
            <a:r>
              <a:rPr lang="en-US" sz="1500" dirty="0"/>
              <a:t>Tuning continues</a:t>
            </a:r>
          </a:p>
          <a:p>
            <a:pPr lvl="1"/>
            <a:r>
              <a:rPr lang="en-US" sz="1500" dirty="0"/>
              <a:t>Fighting a bi-model loss pattern </a:t>
            </a:r>
          </a:p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MI/RR</a:t>
            </a:r>
          </a:p>
          <a:p>
            <a:pPr lvl="1"/>
            <a:r>
              <a:rPr lang="en-US" sz="1500" dirty="0"/>
              <a:t>Tuning continues</a:t>
            </a:r>
          </a:p>
          <a:p>
            <a:pPr lvl="1"/>
            <a:r>
              <a:rPr lang="en-US" sz="1500" dirty="0"/>
              <a:t>MI40 abort vacuum </a:t>
            </a:r>
          </a:p>
          <a:p>
            <a:pPr lvl="2"/>
            <a:r>
              <a:rPr lang="en-US" sz="1400" dirty="0"/>
              <a:t>Leak found and epoxied </a:t>
            </a:r>
          </a:p>
          <a:p>
            <a:pPr lvl="1"/>
            <a:r>
              <a:rPr lang="en-US" sz="1500" dirty="0"/>
              <a:t>LAM41 breaker inspection/repair</a:t>
            </a:r>
          </a:p>
          <a:p>
            <a:pPr lvl="1"/>
            <a:r>
              <a:rPr lang="en-US" sz="1500" dirty="0"/>
              <a:t>LAM42 inductance measurement</a:t>
            </a:r>
          </a:p>
          <a:p>
            <a:pPr lvl="2"/>
            <a:endParaRPr lang="en-US" sz="1400" dirty="0"/>
          </a:p>
          <a:p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NuMI</a:t>
            </a:r>
            <a:endParaRPr lang="en-US" sz="1500" dirty="0"/>
          </a:p>
          <a:p>
            <a:pPr lvl="1"/>
            <a:r>
              <a:rPr lang="en-US" sz="1500" dirty="0"/>
              <a:t>Monitoring </a:t>
            </a:r>
            <a:r>
              <a:rPr lang="en-US" sz="1500" dirty="0" err="1"/>
              <a:t>NuMI</a:t>
            </a:r>
            <a:r>
              <a:rPr lang="en-US" sz="1500" dirty="0"/>
              <a:t> target (TA-02) helium leak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6/4/2018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289BBC4-941A-4814-9969-903636470A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Duane Newhart | All Experimenters’ Meeting/Lab Status Meeting</a:t>
            </a:r>
            <a:endParaRPr lang="en-US" b="1" dirty="0"/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08D83160-DF9F-4A0E-BC61-2ED99CF6A75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6566678" y="2867512"/>
            <a:ext cx="2315592" cy="133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39B3BED6-7F91-4DA2-9EA4-4D2353B49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85" y="559870"/>
            <a:ext cx="1289011" cy="1862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9C87B974-DF47-49A9-B29E-8FAB66B24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17416" y="779717"/>
            <a:ext cx="1862140" cy="1396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1C2E56-92B1-4373-85AA-1DE468A5D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48944" y="780282"/>
            <a:ext cx="1866659" cy="139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8060CA-F9A3-4A1E-BBDB-7A469C78E7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685" y="2871877"/>
            <a:ext cx="1782423" cy="133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624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B5B4BC3-7D0F-438B-9BE1-2206ACB59779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1388632" y="728663"/>
            <a:ext cx="1886811" cy="2725737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C718567-BEB6-495C-B3F4-1C0844EE94FD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 rot="5400000">
            <a:off x="5437188" y="1069380"/>
            <a:ext cx="2725737" cy="204430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8BB19-7D44-4667-94C2-9984EBCFA5C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17C38-72BC-4C5A-AA04-EC9FE806146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5262DD-7B21-4D03-815E-206A77BC92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6/4/2018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A7F3F12-B1EC-4E87-8305-CEC391ACA4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6A9495-904E-45E9-8BAC-F7BAAF989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FD47B46-4A12-4BFC-BA92-3A834BA1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51440-34BE-455A-A468-09DB10607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60497" y="1017142"/>
            <a:ext cx="2732353" cy="20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6058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32546</TotalTime>
  <Words>579</Words>
  <Application>Microsoft Office PowerPoint</Application>
  <PresentationFormat>On-screen Show (16:9)</PresentationFormat>
  <Paragraphs>177</Paragraphs>
  <Slides>18</Slides>
  <Notes>0</Notes>
  <HiddenSlides>5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MS PGothic</vt:lpstr>
      <vt:lpstr>Arial</vt:lpstr>
      <vt:lpstr>Calibri</vt:lpstr>
      <vt:lpstr>Geneva</vt:lpstr>
      <vt:lpstr>Helvetica</vt:lpstr>
      <vt:lpstr>Fermilab_PPT_090915</vt:lpstr>
      <vt:lpstr>PowerPoint Presentation</vt:lpstr>
      <vt:lpstr>Accelerator Operations Summary</vt:lpstr>
      <vt:lpstr>Accelerator Operations Summary</vt:lpstr>
      <vt:lpstr>NuMI Operation</vt:lpstr>
      <vt:lpstr>BNB Operation</vt:lpstr>
      <vt:lpstr>Muon Operation</vt:lpstr>
      <vt:lpstr>Complex Status</vt:lpstr>
      <vt:lpstr>Complex Status</vt:lpstr>
      <vt:lpstr>PowerPoint Presentation</vt:lpstr>
      <vt:lpstr>Complex Status</vt:lpstr>
      <vt:lpstr>PIP-II Injector Test &amp; FAST/IOTA Status</vt:lpstr>
      <vt:lpstr>PowerPoint Presentation</vt:lpstr>
      <vt:lpstr>CMTS1 Status</vt:lpstr>
      <vt:lpstr>PowerPoint Presentation</vt:lpstr>
      <vt:lpstr>PowerPoint Presentation</vt:lpstr>
      <vt:lpstr>PowerPoint Presentation</vt:lpstr>
      <vt:lpstr>PowerPoint Presentation</vt:lpstr>
      <vt:lpstr>Schedules and Links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Duane L Newhart</cp:lastModifiedBy>
  <cp:revision>709</cp:revision>
  <cp:lastPrinted>2014-01-20T19:40:21Z</cp:lastPrinted>
  <dcterms:created xsi:type="dcterms:W3CDTF">2016-08-16T13:41:08Z</dcterms:created>
  <dcterms:modified xsi:type="dcterms:W3CDTF">2018-06-04T20:01:27Z</dcterms:modified>
</cp:coreProperties>
</file>