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11"/>
  </p:notesMasterIdLst>
  <p:handoutMasterIdLst>
    <p:handoutMasterId r:id="rId12"/>
  </p:handoutMasterIdLst>
  <p:sldIdLst>
    <p:sldId id="475" r:id="rId6"/>
    <p:sldId id="471" r:id="rId7"/>
    <p:sldId id="472" r:id="rId8"/>
    <p:sldId id="474" r:id="rId9"/>
    <p:sldId id="47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EAE22F"/>
    <a:srgbClr val="C886EA"/>
    <a:srgbClr val="3077B2"/>
    <a:srgbClr val="FF00FF"/>
    <a:srgbClr val="003087"/>
    <a:srgbClr val="945200"/>
    <a:srgbClr val="0070C0"/>
    <a:srgbClr val="50504E"/>
    <a:srgbClr val="4E4E4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8" autoAdjust="0"/>
    <p:restoredTop sz="90252" autoAdjust="0"/>
  </p:normalViewPr>
  <p:slideViewPr>
    <p:cSldViewPr snapToGrid="0" snapToObjects="1" showGuides="1">
      <p:cViewPr>
        <p:scale>
          <a:sx n="100" d="100"/>
          <a:sy n="100" d="100"/>
        </p:scale>
        <p:origin x="888" y="40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6/13/18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docs.google.com</a:t>
            </a:r>
            <a:r>
              <a:rPr lang="en-US" dirty="0" smtClean="0"/>
              <a:t>/spreadsheets/d/1HjRf3aStE58Y38vRv_GIVCaM7q9Bmo5riMNBaI9kdlo/</a:t>
            </a:r>
            <a:r>
              <a:rPr lang="en-US" dirty="0" err="1" smtClean="0"/>
              <a:t>edit#gid</a:t>
            </a:r>
            <a:r>
              <a:rPr lang="en-US" dirty="0" smtClean="0"/>
              <a:t>=2038140755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3" y="820216"/>
            <a:ext cx="9166861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Brendan Kiburg</a:t>
            </a:r>
          </a:p>
          <a:p>
            <a:r>
              <a:rPr lang="en-US" dirty="0" smtClean="0"/>
              <a:t>FY18 Muon g-2 Shutdown Mini-Review</a:t>
            </a:r>
          </a:p>
          <a:p>
            <a:r>
              <a:rPr lang="en-US" smtClean="0"/>
              <a:t>June 13, 2018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Response to </a:t>
            </a:r>
            <a:r>
              <a:rPr lang="en-US" dirty="0" err="1" smtClean="0"/>
              <a:t>Kephart</a:t>
            </a:r>
            <a:r>
              <a:rPr lang="en-US" dirty="0" smtClean="0"/>
              <a:t> Review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7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b="1" i="1" dirty="0" smtClean="0"/>
              <a:t>1.   Protect </a:t>
            </a:r>
            <a:r>
              <a:rPr lang="en-US" sz="2000" b="1" i="1" dirty="0"/>
              <a:t>the magnet against events leading to quenches (</a:t>
            </a:r>
            <a:r>
              <a:rPr lang="en-US" sz="2000" b="1" i="1" dirty="0" err="1"/>
              <a:t>e.g</a:t>
            </a:r>
            <a:r>
              <a:rPr lang="en-US" sz="2000" b="1" i="1" dirty="0"/>
              <a:t> compressor trips</a:t>
            </a:r>
            <a:r>
              <a:rPr lang="en-US" sz="2000" b="1" i="1" dirty="0" smtClean="0"/>
              <a:t>)</a:t>
            </a:r>
          </a:p>
          <a:p>
            <a:pPr marL="400050" lvl="1" indent="0">
              <a:buNone/>
            </a:pPr>
            <a:r>
              <a:rPr lang="en-US" sz="1600" b="1" i="1" dirty="0" smtClean="0"/>
              <a:t>	  </a:t>
            </a:r>
            <a:r>
              <a:rPr lang="en-US" sz="1800" dirty="0" smtClean="0"/>
              <a:t>A suite of </a:t>
            </a:r>
            <a:r>
              <a:rPr lang="en-US" sz="1800" dirty="0" err="1" smtClean="0"/>
              <a:t>cryo</a:t>
            </a:r>
            <a:r>
              <a:rPr lang="en-US" sz="1800" dirty="0" smtClean="0"/>
              <a:t> responses have been designed to reduce the possibility of magnet quenches. </a:t>
            </a:r>
            <a:r>
              <a:rPr lang="en-US" sz="1800" dirty="0" smtClean="0">
                <a:solidFill>
                  <a:srgbClr val="FF0000"/>
                </a:solidFill>
              </a:rPr>
              <a:t>We have successfully utilized the Wet-Engine-Off-</a:t>
            </a:r>
            <a:r>
              <a:rPr lang="en-US" sz="1800" dirty="0" err="1" smtClean="0">
                <a:solidFill>
                  <a:srgbClr val="FF0000"/>
                </a:solidFill>
              </a:rPr>
              <a:t>Cryo</a:t>
            </a:r>
            <a:r>
              <a:rPr lang="en-US" sz="1800" dirty="0" smtClean="0">
                <a:solidFill>
                  <a:srgbClr val="FF0000"/>
                </a:solidFill>
              </a:rPr>
              <a:t>-Response </a:t>
            </a:r>
            <a:r>
              <a:rPr lang="en-US" sz="1800" dirty="0" smtClean="0"/>
              <a:t>to detect situations where insufficient helium cooling is available, adjust the flows to maintain superconducting conditions while the magnet immediately begins slow energy. </a:t>
            </a:r>
          </a:p>
          <a:p>
            <a:pPr marL="400050" lvl="1" indent="0">
              <a:buNone/>
            </a:pPr>
            <a:r>
              <a:rPr lang="en-US" sz="1800" dirty="0" smtClean="0"/>
              <a:t>   We have developed the Compressor Trip </a:t>
            </a:r>
            <a:r>
              <a:rPr lang="en-US" sz="1800" dirty="0" err="1" smtClean="0"/>
              <a:t>Cryo</a:t>
            </a:r>
            <a:r>
              <a:rPr lang="en-US" sz="1800" dirty="0" smtClean="0"/>
              <a:t> Response to supply the continuous flow of cold helium during the magnet </a:t>
            </a:r>
            <a:r>
              <a:rPr lang="en-US" sz="1800" dirty="0" err="1" smtClean="0"/>
              <a:t>rampdown</a:t>
            </a:r>
            <a:r>
              <a:rPr lang="en-US" sz="1800" dirty="0" smtClean="0"/>
              <a:t> in the event of power loss of the A0 compressor house. These critical components </a:t>
            </a:r>
            <a:r>
              <a:rPr lang="en-US" sz="1800" dirty="0" smtClean="0">
                <a:solidFill>
                  <a:srgbClr val="FF0000"/>
                </a:solidFill>
              </a:rPr>
              <a:t>are being installed during the FY18 shutdown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2000" b="1" i="1" dirty="0" smtClean="0"/>
              <a:t>2.  Explore </a:t>
            </a:r>
            <a:r>
              <a:rPr lang="en-US" sz="2000" b="1" i="1" dirty="0"/>
              <a:t>use of safety rated PLC’s for critical </a:t>
            </a:r>
            <a:r>
              <a:rPr lang="en-US" sz="2000" b="1" i="1" dirty="0" smtClean="0"/>
              <a:t>functions.</a:t>
            </a:r>
            <a:endParaRPr lang="en-US" sz="2000" i="1" dirty="0"/>
          </a:p>
          <a:p>
            <a:pPr marL="400050" lvl="1" indent="0">
              <a:buNone/>
            </a:pPr>
            <a:r>
              <a:rPr lang="en-US" sz="1800" dirty="0" smtClean="0"/>
              <a:t>   We have investigated the use of these PLCs with PPD controls. One observation is that it is </a:t>
            </a:r>
            <a:r>
              <a:rPr lang="en-US" sz="1800" dirty="0" smtClean="0">
                <a:solidFill>
                  <a:srgbClr val="FF0000"/>
                </a:solidFill>
              </a:rPr>
              <a:t>not trivial to integrate </a:t>
            </a:r>
            <a:r>
              <a:rPr lang="en-US" sz="1800" dirty="0" smtClean="0"/>
              <a:t>into our existing systems. We have </a:t>
            </a:r>
            <a:r>
              <a:rPr lang="en-US" sz="1800" dirty="0" smtClean="0">
                <a:solidFill>
                  <a:srgbClr val="FF0000"/>
                </a:solidFill>
              </a:rPr>
              <a:t>developed alarms to monitor </a:t>
            </a:r>
            <a:r>
              <a:rPr lang="en-US" sz="1800" dirty="0" smtClean="0"/>
              <a:t>the communications and identify when the controllers have critical errors. All critical components of the </a:t>
            </a:r>
            <a:r>
              <a:rPr lang="en-US" sz="1800" dirty="0" err="1" smtClean="0"/>
              <a:t>Seimens</a:t>
            </a:r>
            <a:r>
              <a:rPr lang="en-US" sz="1800" dirty="0" smtClean="0"/>
              <a:t> PLC have hot spares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</a:t>
            </a:r>
            <a:r>
              <a:rPr lang="en-US" dirty="0" err="1" smtClean="0"/>
              <a:t>Kephart</a:t>
            </a:r>
            <a:r>
              <a:rPr lang="en-US" dirty="0" smtClean="0"/>
              <a:t> Review Recommendations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0" y="196850"/>
            <a:ext cx="8672513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/>
              <a:t>3. Create </a:t>
            </a:r>
            <a:r>
              <a:rPr lang="en-US" sz="2000" b="1" i="1" dirty="0"/>
              <a:t>written agreements with supporting lab organizations and collaborating institutions  that clearly spell out operations responsibilities and commitments</a:t>
            </a:r>
            <a:r>
              <a:rPr lang="en-US" sz="2000" b="1" i="1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High-level summaries of the collaboration institutional responsibilities are </a:t>
            </a:r>
            <a:r>
              <a:rPr lang="en-US" sz="1800" dirty="0" smtClean="0">
                <a:solidFill>
                  <a:srgbClr val="FF0000"/>
                </a:solidFill>
              </a:rPr>
              <a:t>documented in the EOP</a:t>
            </a:r>
            <a:r>
              <a:rPr lang="en-US" sz="1800" dirty="0" smtClean="0"/>
              <a:t>. Several </a:t>
            </a:r>
            <a:r>
              <a:rPr lang="en-US" sz="1800" dirty="0" smtClean="0">
                <a:solidFill>
                  <a:srgbClr val="FF0000"/>
                </a:solidFill>
              </a:rPr>
              <a:t>SOWs and SOCs exist </a:t>
            </a:r>
            <a:r>
              <a:rPr lang="en-US" sz="1800" dirty="0" smtClean="0"/>
              <a:t>with institutes that spell out commitments on some of the more critical items.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b="1" i="1" dirty="0" smtClean="0"/>
              <a:t>4. Create a prioritized list of spares and associated costs.   </a:t>
            </a:r>
          </a:p>
          <a:p>
            <a:pPr marL="400050" lvl="1" indent="0">
              <a:buNone/>
            </a:pPr>
            <a:r>
              <a:rPr lang="en-US" sz="1800" b="1" i="1" dirty="0"/>
              <a:t>	</a:t>
            </a:r>
            <a:r>
              <a:rPr lang="en-US" sz="1600" dirty="0" smtClean="0"/>
              <a:t>We have </a:t>
            </a:r>
            <a:r>
              <a:rPr lang="en-US" sz="1600" dirty="0" smtClean="0">
                <a:solidFill>
                  <a:srgbClr val="FF0000"/>
                </a:solidFill>
              </a:rPr>
              <a:t>purchased</a:t>
            </a:r>
            <a:r>
              <a:rPr lang="en-US" sz="1600" dirty="0" smtClean="0"/>
              <a:t> necessary spares for the </a:t>
            </a:r>
            <a:r>
              <a:rPr lang="en-US" sz="1600" dirty="0" smtClean="0">
                <a:solidFill>
                  <a:srgbClr val="FF0000"/>
                </a:solidFill>
              </a:rPr>
              <a:t>control system</a:t>
            </a:r>
            <a:r>
              <a:rPr lang="en-US" sz="1600" dirty="0" smtClean="0"/>
              <a:t>. We are working on purchasing the associated spares for the storage ring vacuum system, which will continue into FY2019. The operational experience in </a:t>
            </a:r>
            <a:r>
              <a:rPr lang="en-US" sz="1600" dirty="0" smtClean="0">
                <a:solidFill>
                  <a:srgbClr val="FF0000"/>
                </a:solidFill>
              </a:rPr>
              <a:t>FY18 has helped identify the prioritization </a:t>
            </a:r>
            <a:r>
              <a:rPr lang="en-US" sz="1600" dirty="0" smtClean="0"/>
              <a:t>of critical spares, as they pertain to kicker, quad and electronics systems. The experiment maintains a spreadsheet with bottom up estimates of prioritized spares for each fiscal year.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1" y="4201851"/>
            <a:ext cx="5262562" cy="21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0" y="146050"/>
            <a:ext cx="8672513" cy="50593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i="1" dirty="0" smtClean="0"/>
              <a:t>5. Negotiate </a:t>
            </a:r>
            <a:r>
              <a:rPr lang="en-US" sz="2000" b="1" i="1" dirty="0"/>
              <a:t>with lab for funds sufficient to implement a full flow He purifier for g-2 and mu2e. </a:t>
            </a:r>
            <a:endParaRPr lang="en-US" sz="2000" i="1" dirty="0"/>
          </a:p>
          <a:p>
            <a:pPr marL="400050" lvl="1" indent="0">
              <a:buNone/>
            </a:pPr>
            <a:r>
              <a:rPr lang="en-US" sz="1600" dirty="0" smtClean="0"/>
              <a:t>We currently employ a mobile purifier. PPD engineering </a:t>
            </a:r>
            <a:r>
              <a:rPr lang="en-US" sz="1600" dirty="0" smtClean="0">
                <a:solidFill>
                  <a:srgbClr val="FF0000"/>
                </a:solidFill>
              </a:rPr>
              <a:t>has been negotiating </a:t>
            </a:r>
            <a:r>
              <a:rPr lang="en-US" sz="1600" dirty="0" smtClean="0"/>
              <a:t>with the lab for the funds needed to implement the full flow helium. Initial efforts targeted  AIP contingency, but this funding stream was insufficient. Division discussions have resumed. TD-informed estimates of 300k M&amp;S and 150 FTE-days (engineering, tech, trade, </a:t>
            </a:r>
            <a:r>
              <a:rPr lang="en-US" sz="1600" dirty="0" err="1" smtClean="0"/>
              <a:t>etc</a:t>
            </a:r>
            <a:r>
              <a:rPr lang="en-US" sz="1600" dirty="0" smtClean="0"/>
              <a:t>) have been </a:t>
            </a:r>
            <a:r>
              <a:rPr lang="en-US" sz="1600" dirty="0" smtClean="0">
                <a:solidFill>
                  <a:srgbClr val="FF0000"/>
                </a:solidFill>
              </a:rPr>
              <a:t>thoroughly developed</a:t>
            </a:r>
            <a:r>
              <a:rPr lang="en-US" sz="1600" dirty="0" smtClean="0"/>
              <a:t>. </a:t>
            </a:r>
            <a:endParaRPr lang="en-US" b="1" i="1" dirty="0"/>
          </a:p>
          <a:p>
            <a:pPr marL="0" indent="0">
              <a:buNone/>
            </a:pPr>
            <a:r>
              <a:rPr lang="en-US" sz="2000" b="1" i="1" dirty="0" smtClean="0"/>
              <a:t>6. Perform </a:t>
            </a:r>
            <a:r>
              <a:rPr lang="en-US" sz="2000" b="1" i="1" dirty="0"/>
              <a:t>a comprehensive FMEA for various single point failures and consequences. Develop mitigations</a:t>
            </a:r>
            <a:r>
              <a:rPr lang="en-US" sz="2000" b="1" dirty="0" smtClean="0"/>
              <a:t>.</a:t>
            </a:r>
          </a:p>
          <a:p>
            <a:pPr marL="400050" lvl="1" indent="0">
              <a:buNone/>
            </a:pPr>
            <a:r>
              <a:rPr lang="en-US" sz="1600" dirty="0" smtClean="0"/>
              <a:t>An </a:t>
            </a:r>
            <a:r>
              <a:rPr lang="en-US" sz="1600" dirty="0" smtClean="0">
                <a:solidFill>
                  <a:srgbClr val="FF0000"/>
                </a:solidFill>
              </a:rPr>
              <a:t>FMEA was performed </a:t>
            </a:r>
            <a:r>
              <a:rPr lang="en-US" sz="1600" dirty="0" smtClean="0"/>
              <a:t>by PPD scientists, </a:t>
            </a:r>
            <a:r>
              <a:rPr lang="en-US" sz="1600" dirty="0" err="1" smtClean="0"/>
              <a:t>mech</a:t>
            </a:r>
            <a:r>
              <a:rPr lang="en-US" sz="1600" dirty="0" smtClean="0"/>
              <a:t> engineers, and controls experts to identify the most vulnerable single point failures. Cryogenic </a:t>
            </a:r>
            <a:r>
              <a:rPr lang="en-US" sz="1600" dirty="0" smtClean="0">
                <a:solidFill>
                  <a:srgbClr val="FF0000"/>
                </a:solidFill>
              </a:rPr>
              <a:t>mitigation responses were developed</a:t>
            </a:r>
            <a:r>
              <a:rPr lang="en-US" sz="1600" dirty="0" smtClean="0"/>
              <a:t>. Remaining items are prioritized and are being addressed as we enter FY2019. Constant re-evaluation of problems based on operational experience informs revised prioritizations. </a:t>
            </a:r>
            <a:r>
              <a:rPr lang="en-US" sz="1600" b="1" dirty="0" smtClean="0"/>
              <a:t>  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62" y="4041582"/>
            <a:ext cx="7010400" cy="269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250" y="708952"/>
            <a:ext cx="8672513" cy="50593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i="1" dirty="0" smtClean="0"/>
              <a:t>7. The </a:t>
            </a:r>
            <a:r>
              <a:rPr lang="en-US" sz="2000" b="1" i="1" dirty="0"/>
              <a:t>committee recommends that the lab should support 24/7 operations of the experiment until g-2 achieves stable operations</a:t>
            </a:r>
            <a:endParaRPr lang="en-US" sz="2000" i="1" dirty="0"/>
          </a:p>
          <a:p>
            <a:pPr marL="400050" lvl="1" indent="0">
              <a:buNone/>
            </a:pPr>
            <a:r>
              <a:rPr lang="en-US" sz="1800" dirty="0" smtClean="0"/>
              <a:t>The lab has supported 24/7 operations of the experiment. We are still working to perform necessary steps to achieve stable operations.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2000" b="1" i="1" dirty="0" smtClean="0"/>
              <a:t>8. In </a:t>
            </a:r>
            <a:r>
              <a:rPr lang="en-US" sz="2000" b="1" i="1" dirty="0"/>
              <a:t>parallel, the experiment should develop a plan and associated costs to reduce or eliminate the need for 24/7 technical coverage</a:t>
            </a:r>
            <a:r>
              <a:rPr lang="en-US" sz="2000" b="1" i="1" dirty="0" smtClean="0"/>
              <a:t>.</a:t>
            </a:r>
          </a:p>
          <a:p>
            <a:pPr marL="400050" lvl="1" indent="0">
              <a:buNone/>
            </a:pPr>
            <a:r>
              <a:rPr lang="en-US" sz="1600" dirty="0" smtClean="0"/>
              <a:t>PPD engineering has thoroughly reviewed, organized and documented the </a:t>
            </a:r>
            <a:r>
              <a:rPr lang="en-US" sz="1600" dirty="0" smtClean="0">
                <a:solidFill>
                  <a:srgbClr val="FF0000"/>
                </a:solidFill>
              </a:rPr>
              <a:t>48 specialized procedures</a:t>
            </a:r>
            <a:r>
              <a:rPr lang="en-US" sz="1600" dirty="0" smtClean="0"/>
              <a:t> of the 24/7 operations team that augment their operational monitoring tasks in an effort to </a:t>
            </a:r>
            <a:r>
              <a:rPr lang="en-US" sz="1600" dirty="0" smtClean="0">
                <a:solidFill>
                  <a:srgbClr val="FF0000"/>
                </a:solidFill>
              </a:rPr>
              <a:t>document their responsibilities </a:t>
            </a:r>
            <a:r>
              <a:rPr lang="en-US" sz="1600" dirty="0" smtClean="0"/>
              <a:t>and enable consolidation if required. </a:t>
            </a:r>
          </a:p>
          <a:p>
            <a:pPr marL="400050" lvl="1" indent="0">
              <a:buNone/>
            </a:pP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Bob Sanders has retired, and </a:t>
            </a:r>
            <a:r>
              <a:rPr lang="en-US" sz="1600" dirty="0" smtClean="0">
                <a:solidFill>
                  <a:srgbClr val="FF0000"/>
                </a:solidFill>
              </a:rPr>
              <a:t>Jerry Makara now supports the </a:t>
            </a:r>
            <a:r>
              <a:rPr lang="en-US" sz="1600" dirty="0" err="1" smtClean="0">
                <a:solidFill>
                  <a:srgbClr val="FF0000"/>
                </a:solidFill>
              </a:rPr>
              <a:t>cyrogenic</a:t>
            </a:r>
            <a:r>
              <a:rPr lang="en-US" sz="1600" dirty="0" smtClean="0">
                <a:solidFill>
                  <a:srgbClr val="FF0000"/>
                </a:solidFill>
              </a:rPr>
              <a:t> supply system </a:t>
            </a:r>
            <a:r>
              <a:rPr lang="en-US" sz="1600" dirty="0" smtClean="0"/>
              <a:t>for our magnets, working with us on the daily operation and maintenance of that system. Jerry also provides input for the operation of the magnets.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6/13/18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FY18 Muon g-2 Shutdown Mini-Review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40491ab1-5c37-4d1d-98bc-8c2456e3f49b" xsi:nil="true"/>
    <_dlc_DocId xmlns="6101342f-aaa4-4b6a-82b3-1fc58de0d44d">-703-452</_dlc_DocId>
    <_dlc_DocIdUrl xmlns="6101342f-aaa4-4b6a-82b3-1fc58de0d44d">
      <Url>https://fermipoint.fnal.gov/organization/ocoo/ocom/_layouts/15/DocIdRedir.aspx?ID=-703-452</Url>
      <Description>-703-452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05CBA35C4D743B3FBAF1881E84F79" ma:contentTypeVersion="4" ma:contentTypeDescription="Create a new document." ma:contentTypeScope="" ma:versionID="ffef6c485a763cbcfb7767b45c2c93dc">
  <xsd:schema xmlns:xsd="http://www.w3.org/2001/XMLSchema" xmlns:xs="http://www.w3.org/2001/XMLSchema" xmlns:p="http://schemas.microsoft.com/office/2006/metadata/properties" xmlns:ns2="6101342f-aaa4-4b6a-82b3-1fc58de0d44d" xmlns:ns3="40491ab1-5c37-4d1d-98bc-8c2456e3f49b" targetNamespace="http://schemas.microsoft.com/office/2006/metadata/properties" ma:root="true" ma:fieldsID="9b5245419d53c74e366eded5d295319f" ns2:_="" ns3:_="">
    <xsd:import namespace="6101342f-aaa4-4b6a-82b3-1fc58de0d44d"/>
    <xsd:import namespace="40491ab1-5c37-4d1d-98bc-8c2456e3f4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1342f-aaa4-4b6a-82b3-1fc58de0d44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91ab1-5c37-4d1d-98bc-8c2456e3f49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Category" ma:format="Dropdown" ma:internalName="Document_x0020_type">
      <xsd:simpleType>
        <xsd:union memberTypes="dms:Text">
          <xsd:simpleType>
            <xsd:restriction base="dms:Choice">
              <xsd:enumeration value="2015 Peer Review"/>
              <xsd:enumeration value="Communication Strategy"/>
              <xsd:enumeration value="Events"/>
              <xsd:enumeration value="Flags"/>
              <xsd:enumeration value="Humane League"/>
              <xsd:enumeration value="Policies (current and approved)"/>
              <xsd:enumeration value="Policies (draft)"/>
              <xsd:enumeration value="Procedures (current and approved)"/>
              <xsd:enumeration value="VIP visits"/>
              <xsd:enumeration value="Weekly report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3BD94A-77AC-4EA9-AA88-0DDD4899139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9B7DC19-BA0A-4C3F-8537-FF0D1A24FF8F}">
  <ds:schemaRefs>
    <ds:schemaRef ds:uri="http://schemas.microsoft.com/office/2006/metadata/properties"/>
    <ds:schemaRef ds:uri="http://schemas.microsoft.com/office/infopath/2007/PartnerControls"/>
    <ds:schemaRef ds:uri="40491ab1-5c37-4d1d-98bc-8c2456e3f49b"/>
    <ds:schemaRef ds:uri="6101342f-aaa4-4b6a-82b3-1fc58de0d44d"/>
  </ds:schemaRefs>
</ds:datastoreItem>
</file>

<file path=customXml/itemProps3.xml><?xml version="1.0" encoding="utf-8"?>
<ds:datastoreItem xmlns:ds="http://schemas.openxmlformats.org/officeDocument/2006/customXml" ds:itemID="{9307EB1D-D208-4052-92F1-24974B3C96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1342f-aaa4-4b6a-82b3-1fc58de0d44d"/>
    <ds:schemaRef ds:uri="40491ab1-5c37-4d1d-98bc-8c2456e3f4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1DF3960-7C98-4C76-A3D9-2A3E9D94EC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Fermilab.potx</Template>
  <TotalTime>48561</TotalTime>
  <Words>437</Words>
  <Application>Microsoft Macintosh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Geneva</vt:lpstr>
      <vt:lpstr>Helvetica</vt:lpstr>
      <vt:lpstr>ＭＳ Ｐゴシック</vt:lpstr>
      <vt:lpstr>Arial</vt:lpstr>
      <vt:lpstr>Fermilab</vt:lpstr>
      <vt:lpstr>PowerPoint Presentation</vt:lpstr>
      <vt:lpstr>Response to Kephart Review Recommendations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Brendan Kiburg</cp:lastModifiedBy>
  <cp:revision>659</cp:revision>
  <cp:lastPrinted>2018-06-12T16:31:04Z</cp:lastPrinted>
  <dcterms:created xsi:type="dcterms:W3CDTF">2014-01-03T20:18:13Z</dcterms:created>
  <dcterms:modified xsi:type="dcterms:W3CDTF">2018-06-13T15:38:25Z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0x01010066905CBA35C4D743B3FBAF1881E84F79</vt:lpwstr>
  </property>
  <property fmtid="{D5CDD505-2E9C-101B-9397-08002B2CF9AE}" pid="3" name="_dlc_DocIdItemGuid">
    <vt:lpwstr>c96b3510-1bfa-4a03-a62c-d574524b2353</vt:lpwstr>
  </property>
</Properties>
</file>