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313" r:id="rId3"/>
    <p:sldId id="314" r:id="rId4"/>
    <p:sldId id="296" r:id="rId5"/>
    <p:sldId id="297" r:id="rId6"/>
    <p:sldId id="307" r:id="rId7"/>
    <p:sldId id="306" r:id="rId8"/>
    <p:sldId id="315" r:id="rId9"/>
    <p:sldId id="298" r:id="rId10"/>
    <p:sldId id="310" r:id="rId11"/>
    <p:sldId id="317" r:id="rId12"/>
    <p:sldId id="304" r:id="rId13"/>
    <p:sldId id="323" r:id="rId14"/>
    <p:sldId id="312" r:id="rId15"/>
    <p:sldId id="316" r:id="rId16"/>
    <p:sldId id="319" r:id="rId17"/>
    <p:sldId id="322" r:id="rId18"/>
    <p:sldId id="318" r:id="rId19"/>
    <p:sldId id="308" r:id="rId20"/>
    <p:sldId id="309" r:id="rId21"/>
    <p:sldId id="305" r:id="rId22"/>
    <p:sldId id="299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D7CD0B"/>
    <a:srgbClr val="004C97"/>
    <a:srgbClr val="EFF8FB"/>
    <a:srgbClr val="DEF0F7"/>
    <a:srgbClr val="50504E"/>
    <a:srgbClr val="4E4E4E"/>
    <a:srgbClr val="404040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29" autoAdjust="0"/>
    <p:restoredTop sz="94660"/>
  </p:normalViewPr>
  <p:slideViewPr>
    <p:cSldViewPr snapToGrid="0" snapToObjects="1" showGuides="1">
      <p:cViewPr>
        <p:scale>
          <a:sx n="50" d="100"/>
          <a:sy n="50" d="100"/>
        </p:scale>
        <p:origin x="984" y="67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72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6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8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308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453D3-485D-4373-80A9-18620047B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388" b="38488"/>
          <a:stretch/>
        </p:blipFill>
        <p:spPr>
          <a:xfrm>
            <a:off x="-21772" y="773467"/>
            <a:ext cx="9193730" cy="34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7269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495482"/>
            <a:ext cx="775607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B7C6365-72CE-204B-B09E-E50E8EE5B3E6}" type="datetime1">
              <a:rPr lang="en-US" smtClean="0"/>
              <a:pPr>
                <a:defRPr/>
              </a:pPr>
              <a:t>6/12/2018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K. Badgley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3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09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K. Badgley	</a:t>
            </a:r>
          </a:p>
          <a:p>
            <a:r>
              <a:rPr lang="en-US" dirty="0"/>
              <a:t>FY18 Muon g-2 Shutdown Mini-Review</a:t>
            </a:r>
          </a:p>
          <a:p>
            <a:r>
              <a:rPr lang="en-US" dirty="0"/>
              <a:t>June 13,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4191684"/>
            <a:ext cx="8499232" cy="1003049"/>
          </a:xfrm>
        </p:spPr>
        <p:txBody>
          <a:bodyPr>
            <a:noAutofit/>
          </a:bodyPr>
          <a:lstStyle/>
          <a:p>
            <a:r>
              <a:rPr lang="en-US" dirty="0"/>
              <a:t>Shutdown 2018- Inflector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B9E07E-AD3E-4CC4-B796-DCC4BAA6F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679629"/>
            <a:ext cx="8672513" cy="55262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Shorts to ground were continuously monitored during the winding process 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Use of non-metallic endcaps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 200 V high pot was performed on both inner and outer coils, this is well above the ~10 V expected to develop during a quench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Remaining Tests: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Leak check, cold shock, and pressure tests performed on cooling pipes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Cold shock of cold mass with superconducting shield (check for delamination and shorts)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Final high-pot to ~100 V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Warm magnetic field measurements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EFD7B1-0484-4346-BF04-27F839500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1812"/>
            <a:ext cx="8686800" cy="427877"/>
          </a:xfrm>
        </p:spPr>
        <p:txBody>
          <a:bodyPr/>
          <a:lstStyle/>
          <a:p>
            <a:r>
              <a:rPr lang="en-US" dirty="0"/>
              <a:t>Quality Control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5B70C-CF3D-4E4C-BCCB-F928E360FF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628E3-B5F6-4E7A-9C37-9315F594B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59FC4-2657-45C4-B14A-8BF3CAD0B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8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344CA-A53B-4A3F-9AE8-1D798575D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3" y="972629"/>
            <a:ext cx="5477875" cy="4756114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Inflector has two adjustment knobs, radial and axial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E821 had plans for adjusting the inflector angle (radial knob) from the beam vacuum chamber, but the design was not implemented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During the removal/install, we would like to modify the mount to allow for this adjustment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AEC52B-6FE0-4E59-A7BF-B0274B45C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 Adjustment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B61B1-29D4-405F-B8A9-C2535FF88E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1FAF6-F3BF-4E3E-A779-C3950B61E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817F4-BA66-44C9-A067-A943522A9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IMAG0013.jpg" descr="IMAG0013.jpg">
            <a:extLst>
              <a:ext uri="{FF2B5EF4-FFF2-40B4-BE49-F238E27FC236}">
                <a16:creationId xmlns:a16="http://schemas.microsoft.com/office/drawing/2014/main" id="{56BEF894-DC3D-48D1-8C5B-CFAECEB9E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9247"/>
          <a:stretch/>
        </p:blipFill>
        <p:spPr>
          <a:xfrm>
            <a:off x="6176857" y="284404"/>
            <a:ext cx="2433743" cy="169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0007.jpg" descr="IMAG0007.jpg">
            <a:extLst>
              <a:ext uri="{FF2B5EF4-FFF2-40B4-BE49-F238E27FC236}">
                <a16:creationId xmlns:a16="http://schemas.microsoft.com/office/drawing/2014/main" id="{2334ED96-0E3E-4F7F-8031-0A5171B9B4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32458" t="4196" r="34201" b="10232"/>
          <a:stretch/>
        </p:blipFill>
        <p:spPr>
          <a:xfrm>
            <a:off x="7958376" y="2315712"/>
            <a:ext cx="928872" cy="134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nflector_in_place_04.pdf" descr="inflector_in_place_04.pdf">
            <a:extLst>
              <a:ext uri="{FF2B5EF4-FFF2-40B4-BE49-F238E27FC236}">
                <a16:creationId xmlns:a16="http://schemas.microsoft.com/office/drawing/2014/main" id="{70D31796-C226-4C2C-9466-F3F6F4A1D2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14966" t="20924" r="17153" b="6734"/>
          <a:stretch/>
        </p:blipFill>
        <p:spPr>
          <a:xfrm>
            <a:off x="5571965" y="2245541"/>
            <a:ext cx="2220756" cy="1411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nflector_in_place_16.pdf" descr="inflector_in_place_16.pdf">
            <a:extLst>
              <a:ext uri="{FF2B5EF4-FFF2-40B4-BE49-F238E27FC236}">
                <a16:creationId xmlns:a16="http://schemas.microsoft.com/office/drawing/2014/main" id="{6A02CEE0-160B-4E24-AC61-9F15029774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19792" t="7623" r="30903" b="10348"/>
          <a:stretch/>
        </p:blipFill>
        <p:spPr>
          <a:xfrm>
            <a:off x="5207019" y="4455736"/>
            <a:ext cx="1587758" cy="1548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0005.jpg" descr="IMAG0005.jpg">
            <a:extLst>
              <a:ext uri="{FF2B5EF4-FFF2-40B4-BE49-F238E27FC236}">
                <a16:creationId xmlns:a16="http://schemas.microsoft.com/office/drawing/2014/main" id="{B409F757-738F-4AFF-B557-BB8B855FE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39547" y="4659357"/>
            <a:ext cx="2002730" cy="112653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EF2F29-59A5-4EC5-B097-A49261A4CEFE}"/>
                  </a:ext>
                </a:extLst>
              </p:cNvPr>
              <p:cNvSpPr txBox="1"/>
              <p:nvPr/>
            </p:nvSpPr>
            <p:spPr>
              <a:xfrm>
                <a:off x="6631395" y="4859445"/>
                <a:ext cx="567009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EF2F29-59A5-4EC5-B097-A49261A4C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395" y="4859445"/>
                <a:ext cx="567009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DE5A1B5-8014-457B-9C18-39A8FA407F4B}"/>
              </a:ext>
            </a:extLst>
          </p:cNvPr>
          <p:cNvSpPr txBox="1"/>
          <p:nvPr/>
        </p:nvSpPr>
        <p:spPr>
          <a:xfrm>
            <a:off x="5505008" y="3376317"/>
            <a:ext cx="1605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Jarek</a:t>
            </a:r>
            <a:r>
              <a:rPr lang="en-US" sz="1600" dirty="0"/>
              <a:t> Kasper</a:t>
            </a:r>
          </a:p>
        </p:txBody>
      </p:sp>
    </p:spTree>
    <p:extLst>
      <p:ext uri="{BB962C8B-B14F-4D97-AF65-F5344CB8AC3E}">
        <p14:creationId xmlns:p14="http://schemas.microsoft.com/office/powerpoint/2010/main" val="2379936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963AB5-B33F-4D25-9FEA-6E8E6A54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73721"/>
            <a:ext cx="8686800" cy="427877"/>
          </a:xfrm>
        </p:spPr>
        <p:txBody>
          <a:bodyPr/>
          <a:lstStyle/>
          <a:p>
            <a:r>
              <a:rPr lang="en-US" dirty="0"/>
              <a:t>Removal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7AB57-19B6-4A6E-9EDE-657B9E7A72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617C7-7099-4AFC-93AA-0C72EA81F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A002E-0FAD-4E9D-8EF0-5C36F029B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BB71D-A798-41E8-8050-BF75FA3D3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08"/>
          <a:stretch/>
        </p:blipFill>
        <p:spPr>
          <a:xfrm>
            <a:off x="-6350" y="1474108"/>
            <a:ext cx="9097662" cy="330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113B37-14B1-4C64-95C8-FC4F70ECF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63421"/>
            <a:ext cx="9127255" cy="33535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CD75A1-D92F-43A6-9F6A-03583343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Testing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8EFA6-A6DE-4168-9B85-EC8A3D414A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922D8-D68F-46E6-AF38-625E42C89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9C71C-0D0D-4D64-A052-3819A7190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3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91548" y="129156"/>
            <a:ext cx="8686800" cy="427877"/>
          </a:xfrm>
        </p:spPr>
        <p:txBody>
          <a:bodyPr/>
          <a:lstStyle/>
          <a:p>
            <a:r>
              <a:rPr lang="en-US" sz="2400" dirty="0">
                <a:latin typeface="Helvetica" panose="020B0604020202020204" pitchFamily="34" charset="0"/>
                <a:ea typeface="Geneva" pitchFamily="121" charset="-128"/>
              </a:rPr>
              <a:t>Shutdown Schedule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FY18 Muon g-2 Shutdown Mini-Review</a:t>
            </a:r>
            <a:endParaRPr lang="en-US" b="1" dirty="0"/>
          </a:p>
        </p:txBody>
      </p:sp>
      <p:sp>
        <p:nvSpPr>
          <p:cNvPr id="3" name="AutoShape 2" descr="tags_all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6/13/18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9877" y="1124739"/>
            <a:ext cx="8850486" cy="5106727"/>
            <a:chOff x="109877" y="1124739"/>
            <a:chExt cx="8850486" cy="510672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2697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19853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37942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146608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150386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960363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23630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9877" y="6220177"/>
              <a:ext cx="8850486" cy="0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13453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309320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721365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122121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22876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330031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730786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131542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938697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339453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740209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547365" y="1136028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959410" y="1130384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348877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753020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560176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5341709" y="2534542"/>
            <a:ext cx="1199443" cy="2286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22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Old Out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32456" y="1794451"/>
            <a:ext cx="1592478" cy="40075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Magnet Fabrication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733963" y="2212662"/>
            <a:ext cx="3590254" cy="321880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28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HAB Install and Test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55446" y="1148814"/>
            <a:ext cx="1596459" cy="2286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2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Mu2e </a:t>
            </a:r>
            <a:r>
              <a:rPr lang="en-US" sz="1200" dirty="0" err="1"/>
              <a:t>Cryo</a:t>
            </a:r>
            <a:r>
              <a:rPr lang="en-US" sz="1200" dirty="0"/>
              <a:t> Work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BA0CC2-5501-4DE3-BFDB-76E25751710C}"/>
              </a:ext>
            </a:extLst>
          </p:cNvPr>
          <p:cNvGrpSpPr/>
          <p:nvPr/>
        </p:nvGrpSpPr>
        <p:grpSpPr>
          <a:xfrm>
            <a:off x="1741749" y="1474546"/>
            <a:ext cx="1957365" cy="229928"/>
            <a:chOff x="1724934" y="1424656"/>
            <a:chExt cx="1957365" cy="229928"/>
          </a:xfrm>
        </p:grpSpPr>
        <p:sp>
          <p:nvSpPr>
            <p:cNvPr id="43" name="Rectangle 42"/>
            <p:cNvSpPr/>
            <p:nvPr/>
          </p:nvSpPr>
          <p:spPr>
            <a:xfrm>
              <a:off x="1724934" y="1429645"/>
              <a:ext cx="372169" cy="224939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D7CD0B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085840" y="1424656"/>
              <a:ext cx="1596459" cy="22992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Collab Meeting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8B8EF6-1D62-4475-9BC0-BF9A42C3F537}"/>
              </a:ext>
            </a:extLst>
          </p:cNvPr>
          <p:cNvGrpSpPr/>
          <p:nvPr/>
        </p:nvGrpSpPr>
        <p:grpSpPr>
          <a:xfrm>
            <a:off x="6833945" y="1752967"/>
            <a:ext cx="1794213" cy="248082"/>
            <a:chOff x="6434679" y="1887502"/>
            <a:chExt cx="1794213" cy="248082"/>
          </a:xfrm>
        </p:grpSpPr>
        <p:sp>
          <p:nvSpPr>
            <p:cNvPr id="48" name="5-Point Star 47"/>
            <p:cNvSpPr/>
            <p:nvPr/>
          </p:nvSpPr>
          <p:spPr>
            <a:xfrm>
              <a:off x="6434679" y="1887502"/>
              <a:ext cx="225778" cy="229928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632433" y="1905656"/>
              <a:ext cx="1596459" cy="22992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100% beam ready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" y="726472"/>
            <a:ext cx="8897112" cy="3952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0C28174-0022-4516-9602-62F587C21FA4}"/>
              </a:ext>
            </a:extLst>
          </p:cNvPr>
          <p:cNvGrpSpPr/>
          <p:nvPr/>
        </p:nvGrpSpPr>
        <p:grpSpPr>
          <a:xfrm>
            <a:off x="6005820" y="1399983"/>
            <a:ext cx="1743450" cy="276999"/>
            <a:chOff x="6289576" y="2945963"/>
            <a:chExt cx="1743450" cy="276999"/>
          </a:xfrm>
        </p:grpSpPr>
        <p:sp>
          <p:nvSpPr>
            <p:cNvPr id="51" name="Star: 5 Points 50">
              <a:extLst>
                <a:ext uri="{FF2B5EF4-FFF2-40B4-BE49-F238E27FC236}">
                  <a16:creationId xmlns:a16="http://schemas.microsoft.com/office/drawing/2014/main" id="{2D5744FC-252D-44B5-9BED-B1C5256C3A15}"/>
                </a:ext>
              </a:extLst>
            </p:cNvPr>
            <p:cNvSpPr/>
            <p:nvPr/>
          </p:nvSpPr>
          <p:spPr>
            <a:xfrm>
              <a:off x="6289576" y="2963743"/>
              <a:ext cx="222250" cy="193040"/>
            </a:xfrm>
            <a:prstGeom prst="star5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524041E-5883-4202-AB66-49F8CF59E936}"/>
                </a:ext>
              </a:extLst>
            </p:cNvPr>
            <p:cNvSpPr txBox="1"/>
            <p:nvPr/>
          </p:nvSpPr>
          <p:spPr>
            <a:xfrm>
              <a:off x="6544542" y="2945963"/>
              <a:ext cx="14884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First muons to MC-1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25B662A-3B4C-4C4F-8BAC-7B6C117103D8}"/>
              </a:ext>
            </a:extLst>
          </p:cNvPr>
          <p:cNvGrpSpPr/>
          <p:nvPr/>
        </p:nvGrpSpPr>
        <p:grpSpPr>
          <a:xfrm>
            <a:off x="1340993" y="1161898"/>
            <a:ext cx="1794213" cy="248082"/>
            <a:chOff x="6434679" y="1887502"/>
            <a:chExt cx="1794213" cy="248082"/>
          </a:xfrm>
        </p:grpSpPr>
        <p:sp>
          <p:nvSpPr>
            <p:cNvPr id="54" name="5-Point Star 47">
              <a:extLst>
                <a:ext uri="{FF2B5EF4-FFF2-40B4-BE49-F238E27FC236}">
                  <a16:creationId xmlns:a16="http://schemas.microsoft.com/office/drawing/2014/main" id="{817575AA-A48B-46FD-B94B-0282F96D46E0}"/>
                </a:ext>
              </a:extLst>
            </p:cNvPr>
            <p:cNvSpPr/>
            <p:nvPr/>
          </p:nvSpPr>
          <p:spPr>
            <a:xfrm>
              <a:off x="6434679" y="1887502"/>
              <a:ext cx="225778" cy="229928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581EF8F-B735-4C13-8CF1-2E40A567DCBF}"/>
                </a:ext>
              </a:extLst>
            </p:cNvPr>
            <p:cNvSpPr/>
            <p:nvPr/>
          </p:nvSpPr>
          <p:spPr>
            <a:xfrm>
              <a:off x="6632433" y="1905656"/>
              <a:ext cx="1596459" cy="22992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Shutdown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B46671E5-2D3B-42BA-8AF8-F21FAA2DC82B}"/>
              </a:ext>
            </a:extLst>
          </p:cNvPr>
          <p:cNvSpPr/>
          <p:nvPr/>
        </p:nvSpPr>
        <p:spPr>
          <a:xfrm>
            <a:off x="8170145" y="3049709"/>
            <a:ext cx="808204" cy="221207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22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New Out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322418-3E4D-4FD8-8EA2-E00543ECB333}"/>
              </a:ext>
            </a:extLst>
          </p:cNvPr>
          <p:cNvSpPr/>
          <p:nvPr/>
        </p:nvSpPr>
        <p:spPr>
          <a:xfrm>
            <a:off x="6555832" y="2789441"/>
            <a:ext cx="1594554" cy="26026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New In and Test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F4F7A553-8C7D-409B-B492-0DB9725B3ABA}"/>
              </a:ext>
            </a:extLst>
          </p:cNvPr>
          <p:cNvSpPr/>
          <p:nvPr/>
        </p:nvSpPr>
        <p:spPr>
          <a:xfrm>
            <a:off x="8170144" y="3521692"/>
            <a:ext cx="1008777" cy="720976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C44F35A-693E-4D73-AAAC-F54551762D62}"/>
              </a:ext>
            </a:extLst>
          </p:cNvPr>
          <p:cNvSpPr/>
          <p:nvPr/>
        </p:nvSpPr>
        <p:spPr>
          <a:xfrm>
            <a:off x="8123769" y="3742774"/>
            <a:ext cx="1596459" cy="2299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Dec: Old In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93B2CFF-FB10-42F1-A8AA-7A8E21729FD5}"/>
              </a:ext>
            </a:extLst>
          </p:cNvPr>
          <p:cNvSpPr txBox="1"/>
          <p:nvPr/>
        </p:nvSpPr>
        <p:spPr>
          <a:xfrm>
            <a:off x="43401" y="4319575"/>
            <a:ext cx="899334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HAB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Incorrect external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Safe at full current?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Untested quench detection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No cooling of thermal shield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AC191B1-4ACC-42FE-A500-C221D3905E9B}"/>
              </a:ext>
            </a:extLst>
          </p:cNvPr>
          <p:cNvSpPr/>
          <p:nvPr/>
        </p:nvSpPr>
        <p:spPr>
          <a:xfrm>
            <a:off x="8256373" y="2469787"/>
            <a:ext cx="836318" cy="2946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Issues?</a:t>
            </a:r>
          </a:p>
        </p:txBody>
      </p:sp>
    </p:spTree>
    <p:extLst>
      <p:ext uri="{BB962C8B-B14F-4D97-AF65-F5344CB8AC3E}">
        <p14:creationId xmlns:p14="http://schemas.microsoft.com/office/powerpoint/2010/main" val="1010076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91548" y="129156"/>
            <a:ext cx="8686800" cy="427877"/>
          </a:xfrm>
        </p:spPr>
        <p:txBody>
          <a:bodyPr/>
          <a:lstStyle/>
          <a:p>
            <a:r>
              <a:rPr lang="en-US" sz="2400" dirty="0">
                <a:latin typeface="Helvetica" panose="020B0604020202020204" pitchFamily="34" charset="0"/>
                <a:ea typeface="Geneva" pitchFamily="121" charset="-128"/>
              </a:rPr>
              <a:t>Shutdown Schedule with Direct Insertion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FY18 Muon g-2 Shutdown Mini-Review</a:t>
            </a:r>
            <a:endParaRPr lang="en-US" b="1" dirty="0"/>
          </a:p>
        </p:txBody>
      </p:sp>
      <p:sp>
        <p:nvSpPr>
          <p:cNvPr id="3" name="AutoShape 2" descr="tags_all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6/13/18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9877" y="1124739"/>
            <a:ext cx="8850486" cy="5106727"/>
            <a:chOff x="109877" y="1124739"/>
            <a:chExt cx="8850486" cy="510672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2697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19853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37942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146608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150386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960363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23630" y="1124739"/>
              <a:ext cx="0" cy="509543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9877" y="6220177"/>
              <a:ext cx="8850486" cy="0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13453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309320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721365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122121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22876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330031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730786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131542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938697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339453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740209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547365" y="1136028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959410" y="1130384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348877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753020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560176" y="1124739"/>
              <a:ext cx="0" cy="509543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2148739" y="2241215"/>
            <a:ext cx="1199443" cy="280663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22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Old Out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32456" y="1794451"/>
            <a:ext cx="1592478" cy="40075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Magnet Fabrication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55446" y="1148814"/>
            <a:ext cx="1596459" cy="2286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2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Mu2e </a:t>
            </a:r>
            <a:r>
              <a:rPr lang="en-US" sz="1200" dirty="0" err="1"/>
              <a:t>Cryo</a:t>
            </a:r>
            <a:r>
              <a:rPr lang="en-US" sz="1200" dirty="0"/>
              <a:t> Work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BA0CC2-5501-4DE3-BFDB-76E25751710C}"/>
              </a:ext>
            </a:extLst>
          </p:cNvPr>
          <p:cNvGrpSpPr/>
          <p:nvPr/>
        </p:nvGrpSpPr>
        <p:grpSpPr>
          <a:xfrm>
            <a:off x="1741749" y="1474546"/>
            <a:ext cx="1957365" cy="229928"/>
            <a:chOff x="1724934" y="1424656"/>
            <a:chExt cx="1957365" cy="229928"/>
          </a:xfrm>
        </p:grpSpPr>
        <p:sp>
          <p:nvSpPr>
            <p:cNvPr id="43" name="Rectangle 42"/>
            <p:cNvSpPr/>
            <p:nvPr/>
          </p:nvSpPr>
          <p:spPr>
            <a:xfrm>
              <a:off x="1724934" y="1429645"/>
              <a:ext cx="372169" cy="224939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D7CD0B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085840" y="1424656"/>
              <a:ext cx="1596459" cy="22992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Collab Meeting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8B8EF6-1D62-4475-9BC0-BF9A42C3F537}"/>
              </a:ext>
            </a:extLst>
          </p:cNvPr>
          <p:cNvGrpSpPr/>
          <p:nvPr/>
        </p:nvGrpSpPr>
        <p:grpSpPr>
          <a:xfrm>
            <a:off x="6833945" y="1752967"/>
            <a:ext cx="1794213" cy="248082"/>
            <a:chOff x="6434679" y="1887502"/>
            <a:chExt cx="1794213" cy="248082"/>
          </a:xfrm>
        </p:grpSpPr>
        <p:sp>
          <p:nvSpPr>
            <p:cNvPr id="48" name="5-Point Star 47"/>
            <p:cNvSpPr/>
            <p:nvPr/>
          </p:nvSpPr>
          <p:spPr>
            <a:xfrm>
              <a:off x="6434679" y="1887502"/>
              <a:ext cx="225778" cy="229928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632433" y="1905656"/>
              <a:ext cx="1596459" cy="22992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100% beam ready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" y="726472"/>
            <a:ext cx="8897112" cy="3952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0C28174-0022-4516-9602-62F587C21FA4}"/>
              </a:ext>
            </a:extLst>
          </p:cNvPr>
          <p:cNvGrpSpPr/>
          <p:nvPr/>
        </p:nvGrpSpPr>
        <p:grpSpPr>
          <a:xfrm>
            <a:off x="6005820" y="1399983"/>
            <a:ext cx="1743450" cy="276999"/>
            <a:chOff x="6289576" y="2945963"/>
            <a:chExt cx="1743450" cy="276999"/>
          </a:xfrm>
        </p:grpSpPr>
        <p:sp>
          <p:nvSpPr>
            <p:cNvPr id="51" name="Star: 5 Points 50">
              <a:extLst>
                <a:ext uri="{FF2B5EF4-FFF2-40B4-BE49-F238E27FC236}">
                  <a16:creationId xmlns:a16="http://schemas.microsoft.com/office/drawing/2014/main" id="{2D5744FC-252D-44B5-9BED-B1C5256C3A15}"/>
                </a:ext>
              </a:extLst>
            </p:cNvPr>
            <p:cNvSpPr/>
            <p:nvPr/>
          </p:nvSpPr>
          <p:spPr>
            <a:xfrm>
              <a:off x="6289576" y="2963743"/>
              <a:ext cx="222250" cy="193040"/>
            </a:xfrm>
            <a:prstGeom prst="star5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524041E-5883-4202-AB66-49F8CF59E936}"/>
                </a:ext>
              </a:extLst>
            </p:cNvPr>
            <p:cNvSpPr txBox="1"/>
            <p:nvPr/>
          </p:nvSpPr>
          <p:spPr>
            <a:xfrm>
              <a:off x="6544542" y="2945963"/>
              <a:ext cx="14884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First muons to MC-1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25B662A-3B4C-4C4F-8BAC-7B6C117103D8}"/>
              </a:ext>
            </a:extLst>
          </p:cNvPr>
          <p:cNvGrpSpPr/>
          <p:nvPr/>
        </p:nvGrpSpPr>
        <p:grpSpPr>
          <a:xfrm>
            <a:off x="1340993" y="1161898"/>
            <a:ext cx="1794213" cy="248082"/>
            <a:chOff x="6434679" y="1887502"/>
            <a:chExt cx="1794213" cy="248082"/>
          </a:xfrm>
        </p:grpSpPr>
        <p:sp>
          <p:nvSpPr>
            <p:cNvPr id="54" name="5-Point Star 47">
              <a:extLst>
                <a:ext uri="{FF2B5EF4-FFF2-40B4-BE49-F238E27FC236}">
                  <a16:creationId xmlns:a16="http://schemas.microsoft.com/office/drawing/2014/main" id="{817575AA-A48B-46FD-B94B-0282F96D46E0}"/>
                </a:ext>
              </a:extLst>
            </p:cNvPr>
            <p:cNvSpPr/>
            <p:nvPr/>
          </p:nvSpPr>
          <p:spPr>
            <a:xfrm>
              <a:off x="6434679" y="1887502"/>
              <a:ext cx="225778" cy="229928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581EF8F-B735-4C13-8CF1-2E40A567DCBF}"/>
                </a:ext>
              </a:extLst>
            </p:cNvPr>
            <p:cNvSpPr/>
            <p:nvPr/>
          </p:nvSpPr>
          <p:spPr>
            <a:xfrm>
              <a:off x="6632433" y="1905656"/>
              <a:ext cx="1596459" cy="22992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Shutdown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B46671E5-2D3B-42BA-8AF8-F21FAA2DC82B}"/>
              </a:ext>
            </a:extLst>
          </p:cNvPr>
          <p:cNvSpPr/>
          <p:nvPr/>
        </p:nvSpPr>
        <p:spPr>
          <a:xfrm>
            <a:off x="4947242" y="2845641"/>
            <a:ext cx="808204" cy="278017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22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New Out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322418-3E4D-4FD8-8EA2-E00543ECB333}"/>
              </a:ext>
            </a:extLst>
          </p:cNvPr>
          <p:cNvSpPr/>
          <p:nvPr/>
        </p:nvSpPr>
        <p:spPr>
          <a:xfrm>
            <a:off x="3348182" y="2521878"/>
            <a:ext cx="1594554" cy="2853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New In and Test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1964E0E-9437-4A3D-B555-73226B2048F3}"/>
              </a:ext>
            </a:extLst>
          </p:cNvPr>
          <p:cNvSpPr/>
          <p:nvPr/>
        </p:nvSpPr>
        <p:spPr>
          <a:xfrm>
            <a:off x="4956334" y="2278705"/>
            <a:ext cx="836318" cy="2946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Issues?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058F50-2EF4-4399-97C5-A643162DA854}"/>
              </a:ext>
            </a:extLst>
          </p:cNvPr>
          <p:cNvSpPr/>
          <p:nvPr/>
        </p:nvSpPr>
        <p:spPr>
          <a:xfrm>
            <a:off x="5748910" y="3138561"/>
            <a:ext cx="1336289" cy="27499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Old in and Test</a:t>
            </a:r>
          </a:p>
        </p:txBody>
      </p:sp>
    </p:spTree>
    <p:extLst>
      <p:ext uri="{BB962C8B-B14F-4D97-AF65-F5344CB8AC3E}">
        <p14:creationId xmlns:p14="http://schemas.microsoft.com/office/powerpoint/2010/main" val="2940791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81792" y="1100074"/>
            <a:ext cx="4287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Scientists</a:t>
            </a:r>
            <a:endParaRPr lang="en-US" sz="2800" b="1" dirty="0">
              <a:solidFill>
                <a:srgbClr val="00308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34919" y="1761117"/>
            <a:ext cx="45377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Karie Badgley (FNAL)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Hogan Nguyen  (FNAL)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Vladimir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Kashikhin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 (FNAL)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Nathan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Froemming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(Wash/NIU)</a:t>
            </a:r>
          </a:p>
          <a:p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Diktys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Stratakis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(FNAL)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Many Others </a:t>
            </a:r>
            <a:r>
              <a:rPr lang="mr-IN" sz="2000" i="1" dirty="0">
                <a:latin typeface="Helvetica" panose="020B0604020202020204" pitchFamily="34" charset="0"/>
              </a:rPr>
              <a:t>…</a:t>
            </a:r>
            <a:r>
              <a:rPr 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5537" y="1100074"/>
            <a:ext cx="3297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Engineers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634919" y="4884328"/>
            <a:ext cx="5780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John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Nadjzion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– Machining/Crane operation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Kelly Hardin - Leak Checking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Allen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Rusy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– Lead soldering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62FAD-CCB3-4767-BA9B-C58BD3CC7721}"/>
              </a:ext>
            </a:extLst>
          </p:cNvPr>
          <p:cNvSpPr txBox="1"/>
          <p:nvPr/>
        </p:nvSpPr>
        <p:spPr>
          <a:xfrm>
            <a:off x="25664" y="4170426"/>
            <a:ext cx="3297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Technicians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43E70-8F60-4873-8625-46DA495DF463}"/>
              </a:ext>
            </a:extLst>
          </p:cNvPr>
          <p:cNvSpPr txBox="1"/>
          <p:nvPr/>
        </p:nvSpPr>
        <p:spPr>
          <a:xfrm flipH="1">
            <a:off x="4865537" y="1761117"/>
            <a:ext cx="45377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Del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Allspach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– Lead Engineer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Jake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Kintner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Steve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Krave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– Remaining TD work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Steve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Chappa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– Power Supply 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Walt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Jaskierny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– Quench Detection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Erik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Voirin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And the PPD controls group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28FB49D-383F-40C1-8B72-820C0D986508}"/>
              </a:ext>
            </a:extLst>
          </p:cNvPr>
          <p:cNvSpPr txBox="1">
            <a:spLocks/>
          </p:cNvSpPr>
          <p:nvPr/>
        </p:nvSpPr>
        <p:spPr>
          <a:xfrm>
            <a:off x="342359" y="223632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>
                <a:solidFill>
                  <a:srgbClr val="003087"/>
                </a:solidFill>
              </a:rPr>
              <a:t>Inflector Team</a:t>
            </a:r>
          </a:p>
        </p:txBody>
      </p:sp>
    </p:spTree>
    <p:extLst>
      <p:ext uri="{BB962C8B-B14F-4D97-AF65-F5344CB8AC3E}">
        <p14:creationId xmlns:p14="http://schemas.microsoft.com/office/powerpoint/2010/main" val="143483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018" y="173084"/>
            <a:ext cx="451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PPD Resources Required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095" y="967477"/>
            <a:ext cx="8420063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Helvetica" panose="020B0604020202020204" pitchFamily="34" charset="0"/>
                <a:cs typeface="Helvetica" panose="020B0604020202020204" pitchFamily="34" charset="0"/>
              </a:rPr>
              <a:t>Design and implement inflector adjustment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12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Engineering and drawings: 15 Mech. Engr. FTE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12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Fabrication, Installation, Welding, Machining: 20 FTE days</a:t>
            </a:r>
            <a:endParaRPr lang="en-US" dirty="0">
              <a:solidFill>
                <a:srgbClr val="21212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100" b="1" dirty="0">
                <a:latin typeface="Helvetica" panose="020B0604020202020204" pitchFamily="34" charset="0"/>
                <a:cs typeface="Helvetica" panose="020B0604020202020204" pitchFamily="34" charset="0"/>
              </a:rPr>
              <a:t>New inflector piping safety test and documentation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12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 Mech. Engr. FTE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12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Mech. Tech. FTE days</a:t>
            </a:r>
            <a:endParaRPr lang="en-US" dirty="0">
              <a:solidFill>
                <a:srgbClr val="21212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Inflector removal and installation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12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 Mech. Engr. FTE 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12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 Mech. Engr. FTE days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100" b="1" dirty="0">
                <a:latin typeface="Helvetica" panose="020B0604020202020204" pitchFamily="34" charset="0"/>
                <a:cs typeface="Helvetica" panose="020B0604020202020204" pitchFamily="34" charset="0"/>
              </a:rPr>
              <a:t>1 week of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Survey Check of Inflector Chamber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M&amp;S purchases:</a:t>
            </a:r>
          </a:p>
          <a:p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Isolators, parts ($10K)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104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204EBB-4572-4562-A1CB-EC5DC10B3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86799" cy="273102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Cutting into the service line</a:t>
            </a:r>
          </a:p>
          <a:p>
            <a:r>
              <a:rPr lang="en-US" dirty="0">
                <a:solidFill>
                  <a:srgbClr val="C00000"/>
                </a:solidFill>
              </a:rPr>
              <a:t>Unsoldering the superconducting leads</a:t>
            </a:r>
          </a:p>
          <a:p>
            <a:r>
              <a:rPr lang="en-US" dirty="0">
                <a:solidFill>
                  <a:srgbClr val="C00000"/>
                </a:solidFill>
              </a:rPr>
              <a:t>Instrumentation disconnect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5BFA7D-80B5-4351-BFDE-0283EDE1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Removal risk for existing inflector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0C844-F1DF-478F-A8DC-DC2314E843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2CAFF-0285-4250-A6FE-CD7788B65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2887C-9ADE-49E2-8513-5EB09976E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2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8D89A-123C-4F92-9F0A-DB248B2AB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Magnet Fabrication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new inflector is largely complete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All materials and parts have been purchased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Direct Insertion Testing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Testing the magnet in the g-2 ring would be the safer option, external field, quench detection, known power supply…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Eliminates the installation and removal time from HAB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HAB does not mitigate all risks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Schedule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New inflector can be installed in the summer shutdown, and if needed, removed and replaced with minimal beam time loss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45291B-D49F-456A-82DC-E993F945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1AF92-6666-4220-9A40-FB082072B8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A5413-C77A-4AE5-9E2D-37802F106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41C85-FAF3-45AE-9804-B28AAFA2F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3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358760"/>
            <a:ext cx="8686800" cy="4278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B7C6365-72CE-204B-B09E-E50E8EE5B3E6}" type="datetime1">
              <a:rPr lang="en-US" smtClean="0"/>
              <a:pPr>
                <a:defRPr/>
              </a:pPr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324"/>
          <a:stretch/>
        </p:blipFill>
        <p:spPr>
          <a:xfrm>
            <a:off x="-64394" y="1130958"/>
            <a:ext cx="9219634" cy="50202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3899" y="4373279"/>
            <a:ext cx="12682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Beam Line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1189" y="4724286"/>
            <a:ext cx="2002194" cy="885824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47253" y="386528"/>
            <a:ext cx="35714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Magnet leads and Cryogenic line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5932739" y="861742"/>
            <a:ext cx="849845" cy="101128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8820219-6FBE-48B0-8C67-4091741716B2}"/>
              </a:ext>
            </a:extLst>
          </p:cNvPr>
          <p:cNvGrpSpPr/>
          <p:nvPr/>
        </p:nvGrpSpPr>
        <p:grpSpPr>
          <a:xfrm>
            <a:off x="87147" y="22293"/>
            <a:ext cx="3822492" cy="2280824"/>
            <a:chOff x="212620" y="358760"/>
            <a:chExt cx="3822492" cy="22808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620" y="358760"/>
              <a:ext cx="3822492" cy="228082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886" y="2425958"/>
              <a:ext cx="3763980" cy="19597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35A3129-2EAB-4E7D-BFA2-43DE0D0D82B4}"/>
              </a:ext>
            </a:extLst>
          </p:cNvPr>
          <p:cNvSpPr txBox="1"/>
          <p:nvPr/>
        </p:nvSpPr>
        <p:spPr>
          <a:xfrm>
            <a:off x="4301382" y="5813204"/>
            <a:ext cx="1223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Jarek</a:t>
            </a:r>
            <a:r>
              <a:rPr lang="en-US" sz="1600" dirty="0"/>
              <a:t> Kasper</a:t>
            </a:r>
          </a:p>
        </p:txBody>
      </p:sp>
    </p:spTree>
    <p:extLst>
      <p:ext uri="{BB962C8B-B14F-4D97-AF65-F5344CB8AC3E}">
        <p14:creationId xmlns:p14="http://schemas.microsoft.com/office/powerpoint/2010/main" val="1234525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1A91A7-47E5-4FFE-AD4A-75D16B591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F551FE-C31E-4CD4-B5C3-51A61F5FA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1F720-5467-4DA3-8185-1802F001D7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7624D-57F6-48DC-9EEF-807465BB19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81299-58FF-4145-9AB9-13D3EAFE4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93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D98C7C-C6E6-40B8-98D2-795829E64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E14A1A-5032-4A2D-9C5D-2F437DB98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" y="37813"/>
            <a:ext cx="8686800" cy="427877"/>
          </a:xfrm>
        </p:spPr>
        <p:txBody>
          <a:bodyPr/>
          <a:lstStyle/>
          <a:p>
            <a:r>
              <a:rPr lang="en-US" dirty="0"/>
              <a:t>Risk table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63CBA-6FA8-47D7-9F02-E2B4DF4951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777E-8242-4720-84B8-FD7EA63CC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B6C05-8932-442E-A6A4-3EFC68A38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483BE6C-7497-4C82-81A9-CC7C67C97D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141685"/>
              </p:ext>
            </p:extLst>
          </p:nvPr>
        </p:nvGraphicFramePr>
        <p:xfrm>
          <a:off x="132080" y="539568"/>
          <a:ext cx="8930640" cy="6179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8314">
                  <a:extLst>
                    <a:ext uri="{9D8B030D-6E8A-4147-A177-3AD203B41FA5}">
                      <a16:colId xmlns:a16="http://schemas.microsoft.com/office/drawing/2014/main" val="3203462880"/>
                    </a:ext>
                  </a:extLst>
                </a:gridCol>
                <a:gridCol w="1324912">
                  <a:extLst>
                    <a:ext uri="{9D8B030D-6E8A-4147-A177-3AD203B41FA5}">
                      <a16:colId xmlns:a16="http://schemas.microsoft.com/office/drawing/2014/main" val="3630247336"/>
                    </a:ext>
                  </a:extLst>
                </a:gridCol>
                <a:gridCol w="1481810">
                  <a:extLst>
                    <a:ext uri="{9D8B030D-6E8A-4147-A177-3AD203B41FA5}">
                      <a16:colId xmlns:a16="http://schemas.microsoft.com/office/drawing/2014/main" val="3861821539"/>
                    </a:ext>
                  </a:extLst>
                </a:gridCol>
                <a:gridCol w="1795604">
                  <a:extLst>
                    <a:ext uri="{9D8B030D-6E8A-4147-A177-3AD203B41FA5}">
                      <a16:colId xmlns:a16="http://schemas.microsoft.com/office/drawing/2014/main" val="2808704035"/>
                    </a:ext>
                  </a:extLst>
                </a:gridCol>
              </a:tblGrid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1* Risks specific to the HAB test</a:t>
                      </a:r>
                    </a:p>
                  </a:txBody>
                  <a:tcPr marL="7620" marR="7620" marT="7620" marB="0" anchor="b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Special Risks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at HAB Test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Mitigated Risks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by HAB test before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installation at MC-1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Remained Risks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even with HAB Test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before the installation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83246199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2* Risks relevant to the installation at MC-1 that could be mitigated full or in part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52146837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3* Remaining risks (full or partial) that would remain after HAB tests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94777841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1*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2*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3*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19344165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Magnet Cold Mass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07411866"/>
                  </a:ext>
                </a:extLst>
              </a:tr>
              <a:tr h="419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Lorentz force on the thin wall of cold mass Al case (with no external field)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N/A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N/A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80275924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Thermal contraction Superconductor-Al-SC shield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88533543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Efficiency of thermal shield insulation</a:t>
                      </a:r>
                      <a:endParaRPr lang="en-US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8729656"/>
                  </a:ext>
                </a:extLst>
              </a:tr>
              <a:tr h="334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Cold mass and thermal shield cooling pipes pressure/leaks </a:t>
                      </a:r>
                      <a:endParaRPr lang="en-US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95190734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Electrical coil shorts to the ground/case 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34352617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Turn to turn shorts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26531064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Conductor/leads motion under the field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1125796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HAB Tests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39722240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Long term reliability</a:t>
                      </a:r>
                      <a:endParaRPr lang="en-US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631568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Peak current test**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10343882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Quench training up to peak current**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83344571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External field verification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95704777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Current leads fringe field verification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Partial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41680246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HAB Test Stand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36768707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Cold mass mechanical support structure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N/A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N/A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22160704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Instrumentation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N/A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N/A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92136291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Monitor probes and gages during cold tests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N/A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N/A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36192943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Leakage current to the ground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Yes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85454761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Quench protection</a:t>
                      </a:r>
                      <a:endParaRPr lang="en-US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78770608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Power supply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33443207"/>
                  </a:ext>
                </a:extLst>
              </a:tr>
              <a:tr h="213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Safety issues</a:t>
                      </a:r>
                      <a:endParaRPr lang="en-US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No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842752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04696F9-CB4C-452C-9F81-6A99A82E57E1}"/>
              </a:ext>
            </a:extLst>
          </p:cNvPr>
          <p:cNvSpPr/>
          <p:nvPr/>
        </p:nvSpPr>
        <p:spPr>
          <a:xfrm>
            <a:off x="66993" y="6029355"/>
            <a:ext cx="5902960" cy="2596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BA9527-F3F1-4C3E-B9F1-9E244435CD9E}"/>
              </a:ext>
            </a:extLst>
          </p:cNvPr>
          <p:cNvSpPr/>
          <p:nvPr/>
        </p:nvSpPr>
        <p:spPr>
          <a:xfrm>
            <a:off x="66993" y="1772315"/>
            <a:ext cx="5902960" cy="43240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0C0EE-014C-49DB-A965-1D0A343DC3F1}"/>
              </a:ext>
            </a:extLst>
          </p:cNvPr>
          <p:cNvSpPr/>
          <p:nvPr/>
        </p:nvSpPr>
        <p:spPr>
          <a:xfrm>
            <a:off x="66993" y="4074160"/>
            <a:ext cx="5902960" cy="6807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73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C6D4C9-8644-4EB9-80B3-ED9E92EF5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400746-97A8-4F11-9ECE-208E686E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05791"/>
            <a:ext cx="8686800" cy="427877"/>
          </a:xfrm>
        </p:spPr>
        <p:txBody>
          <a:bodyPr/>
          <a:lstStyle/>
          <a:p>
            <a:r>
              <a:rPr lang="en-US" dirty="0"/>
              <a:t>HAB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0CB3D-B4B7-472D-B7F7-0588999CA5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2E078-81C3-488C-8811-CC55F7888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D2848-3A79-4810-9F12-37EDE3B67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DA9A2B-369B-4925-9D47-4D3E58E6B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111" b="-5921"/>
          <a:stretch/>
        </p:blipFill>
        <p:spPr>
          <a:xfrm>
            <a:off x="469704" y="533668"/>
            <a:ext cx="8217095" cy="64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37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76" y="55327"/>
            <a:ext cx="8686800" cy="427877"/>
          </a:xfrm>
        </p:spPr>
        <p:txBody>
          <a:bodyPr/>
          <a:lstStyle/>
          <a:p>
            <a:r>
              <a:rPr lang="en-US" dirty="0"/>
              <a:t>Existing Inflector Anatomy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0363" y="6495482"/>
            <a:ext cx="901832" cy="241300"/>
          </a:xfrm>
        </p:spPr>
        <p:txBody>
          <a:bodyPr/>
          <a:lstStyle/>
          <a:p>
            <a:pPr>
              <a:defRPr/>
            </a:pPr>
            <a:fld id="{4B7C6365-72CE-204B-B09E-E50E8EE5B3E6}" type="datetime1">
              <a:rPr lang="en-US" smtClean="0"/>
              <a:pPr>
                <a:defRPr/>
              </a:pPr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Badgley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4" descr="inf_clo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69" y="692939"/>
            <a:ext cx="3478080" cy="252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26976" y="703341"/>
            <a:ext cx="5349180" cy="4793107"/>
            <a:chOff x="126976" y="1508827"/>
            <a:chExt cx="4786669" cy="4289072"/>
          </a:xfrm>
        </p:grpSpPr>
        <p:sp>
          <p:nvSpPr>
            <p:cNvPr id="12" name="Rectangle 11"/>
            <p:cNvSpPr/>
            <p:nvPr/>
          </p:nvSpPr>
          <p:spPr>
            <a:xfrm>
              <a:off x="126976" y="1508827"/>
              <a:ext cx="4786669" cy="428907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26976" y="1508827"/>
              <a:ext cx="4786669" cy="4140435"/>
              <a:chOff x="126976" y="1508827"/>
              <a:chExt cx="4786669" cy="414043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l="5173" r="1630" b="510"/>
              <a:stretch/>
            </p:blipFill>
            <p:spPr>
              <a:xfrm>
                <a:off x="126976" y="1508827"/>
                <a:ext cx="4786669" cy="3907235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48184" y="5077762"/>
                <a:ext cx="895350" cy="571500"/>
              </a:xfrm>
              <a:prstGeom prst="rect">
                <a:avLst/>
              </a:prstGeom>
            </p:spPr>
          </p:pic>
        </p:grpSp>
      </p:grpSp>
      <p:pic>
        <p:nvPicPr>
          <p:cNvPr id="17" name="Picture 2" descr="http://ars.els-cdn.com/content/image/1-s2.0-S0168900202012329-gr13.jpg">
            <a:extLst>
              <a:ext uri="{FF2B5EF4-FFF2-40B4-BE49-F238E27FC236}">
                <a16:creationId xmlns:a16="http://schemas.microsoft.com/office/drawing/2014/main" id="{E4963DD9-4582-49F9-9E1F-1A450049C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96" y="3755774"/>
            <a:ext cx="2653025" cy="167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58DC07-D7AE-4DA0-9480-9A868F07A31F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3807502" y="4591280"/>
            <a:ext cx="2145094" cy="647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ectangle: Top Corners Snipped 19">
            <a:extLst>
              <a:ext uri="{FF2B5EF4-FFF2-40B4-BE49-F238E27FC236}">
                <a16:creationId xmlns:a16="http://schemas.microsoft.com/office/drawing/2014/main" id="{456797BE-9052-4F5E-9670-3FC4FFCA5F72}"/>
              </a:ext>
            </a:extLst>
          </p:cNvPr>
          <p:cNvSpPr/>
          <p:nvPr/>
        </p:nvSpPr>
        <p:spPr>
          <a:xfrm rot="1309687">
            <a:off x="6421393" y="2405796"/>
            <a:ext cx="713036" cy="179481"/>
          </a:xfrm>
          <a:prstGeom prst="snip2SameRect">
            <a:avLst>
              <a:gd name="adj1" fmla="val 50000"/>
              <a:gd name="adj2" fmla="val 0"/>
            </a:avLst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Top Corners Snipped 20">
            <a:extLst>
              <a:ext uri="{FF2B5EF4-FFF2-40B4-BE49-F238E27FC236}">
                <a16:creationId xmlns:a16="http://schemas.microsoft.com/office/drawing/2014/main" id="{B2999226-E109-421C-ACE9-132AE2E121DF}"/>
              </a:ext>
            </a:extLst>
          </p:cNvPr>
          <p:cNvSpPr/>
          <p:nvPr/>
        </p:nvSpPr>
        <p:spPr>
          <a:xfrm rot="5400000">
            <a:off x="1207414" y="2911658"/>
            <a:ext cx="1276347" cy="411904"/>
          </a:xfrm>
          <a:prstGeom prst="snip2SameRect">
            <a:avLst>
              <a:gd name="adj1" fmla="val 50000"/>
              <a:gd name="adj2" fmla="val 0"/>
            </a:avLst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11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957E96-643B-486D-AB37-937E1AF43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02" r="7723"/>
          <a:stretch/>
        </p:blipFill>
        <p:spPr>
          <a:xfrm rot="5400000">
            <a:off x="-453966" y="1558976"/>
            <a:ext cx="4924784" cy="35596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CC8E2F-C286-4C10-B2E9-6BC6484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End Inflector Anatomy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10EF6-15E9-40C7-9290-5AF1D269AE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7A02E-DAD3-4EF2-9AE2-872B5E90E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306E2-8401-4BC0-A117-DDCB27618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45ED7E0-813E-4C3B-9098-DBA78EFDDFFE}"/>
              </a:ext>
            </a:extLst>
          </p:cNvPr>
          <p:cNvSpPr txBox="1">
            <a:spLocks/>
          </p:cNvSpPr>
          <p:nvPr/>
        </p:nvSpPr>
        <p:spPr>
          <a:xfrm>
            <a:off x="4227227" y="1025029"/>
            <a:ext cx="4916774" cy="206269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Cross section is identical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Outer coil slightly shorter but same endcap winding design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Two new inner coil endcaps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71A337-347D-4EF2-964D-4453E7FDC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8" t="5188" r="25902" b="1466"/>
          <a:stretch/>
        </p:blipFill>
        <p:spPr>
          <a:xfrm>
            <a:off x="4580385" y="3156376"/>
            <a:ext cx="3378972" cy="26851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DD104D-67C4-4099-BE83-CF3F067D4ED1}"/>
              </a:ext>
            </a:extLst>
          </p:cNvPr>
          <p:cNvSpPr txBox="1"/>
          <p:nvPr/>
        </p:nvSpPr>
        <p:spPr>
          <a:xfrm>
            <a:off x="2698230" y="756963"/>
            <a:ext cx="1569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Thermal shield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54B410-C00E-42A6-B75F-F447A53B6BB9}"/>
              </a:ext>
            </a:extLst>
          </p:cNvPr>
          <p:cNvCxnSpPr>
            <a:stCxn id="12" idx="2"/>
          </p:cNvCxnSpPr>
          <p:nvPr/>
        </p:nvCxnSpPr>
        <p:spPr>
          <a:xfrm flipH="1">
            <a:off x="3013023" y="1126295"/>
            <a:ext cx="470037" cy="21602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B5D8205-327B-4861-9279-4A68AFA4D3ED}"/>
              </a:ext>
            </a:extLst>
          </p:cNvPr>
          <p:cNvSpPr txBox="1"/>
          <p:nvPr/>
        </p:nvSpPr>
        <p:spPr>
          <a:xfrm>
            <a:off x="2228193" y="5777265"/>
            <a:ext cx="23754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Superconducting shield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405D6B-195D-491C-AFA8-920A85B1B8AD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2533346" y="5156617"/>
            <a:ext cx="882576" cy="62064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2F611A2-6EF1-4BDE-9065-6B2B29693551}"/>
              </a:ext>
            </a:extLst>
          </p:cNvPr>
          <p:cNvSpPr txBox="1"/>
          <p:nvPr/>
        </p:nvSpPr>
        <p:spPr>
          <a:xfrm>
            <a:off x="1779865" y="3241562"/>
            <a:ext cx="1132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Outer Coil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E2010B-C539-4532-B706-38CF00E6955C}"/>
              </a:ext>
            </a:extLst>
          </p:cNvPr>
          <p:cNvSpPr txBox="1"/>
          <p:nvPr/>
        </p:nvSpPr>
        <p:spPr>
          <a:xfrm>
            <a:off x="93811" y="2027172"/>
            <a:ext cx="1085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Inner Coil</a:t>
            </a:r>
          </a:p>
        </p:txBody>
      </p:sp>
    </p:spTree>
    <p:extLst>
      <p:ext uri="{BB962C8B-B14F-4D97-AF65-F5344CB8AC3E}">
        <p14:creationId xmlns:p14="http://schemas.microsoft.com/office/powerpoint/2010/main" val="131777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7A7577-FA30-431A-B4E0-E846A9EF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778510"/>
            <a:ext cx="9098280" cy="50593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Inner and double layer outer coil wound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Coils electrically isolated with a sheet of Kapton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267230-DA35-40F8-9E3B-8A528C81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DF2DF-C66C-4F03-8217-6D29180F6E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447F5-79DF-475F-8B46-35B0A66FE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1ECE5-F565-45F0-A17F-4CAD00FF4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FA8CF2-1093-45D0-B1A5-27D25042A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1"/>
          <a:stretch/>
        </p:blipFill>
        <p:spPr>
          <a:xfrm>
            <a:off x="6058189" y="1735425"/>
            <a:ext cx="2960698" cy="4596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FB080-0442-45AC-A5FD-4B7A493C5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5" b="10017"/>
          <a:stretch/>
        </p:blipFill>
        <p:spPr>
          <a:xfrm>
            <a:off x="2988900" y="2834640"/>
            <a:ext cx="3069289" cy="3502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67956-E20A-4D82-AB37-FBD0A6E9B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05"/>
          <a:stretch/>
        </p:blipFill>
        <p:spPr>
          <a:xfrm>
            <a:off x="228600" y="1646578"/>
            <a:ext cx="3989070" cy="1957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488AB-DA40-41D2-BA39-9203855146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03" t="29926" b="7588"/>
          <a:stretch/>
        </p:blipFill>
        <p:spPr>
          <a:xfrm>
            <a:off x="222250" y="3603910"/>
            <a:ext cx="2761238" cy="272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8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7A7577-FA30-431A-B4E0-E846A9EF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4735765" cy="50593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Coils wound together with Kevlar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Coil package wrapped with Kapton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267230-DA35-40F8-9E3B-8A528C81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DF2DF-C66C-4F03-8217-6D29180F6E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447F5-79DF-475F-8B46-35B0A66FE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1ECE5-F565-45F0-A17F-4CAD00FF4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B1CDE-D998-403D-AF01-BD94E7381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91"/>
          <a:stretch/>
        </p:blipFill>
        <p:spPr>
          <a:xfrm>
            <a:off x="590106" y="2879295"/>
            <a:ext cx="5853430" cy="3576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E2993C-C5B8-4114-9795-335A84B09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62" y="334789"/>
            <a:ext cx="4127350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9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7A7577-FA30-431A-B4E0-E846A9EF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19" y="971551"/>
            <a:ext cx="4062837" cy="2290206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Case re-welded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Cooling pipes welded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Initial leak check performed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267230-DA35-40F8-9E3B-8A528C81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DF2DF-C66C-4F03-8217-6D29180F6E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447F5-79DF-475F-8B46-35B0A66FE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1ECE5-F565-45F0-A17F-4CAD00FF4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DAFF9F-844A-4EB3-BA1F-1ED420068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75" y="3832901"/>
            <a:ext cx="4077125" cy="2295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2E37B2-76C2-4206-AAD4-FBF592E7F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9" t="2197" r="18000" b="10375"/>
          <a:stretch/>
        </p:blipFill>
        <p:spPr>
          <a:xfrm>
            <a:off x="5043031" y="3637209"/>
            <a:ext cx="3308080" cy="2491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8F164-75E7-4579-A58B-897AE7AC1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t="14166" b="5159"/>
          <a:stretch/>
        </p:blipFill>
        <p:spPr>
          <a:xfrm>
            <a:off x="5601421" y="247524"/>
            <a:ext cx="2191300" cy="32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13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1004E6-72AB-47E0-A332-D30BC6C28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791668"/>
            <a:ext cx="8672513" cy="556416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 practice bend was made of the superconducting shield by our vendor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17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Cernox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temperature sensors purchased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 hall probes purchased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Voltage tap and instrumentation wire on hand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D67A83-A0BE-4C5F-9DB5-66CC719F9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1833"/>
            <a:ext cx="8686800" cy="427877"/>
          </a:xfrm>
        </p:spPr>
        <p:txBody>
          <a:bodyPr/>
          <a:lstStyle/>
          <a:p>
            <a:r>
              <a:rPr lang="en-US" dirty="0"/>
              <a:t>State of the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7D59-E4DA-47C1-89DB-1D0D1F583E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6DBD5-034C-4436-9C3E-11DD728E0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EABC2-4BEF-463B-BE32-5815A397A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60968E-3462-45B8-9C55-4B23C9FB6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4" r="7601" b="9105"/>
          <a:stretch/>
        </p:blipFill>
        <p:spPr>
          <a:xfrm>
            <a:off x="4601978" y="1857908"/>
            <a:ext cx="3882453" cy="245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8A5991-B987-4BFE-910A-9FEF44AE5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8" t="3711"/>
          <a:stretch/>
        </p:blipFill>
        <p:spPr>
          <a:xfrm>
            <a:off x="369459" y="1857908"/>
            <a:ext cx="4052639" cy="24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8FEFFA-C645-46FB-93FD-6D24ACF4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Insert coils into cold mass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Vacuum impregnate cold mass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Make inner coil/outer coil splice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Install superconducting shield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Voltage tap and Instrumentation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Wrap cold mass with MLI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Install thermal shield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05FB34-F3AF-4E37-9545-C874C74F8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Fabrication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9CCF7-0225-4855-9BC4-8513C7B2A3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2AD24-82B1-45C8-A287-E7E0075D3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3D215-2E9B-4582-BF85-EE7DDF00B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8260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3173</TotalTime>
  <Words>1050</Words>
  <Application>Microsoft Office PowerPoint</Application>
  <PresentationFormat>On-screen Show (4:3)</PresentationFormat>
  <Paragraphs>305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ＭＳ Ｐゴシック</vt:lpstr>
      <vt:lpstr>Arial</vt:lpstr>
      <vt:lpstr>Calibri</vt:lpstr>
      <vt:lpstr>Cambria Math</vt:lpstr>
      <vt:lpstr>Geneva</vt:lpstr>
      <vt:lpstr>Helvetica</vt:lpstr>
      <vt:lpstr>Fermilab_PPT_090815</vt:lpstr>
      <vt:lpstr>PowerPoint Presentation</vt:lpstr>
      <vt:lpstr>PowerPoint Presentation</vt:lpstr>
      <vt:lpstr>Existing Inflector Anatomy</vt:lpstr>
      <vt:lpstr>Open End Inflector Anatomy</vt:lpstr>
      <vt:lpstr>State of the magnet</vt:lpstr>
      <vt:lpstr>State of the magnet</vt:lpstr>
      <vt:lpstr>State of the magnet</vt:lpstr>
      <vt:lpstr>State of the magnet</vt:lpstr>
      <vt:lpstr>Remaining Fabrication Work</vt:lpstr>
      <vt:lpstr>Quality Control</vt:lpstr>
      <vt:lpstr>Angle Adjustment</vt:lpstr>
      <vt:lpstr>Removal Schedule</vt:lpstr>
      <vt:lpstr>Installation and Testing Schedule</vt:lpstr>
      <vt:lpstr>Shutdown Schedule</vt:lpstr>
      <vt:lpstr>Shutdown Schedule with Direct Insertion</vt:lpstr>
      <vt:lpstr>PowerPoint Presentation</vt:lpstr>
      <vt:lpstr>PowerPoint Presentation</vt:lpstr>
      <vt:lpstr>Removal risk for existing inflector</vt:lpstr>
      <vt:lpstr>Summary</vt:lpstr>
      <vt:lpstr>Bonus</vt:lpstr>
      <vt:lpstr>Risk table</vt:lpstr>
      <vt:lpstr>HAB Schedule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Karie E. Badgley</dc:creator>
  <cp:lastModifiedBy>Karie E. Badgley x 32543N</cp:lastModifiedBy>
  <cp:revision>79</cp:revision>
  <cp:lastPrinted>2014-01-20T19:40:21Z</cp:lastPrinted>
  <dcterms:created xsi:type="dcterms:W3CDTF">2017-09-14T14:54:37Z</dcterms:created>
  <dcterms:modified xsi:type="dcterms:W3CDTF">2018-06-12T23:55:26Z</dcterms:modified>
</cp:coreProperties>
</file>