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4" r:id="rId3"/>
    <p:sldId id="337" r:id="rId4"/>
    <p:sldId id="336" r:id="rId5"/>
    <p:sldId id="260" r:id="rId6"/>
    <p:sldId id="262" r:id="rId7"/>
    <p:sldId id="263" r:id="rId8"/>
    <p:sldId id="261" r:id="rId9"/>
    <p:sldId id="335" r:id="rId10"/>
    <p:sldId id="302" r:id="rId11"/>
    <p:sldId id="334" r:id="rId12"/>
    <p:sldId id="331" r:id="rId13"/>
    <p:sldId id="259" r:id="rId14"/>
    <p:sldId id="257" r:id="rId15"/>
    <p:sldId id="258" r:id="rId16"/>
    <p:sldId id="3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9FCEEF-8CF2-F246-8E62-AC8490DF089B}" v="82" dt="2018-06-11T13:29:44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23" Type="http://schemas.microsoft.com/office/2016/11/relationships/changesInfo" Target="changesInfos/changesInfo1.xml"/><Relationship Id="rId24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gan Nguyen" userId="b685468a-299e-4db6-bb26-5392d630073c" providerId="ADAL" clId="{C39FCEEF-8CF2-F246-8E62-AC8490DF089B}"/>
    <pc:docChg chg="undo custSel modSld">
      <pc:chgData name="Hogan Nguyen" userId="b685468a-299e-4db6-bb26-5392d630073c" providerId="ADAL" clId="{C39FCEEF-8CF2-F246-8E62-AC8490DF089B}" dt="2018-06-11T13:29:44.792" v="81" actId="20577"/>
      <pc:docMkLst>
        <pc:docMk/>
      </pc:docMkLst>
      <pc:sldChg chg="modSp">
        <pc:chgData name="Hogan Nguyen" userId="b685468a-299e-4db6-bb26-5392d630073c" providerId="ADAL" clId="{C39FCEEF-8CF2-F246-8E62-AC8490DF089B}" dt="2018-06-11T13:29:44.792" v="81" actId="20577"/>
        <pc:sldMkLst>
          <pc:docMk/>
          <pc:sldMk cId="1434834396" sldId="259"/>
        </pc:sldMkLst>
        <pc:spChg chg="mod">
          <ac:chgData name="Hogan Nguyen" userId="b685468a-299e-4db6-bb26-5392d630073c" providerId="ADAL" clId="{C39FCEEF-8CF2-F246-8E62-AC8490DF089B}" dt="2018-06-11T13:29:44.792" v="81" actId="20577"/>
          <ac:spMkLst>
            <pc:docMk/>
            <pc:sldMk cId="1434834396" sldId="259"/>
            <ac:spMk id="3" creationId="{00000000-0000-0000-0000-000000000000}"/>
          </ac:spMkLst>
        </pc:spChg>
      </pc:sldChg>
      <pc:sldChg chg="modSp">
        <pc:chgData name="Hogan Nguyen" userId="b685468a-299e-4db6-bb26-5392d630073c" providerId="ADAL" clId="{C39FCEEF-8CF2-F246-8E62-AC8490DF089B}" dt="2018-06-11T13:26:12.981" v="72" actId="1076"/>
        <pc:sldMkLst>
          <pc:docMk/>
          <pc:sldMk cId="2788761129" sldId="263"/>
        </pc:sldMkLst>
        <pc:spChg chg="mod">
          <ac:chgData name="Hogan Nguyen" userId="b685468a-299e-4db6-bb26-5392d630073c" providerId="ADAL" clId="{C39FCEEF-8CF2-F246-8E62-AC8490DF089B}" dt="2018-06-11T13:26:12.981" v="72" actId="1076"/>
          <ac:spMkLst>
            <pc:docMk/>
            <pc:sldMk cId="2788761129" sldId="263"/>
            <ac:spMk id="7" creationId="{A82CF769-18EA-DE4A-B388-3DEC05B2A420}"/>
          </ac:spMkLst>
        </pc:spChg>
        <pc:spChg chg="mod">
          <ac:chgData name="Hogan Nguyen" userId="b685468a-299e-4db6-bb26-5392d630073c" providerId="ADAL" clId="{C39FCEEF-8CF2-F246-8E62-AC8490DF089B}" dt="2018-06-11T13:26:08.910" v="71" actId="20577"/>
          <ac:spMkLst>
            <pc:docMk/>
            <pc:sldMk cId="2788761129" sldId="263"/>
            <ac:spMk id="16" creationId="{00000000-0000-0000-0000-000000000000}"/>
          </ac:spMkLst>
        </pc:spChg>
      </pc:sldChg>
      <pc:sldChg chg="modSp">
        <pc:chgData name="Hogan Nguyen" userId="b685468a-299e-4db6-bb26-5392d630073c" providerId="ADAL" clId="{C39FCEEF-8CF2-F246-8E62-AC8490DF089B}" dt="2018-06-11T13:29:21.105" v="76" actId="1582"/>
        <pc:sldMkLst>
          <pc:docMk/>
          <pc:sldMk cId="3975910672" sldId="334"/>
        </pc:sldMkLst>
        <pc:cxnChg chg="mod">
          <ac:chgData name="Hogan Nguyen" userId="b685468a-299e-4db6-bb26-5392d630073c" providerId="ADAL" clId="{C39FCEEF-8CF2-F246-8E62-AC8490DF089B}" dt="2018-06-11T13:29:05.802" v="73" actId="1582"/>
          <ac:cxnSpMkLst>
            <pc:docMk/>
            <pc:sldMk cId="3975910672" sldId="334"/>
            <ac:cxnSpMk id="10" creationId="{00000000-0000-0000-0000-000000000000}"/>
          </ac:cxnSpMkLst>
        </pc:cxnChg>
        <pc:cxnChg chg="mod">
          <ac:chgData name="Hogan Nguyen" userId="b685468a-299e-4db6-bb26-5392d630073c" providerId="ADAL" clId="{C39FCEEF-8CF2-F246-8E62-AC8490DF089B}" dt="2018-06-11T13:29:11.201" v="74" actId="1582"/>
          <ac:cxnSpMkLst>
            <pc:docMk/>
            <pc:sldMk cId="3975910672" sldId="334"/>
            <ac:cxnSpMk id="11" creationId="{00000000-0000-0000-0000-000000000000}"/>
          </ac:cxnSpMkLst>
        </pc:cxnChg>
        <pc:cxnChg chg="mod">
          <ac:chgData name="Hogan Nguyen" userId="b685468a-299e-4db6-bb26-5392d630073c" providerId="ADAL" clId="{C39FCEEF-8CF2-F246-8E62-AC8490DF089B}" dt="2018-06-11T13:29:16.497" v="75" actId="1582"/>
          <ac:cxnSpMkLst>
            <pc:docMk/>
            <pc:sldMk cId="3975910672" sldId="334"/>
            <ac:cxnSpMk id="16" creationId="{00000000-0000-0000-0000-000000000000}"/>
          </ac:cxnSpMkLst>
        </pc:cxnChg>
        <pc:cxnChg chg="mod">
          <ac:chgData name="Hogan Nguyen" userId="b685468a-299e-4db6-bb26-5392d630073c" providerId="ADAL" clId="{C39FCEEF-8CF2-F246-8E62-AC8490DF089B}" dt="2018-06-11T13:29:21.105" v="76" actId="1582"/>
          <ac:cxnSpMkLst>
            <pc:docMk/>
            <pc:sldMk cId="3975910672" sldId="334"/>
            <ac:cxnSpMk id="18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956E5-4603-5044-B367-6F5D3848BD25}" type="datetimeFigureOut">
              <a:rPr lang="en-US" smtClean="0"/>
              <a:t>6/11/18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550F3-FD2B-A141-917E-43A9136F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3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B018-94D0-4141-A766-98004518A3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67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C89B-FCD1-5448-AD84-211686A6A5B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C89B-FCD1-5448-AD84-211686A6A5B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3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B6FFE24-05BC-DB4F-93D5-54985B5FB86A}" type="datetime1">
              <a:rPr lang="en-US" smtClean="0"/>
              <a:t>6/11/18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Hogan Nguyen  Operations Readiness Review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015" y="64659"/>
            <a:ext cx="1277692" cy="90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5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0432" y="87522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Quad Operations Reliability Improvements for the Summer 2018 Shutdown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9222" y="3997455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Hogan Nguyen</a:t>
            </a:r>
          </a:p>
          <a:p>
            <a:r>
              <a:rPr lang="en-US" sz="2800" dirty="0"/>
              <a:t>For the Quad Team</a:t>
            </a:r>
          </a:p>
          <a:p>
            <a:r>
              <a:rPr lang="en-US" sz="2800" dirty="0"/>
              <a:t>June 9</a:t>
            </a:r>
            <a:r>
              <a:rPr lang="en-US" sz="2800" baseline="30000" dirty="0"/>
              <a:t>th</a:t>
            </a:r>
            <a:r>
              <a:rPr lang="en-US" sz="2800" dirty="0"/>
              <a:t> 2018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902187" y="5742983"/>
            <a:ext cx="0" cy="111502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70983" y="5746886"/>
            <a:ext cx="114848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788266" y="4462986"/>
            <a:ext cx="0" cy="12839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70982" y="4462986"/>
            <a:ext cx="20267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972128" y="3949608"/>
            <a:ext cx="1529" cy="51338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973657" y="3071776"/>
            <a:ext cx="119547" cy="8778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377247" y="-1"/>
            <a:ext cx="78484" cy="7702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250529" y="1573176"/>
            <a:ext cx="65165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377247" y="770217"/>
            <a:ext cx="52494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902188" y="6738255"/>
            <a:ext cx="26011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902188" y="5935296"/>
            <a:ext cx="26011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2178939" y="1573177"/>
            <a:ext cx="78484" cy="69564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2902187" y="687918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2964628" y="687918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2902187" y="1666876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2902187" y="684743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2897473" y="2184060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2964615" y="2183895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2897473" y="3163018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2897473" y="2180885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2980803" y="2183895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3041946" y="2180721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980803" y="3162851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2980507" y="2180720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2974804" y="691092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V="1">
            <a:off x="3037245" y="691092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974804" y="1670050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974804" y="687917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3175000" y="5851341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3237441" y="5851341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175000" y="6830299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3175000" y="5848166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3247617" y="5854515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3310058" y="5854515"/>
            <a:ext cx="0" cy="978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3247617" y="6833473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3247617" y="5851340"/>
            <a:ext cx="67142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>
            <a:off x="2093203" y="3071774"/>
            <a:ext cx="80427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2178939" y="2268817"/>
            <a:ext cx="71853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3239002" y="3074783"/>
            <a:ext cx="6117671" cy="20145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>
            <a:off x="3233299" y="2271827"/>
            <a:ext cx="6361077" cy="20491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3239001" y="2763150"/>
            <a:ext cx="6355374" cy="2078324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3239001" y="2569883"/>
            <a:ext cx="6416174" cy="2119193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770982" y="2569882"/>
            <a:ext cx="140401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770982" y="2763150"/>
            <a:ext cx="140401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Title 225"/>
          <p:cNvSpPr>
            <a:spLocks noGrp="1"/>
          </p:cNvSpPr>
          <p:nvPr>
            <p:ph type="title"/>
          </p:nvPr>
        </p:nvSpPr>
        <p:spPr>
          <a:xfrm>
            <a:off x="1516363" y="157947"/>
            <a:ext cx="9144000" cy="57150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Quad HV feedthrough extension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2DBA-8DD3-B344-A1E2-AA3E733F7582}" type="slidenum">
              <a:rPr lang="en-US" smtClean="0"/>
              <a:t>10</a:t>
            </a:fld>
            <a:endParaRPr lang="en-US"/>
          </a:p>
        </p:txBody>
      </p:sp>
      <p:sp>
        <p:nvSpPr>
          <p:cNvPr id="237" name="Oval 236"/>
          <p:cNvSpPr>
            <a:spLocks noChangeAspect="1"/>
          </p:cNvSpPr>
          <p:nvPr/>
        </p:nvSpPr>
        <p:spPr>
          <a:xfrm>
            <a:off x="5995002" y="3338632"/>
            <a:ext cx="691370" cy="693682"/>
          </a:xfrm>
          <a:prstGeom prst="ellipse">
            <a:avLst/>
          </a:prstGeom>
          <a:solidFill>
            <a:schemeClr val="bg1">
              <a:alpha val="8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304794" y="3958333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304794" y="3359319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>
            <a:spLocks noChangeAspect="1"/>
          </p:cNvSpPr>
          <p:nvPr/>
        </p:nvSpPr>
        <p:spPr>
          <a:xfrm>
            <a:off x="6614000" y="3659883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>
            <a:spLocks noChangeAspect="1"/>
          </p:cNvSpPr>
          <p:nvPr/>
        </p:nvSpPr>
        <p:spPr>
          <a:xfrm>
            <a:off x="6021734" y="3659883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>
            <a:spLocks noChangeAspect="1"/>
          </p:cNvSpPr>
          <p:nvPr/>
        </p:nvSpPr>
        <p:spPr>
          <a:xfrm>
            <a:off x="6502913" y="3434803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>
            <a:spLocks noChangeAspect="1"/>
          </p:cNvSpPr>
          <p:nvPr/>
        </p:nvSpPr>
        <p:spPr>
          <a:xfrm>
            <a:off x="6091982" y="3860438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>
            <a:spLocks noChangeAspect="1"/>
          </p:cNvSpPr>
          <p:nvPr/>
        </p:nvSpPr>
        <p:spPr>
          <a:xfrm>
            <a:off x="6527973" y="3872004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>
            <a:spLocks noChangeAspect="1"/>
          </p:cNvSpPr>
          <p:nvPr/>
        </p:nvSpPr>
        <p:spPr>
          <a:xfrm>
            <a:off x="6112197" y="3455513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>
            <a:spLocks noChangeAspect="1"/>
          </p:cNvSpPr>
          <p:nvPr/>
        </p:nvSpPr>
        <p:spPr>
          <a:xfrm>
            <a:off x="6411475" y="3382255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>
            <a:spLocks noChangeAspect="1"/>
          </p:cNvSpPr>
          <p:nvPr/>
        </p:nvSpPr>
        <p:spPr>
          <a:xfrm>
            <a:off x="6579607" y="3522095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>
            <a:spLocks noChangeAspect="1"/>
          </p:cNvSpPr>
          <p:nvPr/>
        </p:nvSpPr>
        <p:spPr>
          <a:xfrm>
            <a:off x="6587467" y="3785062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>
            <a:spLocks noChangeAspect="1"/>
          </p:cNvSpPr>
          <p:nvPr/>
        </p:nvSpPr>
        <p:spPr>
          <a:xfrm>
            <a:off x="6434334" y="3935397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>
            <a:spLocks noChangeAspect="1"/>
          </p:cNvSpPr>
          <p:nvPr/>
        </p:nvSpPr>
        <p:spPr>
          <a:xfrm>
            <a:off x="6187319" y="3932236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>
            <a:spLocks noChangeAspect="1"/>
          </p:cNvSpPr>
          <p:nvPr/>
        </p:nvSpPr>
        <p:spPr>
          <a:xfrm>
            <a:off x="6042644" y="3762126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>
            <a:spLocks noChangeAspect="1"/>
          </p:cNvSpPr>
          <p:nvPr/>
        </p:nvSpPr>
        <p:spPr>
          <a:xfrm>
            <a:off x="6046263" y="3542805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>
            <a:spLocks noChangeAspect="1"/>
          </p:cNvSpPr>
          <p:nvPr/>
        </p:nvSpPr>
        <p:spPr>
          <a:xfrm>
            <a:off x="6190154" y="3389492"/>
            <a:ext cx="45719" cy="45872"/>
          </a:xfrm>
          <a:prstGeom prst="ellipse">
            <a:avLst/>
          </a:prstGeom>
          <a:solidFill>
            <a:schemeClr val="tx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flipV="1">
            <a:off x="9324969" y="4194009"/>
            <a:ext cx="301111" cy="100594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V="1">
            <a:off x="9390225" y="4222584"/>
            <a:ext cx="301111" cy="100594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9626079" y="4194010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9324044" y="5199950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 flipV="1">
            <a:off x="9410268" y="4244809"/>
            <a:ext cx="301111" cy="100594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V="1">
            <a:off x="9475524" y="4273384"/>
            <a:ext cx="301111" cy="100594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9711378" y="4244810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9409343" y="5250750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9747675" y="4377205"/>
            <a:ext cx="441839" cy="15005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9523868" y="5151903"/>
            <a:ext cx="441839" cy="15005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flipV="1">
            <a:off x="9965707" y="4527261"/>
            <a:ext cx="223807" cy="7746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Curved Connector 287"/>
          <p:cNvCxnSpPr/>
          <p:nvPr/>
        </p:nvCxnSpPr>
        <p:spPr>
          <a:xfrm rot="10800000" flipV="1">
            <a:off x="9655179" y="4609809"/>
            <a:ext cx="360271" cy="17204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</a:ln>
          <a:effectLst/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Curved Connector 288"/>
          <p:cNvCxnSpPr/>
          <p:nvPr/>
        </p:nvCxnSpPr>
        <p:spPr>
          <a:xfrm rot="10800000">
            <a:off x="9594375" y="4864100"/>
            <a:ext cx="389658" cy="176482"/>
          </a:xfrm>
          <a:prstGeom prst="curvedConnector3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>
            <a:off x="10150203" y="4689076"/>
            <a:ext cx="174065" cy="6009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10102481" y="4841475"/>
            <a:ext cx="174065" cy="6009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10063170" y="5000053"/>
            <a:ext cx="174065" cy="6009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10015449" y="5139855"/>
            <a:ext cx="174065" cy="6009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V="1">
            <a:off x="10270774" y="4692590"/>
            <a:ext cx="74807" cy="2591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V="1">
            <a:off x="10336295" y="4720184"/>
            <a:ext cx="74807" cy="2591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10346423" y="4695192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10271038" y="4948614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 flipV="1">
            <a:off x="10358496" y="4729943"/>
            <a:ext cx="74807" cy="2591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 flipV="1">
            <a:off x="10424017" y="4757537"/>
            <a:ext cx="74807" cy="2591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>
            <a:off x="10434145" y="4732545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>
            <a:off x="10358760" y="4985967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 flipV="1">
            <a:off x="10510202" y="4841474"/>
            <a:ext cx="44809" cy="15847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>
            <a:off x="10489754" y="4812900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>
            <a:off x="10441312" y="4965095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V="1">
            <a:off x="10184589" y="5003460"/>
            <a:ext cx="74807" cy="2591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flipV="1">
            <a:off x="10250110" y="5031054"/>
            <a:ext cx="74807" cy="2591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>
            <a:off x="10260238" y="5006062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10184853" y="5259484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V="1">
            <a:off x="10272311" y="5040813"/>
            <a:ext cx="74807" cy="2591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 flipV="1">
            <a:off x="10344607" y="5071582"/>
            <a:ext cx="74807" cy="2591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>
            <a:off x="10347960" y="5043415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>
            <a:off x="10279350" y="5300012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 flipV="1">
            <a:off x="10424017" y="5152344"/>
            <a:ext cx="44809" cy="15847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10403569" y="5123770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10355127" y="5275965"/>
            <a:ext cx="65256" cy="28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10053666" y="4736058"/>
            <a:ext cx="452902" cy="16978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9984033" y="5052532"/>
            <a:ext cx="452902" cy="16978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TextBox 345"/>
          <p:cNvSpPr txBox="1"/>
          <p:nvPr/>
        </p:nvSpPr>
        <p:spPr>
          <a:xfrm>
            <a:off x="4530409" y="965075"/>
            <a:ext cx="204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72” Long </a:t>
            </a:r>
          </a:p>
          <a:p>
            <a:r>
              <a:rPr lang="en-US" b="1" dirty="0"/>
              <a:t>HV Leads</a:t>
            </a:r>
          </a:p>
        </p:txBody>
      </p:sp>
      <p:cxnSp>
        <p:nvCxnSpPr>
          <p:cNvPr id="347" name="Straight Arrow Connector 346"/>
          <p:cNvCxnSpPr>
            <a:cxnSpLocks/>
          </p:cNvCxnSpPr>
          <p:nvPr/>
        </p:nvCxnSpPr>
        <p:spPr>
          <a:xfrm flipH="1">
            <a:off x="4109350" y="1699697"/>
            <a:ext cx="957856" cy="10981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Arrow Connector 347"/>
          <p:cNvCxnSpPr>
            <a:cxnSpLocks/>
          </p:cNvCxnSpPr>
          <p:nvPr/>
        </p:nvCxnSpPr>
        <p:spPr>
          <a:xfrm flipH="1">
            <a:off x="4574457" y="1699696"/>
            <a:ext cx="596225" cy="14489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" name="TextBox 357"/>
          <p:cNvSpPr txBox="1"/>
          <p:nvPr/>
        </p:nvSpPr>
        <p:spPr>
          <a:xfrm>
            <a:off x="3233298" y="3358139"/>
            <a:ext cx="98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6° bend</a:t>
            </a:r>
          </a:p>
        </p:txBody>
      </p:sp>
      <p:cxnSp>
        <p:nvCxnSpPr>
          <p:cNvPr id="359" name="Straight Arrow Connector 358"/>
          <p:cNvCxnSpPr>
            <a:stCxn id="358" idx="0"/>
          </p:cNvCxnSpPr>
          <p:nvPr/>
        </p:nvCxnSpPr>
        <p:spPr>
          <a:xfrm flipH="1" flipV="1">
            <a:off x="3270251" y="2832101"/>
            <a:ext cx="454599" cy="5260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/>
          <p:cNvCxnSpPr>
            <a:stCxn id="358" idx="0"/>
          </p:cNvCxnSpPr>
          <p:nvPr/>
        </p:nvCxnSpPr>
        <p:spPr>
          <a:xfrm flipH="1" flipV="1">
            <a:off x="3270251" y="2622551"/>
            <a:ext cx="454599" cy="7355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Arrow Connector 375"/>
          <p:cNvCxnSpPr/>
          <p:nvPr/>
        </p:nvCxnSpPr>
        <p:spPr>
          <a:xfrm>
            <a:off x="3041946" y="1968500"/>
            <a:ext cx="6694436" cy="214943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Arrow Connector 387"/>
          <p:cNvCxnSpPr/>
          <p:nvPr/>
        </p:nvCxnSpPr>
        <p:spPr>
          <a:xfrm>
            <a:off x="6112196" y="4419954"/>
            <a:ext cx="3203300" cy="106009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" name="TextBox 388"/>
          <p:cNvSpPr txBox="1"/>
          <p:nvPr/>
        </p:nvSpPr>
        <p:spPr>
          <a:xfrm>
            <a:off x="7222237" y="4887323"/>
            <a:ext cx="66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36 in</a:t>
            </a:r>
          </a:p>
        </p:txBody>
      </p:sp>
      <p:cxnSp>
        <p:nvCxnSpPr>
          <p:cNvPr id="413" name="Straight Connector 412"/>
          <p:cNvCxnSpPr/>
          <p:nvPr/>
        </p:nvCxnSpPr>
        <p:spPr>
          <a:xfrm flipH="1" flipV="1">
            <a:off x="3239001" y="1705020"/>
            <a:ext cx="2" cy="19335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flipV="1">
            <a:off x="9324967" y="5275965"/>
            <a:ext cx="150556" cy="5441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/>
          <p:cNvCxnSpPr/>
          <p:nvPr/>
        </p:nvCxnSpPr>
        <p:spPr>
          <a:xfrm flipV="1">
            <a:off x="3041946" y="1705020"/>
            <a:ext cx="0" cy="19335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3041947" y="3071774"/>
            <a:ext cx="20567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3036472" y="2268817"/>
            <a:ext cx="20567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2897473" y="2569882"/>
            <a:ext cx="339968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2897473" y="2763150"/>
            <a:ext cx="339968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flipV="1">
            <a:off x="2897473" y="1705020"/>
            <a:ext cx="0" cy="19335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flipV="1">
            <a:off x="9227279" y="3663305"/>
            <a:ext cx="631312" cy="21286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050869" y="4110007"/>
            <a:ext cx="150156" cy="4998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F784BFB6-1FF2-4645-AF91-9C3670E99EB6}"/>
              </a:ext>
            </a:extLst>
          </p:cNvPr>
          <p:cNvSpPr txBox="1"/>
          <p:nvPr/>
        </p:nvSpPr>
        <p:spPr>
          <a:xfrm>
            <a:off x="5436952" y="5409379"/>
            <a:ext cx="144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~ 585.8 cm</a:t>
            </a:r>
          </a:p>
          <a:p>
            <a:r>
              <a:rPr lang="en-US" dirty="0">
                <a:solidFill>
                  <a:schemeClr val="accent5"/>
                </a:solidFill>
              </a:rPr>
              <a:t>B &lt; 0.01 T </a:t>
            </a: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xmlns="" id="{3CB12E5A-43B3-3044-8990-EFEA54557120}"/>
              </a:ext>
            </a:extLst>
          </p:cNvPr>
          <p:cNvCxnSpPr>
            <a:cxnSpLocks/>
          </p:cNvCxnSpPr>
          <p:nvPr/>
        </p:nvCxnSpPr>
        <p:spPr>
          <a:xfrm flipV="1">
            <a:off x="5759032" y="3663823"/>
            <a:ext cx="579626" cy="1743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134A29-6DFB-B74A-9D6F-4F96AD6E1F41}"/>
              </a:ext>
            </a:extLst>
          </p:cNvPr>
          <p:cNvSpPr txBox="1"/>
          <p:nvPr/>
        </p:nvSpPr>
        <p:spPr>
          <a:xfrm>
            <a:off x="7671261" y="1416468"/>
            <a:ext cx="1738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Add Internal Horizonal Support to prevent lead vibrations from </a:t>
            </a:r>
          </a:p>
          <a:p>
            <a:r>
              <a:rPr lang="en-US" dirty="0">
                <a:solidFill>
                  <a:schemeClr val="accent5"/>
                </a:solidFill>
              </a:rPr>
              <a:t>electrostatics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8DFAF4F7-2508-C543-88F6-3D9D7D2BD024}"/>
              </a:ext>
            </a:extLst>
          </p:cNvPr>
          <p:cNvCxnSpPr>
            <a:cxnSpLocks/>
          </p:cNvCxnSpPr>
          <p:nvPr/>
        </p:nvCxnSpPr>
        <p:spPr>
          <a:xfrm flipH="1">
            <a:off x="6613043" y="2359537"/>
            <a:ext cx="943491" cy="9406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2DB6AE6-2DCF-624D-A5A8-E4C0A46997D4}"/>
              </a:ext>
            </a:extLst>
          </p:cNvPr>
          <p:cNvSpPr/>
          <p:nvPr/>
        </p:nvSpPr>
        <p:spPr>
          <a:xfrm rot="1078722">
            <a:off x="6410400" y="3345428"/>
            <a:ext cx="181193" cy="77930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6333" y="250860"/>
            <a:ext cx="11582400" cy="427877"/>
          </a:xfrm>
        </p:spPr>
        <p:txBody>
          <a:bodyPr/>
          <a:lstStyle/>
          <a:p>
            <a:r>
              <a:rPr lang="en-US" b="1" dirty="0"/>
              <a:t>Electrostatic Quadrupoles Control Electronics Upgrade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784" y="1552354"/>
            <a:ext cx="5236949" cy="3637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72" y="1199228"/>
            <a:ext cx="2565509" cy="45446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89764" y="2750061"/>
            <a:ext cx="1384302" cy="6209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89764" y="2750062"/>
            <a:ext cx="1515651" cy="4815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83293" y="3992027"/>
            <a:ext cx="1622122" cy="509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87810" y="4076855"/>
            <a:ext cx="1617605" cy="3411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63605" y="1404194"/>
            <a:ext cx="261478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Due to lack of time</a:t>
            </a:r>
          </a:p>
          <a:p>
            <a:r>
              <a:rPr lang="en-US" sz="2000" dirty="0"/>
              <a:t>and resources, Quad</a:t>
            </a:r>
          </a:p>
          <a:p>
            <a:r>
              <a:rPr lang="en-US" sz="2000" dirty="0"/>
              <a:t>System relied on</a:t>
            </a:r>
          </a:p>
          <a:p>
            <a:r>
              <a:rPr lang="en-US" sz="2000" dirty="0"/>
              <a:t>CAMAC/NIM for</a:t>
            </a:r>
          </a:p>
          <a:p>
            <a:r>
              <a:rPr lang="en-US" sz="2000" dirty="0"/>
              <a:t>Spark Detection, fast logic and other timing controls.</a:t>
            </a:r>
          </a:p>
          <a:p>
            <a:endParaRPr lang="en-US" sz="2000" dirty="0"/>
          </a:p>
          <a:p>
            <a:r>
              <a:rPr lang="en-US" sz="2000" dirty="0">
                <a:solidFill>
                  <a:schemeClr val="accent5"/>
                </a:solidFill>
              </a:rPr>
              <a:t>Will Upgrade to</a:t>
            </a:r>
          </a:p>
          <a:p>
            <a:r>
              <a:rPr lang="en-US" sz="2000" dirty="0">
                <a:solidFill>
                  <a:schemeClr val="accent5"/>
                </a:solidFill>
              </a:rPr>
              <a:t>modern Electronics</a:t>
            </a:r>
          </a:p>
          <a:p>
            <a:r>
              <a:rPr lang="en-US" sz="2000" dirty="0">
                <a:solidFill>
                  <a:schemeClr val="accent5"/>
                </a:solidFill>
              </a:rPr>
              <a:t>built by Boston University.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0213" y="250860"/>
            <a:ext cx="11168519" cy="42787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HV Pulsers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62132" y="1074848"/>
            <a:ext cx="4663762" cy="4793182"/>
          </a:xfrm>
        </p:spPr>
        <p:txBody>
          <a:bodyPr>
            <a:normAutofit/>
          </a:bodyPr>
          <a:lstStyle/>
          <a:p>
            <a:r>
              <a:rPr lang="en-US" dirty="0"/>
              <a:t>New purchase from API, and utilizes IGBT technology for HV switching</a:t>
            </a:r>
          </a:p>
          <a:p>
            <a:endParaRPr lang="en-US" dirty="0"/>
          </a:p>
          <a:p>
            <a:r>
              <a:rPr lang="en-US" dirty="0"/>
              <a:t>Worked Reliably but had occasional failures: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- failed power resistors</a:t>
            </a:r>
          </a:p>
          <a:p>
            <a:pPr marL="0" indent="0">
              <a:buNone/>
            </a:pPr>
            <a:r>
              <a:rPr lang="en-US" dirty="0"/>
              <a:t>      - fault-checking electronics failed</a:t>
            </a:r>
          </a:p>
          <a:p>
            <a:pPr marL="0" indent="0">
              <a:buNone/>
            </a:pPr>
            <a:r>
              <a:rPr lang="en-US" dirty="0"/>
              <a:t>      - Arc-fault detection logic glitches</a:t>
            </a:r>
          </a:p>
          <a:p>
            <a:pPr marL="0" indent="0">
              <a:buNone/>
            </a:pPr>
            <a:r>
              <a:rPr lang="en-US" dirty="0"/>
              <a:t>      </a:t>
            </a:r>
          </a:p>
        </p:txBody>
      </p:sp>
      <p:pic>
        <p:nvPicPr>
          <p:cNvPr id="10" name="Picture 9" descr="IMG_65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13" y="464798"/>
            <a:ext cx="4080931" cy="3060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581A13-BF48-DB43-9E52-D8C2A60F86D2}"/>
              </a:ext>
            </a:extLst>
          </p:cNvPr>
          <p:cNvSpPr txBox="1"/>
          <p:nvPr/>
        </p:nvSpPr>
        <p:spPr>
          <a:xfrm>
            <a:off x="5994735" y="3909831"/>
            <a:ext cx="38519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We are working with the </a:t>
            </a:r>
          </a:p>
          <a:p>
            <a:r>
              <a:rPr lang="en-US" sz="2800" dirty="0">
                <a:solidFill>
                  <a:schemeClr val="accent5"/>
                </a:solidFill>
              </a:rPr>
              <a:t>Electrical Engineering </a:t>
            </a:r>
          </a:p>
          <a:p>
            <a:r>
              <a:rPr lang="en-US" sz="2800" dirty="0">
                <a:solidFill>
                  <a:schemeClr val="accent5"/>
                </a:solidFill>
              </a:rPr>
              <a:t>Vendor to debug and </a:t>
            </a:r>
          </a:p>
          <a:p>
            <a:r>
              <a:rPr lang="en-US" sz="2800" dirty="0">
                <a:solidFill>
                  <a:schemeClr val="accent5"/>
                </a:solidFill>
              </a:rPr>
              <a:t>implement fixes</a:t>
            </a:r>
          </a:p>
        </p:txBody>
      </p:sp>
    </p:spTree>
    <p:extLst>
      <p:ext uri="{BB962C8B-B14F-4D97-AF65-F5344CB8AC3E}">
        <p14:creationId xmlns:p14="http://schemas.microsoft.com/office/powerpoint/2010/main" val="359214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8670" y="605481"/>
            <a:ext cx="3558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Quad Science Team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876810" y="1454975"/>
            <a:ext cx="60502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Volodya Tishchenko </a:t>
            </a:r>
            <a:r>
              <a:rPr lang="mr-IN" sz="2400" dirty="0">
                <a:solidFill>
                  <a:srgbClr val="FF0000"/>
                </a:solidFill>
              </a:rPr>
              <a:t>–</a:t>
            </a:r>
            <a:r>
              <a:rPr lang="en-US" sz="2400" dirty="0">
                <a:solidFill>
                  <a:srgbClr val="FF0000"/>
                </a:solidFill>
              </a:rPr>
              <a:t> Head (BNL)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Jason Crnkovic </a:t>
            </a:r>
            <a:r>
              <a:rPr lang="mr-IN" sz="2400" dirty="0">
                <a:solidFill>
                  <a:srgbClr val="FF0000"/>
                </a:solidFill>
              </a:rPr>
              <a:t>–</a:t>
            </a:r>
            <a:r>
              <a:rPr lang="en-US" sz="2400" dirty="0">
                <a:solidFill>
                  <a:srgbClr val="FF0000"/>
                </a:solidFill>
              </a:rPr>
              <a:t> Head of Operations (BNL)</a:t>
            </a:r>
          </a:p>
          <a:p>
            <a:r>
              <a:rPr lang="en-US" sz="2400" dirty="0"/>
              <a:t>Bill Morse (BNL)</a:t>
            </a:r>
          </a:p>
          <a:p>
            <a:r>
              <a:rPr lang="en-US" sz="2400" dirty="0"/>
              <a:t>Nam Tran  (BU)</a:t>
            </a:r>
          </a:p>
          <a:p>
            <a:r>
              <a:rPr lang="en-US" sz="2400" dirty="0"/>
              <a:t>Lee Roberts  (BU)</a:t>
            </a:r>
          </a:p>
          <a:p>
            <a:r>
              <a:rPr lang="en-US" sz="2400" dirty="0"/>
              <a:t>Hogan Nguyen  (FNAL)</a:t>
            </a:r>
          </a:p>
          <a:p>
            <a:r>
              <a:rPr lang="en-US" sz="2400" dirty="0"/>
              <a:t>Erik Ramberg  (FNAL)</a:t>
            </a:r>
          </a:p>
          <a:p>
            <a:r>
              <a:rPr lang="en-US" sz="2400" dirty="0"/>
              <a:t>Yannis Semertzidis   (KAIST)</a:t>
            </a:r>
          </a:p>
          <a:p>
            <a:r>
              <a:rPr lang="en-US" sz="2400" dirty="0"/>
              <a:t>Selcuk Haciomeroglu   (KAIST) </a:t>
            </a:r>
          </a:p>
          <a:p>
            <a:r>
              <a:rPr lang="en-US" sz="2400" dirty="0"/>
              <a:t>On Kim  (KAIST)</a:t>
            </a:r>
          </a:p>
          <a:p>
            <a:endParaRPr lang="en-US" sz="2400" i="1" dirty="0"/>
          </a:p>
          <a:p>
            <a:r>
              <a:rPr lang="en-US" sz="2400" i="1" dirty="0"/>
              <a:t>Many Others </a:t>
            </a:r>
            <a:r>
              <a:rPr lang="mr-IN" sz="2400" i="1" dirty="0"/>
              <a:t>…</a:t>
            </a:r>
            <a:r>
              <a:rPr lang="en-US" sz="2400" i="1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0596" y="605481"/>
            <a:ext cx="3076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Mechanical Technicians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7303249" y="1898410"/>
            <a:ext cx="4559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John Nadjzion - Machining</a:t>
            </a:r>
          </a:p>
          <a:p>
            <a:endParaRPr lang="en-US" sz="2400" dirty="0"/>
          </a:p>
          <a:p>
            <a:r>
              <a:rPr lang="en-US" sz="2400" dirty="0"/>
              <a:t>Kelly Hardin - Leak Checking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0922" y="3364366"/>
            <a:ext cx="407618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accent5"/>
                </a:solidFill>
              </a:rPr>
              <a:t>Most Shutdown Tasks are Light</a:t>
            </a:r>
          </a:p>
          <a:p>
            <a:r>
              <a:rPr lang="en-US" sz="2400" i="1" dirty="0">
                <a:solidFill>
                  <a:schemeClr val="accent5"/>
                </a:solidFill>
              </a:rPr>
              <a:t>Mechanical work and can be </a:t>
            </a:r>
          </a:p>
          <a:p>
            <a:r>
              <a:rPr lang="en-US" sz="2400" i="1" dirty="0">
                <a:solidFill>
                  <a:schemeClr val="accent5"/>
                </a:solidFill>
              </a:rPr>
              <a:t>done primarily with Physicists.</a:t>
            </a:r>
          </a:p>
          <a:p>
            <a:endParaRPr lang="en-US" sz="2400" i="1" dirty="0">
              <a:solidFill>
                <a:schemeClr val="accent5"/>
              </a:solidFill>
            </a:endParaRPr>
          </a:p>
          <a:p>
            <a:r>
              <a:rPr lang="en-US" sz="2400" i="1" dirty="0">
                <a:solidFill>
                  <a:schemeClr val="accent5"/>
                </a:solidFill>
              </a:rPr>
              <a:t>John Nadjzion  (MT) needed for</a:t>
            </a:r>
          </a:p>
          <a:p>
            <a:r>
              <a:rPr lang="en-US" sz="2400" i="1" dirty="0">
                <a:solidFill>
                  <a:schemeClr val="accent5"/>
                </a:solidFill>
              </a:rPr>
              <a:t>parts fabrication and making</a:t>
            </a:r>
          </a:p>
          <a:p>
            <a:r>
              <a:rPr lang="en-US" sz="2400" i="1" dirty="0">
                <a:solidFill>
                  <a:schemeClr val="accent5"/>
                </a:solidFill>
              </a:rPr>
              <a:t>vacuum connections</a:t>
            </a:r>
          </a:p>
          <a:p>
            <a:endParaRPr lang="en-US" sz="28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7733"/>
            <a:ext cx="12192000" cy="4842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FBD998-AE96-3D4B-A4BB-98BCB210EA3B}"/>
              </a:ext>
            </a:extLst>
          </p:cNvPr>
          <p:cNvSpPr txBox="1"/>
          <p:nvPr/>
        </p:nvSpPr>
        <p:spPr>
          <a:xfrm>
            <a:off x="4604238" y="211013"/>
            <a:ext cx="58030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Schedule </a:t>
            </a:r>
            <a:r>
              <a:rPr lang="en-US" sz="3200" b="1" dirty="0" smtClean="0"/>
              <a:t>optimized</a:t>
            </a:r>
          </a:p>
          <a:p>
            <a:r>
              <a:rPr lang="en-US" sz="3200" b="1" dirty="0" smtClean="0"/>
              <a:t>for Quad work </a:t>
            </a:r>
            <a:r>
              <a:rPr lang="mr-IN" sz="3200" b="1" dirty="0" smtClean="0"/>
              <a:t>…</a:t>
            </a:r>
            <a:endParaRPr lang="en-US" sz="3200" b="1" dirty="0" smtClean="0"/>
          </a:p>
          <a:p>
            <a:endParaRPr lang="en-US" sz="3200" b="1" dirty="0"/>
          </a:p>
          <a:p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2808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101" y="0"/>
            <a:ext cx="527460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FBD998-AE96-3D4B-A4BB-98BCB210EA3B}"/>
              </a:ext>
            </a:extLst>
          </p:cNvPr>
          <p:cNvSpPr txBox="1"/>
          <p:nvPr/>
        </p:nvSpPr>
        <p:spPr>
          <a:xfrm>
            <a:off x="7936986" y="2148098"/>
            <a:ext cx="351673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Schedule </a:t>
            </a:r>
            <a:r>
              <a:rPr lang="en-US" sz="3200" b="1" dirty="0" smtClean="0"/>
              <a:t>optimized</a:t>
            </a:r>
          </a:p>
          <a:p>
            <a:r>
              <a:rPr lang="en-US" sz="3200" b="1" dirty="0" smtClean="0"/>
              <a:t>for Quad work </a:t>
            </a:r>
            <a:r>
              <a:rPr lang="mr-IN" sz="3200" b="1" dirty="0" smtClean="0"/>
              <a:t>…</a:t>
            </a:r>
            <a:endParaRPr lang="en-US" sz="3200" b="1" dirty="0" smtClean="0"/>
          </a:p>
          <a:p>
            <a:endParaRPr lang="en-US" sz="3200" b="1" dirty="0"/>
          </a:p>
          <a:p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74576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4996" y="288756"/>
            <a:ext cx="380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PPD Resources Required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84610" y="1133495"/>
            <a:ext cx="569207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4 weeks mechanical </a:t>
            </a:r>
            <a:r>
              <a:rPr lang="en-US" sz="2800" b="1" dirty="0"/>
              <a:t>t</a:t>
            </a:r>
            <a:r>
              <a:rPr lang="en-US" sz="2800" b="1" dirty="0" smtClean="0"/>
              <a:t>echnician</a:t>
            </a:r>
          </a:p>
          <a:p>
            <a:endParaRPr lang="en-US" sz="2800" dirty="0"/>
          </a:p>
          <a:p>
            <a:r>
              <a:rPr lang="en-US" sz="2800" dirty="0" smtClean="0"/>
              <a:t>HV Lead Bending</a:t>
            </a:r>
          </a:p>
          <a:p>
            <a:r>
              <a:rPr lang="en-US" sz="2800" dirty="0" smtClean="0"/>
              <a:t>Small Parts/Tooling fabrication </a:t>
            </a:r>
          </a:p>
          <a:p>
            <a:r>
              <a:rPr lang="en-US" sz="2800" dirty="0" smtClean="0"/>
              <a:t>Vacuum Connections and Leak Check</a:t>
            </a:r>
            <a:endParaRPr lang="en-US" sz="2800" dirty="0"/>
          </a:p>
          <a:p>
            <a:r>
              <a:rPr lang="en-US" sz="2800" dirty="0" smtClean="0"/>
              <a:t>Macor Machining (MAB group)</a:t>
            </a:r>
          </a:p>
          <a:p>
            <a:r>
              <a:rPr lang="en-US" sz="2800" dirty="0" smtClean="0"/>
              <a:t>Occasional crane operations</a:t>
            </a:r>
          </a:p>
          <a:p>
            <a:endParaRPr lang="en-US" sz="2800" dirty="0" smtClean="0"/>
          </a:p>
          <a:p>
            <a:r>
              <a:rPr lang="en-US" sz="2800" b="1" dirty="0" smtClean="0"/>
              <a:t>2 weeks of Alignment</a:t>
            </a:r>
          </a:p>
          <a:p>
            <a:endParaRPr lang="en-US" sz="2800" b="1" dirty="0" smtClean="0"/>
          </a:p>
          <a:p>
            <a:r>
              <a:rPr lang="en-US" sz="2800" dirty="0" smtClean="0"/>
              <a:t>Survey Check of Quad Plates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463590" y="1133495"/>
            <a:ext cx="38100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M&amp;S purchases</a:t>
            </a:r>
            <a:r>
              <a:rPr lang="en-US" sz="2800" b="1" dirty="0"/>
              <a:t>:</a:t>
            </a:r>
          </a:p>
          <a:p>
            <a:endParaRPr lang="en-US" dirty="0"/>
          </a:p>
          <a:p>
            <a:r>
              <a:rPr lang="en-US" sz="2800" dirty="0"/>
              <a:t>Macor </a:t>
            </a:r>
            <a:r>
              <a:rPr lang="en-US" sz="2800" dirty="0" smtClean="0"/>
              <a:t>Blanks ($3K) </a:t>
            </a:r>
            <a:endParaRPr lang="en-US" sz="2800" dirty="0"/>
          </a:p>
          <a:p>
            <a:r>
              <a:rPr lang="en-US" sz="2800" dirty="0"/>
              <a:t>Aluminum </a:t>
            </a:r>
            <a:r>
              <a:rPr lang="en-US" sz="2800" dirty="0" smtClean="0"/>
              <a:t>Tubing ($1K)</a:t>
            </a:r>
            <a:endParaRPr lang="en-US" sz="2800" dirty="0"/>
          </a:p>
          <a:p>
            <a:r>
              <a:rPr lang="en-US" sz="2800" dirty="0"/>
              <a:t>Aluminum Gaskets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EE Vendor to improve Pulser Operation </a:t>
            </a:r>
          </a:p>
          <a:p>
            <a:r>
              <a:rPr lang="en-US" sz="2800" dirty="0" smtClean="0"/>
              <a:t>($10K Contract In Place)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21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897E14-A97A-A142-8D41-A559894E0C6F}"/>
              </a:ext>
            </a:extLst>
          </p:cNvPr>
          <p:cNvSpPr txBox="1"/>
          <p:nvPr/>
        </p:nvSpPr>
        <p:spPr>
          <a:xfrm>
            <a:off x="6995606" y="1083076"/>
            <a:ext cx="465403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Quads were tested up to</a:t>
            </a:r>
          </a:p>
          <a:p>
            <a:r>
              <a:rPr lang="en-US" sz="2400" b="1" dirty="0"/>
              <a:t>25.4 KV (“high n”) in October 2017,</a:t>
            </a:r>
          </a:p>
          <a:p>
            <a:r>
              <a:rPr lang="en-US" sz="2400" b="1" dirty="0"/>
              <a:t>before physics run.</a:t>
            </a:r>
          </a:p>
          <a:p>
            <a:endParaRPr lang="en-US" sz="2400" b="1" dirty="0"/>
          </a:p>
          <a:p>
            <a:r>
              <a:rPr lang="en-US" sz="2400" b="1" dirty="0"/>
              <a:t>For various reasons, quads could</a:t>
            </a:r>
          </a:p>
          <a:p>
            <a:r>
              <a:rPr lang="en-US" sz="2400" b="1" dirty="0"/>
              <a:t>only operate reliably </a:t>
            </a:r>
          </a:p>
          <a:p>
            <a:r>
              <a:rPr lang="en-US" sz="2400" b="1" dirty="0"/>
              <a:t>between 15 kV-20.4 kV</a:t>
            </a:r>
          </a:p>
          <a:p>
            <a:endParaRPr lang="en-US" sz="2400" b="1" dirty="0"/>
          </a:p>
          <a:p>
            <a:r>
              <a:rPr lang="en-US" sz="2400" b="1" dirty="0"/>
              <a:t>Quads operations inefficiency</a:t>
            </a:r>
          </a:p>
          <a:p>
            <a:r>
              <a:rPr lang="en-US" sz="2400" b="1" dirty="0"/>
              <a:t>resulted in ~ </a:t>
            </a:r>
            <a:r>
              <a:rPr lang="en-US" sz="2400" b="1" dirty="0" smtClean="0"/>
              <a:t>10</a:t>
            </a:r>
            <a:r>
              <a:rPr lang="en-US" sz="2400" b="1" dirty="0"/>
              <a:t>% loss</a:t>
            </a:r>
          </a:p>
          <a:p>
            <a:r>
              <a:rPr lang="en-US" sz="2400" b="1" dirty="0"/>
              <a:t>in statistics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28AA2A-1254-7048-AAE7-019F6D35C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1" y="910393"/>
            <a:ext cx="6459702" cy="46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6066A5-CE9F-A24D-81FA-56C831871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946" y="1632764"/>
            <a:ext cx="6310034" cy="4732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301EA4-600F-454E-AC79-FB088986D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3" y="312048"/>
            <a:ext cx="5047617" cy="33841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3E5119-9120-B145-9FF7-CC5E3A43A95E}"/>
              </a:ext>
            </a:extLst>
          </p:cNvPr>
          <p:cNvSpPr txBox="1"/>
          <p:nvPr/>
        </p:nvSpPr>
        <p:spPr>
          <a:xfrm>
            <a:off x="1216240" y="182791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-HV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076E7D-0B3E-6F42-8C99-71FE58478BD1}"/>
              </a:ext>
            </a:extLst>
          </p:cNvPr>
          <p:cNvSpPr txBox="1"/>
          <p:nvPr/>
        </p:nvSpPr>
        <p:spPr>
          <a:xfrm>
            <a:off x="3588058" y="181948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-HV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B908F0-B918-1442-990A-D88D82502D32}"/>
              </a:ext>
            </a:extLst>
          </p:cNvPr>
          <p:cNvSpPr txBox="1"/>
          <p:nvPr/>
        </p:nvSpPr>
        <p:spPr>
          <a:xfrm>
            <a:off x="2435441" y="462677"/>
            <a:ext cx="5757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+HV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ED1945-1C9A-3B42-81F1-B28B8504DEB3}"/>
              </a:ext>
            </a:extLst>
          </p:cNvPr>
          <p:cNvSpPr txBox="1"/>
          <p:nvPr/>
        </p:nvSpPr>
        <p:spPr>
          <a:xfrm>
            <a:off x="2791141" y="2806564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+HV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36C974B-2D67-4245-BEB5-7E2F420E0614}"/>
              </a:ext>
            </a:extLst>
          </p:cNvPr>
          <p:cNvSpPr txBox="1"/>
          <p:nvPr/>
        </p:nvSpPr>
        <p:spPr>
          <a:xfrm>
            <a:off x="6516210" y="647343"/>
            <a:ext cx="495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Storage Ring Component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60AF9432-048F-214D-9F9F-D30E65F3C40A}"/>
                  </a:ext>
                </a:extLst>
              </p:cNvPr>
              <p:cNvSpPr txBox="1"/>
              <p:nvPr/>
            </p:nvSpPr>
            <p:spPr>
              <a:xfrm>
                <a:off x="320333" y="4171804"/>
                <a:ext cx="511685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4 Electrostatic Quadrupole Stations</a:t>
                </a:r>
              </a:p>
              <a:p>
                <a:r>
                  <a:rPr lang="en-US" sz="2400" b="1" dirty="0"/>
                  <a:t>inside Storage Ring Vacuum</a:t>
                </a:r>
              </a:p>
              <a:p>
                <a:endParaRPr lang="en-US" sz="2400" b="1" dirty="0"/>
              </a:p>
              <a:p>
                <a:pPr marL="457200" indent="-457200">
                  <a:buAutoNum type="arabicPlain" startAt="32"/>
                </a:pPr>
                <a:r>
                  <a:rPr lang="en-US" sz="2400" b="1" dirty="0"/>
                  <a:t>Electrostatic Plates to provide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b="1" dirty="0"/>
                  <a:t>HV</a:t>
                </a:r>
              </a:p>
              <a:p>
                <a:pPr marL="457200" indent="-457200">
                  <a:buAutoNum type="arabicPlain" startAt="32"/>
                </a:pPr>
                <a:endParaRPr lang="en-US" sz="2400" b="1" dirty="0"/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AF9432-048F-214D-9F9F-D30E65F3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33" y="4171804"/>
                <a:ext cx="5116850" cy="2308324"/>
              </a:xfrm>
              <a:prstGeom prst="rect">
                <a:avLst/>
              </a:prstGeom>
              <a:blipFill>
                <a:blip r:embed="rId4"/>
                <a:stretch>
                  <a:fillRect l="-1733" t="-1639" r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65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xmlns="" id="{418F7EEB-C6BA-F943-918A-D5229A76E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80"/>
          <a:stretch/>
        </p:blipFill>
        <p:spPr>
          <a:xfrm>
            <a:off x="524092" y="921447"/>
            <a:ext cx="6759648" cy="4715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CBC382-7947-4542-AB88-0808C1D3E6ED}"/>
              </a:ext>
            </a:extLst>
          </p:cNvPr>
          <p:cNvSpPr txBox="1"/>
          <p:nvPr/>
        </p:nvSpPr>
        <p:spPr>
          <a:xfrm>
            <a:off x="3675355" y="552115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 Spark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83DD54EA-1F4A-B348-931F-4346C71FA4D9}"/>
              </a:ext>
            </a:extLst>
          </p:cNvPr>
          <p:cNvCxnSpPr>
            <a:cxnSpLocks/>
          </p:cNvCxnSpPr>
          <p:nvPr/>
        </p:nvCxnSpPr>
        <p:spPr>
          <a:xfrm>
            <a:off x="4412202" y="921447"/>
            <a:ext cx="0" cy="12624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A15935-A8B3-E141-99CA-0C670D160E8D}"/>
              </a:ext>
            </a:extLst>
          </p:cNvPr>
          <p:cNvSpPr txBox="1"/>
          <p:nvPr/>
        </p:nvSpPr>
        <p:spPr>
          <a:xfrm>
            <a:off x="5746073" y="552115"/>
            <a:ext cx="1603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 Recovery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429171C1-1F73-154E-80F1-A696EFD4E4C6}"/>
              </a:ext>
            </a:extLst>
          </p:cNvPr>
          <p:cNvCxnSpPr>
            <a:cxnSpLocks/>
          </p:cNvCxnSpPr>
          <p:nvPr/>
        </p:nvCxnSpPr>
        <p:spPr>
          <a:xfrm flipH="1">
            <a:off x="5558901" y="921447"/>
            <a:ext cx="770878" cy="1974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DE68C2-7AE1-C04C-BB79-205F59658BA4}"/>
              </a:ext>
            </a:extLst>
          </p:cNvPr>
          <p:cNvSpPr txBox="1"/>
          <p:nvPr/>
        </p:nvSpPr>
        <p:spPr>
          <a:xfrm>
            <a:off x="7657554" y="1510605"/>
            <a:ext cx="4152675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Typical Quad Spark </a:t>
            </a:r>
          </a:p>
          <a:p>
            <a:r>
              <a:rPr lang="en-US" sz="2400" b="1" dirty="0"/>
              <a:t>and 15 minute recovery</a:t>
            </a:r>
          </a:p>
          <a:p>
            <a:endParaRPr lang="en-US" sz="2400" b="1" dirty="0"/>
          </a:p>
          <a:p>
            <a:r>
              <a:rPr lang="en-US" sz="2400" b="1" dirty="0"/>
              <a:t>Good spark rate is &lt; 1 per shift</a:t>
            </a:r>
          </a:p>
          <a:p>
            <a:endParaRPr lang="en-US" dirty="0"/>
          </a:p>
          <a:p>
            <a:r>
              <a:rPr lang="en-US" sz="2400" b="1" dirty="0"/>
              <a:t>However, there were occasions</a:t>
            </a:r>
          </a:p>
          <a:p>
            <a:r>
              <a:rPr lang="en-US" sz="2400" b="1" dirty="0"/>
              <a:t>of frequent sparking, requiring</a:t>
            </a:r>
          </a:p>
          <a:p>
            <a:r>
              <a:rPr lang="en-US" sz="2400" b="1" dirty="0"/>
              <a:t>lowering the HV and long</a:t>
            </a:r>
          </a:p>
          <a:p>
            <a:r>
              <a:rPr lang="en-US" sz="2400" b="1" dirty="0"/>
              <a:t>reconditioning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36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621427" y="261550"/>
            <a:ext cx="2533136" cy="1493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Quad Operations</a:t>
            </a:r>
          </a:p>
          <a:p>
            <a:pPr algn="ctr"/>
            <a:r>
              <a:rPr lang="en-US" dirty="0"/>
              <a:t>Reliability</a:t>
            </a:r>
          </a:p>
        </p:txBody>
      </p:sp>
      <p:sp>
        <p:nvSpPr>
          <p:cNvPr id="3" name="Oval 2"/>
          <p:cNvSpPr/>
          <p:nvPr/>
        </p:nvSpPr>
        <p:spPr>
          <a:xfrm>
            <a:off x="8958648" y="2413684"/>
            <a:ext cx="2533136" cy="1287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Impact on</a:t>
            </a:r>
          </a:p>
          <a:p>
            <a:pPr algn="ctr"/>
            <a:r>
              <a:rPr lang="en-US" dirty="0"/>
              <a:t>Fixed Probes</a:t>
            </a:r>
          </a:p>
        </p:txBody>
      </p:sp>
      <p:sp>
        <p:nvSpPr>
          <p:cNvPr id="4" name="Oval 3"/>
          <p:cNvSpPr/>
          <p:nvPr/>
        </p:nvSpPr>
        <p:spPr>
          <a:xfrm>
            <a:off x="749642" y="2413684"/>
            <a:ext cx="2533136" cy="1058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Storage Ring Vacuum Quality</a:t>
            </a:r>
          </a:p>
        </p:txBody>
      </p:sp>
      <p:sp>
        <p:nvSpPr>
          <p:cNvPr id="5" name="Oval 4"/>
          <p:cNvSpPr/>
          <p:nvPr/>
        </p:nvSpPr>
        <p:spPr>
          <a:xfrm>
            <a:off x="4581267" y="2489536"/>
            <a:ext cx="2533136" cy="12315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Kicker Operations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469556" y="469495"/>
            <a:ext cx="2870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Dependence on </a:t>
            </a:r>
          </a:p>
          <a:p>
            <a:r>
              <a:rPr lang="en-US" sz="3200" b="1" dirty="0"/>
              <a:t>Other Systems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6403" y="3786994"/>
            <a:ext cx="27996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TDR Spec is &lt; 1e-6 Torr</a:t>
            </a:r>
          </a:p>
          <a:p>
            <a:endParaRPr lang="en-US" dirty="0"/>
          </a:p>
          <a:p>
            <a:r>
              <a:rPr lang="en-US" dirty="0"/>
              <a:t>Sparks are more likely to </a:t>
            </a:r>
          </a:p>
          <a:p>
            <a:r>
              <a:rPr lang="en-US" dirty="0"/>
              <a:t>Happen with worse vacuum</a:t>
            </a:r>
          </a:p>
          <a:p>
            <a:endParaRPr lang="en-US" dirty="0"/>
          </a:p>
          <a:p>
            <a:r>
              <a:rPr lang="en-US" dirty="0"/>
              <a:t>Have to run at lower field </a:t>
            </a:r>
          </a:p>
          <a:p>
            <a:r>
              <a:rPr lang="en-US" dirty="0"/>
              <a:t>Index to prevent frequent</a:t>
            </a:r>
          </a:p>
          <a:p>
            <a:r>
              <a:rPr lang="en-US" dirty="0"/>
              <a:t>sparking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81267" y="3941455"/>
            <a:ext cx="31698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Sparks in Q2 correlated</a:t>
            </a:r>
          </a:p>
          <a:p>
            <a:r>
              <a:rPr lang="en-US" dirty="0"/>
              <a:t>With K2 and K3 Operation</a:t>
            </a:r>
          </a:p>
          <a:p>
            <a:endParaRPr lang="en-US" dirty="0"/>
          </a:p>
          <a:p>
            <a:r>
              <a:rPr lang="en-US" dirty="0"/>
              <a:t>Improves with better</a:t>
            </a:r>
          </a:p>
          <a:p>
            <a:r>
              <a:rPr lang="en-US" dirty="0"/>
              <a:t>vacuum and Kicker conditioning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45126" y="3941455"/>
            <a:ext cx="29470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HV Pulsers are causing noise</a:t>
            </a:r>
          </a:p>
          <a:p>
            <a:r>
              <a:rPr lang="en-US" dirty="0"/>
              <a:t>on certain NMR probes.</a:t>
            </a:r>
          </a:p>
          <a:p>
            <a:endParaRPr lang="en-US" dirty="0"/>
          </a:p>
          <a:p>
            <a:r>
              <a:rPr lang="en-US" dirty="0"/>
              <a:t>Affected magnetic field</a:t>
            </a:r>
          </a:p>
          <a:p>
            <a:r>
              <a:rPr lang="en-US" dirty="0"/>
              <a:t>stabilization system.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302843" y="1309816"/>
            <a:ext cx="1542283" cy="10450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847835" y="1866466"/>
            <a:ext cx="0" cy="5225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911046" y="1396314"/>
            <a:ext cx="1500316" cy="9585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8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621427" y="261550"/>
            <a:ext cx="2533136" cy="1493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Quad Operations</a:t>
            </a:r>
          </a:p>
          <a:p>
            <a:pPr algn="ctr"/>
            <a:r>
              <a:rPr lang="en-US" dirty="0"/>
              <a:t>Reliability</a:t>
            </a:r>
          </a:p>
        </p:txBody>
      </p:sp>
      <p:sp>
        <p:nvSpPr>
          <p:cNvPr id="3" name="Oval 2"/>
          <p:cNvSpPr/>
          <p:nvPr/>
        </p:nvSpPr>
        <p:spPr>
          <a:xfrm>
            <a:off x="9347355" y="1671041"/>
            <a:ext cx="2533136" cy="1287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 Pulser Reliability</a:t>
            </a:r>
          </a:p>
        </p:txBody>
      </p:sp>
      <p:sp>
        <p:nvSpPr>
          <p:cNvPr id="4" name="Oval 3"/>
          <p:cNvSpPr/>
          <p:nvPr/>
        </p:nvSpPr>
        <p:spPr>
          <a:xfrm>
            <a:off x="749642" y="2413684"/>
            <a:ext cx="2533136" cy="1058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 Lead Placement</a:t>
            </a:r>
          </a:p>
        </p:txBody>
      </p:sp>
      <p:sp>
        <p:nvSpPr>
          <p:cNvPr id="5" name="Oval 4"/>
          <p:cNvSpPr/>
          <p:nvPr/>
        </p:nvSpPr>
        <p:spPr>
          <a:xfrm>
            <a:off x="4015963" y="2585173"/>
            <a:ext cx="1872032" cy="97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Vibrations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469556" y="469495"/>
            <a:ext cx="2870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Known Flaws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6430" y="3769875"/>
            <a:ext cx="3399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In-Vacuum HV leads</a:t>
            </a:r>
          </a:p>
          <a:p>
            <a:r>
              <a:rPr lang="en-US" dirty="0"/>
              <a:t>were too close to the </a:t>
            </a:r>
          </a:p>
          <a:p>
            <a:r>
              <a:rPr lang="en-US" dirty="0"/>
              <a:t>ground plane, leading to</a:t>
            </a:r>
          </a:p>
          <a:p>
            <a:r>
              <a:rPr lang="en-US" dirty="0"/>
              <a:t>too high electric fields.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Excessively long conditioning </a:t>
            </a:r>
          </a:p>
          <a:p>
            <a:r>
              <a:rPr lang="en-US" dirty="0">
                <a:solidFill>
                  <a:srgbClr val="FF0000"/>
                </a:solidFill>
              </a:rPr>
              <a:t>and spark recovery time.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2070" y="3786994"/>
            <a:ext cx="16440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Insufficient</a:t>
            </a:r>
          </a:p>
          <a:p>
            <a:r>
              <a:rPr lang="en-US" dirty="0"/>
              <a:t>Supports for </a:t>
            </a:r>
          </a:p>
          <a:p>
            <a:r>
              <a:rPr lang="en-US" dirty="0"/>
              <a:t>Long HV Leads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Mechanical </a:t>
            </a:r>
          </a:p>
          <a:p>
            <a:r>
              <a:rPr lang="en-US" dirty="0">
                <a:solidFill>
                  <a:srgbClr val="FF0000"/>
                </a:solidFill>
              </a:rPr>
              <a:t>Vibrations from</a:t>
            </a:r>
          </a:p>
          <a:p>
            <a:r>
              <a:rPr lang="en-US" dirty="0">
                <a:solidFill>
                  <a:srgbClr val="FF0000"/>
                </a:solidFill>
              </a:rPr>
              <a:t>Electrostatics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47355" y="3262044"/>
            <a:ext cx="27753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Commercially Built Pulsers had occasional trips.</a:t>
            </a:r>
          </a:p>
          <a:p>
            <a:endParaRPr lang="en-US" dirty="0"/>
          </a:p>
          <a:p>
            <a:r>
              <a:rPr lang="en-US" dirty="0"/>
              <a:t>Most were resettable by software.  Some required control access to fix.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Downtime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311217" y="1088555"/>
            <a:ext cx="1727680" cy="6661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043992" y="1832128"/>
            <a:ext cx="338087" cy="6486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911046" y="1396314"/>
            <a:ext cx="1500316" cy="9585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385078" y="2413684"/>
            <a:ext cx="1872032" cy="97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 Electronics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CD6F9F06-C962-C843-B1B4-D8676647AAF5}"/>
              </a:ext>
            </a:extLst>
          </p:cNvPr>
          <p:cNvCxnSpPr>
            <a:cxnSpLocks/>
          </p:cNvCxnSpPr>
          <p:nvPr/>
        </p:nvCxnSpPr>
        <p:spPr>
          <a:xfrm flipH="1" flipV="1">
            <a:off x="6810411" y="1671042"/>
            <a:ext cx="253436" cy="6435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2CF769-18EA-DE4A-B388-3DEC05B2A420}"/>
              </a:ext>
            </a:extLst>
          </p:cNvPr>
          <p:cNvSpPr txBox="1"/>
          <p:nvPr/>
        </p:nvSpPr>
        <p:spPr>
          <a:xfrm>
            <a:off x="6560471" y="3786994"/>
            <a:ext cx="21991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Utilized  CAMAC/NIM</a:t>
            </a:r>
          </a:p>
          <a:p>
            <a:r>
              <a:rPr lang="en-US" dirty="0"/>
              <a:t>(Due to lack of time </a:t>
            </a:r>
          </a:p>
          <a:p>
            <a:r>
              <a:rPr lang="en-US" dirty="0"/>
              <a:t>Before physics run)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Awkward interface</a:t>
            </a:r>
          </a:p>
          <a:p>
            <a:r>
              <a:rPr lang="en-US" dirty="0">
                <a:solidFill>
                  <a:srgbClr val="FF0000"/>
                </a:solidFill>
              </a:rPr>
              <a:t>To DAQ and Online</a:t>
            </a:r>
          </a:p>
          <a:p>
            <a:r>
              <a:rPr lang="en-US" dirty="0">
                <a:solidFill>
                  <a:srgbClr val="FF0000"/>
                </a:solidFill>
              </a:rPr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15799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621427" y="261550"/>
            <a:ext cx="2533136" cy="1493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Quad Operations</a:t>
            </a:r>
          </a:p>
          <a:p>
            <a:pPr algn="ctr"/>
            <a:r>
              <a:rPr lang="en-US" dirty="0"/>
              <a:t>Reliability</a:t>
            </a:r>
          </a:p>
        </p:txBody>
      </p:sp>
      <p:sp>
        <p:nvSpPr>
          <p:cNvPr id="3" name="Oval 2"/>
          <p:cNvSpPr/>
          <p:nvPr/>
        </p:nvSpPr>
        <p:spPr>
          <a:xfrm>
            <a:off x="9347355" y="1671041"/>
            <a:ext cx="2533136" cy="1287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 Pulser Reliability</a:t>
            </a:r>
          </a:p>
        </p:txBody>
      </p:sp>
      <p:sp>
        <p:nvSpPr>
          <p:cNvPr id="4" name="Oval 3"/>
          <p:cNvSpPr/>
          <p:nvPr/>
        </p:nvSpPr>
        <p:spPr>
          <a:xfrm>
            <a:off x="749642" y="2413684"/>
            <a:ext cx="2533136" cy="1058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 Lead Placement</a:t>
            </a:r>
          </a:p>
        </p:txBody>
      </p:sp>
      <p:sp>
        <p:nvSpPr>
          <p:cNvPr id="5" name="Oval 4"/>
          <p:cNvSpPr/>
          <p:nvPr/>
        </p:nvSpPr>
        <p:spPr>
          <a:xfrm>
            <a:off x="4015963" y="2585173"/>
            <a:ext cx="1872032" cy="97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Vibrations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469556" y="469495"/>
            <a:ext cx="2870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Improvements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6430" y="3769875"/>
            <a:ext cx="3399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Resurvey all leads and realign if</a:t>
            </a:r>
          </a:p>
          <a:p>
            <a:r>
              <a:rPr lang="en-US" dirty="0"/>
              <a:t>Necessary.</a:t>
            </a:r>
          </a:p>
          <a:p>
            <a:endParaRPr lang="en-US" dirty="0"/>
          </a:p>
          <a:p>
            <a:r>
              <a:rPr lang="en-US" dirty="0"/>
              <a:t>More margin against sparking</a:t>
            </a:r>
          </a:p>
          <a:p>
            <a:r>
              <a:rPr lang="en-US" dirty="0"/>
              <a:t>and long recovery time.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6522" y="3728816"/>
            <a:ext cx="25042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additional Supports </a:t>
            </a:r>
          </a:p>
          <a:p>
            <a:r>
              <a:rPr lang="en-US" dirty="0"/>
              <a:t>to move off resonance</a:t>
            </a:r>
          </a:p>
          <a:p>
            <a:r>
              <a:rPr lang="en-US" dirty="0"/>
              <a:t>Frequency.</a:t>
            </a:r>
          </a:p>
          <a:p>
            <a:endParaRPr lang="en-US" dirty="0"/>
          </a:p>
          <a:p>
            <a:r>
              <a:rPr lang="en-US" dirty="0"/>
              <a:t>Allow for more optimal</a:t>
            </a:r>
          </a:p>
          <a:p>
            <a:r>
              <a:rPr lang="en-US" dirty="0"/>
              <a:t>conditioning scheme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47355" y="3262044"/>
            <a:ext cx="2775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discussion with Electrical</a:t>
            </a:r>
          </a:p>
          <a:p>
            <a:r>
              <a:rPr lang="en-US" dirty="0"/>
              <a:t>Engineering Vendor to make corrections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311217" y="1088555"/>
            <a:ext cx="1727680" cy="6661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043992" y="1832128"/>
            <a:ext cx="338087" cy="6486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911046" y="1396314"/>
            <a:ext cx="1500316" cy="9585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385078" y="2413684"/>
            <a:ext cx="1872032" cy="97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 Electronics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CD6F9F06-C962-C843-B1B4-D8676647AAF5}"/>
              </a:ext>
            </a:extLst>
          </p:cNvPr>
          <p:cNvCxnSpPr>
            <a:cxnSpLocks/>
          </p:cNvCxnSpPr>
          <p:nvPr/>
        </p:nvCxnSpPr>
        <p:spPr>
          <a:xfrm flipH="1" flipV="1">
            <a:off x="6810411" y="1671042"/>
            <a:ext cx="253436" cy="6435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2CF769-18EA-DE4A-B388-3DEC05B2A420}"/>
              </a:ext>
            </a:extLst>
          </p:cNvPr>
          <p:cNvSpPr txBox="1"/>
          <p:nvPr/>
        </p:nvSpPr>
        <p:spPr>
          <a:xfrm>
            <a:off x="6944274" y="3670637"/>
            <a:ext cx="1829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Upgrade to </a:t>
            </a:r>
          </a:p>
          <a:p>
            <a:r>
              <a:rPr lang="en-US" dirty="0"/>
              <a:t>State-of-the-Art</a:t>
            </a:r>
          </a:p>
          <a:p>
            <a:r>
              <a:rPr lang="en-US" dirty="0"/>
              <a:t>Electronics from </a:t>
            </a:r>
          </a:p>
          <a:p>
            <a:r>
              <a:rPr lang="en-US" dirty="0"/>
              <a:t>Boston University</a:t>
            </a:r>
          </a:p>
        </p:txBody>
      </p:sp>
    </p:spTree>
    <p:extLst>
      <p:ext uri="{BB962C8B-B14F-4D97-AF65-F5344CB8AC3E}">
        <p14:creationId xmlns:p14="http://schemas.microsoft.com/office/powerpoint/2010/main" val="27887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6D9B5C-2DBA-D34B-AEA1-9D46CE1FE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842" y="2806564"/>
            <a:ext cx="6461760" cy="3634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CB286A-3688-DF49-85D2-965848209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3" y="312048"/>
            <a:ext cx="5047617" cy="3384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FDFBDD-4775-784F-9937-9418FE9E0F9D}"/>
              </a:ext>
            </a:extLst>
          </p:cNvPr>
          <p:cNvSpPr txBox="1"/>
          <p:nvPr/>
        </p:nvSpPr>
        <p:spPr>
          <a:xfrm>
            <a:off x="1216240" y="182791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-HV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011578-2B32-994B-B8D0-7CFBB673895E}"/>
              </a:ext>
            </a:extLst>
          </p:cNvPr>
          <p:cNvSpPr txBox="1"/>
          <p:nvPr/>
        </p:nvSpPr>
        <p:spPr>
          <a:xfrm>
            <a:off x="3588058" y="181948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-HV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D19F47-5691-5042-97A2-0475610D6783}"/>
              </a:ext>
            </a:extLst>
          </p:cNvPr>
          <p:cNvSpPr txBox="1"/>
          <p:nvPr/>
        </p:nvSpPr>
        <p:spPr>
          <a:xfrm>
            <a:off x="2435441" y="462677"/>
            <a:ext cx="5757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+HV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6D8F7C-B8C0-164E-9AB9-8E0F031C7B0B}"/>
              </a:ext>
            </a:extLst>
          </p:cNvPr>
          <p:cNvSpPr txBox="1"/>
          <p:nvPr/>
        </p:nvSpPr>
        <p:spPr>
          <a:xfrm>
            <a:off x="2791141" y="2806564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+HV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FCF115-7003-CC4B-B3C8-5895420BE396}"/>
              </a:ext>
            </a:extLst>
          </p:cNvPr>
          <p:cNvSpPr txBox="1"/>
          <p:nvPr/>
        </p:nvSpPr>
        <p:spPr>
          <a:xfrm>
            <a:off x="2249010" y="5468618"/>
            <a:ext cx="1988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72” Long HV Leads </a:t>
            </a:r>
          </a:p>
          <a:p>
            <a:r>
              <a:rPr lang="en-US" dirty="0"/>
              <a:t>Vibrated due to </a:t>
            </a:r>
          </a:p>
          <a:p>
            <a:r>
              <a:rPr lang="en-US" dirty="0"/>
              <a:t>Electrostatics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31988EE-AD29-E843-A936-38FF657926FE}"/>
              </a:ext>
            </a:extLst>
          </p:cNvPr>
          <p:cNvCxnSpPr>
            <a:cxnSpLocks/>
          </p:cNvCxnSpPr>
          <p:nvPr/>
        </p:nvCxnSpPr>
        <p:spPr>
          <a:xfrm flipV="1">
            <a:off x="4299649" y="4216893"/>
            <a:ext cx="3548211" cy="39642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8E118BD-AFCC-E743-81F9-800870947FBC}"/>
              </a:ext>
            </a:extLst>
          </p:cNvPr>
          <p:cNvSpPr txBox="1"/>
          <p:nvPr/>
        </p:nvSpPr>
        <p:spPr>
          <a:xfrm>
            <a:off x="474564" y="4360358"/>
            <a:ext cx="4336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cm Minimum Distance Required</a:t>
            </a:r>
          </a:p>
          <a:p>
            <a:r>
              <a:rPr lang="en-US" dirty="0"/>
              <a:t>Between HV Components and Ground Plane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F7776594-E319-2A49-9313-88B9C242615C}"/>
              </a:ext>
            </a:extLst>
          </p:cNvPr>
          <p:cNvCxnSpPr>
            <a:cxnSpLocks/>
          </p:cNvCxnSpPr>
          <p:nvPr/>
        </p:nvCxnSpPr>
        <p:spPr>
          <a:xfrm flipV="1">
            <a:off x="4299649" y="5930283"/>
            <a:ext cx="2234316" cy="4935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A82587F-AAD5-9C4E-81E9-89D40660614C}"/>
              </a:ext>
            </a:extLst>
          </p:cNvPr>
          <p:cNvSpPr txBox="1"/>
          <p:nvPr/>
        </p:nvSpPr>
        <p:spPr>
          <a:xfrm>
            <a:off x="5959876" y="978577"/>
            <a:ext cx="49706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Q4 Long has history of requiring excessive recovery</a:t>
            </a:r>
          </a:p>
          <a:p>
            <a:r>
              <a:rPr lang="en-US" dirty="0"/>
              <a:t>Time and difficulty reaching higher voltage.</a:t>
            </a:r>
          </a:p>
          <a:p>
            <a:endParaRPr lang="en-US" dirty="0"/>
          </a:p>
          <a:p>
            <a:r>
              <a:rPr lang="en-US" dirty="0"/>
              <a:t>Partial Optical Survey Of  “Q4 Long”  Quadrupole</a:t>
            </a:r>
          </a:p>
          <a:p>
            <a:r>
              <a:rPr lang="en-US" dirty="0"/>
              <a:t>In March 2018  showed incorrect Lead Placement.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17D5451-BC1E-8E4A-A770-675B7800D923}"/>
              </a:ext>
            </a:extLst>
          </p:cNvPr>
          <p:cNvSpPr txBox="1"/>
          <p:nvPr/>
        </p:nvSpPr>
        <p:spPr>
          <a:xfrm>
            <a:off x="7084735" y="231844"/>
            <a:ext cx="272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HV Lead Placement</a:t>
            </a:r>
          </a:p>
        </p:txBody>
      </p:sp>
    </p:spTree>
    <p:extLst>
      <p:ext uri="{BB962C8B-B14F-4D97-AF65-F5344CB8AC3E}">
        <p14:creationId xmlns:p14="http://schemas.microsoft.com/office/powerpoint/2010/main" val="213089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A31519-9593-E84A-A50C-14CB3F406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" y="-17756"/>
            <a:ext cx="12168941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80C0219-9C7D-DC4B-8601-3BCD925708E8}"/>
              </a:ext>
            </a:extLst>
          </p:cNvPr>
          <p:cNvCxnSpPr/>
          <p:nvPr/>
        </p:nvCxnSpPr>
        <p:spPr>
          <a:xfrm>
            <a:off x="0" y="285750"/>
            <a:ext cx="4314825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74CEDD52-1824-1948-8E9A-76152F646A70}"/>
              </a:ext>
            </a:extLst>
          </p:cNvPr>
          <p:cNvCxnSpPr/>
          <p:nvPr/>
        </p:nvCxnSpPr>
        <p:spPr>
          <a:xfrm>
            <a:off x="7791450" y="285750"/>
            <a:ext cx="4314825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57DA42-3C11-3341-8008-06CA7146C6B7}"/>
              </a:ext>
            </a:extLst>
          </p:cNvPr>
          <p:cNvSpPr txBox="1"/>
          <p:nvPr/>
        </p:nvSpPr>
        <p:spPr>
          <a:xfrm>
            <a:off x="4103193" y="3903283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+HV Lead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C977F2-F4BB-4E4F-B98B-681BBECB3162}"/>
              </a:ext>
            </a:extLst>
          </p:cNvPr>
          <p:cNvSpPr txBox="1"/>
          <p:nvPr/>
        </p:nvSpPr>
        <p:spPr>
          <a:xfrm>
            <a:off x="5033962" y="2333625"/>
            <a:ext cx="2037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 the Difference</a:t>
            </a:r>
          </a:p>
          <a:p>
            <a:r>
              <a:rPr lang="en-US" dirty="0">
                <a:solidFill>
                  <a:schemeClr val="bg1"/>
                </a:solidFill>
              </a:rPr>
              <a:t>In Angular Size of</a:t>
            </a:r>
          </a:p>
          <a:p>
            <a:r>
              <a:rPr lang="en-US" dirty="0">
                <a:solidFill>
                  <a:schemeClr val="bg1"/>
                </a:solidFill>
              </a:rPr>
              <a:t>The tubes.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D8D615A-002A-9547-B82E-DFBBC746039E}"/>
              </a:ext>
            </a:extLst>
          </p:cNvPr>
          <p:cNvCxnSpPr>
            <a:cxnSpLocks/>
          </p:cNvCxnSpPr>
          <p:nvPr/>
        </p:nvCxnSpPr>
        <p:spPr>
          <a:xfrm>
            <a:off x="4314825" y="2009775"/>
            <a:ext cx="523875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391481C4-D9B5-9045-BC7E-FACA671B0A3D}"/>
              </a:ext>
            </a:extLst>
          </p:cNvPr>
          <p:cNvCxnSpPr>
            <a:cxnSpLocks/>
          </p:cNvCxnSpPr>
          <p:nvPr/>
        </p:nvCxnSpPr>
        <p:spPr>
          <a:xfrm>
            <a:off x="7134225" y="2019300"/>
            <a:ext cx="523875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C2E0AD-9DDB-DA44-A232-C2DEF04E0F5A}"/>
              </a:ext>
            </a:extLst>
          </p:cNvPr>
          <p:cNvSpPr txBox="1"/>
          <p:nvPr/>
        </p:nvSpPr>
        <p:spPr>
          <a:xfrm>
            <a:off x="1725419" y="571501"/>
            <a:ext cx="16386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Ground Plane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6769D1-C814-3A45-A8F4-BEC941B85B6E}"/>
              </a:ext>
            </a:extLst>
          </p:cNvPr>
          <p:cNvSpPr txBox="1"/>
          <p:nvPr/>
        </p:nvSpPr>
        <p:spPr>
          <a:xfrm>
            <a:off x="8539271" y="871686"/>
            <a:ext cx="307052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Optical Survey</a:t>
            </a:r>
          </a:p>
          <a:p>
            <a:r>
              <a:rPr lang="en-US" sz="3200" dirty="0">
                <a:solidFill>
                  <a:schemeClr val="bg1"/>
                </a:solidFill>
              </a:rPr>
              <a:t>Of Q4 Long</a:t>
            </a:r>
          </a:p>
          <a:p>
            <a:r>
              <a:rPr lang="en-US" sz="3200" dirty="0">
                <a:solidFill>
                  <a:schemeClr val="bg1"/>
                </a:solidFill>
              </a:rPr>
              <a:t>showed incorrect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lead placement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accent5"/>
                </a:solidFill>
              </a:rPr>
              <a:t>We will resurvey</a:t>
            </a:r>
          </a:p>
          <a:p>
            <a:r>
              <a:rPr lang="en-US" sz="3200" dirty="0">
                <a:solidFill>
                  <a:schemeClr val="accent5"/>
                </a:solidFill>
              </a:rPr>
              <a:t>all Quads and</a:t>
            </a:r>
          </a:p>
          <a:p>
            <a:r>
              <a:rPr lang="en-US" sz="3200" dirty="0">
                <a:solidFill>
                  <a:schemeClr val="accent5"/>
                </a:solidFill>
              </a:rPr>
              <a:t>realign leads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A84BAA-EBDA-2742-8C99-4DEA27E95EF5}"/>
              </a:ext>
            </a:extLst>
          </p:cNvPr>
          <p:cNvSpPr txBox="1"/>
          <p:nvPr/>
        </p:nvSpPr>
        <p:spPr>
          <a:xfrm>
            <a:off x="6947772" y="3926644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-HV Lead</a:t>
            </a:r>
          </a:p>
        </p:txBody>
      </p:sp>
    </p:spTree>
    <p:extLst>
      <p:ext uri="{BB962C8B-B14F-4D97-AF65-F5344CB8AC3E}">
        <p14:creationId xmlns:p14="http://schemas.microsoft.com/office/powerpoint/2010/main" val="316136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3724</TotalTime>
  <Words>748</Words>
  <Application>Microsoft Macintosh PowerPoint</Application>
  <PresentationFormat>Widescreen</PresentationFormat>
  <Paragraphs>231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Calibri Light</vt:lpstr>
      <vt:lpstr>Cambria Math</vt:lpstr>
      <vt:lpstr>Helvetica</vt:lpstr>
      <vt:lpstr>Mangal</vt:lpstr>
      <vt:lpstr>ＭＳ Ｐゴシック</vt:lpstr>
      <vt:lpstr>Arial</vt:lpstr>
      <vt:lpstr>office theme</vt:lpstr>
      <vt:lpstr>Quad Operations Reliability Improvements for the Summer 2018 Shutdown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Quad HV feedthrough extension</vt:lpstr>
      <vt:lpstr>Electrostatic Quadrupoles Control Electronics Upgrade</vt:lpstr>
      <vt:lpstr>HV Pulsers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Hogan Nguyen</cp:lastModifiedBy>
  <cp:revision>22</cp:revision>
  <dcterms:created xsi:type="dcterms:W3CDTF">2013-07-15T20:26:40Z</dcterms:created>
  <dcterms:modified xsi:type="dcterms:W3CDTF">2018-06-12T15:30:33Z</dcterms:modified>
</cp:coreProperties>
</file>