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2" r:id="rId3"/>
    <p:sldId id="257" r:id="rId4"/>
    <p:sldId id="258" r:id="rId5"/>
    <p:sldId id="261"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0" autoAdjust="0"/>
    <p:restoredTop sz="94660"/>
  </p:normalViewPr>
  <p:slideViewPr>
    <p:cSldViewPr snapToGrid="0">
      <p:cViewPr varScale="1">
        <p:scale>
          <a:sx n="80" d="100"/>
          <a:sy n="80" d="100"/>
        </p:scale>
        <p:origin x="58"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FC1F8-D1B0-4370-815D-4EB1F00EA4A3}" type="datetimeFigureOut">
              <a:rPr lang="en-US" smtClean="0"/>
              <a:t>6/4/2018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0F0053-F83B-4F38-9493-EDD7B683F971}" type="slidenum">
              <a:rPr lang="en-US" smtClean="0"/>
              <a:t>‹#›</a:t>
            </a:fld>
            <a:endParaRPr lang="en-US" dirty="0"/>
          </a:p>
        </p:txBody>
      </p:sp>
    </p:spTree>
    <p:extLst>
      <p:ext uri="{BB962C8B-B14F-4D97-AF65-F5344CB8AC3E}">
        <p14:creationId xmlns:p14="http://schemas.microsoft.com/office/powerpoint/2010/main" val="165848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70CBC-9FAF-4C53-9C1F-D75B9A1E33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ABD8AC-3D3F-4147-8BB3-38AAB62830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A5CCFE-AA6B-4324-9AC8-961CB01DA670}"/>
              </a:ext>
            </a:extLst>
          </p:cNvPr>
          <p:cNvSpPr>
            <a:spLocks noGrp="1"/>
          </p:cNvSpPr>
          <p:nvPr>
            <p:ph type="dt" sz="half" idx="10"/>
          </p:nvPr>
        </p:nvSpPr>
        <p:spPr/>
        <p:txBody>
          <a:bodyPr/>
          <a:lstStyle/>
          <a:p>
            <a:fld id="{4CF721D6-BFF7-4B06-8503-D968862B0B07}" type="datetime1">
              <a:rPr lang="en-US" smtClean="0"/>
              <a:t>6/4/2018</a:t>
            </a:fld>
            <a:endParaRPr lang="en-US" dirty="0"/>
          </a:p>
        </p:txBody>
      </p:sp>
      <p:sp>
        <p:nvSpPr>
          <p:cNvPr id="5" name="Footer Placeholder 4">
            <a:extLst>
              <a:ext uri="{FF2B5EF4-FFF2-40B4-BE49-F238E27FC236}">
                <a16:creationId xmlns:a16="http://schemas.microsoft.com/office/drawing/2014/main" id="{F7857698-929B-47AE-A045-DDD0D56444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257D60-9CDD-4525-856F-B03D2AF538E2}"/>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372736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85A2E-A6C4-4CF1-93D4-C22E60CF65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B3408-C945-4999-B86D-29470BAB77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30D809-650C-44B4-AFC0-2DA3476E9C69}"/>
              </a:ext>
            </a:extLst>
          </p:cNvPr>
          <p:cNvSpPr>
            <a:spLocks noGrp="1"/>
          </p:cNvSpPr>
          <p:nvPr>
            <p:ph type="dt" sz="half" idx="10"/>
          </p:nvPr>
        </p:nvSpPr>
        <p:spPr/>
        <p:txBody>
          <a:bodyPr/>
          <a:lstStyle/>
          <a:p>
            <a:fld id="{B37DD1E3-5454-4B7C-B72A-7F5DCC3F8293}" type="datetime1">
              <a:rPr lang="en-US" smtClean="0"/>
              <a:t>6/4/2018</a:t>
            </a:fld>
            <a:endParaRPr lang="en-US" dirty="0"/>
          </a:p>
        </p:txBody>
      </p:sp>
      <p:sp>
        <p:nvSpPr>
          <p:cNvPr id="5" name="Footer Placeholder 4">
            <a:extLst>
              <a:ext uri="{FF2B5EF4-FFF2-40B4-BE49-F238E27FC236}">
                <a16:creationId xmlns:a16="http://schemas.microsoft.com/office/drawing/2014/main" id="{801486F8-6D82-4FC2-9A2E-7C88AF26F0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6F6A21-987C-41C3-9BF1-FCD6BA4F248A}"/>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204454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33DBA-8E8B-45FB-8560-1A3158D9BB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0FECFE-B8B9-43D8-ABC2-0197B10D5B0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A33EB-365E-47BB-9C17-0D22E630FF07}"/>
              </a:ext>
            </a:extLst>
          </p:cNvPr>
          <p:cNvSpPr>
            <a:spLocks noGrp="1"/>
          </p:cNvSpPr>
          <p:nvPr>
            <p:ph type="dt" sz="half" idx="10"/>
          </p:nvPr>
        </p:nvSpPr>
        <p:spPr/>
        <p:txBody>
          <a:bodyPr/>
          <a:lstStyle/>
          <a:p>
            <a:fld id="{C95B4C4D-5BCC-4A55-8B01-D8F215D2261A}" type="datetime1">
              <a:rPr lang="en-US" smtClean="0"/>
              <a:t>6/4/2018</a:t>
            </a:fld>
            <a:endParaRPr lang="en-US" dirty="0"/>
          </a:p>
        </p:txBody>
      </p:sp>
      <p:sp>
        <p:nvSpPr>
          <p:cNvPr id="5" name="Footer Placeholder 4">
            <a:extLst>
              <a:ext uri="{FF2B5EF4-FFF2-40B4-BE49-F238E27FC236}">
                <a16:creationId xmlns:a16="http://schemas.microsoft.com/office/drawing/2014/main" id="{753F0F62-0BC5-44F8-8AA4-2EC8358B88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390483-3B57-4DBC-A1F5-FAEB67091EBD}"/>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305689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408A-7E40-4F9C-A064-0837A6C0B4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D205B4-89B4-4988-B6B2-CFBB652CFF6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221E2-BC0D-4CF4-948D-1D514FF96052}"/>
              </a:ext>
            </a:extLst>
          </p:cNvPr>
          <p:cNvSpPr>
            <a:spLocks noGrp="1"/>
          </p:cNvSpPr>
          <p:nvPr>
            <p:ph type="dt" sz="half" idx="10"/>
          </p:nvPr>
        </p:nvSpPr>
        <p:spPr/>
        <p:txBody>
          <a:bodyPr/>
          <a:lstStyle/>
          <a:p>
            <a:fld id="{7C3D0903-A689-473D-82D2-7F3E3725D4B6}" type="datetime1">
              <a:rPr lang="en-US" smtClean="0"/>
              <a:t>6/4/2018</a:t>
            </a:fld>
            <a:endParaRPr lang="en-US" dirty="0"/>
          </a:p>
        </p:txBody>
      </p:sp>
      <p:sp>
        <p:nvSpPr>
          <p:cNvPr id="5" name="Footer Placeholder 4">
            <a:extLst>
              <a:ext uri="{FF2B5EF4-FFF2-40B4-BE49-F238E27FC236}">
                <a16:creationId xmlns:a16="http://schemas.microsoft.com/office/drawing/2014/main" id="{22E6939D-6518-4E27-A2AE-A997B288CC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EF305A-F833-4085-8E1F-61E61C02B627}"/>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136929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CC7C-5000-40D0-80E4-73F8760C25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81A5D8-F406-4951-B7CC-D0D9A7989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185926-45BA-470D-BC73-A6414DD9831D}"/>
              </a:ext>
            </a:extLst>
          </p:cNvPr>
          <p:cNvSpPr>
            <a:spLocks noGrp="1"/>
          </p:cNvSpPr>
          <p:nvPr>
            <p:ph type="dt" sz="half" idx="10"/>
          </p:nvPr>
        </p:nvSpPr>
        <p:spPr/>
        <p:txBody>
          <a:bodyPr/>
          <a:lstStyle/>
          <a:p>
            <a:fld id="{503B2E8C-9FFD-4195-9C71-BA9183CAF6EB}" type="datetime1">
              <a:rPr lang="en-US" smtClean="0"/>
              <a:t>6/4/2018</a:t>
            </a:fld>
            <a:endParaRPr lang="en-US" dirty="0"/>
          </a:p>
        </p:txBody>
      </p:sp>
      <p:sp>
        <p:nvSpPr>
          <p:cNvPr id="5" name="Footer Placeholder 4">
            <a:extLst>
              <a:ext uri="{FF2B5EF4-FFF2-40B4-BE49-F238E27FC236}">
                <a16:creationId xmlns:a16="http://schemas.microsoft.com/office/drawing/2014/main" id="{90533F1A-30A1-4CEA-AEA5-190D34FAD9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4521E-DA1F-43F9-AED1-6E53C2AAA6E3}"/>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127966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F172-37EE-460D-AF78-E32B4E1E2E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96FB59-73A4-4034-BE8E-644C21D23A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23EFA3-3B61-4443-B60B-7AD2AAD734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83433-A1E4-476F-AAAE-D91F42601B06}"/>
              </a:ext>
            </a:extLst>
          </p:cNvPr>
          <p:cNvSpPr>
            <a:spLocks noGrp="1"/>
          </p:cNvSpPr>
          <p:nvPr>
            <p:ph type="dt" sz="half" idx="10"/>
          </p:nvPr>
        </p:nvSpPr>
        <p:spPr/>
        <p:txBody>
          <a:bodyPr/>
          <a:lstStyle/>
          <a:p>
            <a:fld id="{6D816E0E-95CD-4265-8726-171D15108F4F}" type="datetime1">
              <a:rPr lang="en-US" smtClean="0"/>
              <a:t>6/4/2018</a:t>
            </a:fld>
            <a:endParaRPr lang="en-US" dirty="0"/>
          </a:p>
        </p:txBody>
      </p:sp>
      <p:sp>
        <p:nvSpPr>
          <p:cNvPr id="6" name="Footer Placeholder 5">
            <a:extLst>
              <a:ext uri="{FF2B5EF4-FFF2-40B4-BE49-F238E27FC236}">
                <a16:creationId xmlns:a16="http://schemas.microsoft.com/office/drawing/2014/main" id="{26438D8C-2FB3-43C2-A6FE-F71D46F997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A60149F-D518-45C0-8862-E27FAB9BAA96}"/>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125107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E1C6A-2A02-48AA-A393-23F3CC2C6A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ED6A61-5744-41BA-8189-0048918F26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EB993A-867C-42ED-A089-AA1218A271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87C186-7E0E-4EE8-82F9-465F4A141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19703A-D195-4D69-9A40-7E7418E116B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61B8C0-FCCD-46F2-8138-3781590BD4E6}"/>
              </a:ext>
            </a:extLst>
          </p:cNvPr>
          <p:cNvSpPr>
            <a:spLocks noGrp="1"/>
          </p:cNvSpPr>
          <p:nvPr>
            <p:ph type="dt" sz="half" idx="10"/>
          </p:nvPr>
        </p:nvSpPr>
        <p:spPr/>
        <p:txBody>
          <a:bodyPr/>
          <a:lstStyle/>
          <a:p>
            <a:fld id="{D5DF85DC-705C-4933-9865-EBB537CEB6EC}" type="datetime1">
              <a:rPr lang="en-US" smtClean="0"/>
              <a:t>6/4/2018</a:t>
            </a:fld>
            <a:endParaRPr lang="en-US" dirty="0"/>
          </a:p>
        </p:txBody>
      </p:sp>
      <p:sp>
        <p:nvSpPr>
          <p:cNvPr id="8" name="Footer Placeholder 7">
            <a:extLst>
              <a:ext uri="{FF2B5EF4-FFF2-40B4-BE49-F238E27FC236}">
                <a16:creationId xmlns:a16="http://schemas.microsoft.com/office/drawing/2014/main" id="{608643CE-54E7-4496-A3EF-4D7E4E18DCF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3085C3-A608-4EB6-8CF0-F75FDCCCBE6E}"/>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3392132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A7F81-6BA4-4E35-AF1F-EBDA823C13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9A287A-04C8-4DF0-A590-9DB326170132}"/>
              </a:ext>
            </a:extLst>
          </p:cNvPr>
          <p:cNvSpPr>
            <a:spLocks noGrp="1"/>
          </p:cNvSpPr>
          <p:nvPr>
            <p:ph type="dt" sz="half" idx="10"/>
          </p:nvPr>
        </p:nvSpPr>
        <p:spPr/>
        <p:txBody>
          <a:bodyPr/>
          <a:lstStyle/>
          <a:p>
            <a:fld id="{59C5A18D-0F73-4265-AAB9-90EAECEF6256}" type="datetime1">
              <a:rPr lang="en-US" smtClean="0"/>
              <a:t>6/4/2018</a:t>
            </a:fld>
            <a:endParaRPr lang="en-US" dirty="0"/>
          </a:p>
        </p:txBody>
      </p:sp>
      <p:sp>
        <p:nvSpPr>
          <p:cNvPr id="4" name="Footer Placeholder 3">
            <a:extLst>
              <a:ext uri="{FF2B5EF4-FFF2-40B4-BE49-F238E27FC236}">
                <a16:creationId xmlns:a16="http://schemas.microsoft.com/office/drawing/2014/main" id="{C1FCEBAF-F977-4EB8-A86B-8FA971BBA96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E9DF6E8-A886-4D3F-96CC-65CA54AAD2C3}"/>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214580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C77FB3-4B85-4F65-99EE-4B803F72C617}"/>
              </a:ext>
            </a:extLst>
          </p:cNvPr>
          <p:cNvSpPr>
            <a:spLocks noGrp="1"/>
          </p:cNvSpPr>
          <p:nvPr>
            <p:ph type="dt" sz="half" idx="10"/>
          </p:nvPr>
        </p:nvSpPr>
        <p:spPr/>
        <p:txBody>
          <a:bodyPr/>
          <a:lstStyle/>
          <a:p>
            <a:fld id="{93C568FE-89F9-499E-AD10-7B53A6400D31}" type="datetime1">
              <a:rPr lang="en-US" smtClean="0"/>
              <a:t>6/4/2018</a:t>
            </a:fld>
            <a:endParaRPr lang="en-US" dirty="0"/>
          </a:p>
        </p:txBody>
      </p:sp>
      <p:sp>
        <p:nvSpPr>
          <p:cNvPr id="3" name="Footer Placeholder 2">
            <a:extLst>
              <a:ext uri="{FF2B5EF4-FFF2-40B4-BE49-F238E27FC236}">
                <a16:creationId xmlns:a16="http://schemas.microsoft.com/office/drawing/2014/main" id="{F66E1865-8307-4337-98B6-7248E037512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2C30D06-CB66-43A2-8BE1-1C25BDB73F89}"/>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304508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A354B-3BAD-41BB-BC72-B175D5944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3E5AB3-FD82-4162-9085-CD4A460D3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836CD2-FF70-43E8-9987-4BD6ABB8E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6BCDBB-66EA-477D-8153-315024780BDB}"/>
              </a:ext>
            </a:extLst>
          </p:cNvPr>
          <p:cNvSpPr>
            <a:spLocks noGrp="1"/>
          </p:cNvSpPr>
          <p:nvPr>
            <p:ph type="dt" sz="half" idx="10"/>
          </p:nvPr>
        </p:nvSpPr>
        <p:spPr/>
        <p:txBody>
          <a:bodyPr/>
          <a:lstStyle/>
          <a:p>
            <a:fld id="{6B6E3EF1-7882-4C0E-A871-31C1B4999FE7}" type="datetime1">
              <a:rPr lang="en-US" smtClean="0"/>
              <a:t>6/4/2018</a:t>
            </a:fld>
            <a:endParaRPr lang="en-US" dirty="0"/>
          </a:p>
        </p:txBody>
      </p:sp>
      <p:sp>
        <p:nvSpPr>
          <p:cNvPr id="6" name="Footer Placeholder 5">
            <a:extLst>
              <a:ext uri="{FF2B5EF4-FFF2-40B4-BE49-F238E27FC236}">
                <a16:creationId xmlns:a16="http://schemas.microsoft.com/office/drawing/2014/main" id="{801EDD70-E5D0-4E68-BB11-DD9CCB29BF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08F635-7D1A-4F01-9A9B-91EE893C21F3}"/>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226911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FEBD-A360-46D3-A8B5-6626757853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B95567-9061-4FF0-9369-0F50B4FF17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0979805-7671-4BAB-85F4-855B774DD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9DC949-818A-4916-BE8B-22D9B83DBD6C}"/>
              </a:ext>
            </a:extLst>
          </p:cNvPr>
          <p:cNvSpPr>
            <a:spLocks noGrp="1"/>
          </p:cNvSpPr>
          <p:nvPr>
            <p:ph type="dt" sz="half" idx="10"/>
          </p:nvPr>
        </p:nvSpPr>
        <p:spPr/>
        <p:txBody>
          <a:bodyPr/>
          <a:lstStyle/>
          <a:p>
            <a:fld id="{58284609-9E68-4347-BA93-E4165A5CF185}" type="datetime1">
              <a:rPr lang="en-US" smtClean="0"/>
              <a:t>6/4/2018</a:t>
            </a:fld>
            <a:endParaRPr lang="en-US" dirty="0"/>
          </a:p>
        </p:txBody>
      </p:sp>
      <p:sp>
        <p:nvSpPr>
          <p:cNvPr id="6" name="Footer Placeholder 5">
            <a:extLst>
              <a:ext uri="{FF2B5EF4-FFF2-40B4-BE49-F238E27FC236}">
                <a16:creationId xmlns:a16="http://schemas.microsoft.com/office/drawing/2014/main" id="{BBA35592-6B08-4E7D-B083-E8BFA47EBF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A15698-45A4-4999-9484-7FC2B57AD802}"/>
              </a:ext>
            </a:extLst>
          </p:cNvPr>
          <p:cNvSpPr>
            <a:spLocks noGrp="1"/>
          </p:cNvSpPr>
          <p:nvPr>
            <p:ph type="sldNum" sz="quarter" idx="12"/>
          </p:nvPr>
        </p:nvSpPr>
        <p:spPr/>
        <p:txBody>
          <a:bodyPr/>
          <a:lstStyle/>
          <a:p>
            <a:fld id="{A952A833-C0A9-4E72-9DD1-A81C95A2FA3A}" type="slidenum">
              <a:rPr lang="en-US" smtClean="0"/>
              <a:t>‹#›</a:t>
            </a:fld>
            <a:endParaRPr lang="en-US" dirty="0"/>
          </a:p>
        </p:txBody>
      </p:sp>
    </p:spTree>
    <p:extLst>
      <p:ext uri="{BB962C8B-B14F-4D97-AF65-F5344CB8AC3E}">
        <p14:creationId xmlns:p14="http://schemas.microsoft.com/office/powerpoint/2010/main" val="143378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1AFCC-901B-4E1A-BB72-0A31E9D4F3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93CA1F-69DC-4480-8CF2-18549F6AE1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07A19-B591-4BC5-AEEE-CDDFBD1EAA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22E6F-1B63-472E-B90A-AE84646391E0}" type="datetime1">
              <a:rPr lang="en-US" smtClean="0"/>
              <a:t>6/4/2018</a:t>
            </a:fld>
            <a:endParaRPr lang="en-US" dirty="0"/>
          </a:p>
        </p:txBody>
      </p:sp>
      <p:sp>
        <p:nvSpPr>
          <p:cNvPr id="5" name="Footer Placeholder 4">
            <a:extLst>
              <a:ext uri="{FF2B5EF4-FFF2-40B4-BE49-F238E27FC236}">
                <a16:creationId xmlns:a16="http://schemas.microsoft.com/office/drawing/2014/main" id="{F5E04C14-6621-4FF4-9C16-86BB95E255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3E9AD97-22A8-4C66-ABB9-59C9C6C86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2A833-C0A9-4E72-9DD1-A81C95A2FA3A}" type="slidenum">
              <a:rPr lang="en-US" smtClean="0"/>
              <a:t>‹#›</a:t>
            </a:fld>
            <a:endParaRPr lang="en-US" dirty="0"/>
          </a:p>
        </p:txBody>
      </p:sp>
    </p:spTree>
    <p:extLst>
      <p:ext uri="{BB962C8B-B14F-4D97-AF65-F5344CB8AC3E}">
        <p14:creationId xmlns:p14="http://schemas.microsoft.com/office/powerpoint/2010/main" val="2869975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F62C4-17CD-431D-BEAA-20EC0AF77375}"/>
              </a:ext>
            </a:extLst>
          </p:cNvPr>
          <p:cNvSpPr>
            <a:spLocks noGrp="1"/>
          </p:cNvSpPr>
          <p:nvPr>
            <p:ph type="ctrTitle"/>
          </p:nvPr>
        </p:nvSpPr>
        <p:spPr/>
        <p:txBody>
          <a:bodyPr>
            <a:normAutofit/>
          </a:bodyPr>
          <a:lstStyle/>
          <a:p>
            <a:r>
              <a:rPr lang="en-US" dirty="0"/>
              <a:t>Proposal for utility and service supply locations</a:t>
            </a:r>
          </a:p>
        </p:txBody>
      </p:sp>
      <p:sp>
        <p:nvSpPr>
          <p:cNvPr id="3" name="Subtitle 2">
            <a:extLst>
              <a:ext uri="{FF2B5EF4-FFF2-40B4-BE49-F238E27FC236}">
                <a16:creationId xmlns:a16="http://schemas.microsoft.com/office/drawing/2014/main" id="{CDC47904-1EDD-4F8C-982B-2F72399016E0}"/>
              </a:ext>
            </a:extLst>
          </p:cNvPr>
          <p:cNvSpPr>
            <a:spLocks noGrp="1"/>
          </p:cNvSpPr>
          <p:nvPr>
            <p:ph type="subTitle" idx="1"/>
          </p:nvPr>
        </p:nvSpPr>
        <p:spPr/>
        <p:txBody>
          <a:bodyPr/>
          <a:lstStyle/>
          <a:p>
            <a:r>
              <a:rPr lang="en-US" dirty="0"/>
              <a:t>Jack Fowler</a:t>
            </a:r>
          </a:p>
          <a:p>
            <a:r>
              <a:rPr lang="en-US" dirty="0"/>
              <a:t>2018-June-05</a:t>
            </a:r>
          </a:p>
        </p:txBody>
      </p:sp>
    </p:spTree>
    <p:extLst>
      <p:ext uri="{BB962C8B-B14F-4D97-AF65-F5344CB8AC3E}">
        <p14:creationId xmlns:p14="http://schemas.microsoft.com/office/powerpoint/2010/main" val="2564345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3154D5-F9ED-447B-AD00-649431CC4B6F}"/>
              </a:ext>
            </a:extLst>
          </p:cNvPr>
          <p:cNvSpPr>
            <a:spLocks noGrp="1"/>
          </p:cNvSpPr>
          <p:nvPr>
            <p:ph idx="1"/>
          </p:nvPr>
        </p:nvSpPr>
        <p:spPr>
          <a:xfrm>
            <a:off x="838200" y="990600"/>
            <a:ext cx="10515600" cy="5186363"/>
          </a:xfrm>
        </p:spPr>
        <p:txBody>
          <a:bodyPr>
            <a:normAutofit/>
          </a:bodyPr>
          <a:lstStyle/>
          <a:p>
            <a:r>
              <a:rPr lang="en-US" dirty="0"/>
              <a:t>The current plan is for DUNE and LBNF to provide the required locations for service locations throughout the underground spaces.  Along with location, the quantities and specifications for these services should be included.  </a:t>
            </a:r>
          </a:p>
          <a:p>
            <a:r>
              <a:rPr lang="en-US" dirty="0"/>
              <a:t>The local distribution for these services will be decided and performed at a later date when planning is more mature.  </a:t>
            </a:r>
          </a:p>
          <a:p>
            <a:r>
              <a:rPr lang="en-US" dirty="0"/>
              <a:t>Also it is possible that there will be several configurations needed over time in some locations.  How to implement this will be decided later.</a:t>
            </a:r>
          </a:p>
          <a:p>
            <a:r>
              <a:rPr lang="en-US" dirty="0"/>
              <a:t>This does not include any specific services that listed in the current requirements.  </a:t>
            </a:r>
            <a:r>
              <a:rPr lang="en-US" dirty="0" err="1"/>
              <a:t>Eg.</a:t>
            </a:r>
            <a:r>
              <a:rPr lang="en-US" dirty="0"/>
              <a:t>  Power for detector and DAQ, power for cryogenic equipment</a:t>
            </a:r>
          </a:p>
        </p:txBody>
      </p:sp>
      <p:sp>
        <p:nvSpPr>
          <p:cNvPr id="4" name="Slide Number Placeholder 3">
            <a:extLst>
              <a:ext uri="{FF2B5EF4-FFF2-40B4-BE49-F238E27FC236}">
                <a16:creationId xmlns:a16="http://schemas.microsoft.com/office/drawing/2014/main" id="{C56729F5-D7F7-49B6-AC37-79684297B98C}"/>
              </a:ext>
            </a:extLst>
          </p:cNvPr>
          <p:cNvSpPr>
            <a:spLocks noGrp="1"/>
          </p:cNvSpPr>
          <p:nvPr>
            <p:ph type="sldNum" sz="quarter" idx="12"/>
          </p:nvPr>
        </p:nvSpPr>
        <p:spPr/>
        <p:txBody>
          <a:bodyPr/>
          <a:lstStyle/>
          <a:p>
            <a:fld id="{A952A833-C0A9-4E72-9DD1-A81C95A2FA3A}" type="slidenum">
              <a:rPr lang="en-US" smtClean="0"/>
              <a:t>2</a:t>
            </a:fld>
            <a:endParaRPr lang="en-US" dirty="0"/>
          </a:p>
        </p:txBody>
      </p:sp>
      <p:sp>
        <p:nvSpPr>
          <p:cNvPr id="5" name="TextBox 4">
            <a:extLst>
              <a:ext uri="{FF2B5EF4-FFF2-40B4-BE49-F238E27FC236}">
                <a16:creationId xmlns:a16="http://schemas.microsoft.com/office/drawing/2014/main" id="{EE109AFA-D79A-4522-8E15-0B0DBD44FC65}"/>
              </a:ext>
            </a:extLst>
          </p:cNvPr>
          <p:cNvSpPr txBox="1"/>
          <p:nvPr/>
        </p:nvSpPr>
        <p:spPr>
          <a:xfrm>
            <a:off x="674254" y="356406"/>
            <a:ext cx="9882910" cy="523220"/>
          </a:xfrm>
          <a:prstGeom prst="rect">
            <a:avLst/>
          </a:prstGeom>
          <a:noFill/>
        </p:spPr>
        <p:txBody>
          <a:bodyPr wrap="square" rtlCol="0">
            <a:spAutoFit/>
          </a:bodyPr>
          <a:lstStyle/>
          <a:p>
            <a:r>
              <a:rPr lang="en-US" sz="2800" dirty="0">
                <a:solidFill>
                  <a:srgbClr val="FFC000"/>
                </a:solidFill>
              </a:rPr>
              <a:t>Current plans for local services and utilities underground</a:t>
            </a:r>
          </a:p>
        </p:txBody>
      </p:sp>
    </p:spTree>
    <p:extLst>
      <p:ext uri="{BB962C8B-B14F-4D97-AF65-F5344CB8AC3E}">
        <p14:creationId xmlns:p14="http://schemas.microsoft.com/office/powerpoint/2010/main" val="117449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10092672---PDF1_Preliminary_26JAN18.pdf - Adobe Acrobat Pro">
            <a:extLst>
              <a:ext uri="{FF2B5EF4-FFF2-40B4-BE49-F238E27FC236}">
                <a16:creationId xmlns:a16="http://schemas.microsoft.com/office/drawing/2014/main" id="{15E9018F-760A-43F5-83E4-AD8F14A4BEC1}"/>
              </a:ext>
            </a:extLst>
          </p:cNvPr>
          <p:cNvPicPr>
            <a:picLocks noChangeAspect="1"/>
          </p:cNvPicPr>
          <p:nvPr/>
        </p:nvPicPr>
        <p:blipFill rotWithShape="1">
          <a:blip r:embed="rId2">
            <a:extLst>
              <a:ext uri="{28A0092B-C50C-407E-A947-70E740481C1C}">
                <a14:useLocalDpi xmlns:a14="http://schemas.microsoft.com/office/drawing/2010/main" val="0"/>
              </a:ext>
            </a:extLst>
          </a:blip>
          <a:srcRect l="4354" t="14760" r="3307" b="2927"/>
          <a:stretch/>
        </p:blipFill>
        <p:spPr>
          <a:xfrm>
            <a:off x="393291" y="710380"/>
            <a:ext cx="11257935" cy="5437240"/>
          </a:xfrm>
          <a:prstGeom prst="rect">
            <a:avLst/>
          </a:prstGeom>
        </p:spPr>
      </p:pic>
      <p:sp>
        <p:nvSpPr>
          <p:cNvPr id="6" name="Slide Number Placeholder 5">
            <a:extLst>
              <a:ext uri="{FF2B5EF4-FFF2-40B4-BE49-F238E27FC236}">
                <a16:creationId xmlns:a16="http://schemas.microsoft.com/office/drawing/2014/main" id="{6A87D2C4-A0B5-41D3-986E-84DCDF6B62C5}"/>
              </a:ext>
            </a:extLst>
          </p:cNvPr>
          <p:cNvSpPr>
            <a:spLocks noGrp="1"/>
          </p:cNvSpPr>
          <p:nvPr>
            <p:ph type="sldNum" sz="quarter" idx="12"/>
          </p:nvPr>
        </p:nvSpPr>
        <p:spPr/>
        <p:txBody>
          <a:bodyPr/>
          <a:lstStyle/>
          <a:p>
            <a:fld id="{A952A833-C0A9-4E72-9DD1-A81C95A2FA3A}" type="slidenum">
              <a:rPr lang="en-US" smtClean="0"/>
              <a:t>3</a:t>
            </a:fld>
            <a:endParaRPr lang="en-US" dirty="0"/>
          </a:p>
        </p:txBody>
      </p:sp>
      <p:sp>
        <p:nvSpPr>
          <p:cNvPr id="7" name="TextBox 6">
            <a:extLst>
              <a:ext uri="{FF2B5EF4-FFF2-40B4-BE49-F238E27FC236}">
                <a16:creationId xmlns:a16="http://schemas.microsoft.com/office/drawing/2014/main" id="{E8B292DF-FF08-42F6-940A-C1D4C33E4C54}"/>
              </a:ext>
            </a:extLst>
          </p:cNvPr>
          <p:cNvSpPr txBox="1"/>
          <p:nvPr/>
        </p:nvSpPr>
        <p:spPr>
          <a:xfrm>
            <a:off x="674254" y="356406"/>
            <a:ext cx="9882910" cy="523220"/>
          </a:xfrm>
          <a:prstGeom prst="rect">
            <a:avLst/>
          </a:prstGeom>
          <a:noFill/>
        </p:spPr>
        <p:txBody>
          <a:bodyPr wrap="square" rtlCol="0">
            <a:spAutoFit/>
          </a:bodyPr>
          <a:lstStyle/>
          <a:p>
            <a:r>
              <a:rPr lang="en-US" sz="2800" dirty="0">
                <a:solidFill>
                  <a:srgbClr val="FFC000"/>
                </a:solidFill>
              </a:rPr>
              <a:t>Underground layout for cavern 1 and the CUC</a:t>
            </a:r>
          </a:p>
        </p:txBody>
      </p:sp>
    </p:spTree>
    <p:extLst>
      <p:ext uri="{BB962C8B-B14F-4D97-AF65-F5344CB8AC3E}">
        <p14:creationId xmlns:p14="http://schemas.microsoft.com/office/powerpoint/2010/main" val="994632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10092672---PDF1_Preliminary_26JAN18.pdf - Adobe Acrobat Pro">
            <a:extLst>
              <a:ext uri="{FF2B5EF4-FFF2-40B4-BE49-F238E27FC236}">
                <a16:creationId xmlns:a16="http://schemas.microsoft.com/office/drawing/2014/main" id="{F8901BA0-AC95-40D1-9BDB-2CB9994463BA}"/>
              </a:ext>
            </a:extLst>
          </p:cNvPr>
          <p:cNvPicPr>
            <a:picLocks noChangeAspect="1"/>
          </p:cNvPicPr>
          <p:nvPr/>
        </p:nvPicPr>
        <p:blipFill rotWithShape="1">
          <a:blip r:embed="rId2">
            <a:extLst>
              <a:ext uri="{28A0092B-C50C-407E-A947-70E740481C1C}">
                <a14:useLocalDpi xmlns:a14="http://schemas.microsoft.com/office/drawing/2010/main" val="0"/>
              </a:ext>
            </a:extLst>
          </a:blip>
          <a:srcRect l="3548" t="14463" r="3548" b="3075"/>
          <a:stretch/>
        </p:blipFill>
        <p:spPr>
          <a:xfrm>
            <a:off x="432618" y="847479"/>
            <a:ext cx="11326763" cy="5447071"/>
          </a:xfrm>
          <a:prstGeom prst="rect">
            <a:avLst/>
          </a:prstGeom>
        </p:spPr>
      </p:pic>
      <p:sp>
        <p:nvSpPr>
          <p:cNvPr id="4" name="Rectangle 3">
            <a:extLst>
              <a:ext uri="{FF2B5EF4-FFF2-40B4-BE49-F238E27FC236}">
                <a16:creationId xmlns:a16="http://schemas.microsoft.com/office/drawing/2014/main" id="{11ACC466-798C-4181-B928-679E2179B87E}"/>
              </a:ext>
            </a:extLst>
          </p:cNvPr>
          <p:cNvSpPr/>
          <p:nvPr/>
        </p:nvSpPr>
        <p:spPr>
          <a:xfrm>
            <a:off x="2946401" y="4664364"/>
            <a:ext cx="1399458" cy="566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8582887-2734-4761-8092-DBAA58C3FD54}"/>
              </a:ext>
            </a:extLst>
          </p:cNvPr>
          <p:cNvSpPr txBox="1"/>
          <p:nvPr/>
        </p:nvSpPr>
        <p:spPr>
          <a:xfrm>
            <a:off x="3087330" y="4778285"/>
            <a:ext cx="1117600" cy="338554"/>
          </a:xfrm>
          <a:prstGeom prst="rect">
            <a:avLst/>
          </a:prstGeom>
          <a:noFill/>
        </p:spPr>
        <p:txBody>
          <a:bodyPr wrap="square" rtlCol="0">
            <a:spAutoFit/>
          </a:bodyPr>
          <a:lstStyle/>
          <a:p>
            <a:r>
              <a:rPr lang="en-US" sz="1600" dirty="0"/>
              <a:t>DAQ, Conf</a:t>
            </a:r>
          </a:p>
        </p:txBody>
      </p:sp>
      <p:sp>
        <p:nvSpPr>
          <p:cNvPr id="6" name="Slide Number Placeholder 5">
            <a:extLst>
              <a:ext uri="{FF2B5EF4-FFF2-40B4-BE49-F238E27FC236}">
                <a16:creationId xmlns:a16="http://schemas.microsoft.com/office/drawing/2014/main" id="{E63544B0-CC41-4E69-80FD-B3C881EF555F}"/>
              </a:ext>
            </a:extLst>
          </p:cNvPr>
          <p:cNvSpPr>
            <a:spLocks noGrp="1"/>
          </p:cNvSpPr>
          <p:nvPr>
            <p:ph type="sldNum" sz="quarter" idx="12"/>
          </p:nvPr>
        </p:nvSpPr>
        <p:spPr/>
        <p:txBody>
          <a:bodyPr/>
          <a:lstStyle/>
          <a:p>
            <a:fld id="{A952A833-C0A9-4E72-9DD1-A81C95A2FA3A}" type="slidenum">
              <a:rPr lang="en-US" smtClean="0"/>
              <a:t>4</a:t>
            </a:fld>
            <a:endParaRPr lang="en-US" dirty="0"/>
          </a:p>
        </p:txBody>
      </p:sp>
      <p:sp>
        <p:nvSpPr>
          <p:cNvPr id="7" name="TextBox 6">
            <a:extLst>
              <a:ext uri="{FF2B5EF4-FFF2-40B4-BE49-F238E27FC236}">
                <a16:creationId xmlns:a16="http://schemas.microsoft.com/office/drawing/2014/main" id="{4A9711F2-3453-4083-9F4B-489381D671D8}"/>
              </a:ext>
            </a:extLst>
          </p:cNvPr>
          <p:cNvSpPr txBox="1"/>
          <p:nvPr/>
        </p:nvSpPr>
        <p:spPr>
          <a:xfrm>
            <a:off x="674254" y="356406"/>
            <a:ext cx="9882910" cy="523220"/>
          </a:xfrm>
          <a:prstGeom prst="rect">
            <a:avLst/>
          </a:prstGeom>
          <a:noFill/>
        </p:spPr>
        <p:txBody>
          <a:bodyPr wrap="square" rtlCol="0">
            <a:spAutoFit/>
          </a:bodyPr>
          <a:lstStyle/>
          <a:p>
            <a:r>
              <a:rPr lang="en-US" sz="2800" dirty="0">
                <a:solidFill>
                  <a:srgbClr val="FFC000"/>
                </a:solidFill>
              </a:rPr>
              <a:t>Plans for chilled water</a:t>
            </a:r>
          </a:p>
        </p:txBody>
      </p:sp>
      <p:cxnSp>
        <p:nvCxnSpPr>
          <p:cNvPr id="9" name="Straight Connector 8">
            <a:extLst>
              <a:ext uri="{FF2B5EF4-FFF2-40B4-BE49-F238E27FC236}">
                <a16:creationId xmlns:a16="http://schemas.microsoft.com/office/drawing/2014/main" id="{854C2C99-D6C6-414D-AAF1-3F123EEB7B33}"/>
              </a:ext>
            </a:extLst>
          </p:cNvPr>
          <p:cNvCxnSpPr>
            <a:cxnSpLocks/>
          </p:cNvCxnSpPr>
          <p:nvPr/>
        </p:nvCxnSpPr>
        <p:spPr>
          <a:xfrm>
            <a:off x="3786909"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395DFE6-ED34-46A5-BA09-6445C721BF00}"/>
              </a:ext>
            </a:extLst>
          </p:cNvPr>
          <p:cNvCxnSpPr>
            <a:cxnSpLocks/>
          </p:cNvCxnSpPr>
          <p:nvPr/>
        </p:nvCxnSpPr>
        <p:spPr>
          <a:xfrm>
            <a:off x="9864621"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22DE8FD-9A14-4791-B588-95D92010D35F}"/>
              </a:ext>
            </a:extLst>
          </p:cNvPr>
          <p:cNvSpPr/>
          <p:nvPr/>
        </p:nvSpPr>
        <p:spPr>
          <a:xfrm>
            <a:off x="3962400"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B8AC6E50-4AFC-4683-8395-43C4BC50F12F}"/>
              </a:ext>
            </a:extLst>
          </p:cNvPr>
          <p:cNvSpPr txBox="1"/>
          <p:nvPr/>
        </p:nvSpPr>
        <p:spPr>
          <a:xfrm>
            <a:off x="4480557" y="2745535"/>
            <a:ext cx="995680" cy="307777"/>
          </a:xfrm>
          <a:prstGeom prst="rect">
            <a:avLst/>
          </a:prstGeom>
          <a:noFill/>
        </p:spPr>
        <p:txBody>
          <a:bodyPr wrap="square" rtlCol="0">
            <a:spAutoFit/>
          </a:bodyPr>
          <a:lstStyle/>
          <a:p>
            <a:pPr algn="ctr"/>
            <a:r>
              <a:rPr lang="en-US" sz="1400" dirty="0"/>
              <a:t>Mezzanine</a:t>
            </a:r>
          </a:p>
        </p:txBody>
      </p:sp>
      <p:sp>
        <p:nvSpPr>
          <p:cNvPr id="14" name="Rectangle 13">
            <a:extLst>
              <a:ext uri="{FF2B5EF4-FFF2-40B4-BE49-F238E27FC236}">
                <a16:creationId xmlns:a16="http://schemas.microsoft.com/office/drawing/2014/main" id="{8B244A69-9E4F-42D4-AA41-13666AD4D825}"/>
              </a:ext>
            </a:extLst>
          </p:cNvPr>
          <p:cNvSpPr/>
          <p:nvPr/>
        </p:nvSpPr>
        <p:spPr>
          <a:xfrm>
            <a:off x="7657137"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89FAD2F-C6AE-4534-A352-984D987C2397}"/>
              </a:ext>
            </a:extLst>
          </p:cNvPr>
          <p:cNvSpPr txBox="1"/>
          <p:nvPr/>
        </p:nvSpPr>
        <p:spPr>
          <a:xfrm>
            <a:off x="8175294" y="2745535"/>
            <a:ext cx="995680" cy="307777"/>
          </a:xfrm>
          <a:prstGeom prst="rect">
            <a:avLst/>
          </a:prstGeom>
          <a:noFill/>
        </p:spPr>
        <p:txBody>
          <a:bodyPr wrap="square" rtlCol="0">
            <a:spAutoFit/>
          </a:bodyPr>
          <a:lstStyle/>
          <a:p>
            <a:pPr algn="ctr"/>
            <a:r>
              <a:rPr lang="en-US" sz="1400" dirty="0"/>
              <a:t>Mezzanine</a:t>
            </a:r>
          </a:p>
        </p:txBody>
      </p:sp>
      <p:sp>
        <p:nvSpPr>
          <p:cNvPr id="16" name="Rectangle 15">
            <a:extLst>
              <a:ext uri="{FF2B5EF4-FFF2-40B4-BE49-F238E27FC236}">
                <a16:creationId xmlns:a16="http://schemas.microsoft.com/office/drawing/2014/main" id="{EF168A77-2A81-4440-B6B9-D632106DDAA1}"/>
              </a:ext>
            </a:extLst>
          </p:cNvPr>
          <p:cNvSpPr/>
          <p:nvPr/>
        </p:nvSpPr>
        <p:spPr>
          <a:xfrm>
            <a:off x="3624580" y="2355273"/>
            <a:ext cx="101595" cy="11741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CAD322D-01DD-432D-9FFB-250AB138D3C0}"/>
              </a:ext>
            </a:extLst>
          </p:cNvPr>
          <p:cNvSpPr/>
          <p:nvPr/>
        </p:nvSpPr>
        <p:spPr>
          <a:xfrm>
            <a:off x="2966068" y="4687191"/>
            <a:ext cx="101595" cy="11741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1615E64-D91A-469A-8BD9-C9224A1BC63E}"/>
              </a:ext>
            </a:extLst>
          </p:cNvPr>
          <p:cNvSpPr/>
          <p:nvPr/>
        </p:nvSpPr>
        <p:spPr>
          <a:xfrm>
            <a:off x="9897750" y="2369673"/>
            <a:ext cx="101595" cy="117417"/>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9AA6B71C-25F0-413C-B21A-AB06631E47AE}"/>
              </a:ext>
            </a:extLst>
          </p:cNvPr>
          <p:cNvSpPr txBox="1"/>
          <p:nvPr/>
        </p:nvSpPr>
        <p:spPr>
          <a:xfrm>
            <a:off x="161925" y="4814133"/>
            <a:ext cx="2643547" cy="1477328"/>
          </a:xfrm>
          <a:prstGeom prst="rect">
            <a:avLst/>
          </a:prstGeom>
          <a:noFill/>
        </p:spPr>
        <p:txBody>
          <a:bodyPr wrap="square" rtlCol="0">
            <a:spAutoFit/>
          </a:bodyPr>
          <a:lstStyle/>
          <a:p>
            <a:r>
              <a:rPr lang="en-US" dirty="0"/>
              <a:t>Flow rates and supply temperature to be calculated by ARUP to dissipate a heat load of 500 kW for each location.</a:t>
            </a:r>
          </a:p>
        </p:txBody>
      </p:sp>
    </p:spTree>
    <p:extLst>
      <p:ext uri="{BB962C8B-B14F-4D97-AF65-F5344CB8AC3E}">
        <p14:creationId xmlns:p14="http://schemas.microsoft.com/office/powerpoint/2010/main" val="1669594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10092672---PDF1_Preliminary_26JAN18.pdf - Adobe Acrobat Pro">
            <a:extLst>
              <a:ext uri="{FF2B5EF4-FFF2-40B4-BE49-F238E27FC236}">
                <a16:creationId xmlns:a16="http://schemas.microsoft.com/office/drawing/2014/main" id="{F8901BA0-AC95-40D1-9BDB-2CB9994463BA}"/>
              </a:ext>
            </a:extLst>
          </p:cNvPr>
          <p:cNvPicPr>
            <a:picLocks noChangeAspect="1"/>
          </p:cNvPicPr>
          <p:nvPr/>
        </p:nvPicPr>
        <p:blipFill rotWithShape="1">
          <a:blip r:embed="rId2">
            <a:extLst>
              <a:ext uri="{28A0092B-C50C-407E-A947-70E740481C1C}">
                <a14:useLocalDpi xmlns:a14="http://schemas.microsoft.com/office/drawing/2010/main" val="0"/>
              </a:ext>
            </a:extLst>
          </a:blip>
          <a:srcRect l="3548" t="14463" r="3548" b="3075"/>
          <a:stretch/>
        </p:blipFill>
        <p:spPr>
          <a:xfrm>
            <a:off x="432618" y="847479"/>
            <a:ext cx="11326763" cy="5447071"/>
          </a:xfrm>
          <a:prstGeom prst="rect">
            <a:avLst/>
          </a:prstGeom>
        </p:spPr>
      </p:pic>
      <p:sp>
        <p:nvSpPr>
          <p:cNvPr id="4" name="Rectangle 3">
            <a:extLst>
              <a:ext uri="{FF2B5EF4-FFF2-40B4-BE49-F238E27FC236}">
                <a16:creationId xmlns:a16="http://schemas.microsoft.com/office/drawing/2014/main" id="{11ACC466-798C-4181-B928-679E2179B87E}"/>
              </a:ext>
            </a:extLst>
          </p:cNvPr>
          <p:cNvSpPr/>
          <p:nvPr/>
        </p:nvSpPr>
        <p:spPr>
          <a:xfrm>
            <a:off x="2946401" y="4664364"/>
            <a:ext cx="1399458" cy="566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8582887-2734-4761-8092-DBAA58C3FD54}"/>
              </a:ext>
            </a:extLst>
          </p:cNvPr>
          <p:cNvSpPr txBox="1"/>
          <p:nvPr/>
        </p:nvSpPr>
        <p:spPr>
          <a:xfrm>
            <a:off x="3087330" y="4778285"/>
            <a:ext cx="1117600" cy="338554"/>
          </a:xfrm>
          <a:prstGeom prst="rect">
            <a:avLst/>
          </a:prstGeom>
          <a:noFill/>
        </p:spPr>
        <p:txBody>
          <a:bodyPr wrap="square" rtlCol="0">
            <a:spAutoFit/>
          </a:bodyPr>
          <a:lstStyle/>
          <a:p>
            <a:r>
              <a:rPr lang="en-US" sz="1600" dirty="0"/>
              <a:t>DAQ, Conf</a:t>
            </a:r>
          </a:p>
        </p:txBody>
      </p:sp>
      <p:sp>
        <p:nvSpPr>
          <p:cNvPr id="6" name="Slide Number Placeholder 5">
            <a:extLst>
              <a:ext uri="{FF2B5EF4-FFF2-40B4-BE49-F238E27FC236}">
                <a16:creationId xmlns:a16="http://schemas.microsoft.com/office/drawing/2014/main" id="{E63544B0-CC41-4E69-80FD-B3C881EF555F}"/>
              </a:ext>
            </a:extLst>
          </p:cNvPr>
          <p:cNvSpPr>
            <a:spLocks noGrp="1"/>
          </p:cNvSpPr>
          <p:nvPr>
            <p:ph type="sldNum" sz="quarter" idx="12"/>
          </p:nvPr>
        </p:nvSpPr>
        <p:spPr/>
        <p:txBody>
          <a:bodyPr/>
          <a:lstStyle/>
          <a:p>
            <a:fld id="{A952A833-C0A9-4E72-9DD1-A81C95A2FA3A}" type="slidenum">
              <a:rPr lang="en-US" smtClean="0"/>
              <a:t>5</a:t>
            </a:fld>
            <a:endParaRPr lang="en-US" dirty="0"/>
          </a:p>
        </p:txBody>
      </p:sp>
      <p:sp>
        <p:nvSpPr>
          <p:cNvPr id="7" name="TextBox 6">
            <a:extLst>
              <a:ext uri="{FF2B5EF4-FFF2-40B4-BE49-F238E27FC236}">
                <a16:creationId xmlns:a16="http://schemas.microsoft.com/office/drawing/2014/main" id="{4A9711F2-3453-4083-9F4B-489381D671D8}"/>
              </a:ext>
            </a:extLst>
          </p:cNvPr>
          <p:cNvSpPr txBox="1"/>
          <p:nvPr/>
        </p:nvSpPr>
        <p:spPr>
          <a:xfrm>
            <a:off x="674254" y="356406"/>
            <a:ext cx="9882910" cy="523220"/>
          </a:xfrm>
          <a:prstGeom prst="rect">
            <a:avLst/>
          </a:prstGeom>
          <a:noFill/>
        </p:spPr>
        <p:txBody>
          <a:bodyPr wrap="square" rtlCol="0">
            <a:spAutoFit/>
          </a:bodyPr>
          <a:lstStyle/>
          <a:p>
            <a:r>
              <a:rPr lang="en-US" sz="2800" dirty="0">
                <a:solidFill>
                  <a:srgbClr val="FFC000"/>
                </a:solidFill>
              </a:rPr>
              <a:t>Plans for industrial water</a:t>
            </a:r>
          </a:p>
        </p:txBody>
      </p:sp>
      <p:cxnSp>
        <p:nvCxnSpPr>
          <p:cNvPr id="9" name="Straight Connector 8">
            <a:extLst>
              <a:ext uri="{FF2B5EF4-FFF2-40B4-BE49-F238E27FC236}">
                <a16:creationId xmlns:a16="http://schemas.microsoft.com/office/drawing/2014/main" id="{854C2C99-D6C6-414D-AAF1-3F123EEB7B33}"/>
              </a:ext>
            </a:extLst>
          </p:cNvPr>
          <p:cNvCxnSpPr>
            <a:cxnSpLocks/>
          </p:cNvCxnSpPr>
          <p:nvPr/>
        </p:nvCxnSpPr>
        <p:spPr>
          <a:xfrm>
            <a:off x="3786909"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395DFE6-ED34-46A5-BA09-6445C721BF00}"/>
              </a:ext>
            </a:extLst>
          </p:cNvPr>
          <p:cNvCxnSpPr>
            <a:cxnSpLocks/>
          </p:cNvCxnSpPr>
          <p:nvPr/>
        </p:nvCxnSpPr>
        <p:spPr>
          <a:xfrm>
            <a:off x="9864621"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22DE8FD-9A14-4791-B588-95D92010D35F}"/>
              </a:ext>
            </a:extLst>
          </p:cNvPr>
          <p:cNvSpPr/>
          <p:nvPr/>
        </p:nvSpPr>
        <p:spPr>
          <a:xfrm>
            <a:off x="3962400"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B8AC6E50-4AFC-4683-8395-43C4BC50F12F}"/>
              </a:ext>
            </a:extLst>
          </p:cNvPr>
          <p:cNvSpPr txBox="1"/>
          <p:nvPr/>
        </p:nvSpPr>
        <p:spPr>
          <a:xfrm>
            <a:off x="4480557" y="2745535"/>
            <a:ext cx="995680" cy="307777"/>
          </a:xfrm>
          <a:prstGeom prst="rect">
            <a:avLst/>
          </a:prstGeom>
          <a:noFill/>
        </p:spPr>
        <p:txBody>
          <a:bodyPr wrap="square" rtlCol="0">
            <a:spAutoFit/>
          </a:bodyPr>
          <a:lstStyle/>
          <a:p>
            <a:pPr algn="ctr"/>
            <a:r>
              <a:rPr lang="en-US" sz="1400" dirty="0"/>
              <a:t>Mezzanine</a:t>
            </a:r>
          </a:p>
        </p:txBody>
      </p:sp>
      <p:sp>
        <p:nvSpPr>
          <p:cNvPr id="14" name="Rectangle 13">
            <a:extLst>
              <a:ext uri="{FF2B5EF4-FFF2-40B4-BE49-F238E27FC236}">
                <a16:creationId xmlns:a16="http://schemas.microsoft.com/office/drawing/2014/main" id="{8B244A69-9E4F-42D4-AA41-13666AD4D825}"/>
              </a:ext>
            </a:extLst>
          </p:cNvPr>
          <p:cNvSpPr/>
          <p:nvPr/>
        </p:nvSpPr>
        <p:spPr>
          <a:xfrm>
            <a:off x="7657137"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89FAD2F-C6AE-4534-A352-984D987C2397}"/>
              </a:ext>
            </a:extLst>
          </p:cNvPr>
          <p:cNvSpPr txBox="1"/>
          <p:nvPr/>
        </p:nvSpPr>
        <p:spPr>
          <a:xfrm>
            <a:off x="8175294" y="2745535"/>
            <a:ext cx="995680" cy="307777"/>
          </a:xfrm>
          <a:prstGeom prst="rect">
            <a:avLst/>
          </a:prstGeom>
          <a:noFill/>
        </p:spPr>
        <p:txBody>
          <a:bodyPr wrap="square" rtlCol="0">
            <a:spAutoFit/>
          </a:bodyPr>
          <a:lstStyle/>
          <a:p>
            <a:pPr algn="ctr"/>
            <a:r>
              <a:rPr lang="en-US" sz="1400" dirty="0"/>
              <a:t>Mezzanine</a:t>
            </a:r>
          </a:p>
        </p:txBody>
      </p:sp>
      <p:sp>
        <p:nvSpPr>
          <p:cNvPr id="16" name="Rectangle 15">
            <a:extLst>
              <a:ext uri="{FF2B5EF4-FFF2-40B4-BE49-F238E27FC236}">
                <a16:creationId xmlns:a16="http://schemas.microsoft.com/office/drawing/2014/main" id="{EF168A77-2A81-4440-B6B9-D632106DDAA1}"/>
              </a:ext>
            </a:extLst>
          </p:cNvPr>
          <p:cNvSpPr/>
          <p:nvPr/>
        </p:nvSpPr>
        <p:spPr>
          <a:xfrm>
            <a:off x="6737964" y="2178948"/>
            <a:ext cx="101595" cy="117417"/>
          </a:xfrm>
          <a:prstGeom prst="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0CAD322D-01DD-432D-9FFB-250AB138D3C0}"/>
              </a:ext>
            </a:extLst>
          </p:cNvPr>
          <p:cNvSpPr/>
          <p:nvPr/>
        </p:nvSpPr>
        <p:spPr>
          <a:xfrm>
            <a:off x="6588744" y="4493517"/>
            <a:ext cx="101595" cy="117417"/>
          </a:xfrm>
          <a:prstGeom prst="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ABB32E65-040C-4E2C-8C7C-3136DD1AF464}"/>
              </a:ext>
            </a:extLst>
          </p:cNvPr>
          <p:cNvSpPr txBox="1"/>
          <p:nvPr/>
        </p:nvSpPr>
        <p:spPr>
          <a:xfrm>
            <a:off x="161925" y="4715428"/>
            <a:ext cx="2643547" cy="1754326"/>
          </a:xfrm>
          <a:prstGeom prst="rect">
            <a:avLst/>
          </a:prstGeom>
          <a:noFill/>
        </p:spPr>
        <p:txBody>
          <a:bodyPr wrap="square" rtlCol="0">
            <a:spAutoFit/>
          </a:bodyPr>
          <a:lstStyle/>
          <a:p>
            <a:r>
              <a:rPr lang="en-US" dirty="0"/>
              <a:t>Flow rates TBD, but realize if large flow rates are required, then a suitable drain must also be specified.  These are currently set at 10 gpm.</a:t>
            </a:r>
          </a:p>
        </p:txBody>
      </p:sp>
    </p:spTree>
    <p:extLst>
      <p:ext uri="{BB962C8B-B14F-4D97-AF65-F5344CB8AC3E}">
        <p14:creationId xmlns:p14="http://schemas.microsoft.com/office/powerpoint/2010/main" val="337230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10092672---PDF1_Preliminary_26JAN18.pdf - Adobe Acrobat Pro">
            <a:extLst>
              <a:ext uri="{FF2B5EF4-FFF2-40B4-BE49-F238E27FC236}">
                <a16:creationId xmlns:a16="http://schemas.microsoft.com/office/drawing/2014/main" id="{F8901BA0-AC95-40D1-9BDB-2CB9994463BA}"/>
              </a:ext>
            </a:extLst>
          </p:cNvPr>
          <p:cNvPicPr>
            <a:picLocks noChangeAspect="1"/>
          </p:cNvPicPr>
          <p:nvPr/>
        </p:nvPicPr>
        <p:blipFill rotWithShape="1">
          <a:blip r:embed="rId2">
            <a:extLst>
              <a:ext uri="{28A0092B-C50C-407E-A947-70E740481C1C}">
                <a14:useLocalDpi xmlns:a14="http://schemas.microsoft.com/office/drawing/2010/main" val="0"/>
              </a:ext>
            </a:extLst>
          </a:blip>
          <a:srcRect l="3548" t="14463" r="3548" b="3075"/>
          <a:stretch/>
        </p:blipFill>
        <p:spPr>
          <a:xfrm>
            <a:off x="432618" y="845574"/>
            <a:ext cx="11326763" cy="5447071"/>
          </a:xfrm>
          <a:prstGeom prst="rect">
            <a:avLst/>
          </a:prstGeom>
        </p:spPr>
      </p:pic>
      <p:sp>
        <p:nvSpPr>
          <p:cNvPr id="4" name="Rectangle 3">
            <a:extLst>
              <a:ext uri="{FF2B5EF4-FFF2-40B4-BE49-F238E27FC236}">
                <a16:creationId xmlns:a16="http://schemas.microsoft.com/office/drawing/2014/main" id="{11ACC466-798C-4181-B928-679E2179B87E}"/>
              </a:ext>
            </a:extLst>
          </p:cNvPr>
          <p:cNvSpPr/>
          <p:nvPr/>
        </p:nvSpPr>
        <p:spPr>
          <a:xfrm>
            <a:off x="2946401" y="4664364"/>
            <a:ext cx="1399458" cy="566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8582887-2734-4761-8092-DBAA58C3FD54}"/>
              </a:ext>
            </a:extLst>
          </p:cNvPr>
          <p:cNvSpPr txBox="1"/>
          <p:nvPr/>
        </p:nvSpPr>
        <p:spPr>
          <a:xfrm>
            <a:off x="3087330" y="4778285"/>
            <a:ext cx="1117600" cy="338554"/>
          </a:xfrm>
          <a:prstGeom prst="rect">
            <a:avLst/>
          </a:prstGeom>
          <a:noFill/>
        </p:spPr>
        <p:txBody>
          <a:bodyPr wrap="square" rtlCol="0">
            <a:spAutoFit/>
          </a:bodyPr>
          <a:lstStyle/>
          <a:p>
            <a:r>
              <a:rPr lang="en-US" sz="1600" dirty="0"/>
              <a:t>DAQ, Conf</a:t>
            </a:r>
          </a:p>
        </p:txBody>
      </p:sp>
      <p:sp>
        <p:nvSpPr>
          <p:cNvPr id="6" name="Slide Number Placeholder 5">
            <a:extLst>
              <a:ext uri="{FF2B5EF4-FFF2-40B4-BE49-F238E27FC236}">
                <a16:creationId xmlns:a16="http://schemas.microsoft.com/office/drawing/2014/main" id="{E63544B0-CC41-4E69-80FD-B3C881EF555F}"/>
              </a:ext>
            </a:extLst>
          </p:cNvPr>
          <p:cNvSpPr>
            <a:spLocks noGrp="1"/>
          </p:cNvSpPr>
          <p:nvPr>
            <p:ph type="sldNum" sz="quarter" idx="12"/>
          </p:nvPr>
        </p:nvSpPr>
        <p:spPr/>
        <p:txBody>
          <a:bodyPr/>
          <a:lstStyle/>
          <a:p>
            <a:fld id="{A952A833-C0A9-4E72-9DD1-A81C95A2FA3A}" type="slidenum">
              <a:rPr lang="en-US" smtClean="0"/>
              <a:t>6</a:t>
            </a:fld>
            <a:endParaRPr lang="en-US" dirty="0"/>
          </a:p>
        </p:txBody>
      </p:sp>
      <p:sp>
        <p:nvSpPr>
          <p:cNvPr id="7" name="TextBox 6">
            <a:extLst>
              <a:ext uri="{FF2B5EF4-FFF2-40B4-BE49-F238E27FC236}">
                <a16:creationId xmlns:a16="http://schemas.microsoft.com/office/drawing/2014/main" id="{4A9711F2-3453-4083-9F4B-489381D671D8}"/>
              </a:ext>
            </a:extLst>
          </p:cNvPr>
          <p:cNvSpPr txBox="1"/>
          <p:nvPr/>
        </p:nvSpPr>
        <p:spPr>
          <a:xfrm>
            <a:off x="674254" y="356406"/>
            <a:ext cx="9882910" cy="523220"/>
          </a:xfrm>
          <a:prstGeom prst="rect">
            <a:avLst/>
          </a:prstGeom>
          <a:noFill/>
        </p:spPr>
        <p:txBody>
          <a:bodyPr wrap="square" rtlCol="0">
            <a:spAutoFit/>
          </a:bodyPr>
          <a:lstStyle/>
          <a:p>
            <a:r>
              <a:rPr lang="en-US" sz="2800" dirty="0">
                <a:solidFill>
                  <a:srgbClr val="FFC000"/>
                </a:solidFill>
              </a:rPr>
              <a:t>Plans for compressed air</a:t>
            </a:r>
          </a:p>
        </p:txBody>
      </p:sp>
      <p:cxnSp>
        <p:nvCxnSpPr>
          <p:cNvPr id="9" name="Straight Connector 8">
            <a:extLst>
              <a:ext uri="{FF2B5EF4-FFF2-40B4-BE49-F238E27FC236}">
                <a16:creationId xmlns:a16="http://schemas.microsoft.com/office/drawing/2014/main" id="{854C2C99-D6C6-414D-AAF1-3F123EEB7B33}"/>
              </a:ext>
            </a:extLst>
          </p:cNvPr>
          <p:cNvCxnSpPr>
            <a:cxnSpLocks/>
          </p:cNvCxnSpPr>
          <p:nvPr/>
        </p:nvCxnSpPr>
        <p:spPr>
          <a:xfrm>
            <a:off x="3786909"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395DFE6-ED34-46A5-BA09-6445C721BF00}"/>
              </a:ext>
            </a:extLst>
          </p:cNvPr>
          <p:cNvCxnSpPr>
            <a:cxnSpLocks/>
          </p:cNvCxnSpPr>
          <p:nvPr/>
        </p:nvCxnSpPr>
        <p:spPr>
          <a:xfrm>
            <a:off x="9864621"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22DE8FD-9A14-4791-B588-95D92010D35F}"/>
              </a:ext>
            </a:extLst>
          </p:cNvPr>
          <p:cNvSpPr/>
          <p:nvPr/>
        </p:nvSpPr>
        <p:spPr>
          <a:xfrm>
            <a:off x="3962400"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B8AC6E50-4AFC-4683-8395-43C4BC50F12F}"/>
              </a:ext>
            </a:extLst>
          </p:cNvPr>
          <p:cNvSpPr txBox="1"/>
          <p:nvPr/>
        </p:nvSpPr>
        <p:spPr>
          <a:xfrm>
            <a:off x="4480557" y="2745535"/>
            <a:ext cx="995680" cy="307777"/>
          </a:xfrm>
          <a:prstGeom prst="rect">
            <a:avLst/>
          </a:prstGeom>
          <a:noFill/>
        </p:spPr>
        <p:txBody>
          <a:bodyPr wrap="square" rtlCol="0">
            <a:spAutoFit/>
          </a:bodyPr>
          <a:lstStyle/>
          <a:p>
            <a:pPr algn="ctr"/>
            <a:r>
              <a:rPr lang="en-US" sz="1400" dirty="0"/>
              <a:t>Mezzanine</a:t>
            </a:r>
          </a:p>
        </p:txBody>
      </p:sp>
      <p:sp>
        <p:nvSpPr>
          <p:cNvPr id="14" name="Rectangle 13">
            <a:extLst>
              <a:ext uri="{FF2B5EF4-FFF2-40B4-BE49-F238E27FC236}">
                <a16:creationId xmlns:a16="http://schemas.microsoft.com/office/drawing/2014/main" id="{8B244A69-9E4F-42D4-AA41-13666AD4D825}"/>
              </a:ext>
            </a:extLst>
          </p:cNvPr>
          <p:cNvSpPr/>
          <p:nvPr/>
        </p:nvSpPr>
        <p:spPr>
          <a:xfrm>
            <a:off x="7657137"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89FAD2F-C6AE-4534-A352-984D987C2397}"/>
              </a:ext>
            </a:extLst>
          </p:cNvPr>
          <p:cNvSpPr txBox="1"/>
          <p:nvPr/>
        </p:nvSpPr>
        <p:spPr>
          <a:xfrm>
            <a:off x="8175294" y="2745535"/>
            <a:ext cx="995680" cy="307777"/>
          </a:xfrm>
          <a:prstGeom prst="rect">
            <a:avLst/>
          </a:prstGeom>
          <a:noFill/>
        </p:spPr>
        <p:txBody>
          <a:bodyPr wrap="square" rtlCol="0">
            <a:spAutoFit/>
          </a:bodyPr>
          <a:lstStyle/>
          <a:p>
            <a:pPr algn="ctr"/>
            <a:r>
              <a:rPr lang="en-US" sz="1400" dirty="0"/>
              <a:t>Mezzanine</a:t>
            </a:r>
          </a:p>
        </p:txBody>
      </p:sp>
      <p:sp>
        <p:nvSpPr>
          <p:cNvPr id="16" name="Rectangle 15">
            <a:extLst>
              <a:ext uri="{FF2B5EF4-FFF2-40B4-BE49-F238E27FC236}">
                <a16:creationId xmlns:a16="http://schemas.microsoft.com/office/drawing/2014/main" id="{91085E90-4B41-4BFB-803F-E508EAC28066}"/>
              </a:ext>
            </a:extLst>
          </p:cNvPr>
          <p:cNvSpPr/>
          <p:nvPr/>
        </p:nvSpPr>
        <p:spPr>
          <a:xfrm>
            <a:off x="3624580" y="2355273"/>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8D9AB6CB-7F4B-40FB-B7A2-3CB8477B10BB}"/>
              </a:ext>
            </a:extLst>
          </p:cNvPr>
          <p:cNvSpPr/>
          <p:nvPr/>
        </p:nvSpPr>
        <p:spPr>
          <a:xfrm>
            <a:off x="3985898" y="3007129"/>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13E2AC8-00CA-42AB-AF68-F60C08068DB1}"/>
              </a:ext>
            </a:extLst>
          </p:cNvPr>
          <p:cNvSpPr/>
          <p:nvPr/>
        </p:nvSpPr>
        <p:spPr>
          <a:xfrm>
            <a:off x="9931402" y="5113344"/>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1D18D288-2E01-4119-A28F-865B00658A46}"/>
              </a:ext>
            </a:extLst>
          </p:cNvPr>
          <p:cNvSpPr/>
          <p:nvPr/>
        </p:nvSpPr>
        <p:spPr>
          <a:xfrm>
            <a:off x="4365526" y="4694279"/>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52A274C4-8BE7-4E61-801E-7261C4B865F2}"/>
              </a:ext>
            </a:extLst>
          </p:cNvPr>
          <p:cNvSpPr/>
          <p:nvPr/>
        </p:nvSpPr>
        <p:spPr>
          <a:xfrm>
            <a:off x="9569758" y="3016943"/>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78FCDE03-D097-47BA-AFC2-B608693D2438}"/>
              </a:ext>
            </a:extLst>
          </p:cNvPr>
          <p:cNvSpPr/>
          <p:nvPr/>
        </p:nvSpPr>
        <p:spPr>
          <a:xfrm>
            <a:off x="6696515" y="3209925"/>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39761788-B812-4FC8-9A0B-3E743364F433}"/>
              </a:ext>
            </a:extLst>
          </p:cNvPr>
          <p:cNvSpPr/>
          <p:nvPr/>
        </p:nvSpPr>
        <p:spPr>
          <a:xfrm>
            <a:off x="6594920" y="2360585"/>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69208309-F0EC-4127-8E48-FAF1BF300014}"/>
              </a:ext>
            </a:extLst>
          </p:cNvPr>
          <p:cNvSpPr/>
          <p:nvPr/>
        </p:nvSpPr>
        <p:spPr>
          <a:xfrm>
            <a:off x="9889261" y="2370110"/>
            <a:ext cx="101595" cy="11741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99C7AE15-A4CB-451A-B307-9111FA8E52D2}"/>
              </a:ext>
            </a:extLst>
          </p:cNvPr>
          <p:cNvSpPr txBox="1"/>
          <p:nvPr/>
        </p:nvSpPr>
        <p:spPr>
          <a:xfrm>
            <a:off x="161925" y="4811696"/>
            <a:ext cx="2643547" cy="1200329"/>
          </a:xfrm>
          <a:prstGeom prst="rect">
            <a:avLst/>
          </a:prstGeom>
          <a:noFill/>
        </p:spPr>
        <p:txBody>
          <a:bodyPr wrap="square" rtlCol="0">
            <a:spAutoFit/>
          </a:bodyPr>
          <a:lstStyle/>
          <a:p>
            <a:r>
              <a:rPr lang="en-GB" dirty="0"/>
              <a:t> Operating pressure of 120 psig. The minimum volume requirement is 220 ACFM at 90 psig.</a:t>
            </a:r>
            <a:endParaRPr lang="en-US" dirty="0"/>
          </a:p>
        </p:txBody>
      </p:sp>
    </p:spTree>
    <p:extLst>
      <p:ext uri="{BB962C8B-B14F-4D97-AF65-F5344CB8AC3E}">
        <p14:creationId xmlns:p14="http://schemas.microsoft.com/office/powerpoint/2010/main" val="4163900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10092672---PDF1_Preliminary_26JAN18.pdf - Adobe Acrobat Pro">
            <a:extLst>
              <a:ext uri="{FF2B5EF4-FFF2-40B4-BE49-F238E27FC236}">
                <a16:creationId xmlns:a16="http://schemas.microsoft.com/office/drawing/2014/main" id="{F8901BA0-AC95-40D1-9BDB-2CB9994463BA}"/>
              </a:ext>
            </a:extLst>
          </p:cNvPr>
          <p:cNvPicPr>
            <a:picLocks noChangeAspect="1"/>
          </p:cNvPicPr>
          <p:nvPr/>
        </p:nvPicPr>
        <p:blipFill rotWithShape="1">
          <a:blip r:embed="rId2">
            <a:extLst>
              <a:ext uri="{28A0092B-C50C-407E-A947-70E740481C1C}">
                <a14:useLocalDpi xmlns:a14="http://schemas.microsoft.com/office/drawing/2010/main" val="0"/>
              </a:ext>
            </a:extLst>
          </a:blip>
          <a:srcRect l="3548" t="14463" r="3548" b="3075"/>
          <a:stretch/>
        </p:blipFill>
        <p:spPr>
          <a:xfrm>
            <a:off x="432618" y="845574"/>
            <a:ext cx="11326763" cy="5447071"/>
          </a:xfrm>
          <a:prstGeom prst="rect">
            <a:avLst/>
          </a:prstGeom>
        </p:spPr>
      </p:pic>
      <p:sp>
        <p:nvSpPr>
          <p:cNvPr id="4" name="Rectangle 3">
            <a:extLst>
              <a:ext uri="{FF2B5EF4-FFF2-40B4-BE49-F238E27FC236}">
                <a16:creationId xmlns:a16="http://schemas.microsoft.com/office/drawing/2014/main" id="{11ACC466-798C-4181-B928-679E2179B87E}"/>
              </a:ext>
            </a:extLst>
          </p:cNvPr>
          <p:cNvSpPr/>
          <p:nvPr/>
        </p:nvSpPr>
        <p:spPr>
          <a:xfrm>
            <a:off x="2946401" y="4664364"/>
            <a:ext cx="1399458" cy="566397"/>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48582887-2734-4761-8092-DBAA58C3FD54}"/>
              </a:ext>
            </a:extLst>
          </p:cNvPr>
          <p:cNvSpPr txBox="1"/>
          <p:nvPr/>
        </p:nvSpPr>
        <p:spPr>
          <a:xfrm>
            <a:off x="3087330" y="4778285"/>
            <a:ext cx="1117600" cy="338554"/>
          </a:xfrm>
          <a:prstGeom prst="rect">
            <a:avLst/>
          </a:prstGeom>
          <a:noFill/>
        </p:spPr>
        <p:txBody>
          <a:bodyPr wrap="square" rtlCol="0">
            <a:spAutoFit/>
          </a:bodyPr>
          <a:lstStyle/>
          <a:p>
            <a:r>
              <a:rPr lang="en-US" sz="1600" dirty="0"/>
              <a:t>DAQ, Conf</a:t>
            </a:r>
          </a:p>
        </p:txBody>
      </p:sp>
      <p:sp>
        <p:nvSpPr>
          <p:cNvPr id="6" name="Slide Number Placeholder 5">
            <a:extLst>
              <a:ext uri="{FF2B5EF4-FFF2-40B4-BE49-F238E27FC236}">
                <a16:creationId xmlns:a16="http://schemas.microsoft.com/office/drawing/2014/main" id="{E63544B0-CC41-4E69-80FD-B3C881EF555F}"/>
              </a:ext>
            </a:extLst>
          </p:cNvPr>
          <p:cNvSpPr>
            <a:spLocks noGrp="1"/>
          </p:cNvSpPr>
          <p:nvPr>
            <p:ph type="sldNum" sz="quarter" idx="12"/>
          </p:nvPr>
        </p:nvSpPr>
        <p:spPr/>
        <p:txBody>
          <a:bodyPr/>
          <a:lstStyle/>
          <a:p>
            <a:fld id="{A952A833-C0A9-4E72-9DD1-A81C95A2FA3A}" type="slidenum">
              <a:rPr lang="en-US" smtClean="0"/>
              <a:t>7</a:t>
            </a:fld>
            <a:endParaRPr lang="en-US" dirty="0"/>
          </a:p>
        </p:txBody>
      </p:sp>
      <p:sp>
        <p:nvSpPr>
          <p:cNvPr id="7" name="TextBox 6">
            <a:extLst>
              <a:ext uri="{FF2B5EF4-FFF2-40B4-BE49-F238E27FC236}">
                <a16:creationId xmlns:a16="http://schemas.microsoft.com/office/drawing/2014/main" id="{4A9711F2-3453-4083-9F4B-489381D671D8}"/>
              </a:ext>
            </a:extLst>
          </p:cNvPr>
          <p:cNvSpPr txBox="1"/>
          <p:nvPr/>
        </p:nvSpPr>
        <p:spPr>
          <a:xfrm>
            <a:off x="674254" y="356406"/>
            <a:ext cx="9882910" cy="523220"/>
          </a:xfrm>
          <a:prstGeom prst="rect">
            <a:avLst/>
          </a:prstGeom>
          <a:noFill/>
        </p:spPr>
        <p:txBody>
          <a:bodyPr wrap="square" rtlCol="0">
            <a:spAutoFit/>
          </a:bodyPr>
          <a:lstStyle/>
          <a:p>
            <a:r>
              <a:rPr lang="en-US" sz="2800" dirty="0">
                <a:solidFill>
                  <a:srgbClr val="FFC000"/>
                </a:solidFill>
              </a:rPr>
              <a:t>Plans for electrical service panels</a:t>
            </a:r>
          </a:p>
        </p:txBody>
      </p:sp>
      <p:cxnSp>
        <p:nvCxnSpPr>
          <p:cNvPr id="9" name="Straight Connector 8">
            <a:extLst>
              <a:ext uri="{FF2B5EF4-FFF2-40B4-BE49-F238E27FC236}">
                <a16:creationId xmlns:a16="http://schemas.microsoft.com/office/drawing/2014/main" id="{854C2C99-D6C6-414D-AAF1-3F123EEB7B33}"/>
              </a:ext>
            </a:extLst>
          </p:cNvPr>
          <p:cNvCxnSpPr>
            <a:cxnSpLocks/>
          </p:cNvCxnSpPr>
          <p:nvPr/>
        </p:nvCxnSpPr>
        <p:spPr>
          <a:xfrm>
            <a:off x="3786909"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395DFE6-ED34-46A5-BA09-6445C721BF00}"/>
              </a:ext>
            </a:extLst>
          </p:cNvPr>
          <p:cNvCxnSpPr>
            <a:cxnSpLocks/>
          </p:cNvCxnSpPr>
          <p:nvPr/>
        </p:nvCxnSpPr>
        <p:spPr>
          <a:xfrm>
            <a:off x="9864621" y="2355273"/>
            <a:ext cx="0" cy="82607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22DE8FD-9A14-4791-B588-95D92010D35F}"/>
              </a:ext>
            </a:extLst>
          </p:cNvPr>
          <p:cNvSpPr/>
          <p:nvPr/>
        </p:nvSpPr>
        <p:spPr>
          <a:xfrm>
            <a:off x="3962400"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B8AC6E50-4AFC-4683-8395-43C4BC50F12F}"/>
              </a:ext>
            </a:extLst>
          </p:cNvPr>
          <p:cNvSpPr txBox="1"/>
          <p:nvPr/>
        </p:nvSpPr>
        <p:spPr>
          <a:xfrm>
            <a:off x="4480557" y="2745535"/>
            <a:ext cx="995680" cy="307777"/>
          </a:xfrm>
          <a:prstGeom prst="rect">
            <a:avLst/>
          </a:prstGeom>
          <a:noFill/>
        </p:spPr>
        <p:txBody>
          <a:bodyPr wrap="square" rtlCol="0">
            <a:spAutoFit/>
          </a:bodyPr>
          <a:lstStyle/>
          <a:p>
            <a:pPr algn="ctr"/>
            <a:r>
              <a:rPr lang="en-US" sz="1400" dirty="0"/>
              <a:t>Mezzanine</a:t>
            </a:r>
          </a:p>
        </p:txBody>
      </p:sp>
      <p:sp>
        <p:nvSpPr>
          <p:cNvPr id="14" name="Rectangle 13">
            <a:extLst>
              <a:ext uri="{FF2B5EF4-FFF2-40B4-BE49-F238E27FC236}">
                <a16:creationId xmlns:a16="http://schemas.microsoft.com/office/drawing/2014/main" id="{8B244A69-9E4F-42D4-AA41-13666AD4D825}"/>
              </a:ext>
            </a:extLst>
          </p:cNvPr>
          <p:cNvSpPr/>
          <p:nvPr/>
        </p:nvSpPr>
        <p:spPr>
          <a:xfrm>
            <a:off x="7657137" y="2667000"/>
            <a:ext cx="2031994" cy="467360"/>
          </a:xfrm>
          <a:prstGeom prst="rect">
            <a:avLst/>
          </a:prstGeom>
          <a:solidFill>
            <a:schemeClr val="bg2">
              <a:lumMod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189FAD2F-C6AE-4534-A352-984D987C2397}"/>
              </a:ext>
            </a:extLst>
          </p:cNvPr>
          <p:cNvSpPr txBox="1"/>
          <p:nvPr/>
        </p:nvSpPr>
        <p:spPr>
          <a:xfrm>
            <a:off x="8175294" y="2745535"/>
            <a:ext cx="995680" cy="307777"/>
          </a:xfrm>
          <a:prstGeom prst="rect">
            <a:avLst/>
          </a:prstGeom>
          <a:noFill/>
        </p:spPr>
        <p:txBody>
          <a:bodyPr wrap="square" rtlCol="0">
            <a:spAutoFit/>
          </a:bodyPr>
          <a:lstStyle/>
          <a:p>
            <a:pPr algn="ctr"/>
            <a:r>
              <a:rPr lang="en-US" sz="1400" dirty="0"/>
              <a:t>Mezzanine</a:t>
            </a:r>
          </a:p>
        </p:txBody>
      </p:sp>
      <p:sp>
        <p:nvSpPr>
          <p:cNvPr id="16" name="Rectangle 15">
            <a:extLst>
              <a:ext uri="{FF2B5EF4-FFF2-40B4-BE49-F238E27FC236}">
                <a16:creationId xmlns:a16="http://schemas.microsoft.com/office/drawing/2014/main" id="{3A9FF821-634C-4689-9D61-C62703ADE258}"/>
              </a:ext>
            </a:extLst>
          </p:cNvPr>
          <p:cNvSpPr/>
          <p:nvPr/>
        </p:nvSpPr>
        <p:spPr>
          <a:xfrm>
            <a:off x="3624580" y="2355273"/>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ABB0D20-1B41-40BD-83BC-E44F31D4EB95}"/>
              </a:ext>
            </a:extLst>
          </p:cNvPr>
          <p:cNvSpPr/>
          <p:nvPr/>
        </p:nvSpPr>
        <p:spPr>
          <a:xfrm>
            <a:off x="6575470" y="4460298"/>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5D5E3DF-C142-4B85-B0FB-5C7E9CFDDFDD}"/>
              </a:ext>
            </a:extLst>
          </p:cNvPr>
          <p:cNvSpPr/>
          <p:nvPr/>
        </p:nvSpPr>
        <p:spPr>
          <a:xfrm>
            <a:off x="6719206" y="3181350"/>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4C708E77-1811-466C-A670-22F87BF12AA4}"/>
              </a:ext>
            </a:extLst>
          </p:cNvPr>
          <p:cNvSpPr/>
          <p:nvPr/>
        </p:nvSpPr>
        <p:spPr>
          <a:xfrm>
            <a:off x="6566805" y="2355273"/>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DBA818F-5C13-442E-9BA4-817544421FC8}"/>
              </a:ext>
            </a:extLst>
          </p:cNvPr>
          <p:cNvSpPr/>
          <p:nvPr/>
        </p:nvSpPr>
        <p:spPr>
          <a:xfrm>
            <a:off x="3624580" y="3025732"/>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B1097CDB-2D7F-4F80-ACE0-6F740CD23B3B}"/>
              </a:ext>
            </a:extLst>
          </p:cNvPr>
          <p:cNvSpPr/>
          <p:nvPr/>
        </p:nvSpPr>
        <p:spPr>
          <a:xfrm>
            <a:off x="9904208" y="3011588"/>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07FB3F53-ABB2-4FF2-AEDD-615DBDE786BD}"/>
              </a:ext>
            </a:extLst>
          </p:cNvPr>
          <p:cNvSpPr/>
          <p:nvPr/>
        </p:nvSpPr>
        <p:spPr>
          <a:xfrm>
            <a:off x="9905488" y="2355273"/>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5D30BA7-DAB5-4786-8F67-9EE8041D22E3}"/>
              </a:ext>
            </a:extLst>
          </p:cNvPr>
          <p:cNvSpPr/>
          <p:nvPr/>
        </p:nvSpPr>
        <p:spPr>
          <a:xfrm>
            <a:off x="9864621" y="5116839"/>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AAC5CBA-2570-492F-9464-531EF88AB735}"/>
              </a:ext>
            </a:extLst>
          </p:cNvPr>
          <p:cNvSpPr/>
          <p:nvPr/>
        </p:nvSpPr>
        <p:spPr>
          <a:xfrm>
            <a:off x="4335775" y="4717704"/>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val 1">
            <a:extLst>
              <a:ext uri="{FF2B5EF4-FFF2-40B4-BE49-F238E27FC236}">
                <a16:creationId xmlns:a16="http://schemas.microsoft.com/office/drawing/2014/main" id="{61A6BE35-2BA9-4BC9-9D05-2D9C4DE932E6}"/>
              </a:ext>
            </a:extLst>
          </p:cNvPr>
          <p:cNvSpPr/>
          <p:nvPr/>
        </p:nvSpPr>
        <p:spPr>
          <a:xfrm>
            <a:off x="3381375" y="2181225"/>
            <a:ext cx="581007" cy="111754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60B680CA-57E3-4D22-9F9E-1C973B09699F}"/>
              </a:ext>
            </a:extLst>
          </p:cNvPr>
          <p:cNvSpPr/>
          <p:nvPr/>
        </p:nvSpPr>
        <p:spPr>
          <a:xfrm>
            <a:off x="9689131" y="2180436"/>
            <a:ext cx="581007" cy="111754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9133439D-85A8-4905-81DA-C7B4BDFD5715}"/>
              </a:ext>
            </a:extLst>
          </p:cNvPr>
          <p:cNvSpPr txBox="1"/>
          <p:nvPr/>
        </p:nvSpPr>
        <p:spPr>
          <a:xfrm>
            <a:off x="7123590" y="1370487"/>
            <a:ext cx="3099087" cy="646331"/>
          </a:xfrm>
          <a:prstGeom prst="rect">
            <a:avLst/>
          </a:prstGeom>
          <a:noFill/>
        </p:spPr>
        <p:txBody>
          <a:bodyPr wrap="square" rtlCol="0">
            <a:spAutoFit/>
          </a:bodyPr>
          <a:lstStyle/>
          <a:p>
            <a:r>
              <a:rPr lang="en-US" dirty="0"/>
              <a:t>Primary use is for welders for warm structure and membrane</a:t>
            </a:r>
          </a:p>
        </p:txBody>
      </p:sp>
      <p:cxnSp>
        <p:nvCxnSpPr>
          <p:cNvPr id="26" name="Straight Arrow Connector 25">
            <a:extLst>
              <a:ext uri="{FF2B5EF4-FFF2-40B4-BE49-F238E27FC236}">
                <a16:creationId xmlns:a16="http://schemas.microsoft.com/office/drawing/2014/main" id="{EFEB8490-F4CA-432F-A9CE-2CF287D15DB5}"/>
              </a:ext>
            </a:extLst>
          </p:cNvPr>
          <p:cNvCxnSpPr>
            <a:cxnSpLocks/>
            <a:stCxn id="8" idx="1"/>
          </p:cNvCxnSpPr>
          <p:nvPr/>
        </p:nvCxnSpPr>
        <p:spPr>
          <a:xfrm flipH="1">
            <a:off x="3867150" y="1693653"/>
            <a:ext cx="3256440" cy="57917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EF0EC7E-92E7-4A3A-A4B9-2E6B6980E7C6}"/>
              </a:ext>
            </a:extLst>
          </p:cNvPr>
          <p:cNvCxnSpPr>
            <a:cxnSpLocks/>
            <a:stCxn id="8" idx="2"/>
          </p:cNvCxnSpPr>
          <p:nvPr/>
        </p:nvCxnSpPr>
        <p:spPr>
          <a:xfrm>
            <a:off x="8673134" y="2016818"/>
            <a:ext cx="1150621" cy="22453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40E7E937-21FB-4794-9976-303D24E17A33}"/>
              </a:ext>
            </a:extLst>
          </p:cNvPr>
          <p:cNvSpPr txBox="1"/>
          <p:nvPr/>
        </p:nvSpPr>
        <p:spPr>
          <a:xfrm>
            <a:off x="142875" y="4717704"/>
            <a:ext cx="2590799" cy="1754326"/>
          </a:xfrm>
          <a:prstGeom prst="rect">
            <a:avLst/>
          </a:prstGeom>
          <a:noFill/>
        </p:spPr>
        <p:txBody>
          <a:bodyPr wrap="square" rtlCol="0">
            <a:spAutoFit/>
          </a:bodyPr>
          <a:lstStyle/>
          <a:p>
            <a:r>
              <a:rPr lang="en-US" dirty="0"/>
              <a:t>Need to quantify/specify</a:t>
            </a:r>
          </a:p>
          <a:p>
            <a:pPr marL="285750" indent="-285750">
              <a:buFont typeface="Arial" panose="020B0604020202020204" pitchFamily="34" charset="0"/>
              <a:buChar char="•"/>
            </a:pPr>
            <a:r>
              <a:rPr lang="en-US" dirty="0"/>
              <a:t>Amount of power</a:t>
            </a:r>
          </a:p>
          <a:p>
            <a:pPr marL="285750" indent="-285750">
              <a:buFont typeface="Arial" panose="020B0604020202020204" pitchFamily="34" charset="0"/>
              <a:buChar char="•"/>
            </a:pPr>
            <a:r>
              <a:rPr lang="en-US" dirty="0"/>
              <a:t>Voltage and type</a:t>
            </a:r>
          </a:p>
          <a:p>
            <a:pPr marL="285750" indent="-285750">
              <a:buFont typeface="Arial" panose="020B0604020202020204" pitchFamily="34" charset="0"/>
              <a:buChar char="•"/>
            </a:pPr>
            <a:r>
              <a:rPr lang="en-US" dirty="0"/>
              <a:t>Approximate number of breakers and amperage</a:t>
            </a:r>
          </a:p>
        </p:txBody>
      </p:sp>
      <p:sp>
        <p:nvSpPr>
          <p:cNvPr id="33" name="Rectangle 32">
            <a:extLst>
              <a:ext uri="{FF2B5EF4-FFF2-40B4-BE49-F238E27FC236}">
                <a16:creationId xmlns:a16="http://schemas.microsoft.com/office/drawing/2014/main" id="{88BFBF66-BF3E-40EB-8233-9B53DC75A31F}"/>
              </a:ext>
            </a:extLst>
          </p:cNvPr>
          <p:cNvSpPr/>
          <p:nvPr/>
        </p:nvSpPr>
        <p:spPr>
          <a:xfrm>
            <a:off x="6978451" y="3025731"/>
            <a:ext cx="101595" cy="11741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96206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1159</TotalTime>
  <Words>275</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Proposal for utility and service supply locations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Fowler</dc:creator>
  <cp:lastModifiedBy>Jack Fowler</cp:lastModifiedBy>
  <cp:revision>11</cp:revision>
  <dcterms:created xsi:type="dcterms:W3CDTF">2018-06-04T17:20:05Z</dcterms:created>
  <dcterms:modified xsi:type="dcterms:W3CDTF">2018-06-05T12:40:04Z</dcterms:modified>
</cp:coreProperties>
</file>