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702" r:id="rId2"/>
  </p:sldMasterIdLst>
  <p:notesMasterIdLst>
    <p:notesMasterId r:id="rId18"/>
  </p:notesMasterIdLst>
  <p:sldIdLst>
    <p:sldId id="256" r:id="rId3"/>
    <p:sldId id="309" r:id="rId4"/>
    <p:sldId id="294" r:id="rId5"/>
    <p:sldId id="304" r:id="rId6"/>
    <p:sldId id="310" r:id="rId7"/>
    <p:sldId id="306" r:id="rId8"/>
    <p:sldId id="307" r:id="rId9"/>
    <p:sldId id="277" r:id="rId10"/>
    <p:sldId id="280" r:id="rId11"/>
    <p:sldId id="279" r:id="rId12"/>
    <p:sldId id="283" r:id="rId13"/>
    <p:sldId id="286" r:id="rId14"/>
    <p:sldId id="293" r:id="rId15"/>
    <p:sldId id="268" r:id="rId16"/>
    <p:sldId id="311" r:id="rId17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6600"/>
    <a:srgbClr val="FF00FF"/>
    <a:srgbClr val="0000FF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3009" autoAdjust="0"/>
  </p:normalViewPr>
  <p:slideViewPr>
    <p:cSldViewPr>
      <p:cViewPr varScale="1">
        <p:scale>
          <a:sx n="131" d="100"/>
          <a:sy n="131" d="100"/>
        </p:scale>
        <p:origin x="15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2D327E7C-34B3-4523-9AD9-9CBB7CFCB89F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2984A0F8-6B8E-48C9-9D9C-0B27A8847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6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tiff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590065" y="1029126"/>
            <a:ext cx="275323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800" b="1" spc="-300" dirty="0" err="1"/>
              <a:t>Muon</a:t>
            </a:r>
            <a:r>
              <a:rPr lang="en-US" sz="4800" b="1" spc="-300" dirty="0"/>
              <a:t> g-2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05" y="1145540"/>
            <a:ext cx="822960" cy="594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1E2426-D394-9A48-9C0C-78771BD88E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6600" y="5676229"/>
            <a:ext cx="1807387" cy="9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5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10/22/18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r>
              <a:rPr lang="en-US"/>
              <a:t>M. Smith - MUSE General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2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10/22/18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M. Smith - MUSE General Meeting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3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10/22/18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M. Smith - MUSE General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10/22/18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M. Smith - MUSE General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7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10/22/18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Smith - MUSE General Meeting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EE991-FC02-442C-8920-CA3908BD08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61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10/22/18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Smith - MUSE General Meeting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A5394-9915-4EBB-B58A-A4A12E9E6B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590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10/22/18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Smith - MUSE General Meeting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F0B5E-F0AB-482A-ACDD-5F2EC81F2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57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10/22/18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Smith - MUSE General Meeting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4EA2B-93FC-4712-B29B-72E13D55C8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13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tif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/>
              <a:t>10/22/18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M. Smith - MUSE General Meeting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DEB69970-60EE-486F-AAF8-4744CB561250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85987"/>
            <a:ext cx="118872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E5128E-F679-EA40-8C5B-8C0DFFBA13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86399" y="6518481"/>
            <a:ext cx="502355" cy="25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 altLang="en-US"/>
              <a:t>10/22/18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Smith - MUSE General Meeting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7C44508F-6D7E-4B26-B3D6-CC416A81C3C1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49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anose="020B0600070205080204" pitchFamily="34" charset="-128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itchFamily="34" charset="0"/>
              </a:rPr>
              <a:t>Gain Systematics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Helvetica" pitchFamily="34" charset="0"/>
              </a:rPr>
              <a:t>Matthias Smith</a:t>
            </a:r>
          </a:p>
          <a:p>
            <a:r>
              <a:rPr lang="en-US" altLang="en-US" dirty="0">
                <a:latin typeface="Helvetica" pitchFamily="34" charset="0"/>
              </a:rPr>
              <a:t>MUSE General Meeting</a:t>
            </a:r>
          </a:p>
          <a:p>
            <a:r>
              <a:rPr lang="en-US" altLang="en-US" dirty="0">
                <a:latin typeface="Helvetica" pitchFamily="34" charset="0"/>
              </a:rPr>
              <a:t>22 Oct 2018</a:t>
            </a:r>
          </a:p>
        </p:txBody>
      </p:sp>
    </p:spTree>
    <p:extLst>
      <p:ext uri="{BB962C8B-B14F-4D97-AF65-F5344CB8AC3E}">
        <p14:creationId xmlns:p14="http://schemas.microsoft.com/office/powerpoint/2010/main" val="180534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7136-6AAE-554F-99A1-55846D3F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In-fill Gain Function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3E892D-A0CA-0F4E-890C-426BAA601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17" y="2111790"/>
            <a:ext cx="3458441" cy="2593831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0D4BEDE-1BA5-2344-A431-CED0B48CC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066800"/>
            <a:ext cx="3875255" cy="4423173"/>
          </a:xfrm>
        </p:spPr>
        <p:txBody>
          <a:bodyPr/>
          <a:lstStyle/>
          <a:p>
            <a:r>
              <a:rPr lang="en-US" sz="1800" dirty="0"/>
              <a:t>Exponential decay</a:t>
            </a:r>
          </a:p>
          <a:p>
            <a:pPr lvl="1"/>
            <a:r>
              <a:rPr lang="en-US" sz="1800" dirty="0"/>
              <a:t>f(t) = g (1 – a </a:t>
            </a:r>
            <a:r>
              <a:rPr lang="en-US" sz="1800" dirty="0" err="1"/>
              <a:t>exp</a:t>
            </a:r>
            <a:r>
              <a:rPr lang="en-US" sz="1800" dirty="0"/>
              <a:t>[(t-t0)/tau])</a:t>
            </a:r>
          </a:p>
        </p:txBody>
      </p:sp>
      <p:pic>
        <p:nvPicPr>
          <p:cNvPr id="23" name="Content Placeholder 13">
            <a:extLst>
              <a:ext uri="{FF2B5EF4-FFF2-40B4-BE49-F238E27FC236}">
                <a16:creationId xmlns:a16="http://schemas.microsoft.com/office/drawing/2014/main" id="{4F21ACCD-965A-2D48-B2C7-8EDACF8EA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558" y="2111790"/>
            <a:ext cx="3458442" cy="25938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32DEB-8677-6B41-ADEE-5C4B3DEE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3DD38-5471-FF45-81F6-001FDAC8B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0248B-B8B7-8D46-95B8-46942F6E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2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D164-47E4-794F-AEAE-2519B41C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In-fill Gain Function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1D8E1-A994-2D4D-BC20-F43F42A8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4020436" cy="3263504"/>
          </a:xfrm>
        </p:spPr>
        <p:txBody>
          <a:bodyPr/>
          <a:lstStyle/>
          <a:p>
            <a:r>
              <a:rPr lang="en-US" dirty="0"/>
              <a:t>Built the in-fill gain function for two different datasets</a:t>
            </a:r>
          </a:p>
          <a:p>
            <a:r>
              <a:rPr lang="en-US" dirty="0"/>
              <a:t>Functions similar but not identical</a:t>
            </a:r>
          </a:p>
          <a:p>
            <a:r>
              <a:rPr lang="en-US" dirty="0"/>
              <a:t>Must be modeled separately for each set of stable configurations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E14EC-7533-574E-8E02-F3107B3C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86" y="2125266"/>
            <a:ext cx="4014925" cy="3011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F02110-9FCA-3B4F-A97F-07A2988281A3}"/>
              </a:ext>
            </a:extLst>
          </p:cNvPr>
          <p:cNvSpPr txBox="1"/>
          <p:nvPr/>
        </p:nvSpPr>
        <p:spPr>
          <a:xfrm>
            <a:off x="7081428" y="4055931"/>
            <a:ext cx="13164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699008-05ED-7642-9DEC-F1CAF216E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1AE456-898A-554C-A2CE-D41B0353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20FF95-3BC5-6B49-9925-95869CDA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97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FD8BD-AA66-BA4D-960B-1F0268E72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Double Pulse Early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58F2C-AF7F-0244-8831-AF91C73A7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to build per crystal function</a:t>
            </a:r>
          </a:p>
          <a:p>
            <a:pPr lvl="1"/>
            <a:r>
              <a:rPr lang="en-US" dirty="0"/>
              <a:t>G(E1, E2, </a:t>
            </a:r>
            <a:r>
              <a:rPr lang="en-US" dirty="0" err="1"/>
              <a:t>Δt</a:t>
            </a:r>
            <a:r>
              <a:rPr lang="en-US" dirty="0"/>
              <a:t>)</a:t>
            </a:r>
          </a:p>
          <a:p>
            <a:r>
              <a:rPr lang="en-US" dirty="0"/>
              <a:t>Summary Plots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A9378-3625-6045-A74F-5473F9DFC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6" y="3193755"/>
            <a:ext cx="4308224" cy="2200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8BBC9-DA8F-2C40-9C4B-AB452D60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30" y="3193738"/>
            <a:ext cx="3912071" cy="2200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6DC4B5-228C-8F42-B9C0-2C6BAAEA5151}"/>
              </a:ext>
            </a:extLst>
          </p:cNvPr>
          <p:cNvSpPr txBox="1"/>
          <p:nvPr/>
        </p:nvSpPr>
        <p:spPr>
          <a:xfrm>
            <a:off x="3381154" y="4645098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Raw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B7BDE-3E2F-2E46-8FA2-1C8FECB17D6C}"/>
              </a:ext>
            </a:extLst>
          </p:cNvPr>
          <p:cNvSpPr txBox="1"/>
          <p:nvPr/>
        </p:nvSpPr>
        <p:spPr>
          <a:xfrm>
            <a:off x="6793407" y="4586343"/>
            <a:ext cx="1579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Lognormal </a:t>
            </a:r>
            <a:r>
              <a:rPr lang="en-US" sz="1350" dirty="0" err="1"/>
              <a:t>Fcn</a:t>
            </a:r>
            <a:r>
              <a:rPr lang="en-US" sz="1350" dirty="0"/>
              <a:t> Fit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86731-EAE2-0242-BB8C-776D4F344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2EB39-3526-1149-A50A-7225EFA8A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406BE-8712-2A43-8F2F-527F0B0B5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59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614D2-322E-7343-90CE-2A6D0ED9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Short-time Double Pulse Further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5539-C36D-9641-8D00-E119BB039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Paolo </a:t>
            </a:r>
            <a:r>
              <a:rPr lang="en-US" dirty="0" err="1"/>
              <a:t>Girotti</a:t>
            </a:r>
            <a:r>
              <a:rPr lang="en-US" dirty="0"/>
              <a:t> analyzing datasets</a:t>
            </a:r>
          </a:p>
          <a:p>
            <a:r>
              <a:rPr lang="en-US" dirty="0"/>
              <a:t>Data from March, new data in October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E0BE5-0B51-644A-9992-9B2D86DE5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41" y="2953781"/>
            <a:ext cx="4439990" cy="2399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0AC61-737F-C346-967D-2EFB8794B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51" y="2953781"/>
            <a:ext cx="3534170" cy="23999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3609D7-F4AD-944F-8382-915791D84906}"/>
              </a:ext>
            </a:extLst>
          </p:cNvPr>
          <p:cNvSpPr txBox="1"/>
          <p:nvPr/>
        </p:nvSpPr>
        <p:spPr>
          <a:xfrm>
            <a:off x="5632201" y="4573329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5AF35-1338-B049-908F-F5C6DBB605F4}"/>
              </a:ext>
            </a:extLst>
          </p:cNvPr>
          <p:cNvSpPr txBox="1"/>
          <p:nvPr/>
        </p:nvSpPr>
        <p:spPr>
          <a:xfrm>
            <a:off x="2063252" y="4592212"/>
            <a:ext cx="1127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EE839-85C7-4D44-9701-1F2D9FD5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86B8E-6E92-4542-9FA2-67CE2467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A9AE7-E76D-3345-8591-FE58184E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76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0215C-AB6E-9143-B86F-A20DB978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Long-time Double Pulse Preliminary 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9AAAE-41AD-8140-AF09-FB2565B32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Being analyzed by Elia </a:t>
            </a:r>
            <a:r>
              <a:rPr lang="en-US" dirty="0" err="1"/>
              <a:t>Bottalico</a:t>
            </a:r>
            <a:endParaRPr lang="en-US" dirty="0"/>
          </a:p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5CBC356-EC28-D741-AAEB-8D93736E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9D8095-48EF-614F-8F77-369FE8A4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807724-A040-A64B-B7E7-4575008E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7331A-6E68-764D-9B26-3C1523380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531" y="2259807"/>
            <a:ext cx="4438938" cy="29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97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CFA1-CA39-FE4F-8505-FFBB68BB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BB891-9BE6-1C44-BB96-28C81CA3B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 and model systematic gain changes at different time scales</a:t>
            </a:r>
          </a:p>
          <a:p>
            <a:r>
              <a:rPr lang="en-US" dirty="0"/>
              <a:t>Out-of-fill Gain Correction model implemented</a:t>
            </a:r>
          </a:p>
          <a:p>
            <a:pPr lvl="1"/>
            <a:r>
              <a:rPr lang="en-US" dirty="0"/>
              <a:t>Achieves long timescale goal of &lt; 1%</a:t>
            </a:r>
          </a:p>
          <a:p>
            <a:r>
              <a:rPr lang="en-US" dirty="0"/>
              <a:t>In-fill Gain Correction model implemented</a:t>
            </a:r>
          </a:p>
          <a:p>
            <a:pPr lvl="1"/>
            <a:r>
              <a:rPr lang="en-US" dirty="0"/>
              <a:t>Able to model to gain fluctuations to ~0.05% for 60h dataset</a:t>
            </a:r>
          </a:p>
          <a:p>
            <a:r>
              <a:rPr lang="en-US" dirty="0"/>
              <a:t>Work for double-pulse corrections is ongoing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2002D-A74D-2E46-B155-32CE3DA5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38E5D-09BB-1649-A2FB-1992C49B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140B4-6D46-7141-AA29-71B3E3F9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49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4E03-4E7A-0441-B05B-871643C9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Gain Corrections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DB324-302E-0548-88E9-38B86659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D5245-95CA-ED48-AF75-5562350DD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0AEAC-F2CF-D244-87DE-121D11E5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D273B-2101-3542-99F9-9F2D800BD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4038599" cy="4987867"/>
          </a:xfrm>
        </p:spPr>
        <p:txBody>
          <a:bodyPr/>
          <a:lstStyle/>
          <a:p>
            <a:r>
              <a:rPr lang="en-US" dirty="0"/>
              <a:t>Use an energy cut to create standard “wiggle” plot</a:t>
            </a:r>
          </a:p>
          <a:p>
            <a:r>
              <a:rPr lang="en-US" dirty="0"/>
              <a:t>Gain fluctuations smear this cut with possible systematic effects</a:t>
            </a:r>
          </a:p>
          <a:p>
            <a:r>
              <a:rPr lang="en-US" dirty="0"/>
              <a:t>Rate dependent effects are anticipated which can cause early to late phase changes</a:t>
            </a:r>
          </a:p>
          <a:p>
            <a:r>
              <a:rPr lang="en-US" dirty="0"/>
              <a:t>Goal: 𝝳G/G &lt; 10^-3 </a:t>
            </a:r>
            <a:br>
              <a:rPr lang="en-US" dirty="0"/>
            </a:br>
            <a:r>
              <a:rPr lang="en-US" dirty="0"/>
              <a:t>over 700 </a:t>
            </a:r>
            <a:r>
              <a:rPr lang="en-US" dirty="0" err="1"/>
              <a:t>μs</a:t>
            </a:r>
            <a:r>
              <a:rPr lang="en-US" dirty="0"/>
              <a:t> fill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1B9E13-E39A-C849-BA28-11A23D70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605879"/>
            <a:ext cx="2424066" cy="1739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678DE4-01C4-5E43-9CF9-6E8FC0480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252121"/>
            <a:ext cx="2881266" cy="1678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0C6A36-A818-2949-B9FE-0E870DD97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12"/>
          <a:stretch/>
        </p:blipFill>
        <p:spPr>
          <a:xfrm>
            <a:off x="5195934" y="1054394"/>
            <a:ext cx="2881266" cy="15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Gain Correction Philosophies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889" y="1695307"/>
            <a:ext cx="4213514" cy="34129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Out-of-fill</a:t>
            </a:r>
          </a:p>
          <a:p>
            <a:pPr lvl="1"/>
            <a:r>
              <a:rPr lang="en-US" dirty="0"/>
              <a:t>Why? To correct the long-term gain variation (mostly temperature dependence of the </a:t>
            </a:r>
            <a:r>
              <a:rPr lang="en-US" dirty="0" err="1"/>
              <a:t>SiPMs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How? By firing the laser between fills </a:t>
            </a:r>
          </a:p>
          <a:p>
            <a:r>
              <a:rPr lang="en-US" dirty="0"/>
              <a:t>In-fill</a:t>
            </a:r>
          </a:p>
          <a:p>
            <a:pPr lvl="1"/>
            <a:r>
              <a:rPr lang="en-US" dirty="0"/>
              <a:t>Why? To correct systematic gain shifts while positrons are present</a:t>
            </a:r>
          </a:p>
          <a:p>
            <a:pPr lvl="1"/>
            <a:r>
              <a:rPr lang="en-US" dirty="0"/>
              <a:t>How? By firing the laser within fills</a:t>
            </a:r>
          </a:p>
          <a:p>
            <a:r>
              <a:rPr lang="en-US" dirty="0"/>
              <a:t>Double Pulse</a:t>
            </a:r>
          </a:p>
          <a:p>
            <a:pPr lvl="1"/>
            <a:r>
              <a:rPr lang="en-US" dirty="0"/>
              <a:t>Why? The </a:t>
            </a:r>
            <a:r>
              <a:rPr lang="en-US" dirty="0" err="1"/>
              <a:t>SiPM</a:t>
            </a:r>
            <a:r>
              <a:rPr lang="en-US" dirty="0"/>
              <a:t> gain drops after one pulse, so next could have lower energy</a:t>
            </a:r>
          </a:p>
          <a:p>
            <a:pPr lvl="1"/>
            <a:r>
              <a:rPr lang="en-US" dirty="0"/>
              <a:t>How? Separate DAQ mode to systematically vary E1, E2, </a:t>
            </a:r>
            <a:r>
              <a:rPr lang="en-US" dirty="0" err="1"/>
              <a:t>dt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82" y="2978011"/>
            <a:ext cx="4408343" cy="243218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24A4F99-1E63-0447-9F16-727754F8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D9DB900-6C33-4C42-913E-04D2FB8F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D385C6-ED3E-C046-BAFF-FC182407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717D0-53C3-0544-A544-A2710114A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95307"/>
            <a:ext cx="2425708" cy="1282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DE0EC4-9DDB-3A43-9DAC-2FF61C3ABD29}"/>
              </a:ext>
            </a:extLst>
          </p:cNvPr>
          <p:cNvSpPr txBox="1"/>
          <p:nvPr/>
        </p:nvSpPr>
        <p:spPr>
          <a:xfrm>
            <a:off x="5481042" y="1325975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⍵</a:t>
            </a:r>
            <a:r>
              <a:rPr lang="en-US" baseline="-25000" dirty="0"/>
              <a:t>a</a:t>
            </a:r>
            <a:r>
              <a:rPr lang="en-US" dirty="0"/>
              <a:t> Wiggle Plot</a:t>
            </a:r>
          </a:p>
        </p:txBody>
      </p:sp>
    </p:spTree>
    <p:extLst>
      <p:ext uri="{BB962C8B-B14F-4D97-AF65-F5344CB8AC3E}">
        <p14:creationId xmlns:p14="http://schemas.microsoft.com/office/powerpoint/2010/main" val="23404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255" y="1857027"/>
            <a:ext cx="3785933" cy="326350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/>
              <a:t>It corrects </a:t>
            </a:r>
            <a:r>
              <a:rPr lang="en-US" sz="2000" dirty="0" err="1"/>
              <a:t>SiPM’s</a:t>
            </a:r>
            <a:r>
              <a:rPr lang="en-US" sz="2000" dirty="0"/>
              <a:t> gain fluctuations due to temperature variations using the </a:t>
            </a:r>
            <a:r>
              <a:rPr lang="en-US" sz="2000" dirty="0">
                <a:solidFill>
                  <a:srgbClr val="FF0000"/>
                </a:solidFill>
              </a:rPr>
              <a:t>out-of-fill pulses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/>
              <a:t>A correction factor for each of the 1296 calorimeters channels per </a:t>
            </a:r>
            <a:r>
              <a:rPr lang="en-US" sz="2000" dirty="0" err="1"/>
              <a:t>subrun</a:t>
            </a:r>
            <a:r>
              <a:rPr lang="en-US" sz="2000" dirty="0"/>
              <a:t>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8A7AA8-C626-0F48-9A03-FD08290D6033}"/>
              </a:ext>
            </a:extLst>
          </p:cNvPr>
          <p:cNvGrpSpPr/>
          <p:nvPr/>
        </p:nvGrpSpPr>
        <p:grpSpPr>
          <a:xfrm>
            <a:off x="2133600" y="1728906"/>
            <a:ext cx="6223105" cy="1773567"/>
            <a:chOff x="2261237" y="1862632"/>
            <a:chExt cx="6223105" cy="17735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752" y="1862632"/>
              <a:ext cx="3214590" cy="1773567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7570631" y="2249599"/>
              <a:ext cx="0" cy="520599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394188" y="2004448"/>
              <a:ext cx="4603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EOF</a:t>
              </a:r>
            </a:p>
          </p:txBody>
        </p:sp>
        <p:sp>
          <p:nvSpPr>
            <p:cNvPr id="7" name="Frame 6"/>
            <p:cNvSpPr/>
            <p:nvPr/>
          </p:nvSpPr>
          <p:spPr>
            <a:xfrm>
              <a:off x="7633099" y="1920780"/>
              <a:ext cx="691580" cy="936025"/>
            </a:xfrm>
            <a:prstGeom prst="frame">
              <a:avLst>
                <a:gd name="adj1" fmla="val 4454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9" name="Elbow Connector 8"/>
            <p:cNvCxnSpPr>
              <a:cxnSpLocks/>
              <a:endCxn id="7" idx="0"/>
            </p:cNvCxnSpPr>
            <p:nvPr/>
          </p:nvCxnSpPr>
          <p:spPr>
            <a:xfrm flipV="1">
              <a:off x="2261237" y="1920780"/>
              <a:ext cx="5717652" cy="1344459"/>
            </a:xfrm>
            <a:prstGeom prst="bentConnector4">
              <a:avLst>
                <a:gd name="adj1" fmla="val 51570"/>
                <a:gd name="adj2" fmla="val 117003"/>
              </a:avLst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r="2184"/>
          <a:stretch/>
        </p:blipFill>
        <p:spPr>
          <a:xfrm>
            <a:off x="1751876" y="5002501"/>
            <a:ext cx="4997534" cy="7263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2328" y="4430046"/>
            <a:ext cx="1688036" cy="5078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Correction every subrun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59184" y="4855575"/>
            <a:ext cx="596724" cy="35759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65434" y="4434044"/>
            <a:ext cx="1989712" cy="5078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Avg. </a:t>
            </a:r>
            <a:r>
              <a:rPr lang="en-US" sz="13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SiPM</a:t>
            </a:r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response to </a:t>
            </a:r>
          </a:p>
          <a:p>
            <a:r>
              <a:rPr lang="en-US" sz="13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oof</a:t>
            </a:r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laser pulse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226861" y="4823703"/>
            <a:ext cx="484233" cy="293717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91122" y="4436279"/>
            <a:ext cx="2454518" cy="5078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Laser fluctuations monitored  </a:t>
            </a:r>
          </a:p>
          <a:p>
            <a:pPr algn="r"/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the SMs 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314498" y="4855575"/>
            <a:ext cx="215109" cy="35759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29722" y="5789489"/>
            <a:ext cx="6763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Correction </a:t>
            </a:r>
            <a:r>
              <a:rPr lang="en-US" sz="13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wrt</a:t>
            </a:r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reference Run (same run used for energy calibration, 14395 for Run1 )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468980" y="5571277"/>
            <a:ext cx="387479" cy="15758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43" idx="0"/>
            <a:endCxn id="21" idx="3"/>
          </p:cNvCxnSpPr>
          <p:nvPr/>
        </p:nvCxnSpPr>
        <p:spPr>
          <a:xfrm rot="5400000" flipH="1" flipV="1">
            <a:off x="7097017" y="4831996"/>
            <a:ext cx="490424" cy="206822"/>
          </a:xfrm>
          <a:prstGeom prst="bentConnector4">
            <a:avLst>
              <a:gd name="adj1" fmla="val 24113"/>
              <a:gd name="adj2" fmla="val 21053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920461" y="5180619"/>
            <a:ext cx="636713" cy="3000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rgbClr val="FF0000"/>
                </a:solidFill>
              </a:rPr>
              <a:t>NEW!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46" name="Right Brace 45"/>
          <p:cNvSpPr/>
          <p:nvPr/>
        </p:nvSpPr>
        <p:spPr>
          <a:xfrm>
            <a:off x="7294680" y="4457060"/>
            <a:ext cx="127808" cy="43784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9247F11-BB9A-9643-8A6D-1CBB73CE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8FAB47-4830-A64C-95B2-6BCF1F3D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4</a:t>
            </a:fld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209D3EEA-A7B2-1D40-9C1C-E16E3D0F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Out-of-fill Correction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B15899D5-A525-5348-8F4E-86CEE6A69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219141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7562-CD48-4044-A0C5-00C2239F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Out-of-fill Correction Diagram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5085E5-713B-6A4E-84D0-13C0FF074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4069" y="2730163"/>
            <a:ext cx="3124200" cy="22966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0BFE7-DDBB-1540-B2B1-18A309E0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50E4E-942D-6E4C-91D0-5D286CEA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E5C83-3852-BE41-86DC-99F8AA01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69970-60EE-486F-AAF8-4744CB561250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1392FA-C729-E140-B7EC-5073B8C25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2548467" cy="1866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3A5B8-A90A-D445-BA47-7739C9F56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91" y="3979346"/>
            <a:ext cx="2548467" cy="1871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BF1B40-ED9A-0840-9DF3-B987D0D44BCA}"/>
              </a:ext>
            </a:extLst>
          </p:cNvPr>
          <p:cNvSpPr txBox="1"/>
          <p:nvPr/>
        </p:nvSpPr>
        <p:spPr>
          <a:xfrm>
            <a:off x="776936" y="41148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SiPM</a:t>
            </a:r>
            <a:r>
              <a:rPr lang="en-US" dirty="0"/>
              <a:t>&gt;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E69D8-DD3E-8F4B-A545-BCEC10ED14A4}"/>
              </a:ext>
            </a:extLst>
          </p:cNvPr>
          <p:cNvCxnSpPr>
            <a:cxnSpLocks/>
          </p:cNvCxnSpPr>
          <p:nvPr/>
        </p:nvCxnSpPr>
        <p:spPr>
          <a:xfrm>
            <a:off x="0" y="3878493"/>
            <a:ext cx="254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E6ED10-339F-BC48-9F20-487EFD477FBF}"/>
              </a:ext>
            </a:extLst>
          </p:cNvPr>
          <p:cNvCxnSpPr>
            <a:cxnSpLocks/>
          </p:cNvCxnSpPr>
          <p:nvPr/>
        </p:nvCxnSpPr>
        <p:spPr>
          <a:xfrm>
            <a:off x="2761034" y="3878493"/>
            <a:ext cx="2545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7C508E-7DE7-434F-B110-AEC5307E217D}"/>
              </a:ext>
            </a:extLst>
          </p:cNvPr>
          <p:cNvCxnSpPr>
            <a:cxnSpLocks/>
          </p:cNvCxnSpPr>
          <p:nvPr/>
        </p:nvCxnSpPr>
        <p:spPr>
          <a:xfrm flipV="1">
            <a:off x="5410200" y="3790277"/>
            <a:ext cx="430899" cy="6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D7497E-2575-EE41-83DE-82077B137A8B}"/>
              </a:ext>
            </a:extLst>
          </p:cNvPr>
          <p:cNvCxnSpPr>
            <a:cxnSpLocks/>
          </p:cNvCxnSpPr>
          <p:nvPr/>
        </p:nvCxnSpPr>
        <p:spPr>
          <a:xfrm flipV="1">
            <a:off x="5410200" y="3956314"/>
            <a:ext cx="430899" cy="60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5B89FCA-418D-A542-B4E3-25951B5F6914}"/>
              </a:ext>
            </a:extLst>
          </p:cNvPr>
          <p:cNvSpPr txBox="1"/>
          <p:nvPr/>
        </p:nvSpPr>
        <p:spPr>
          <a:xfrm>
            <a:off x="2970083" y="342315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&lt;Source Monitor&gt;</a:t>
            </a:r>
          </a:p>
        </p:txBody>
      </p:sp>
    </p:spTree>
    <p:extLst>
      <p:ext uri="{BB962C8B-B14F-4D97-AF65-F5344CB8AC3E}">
        <p14:creationId xmlns:p14="http://schemas.microsoft.com/office/powerpoint/2010/main" val="1441564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3783" y="1717309"/>
            <a:ext cx="6733309" cy="326350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Variation of the laser pulse amplitude: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2417395"/>
            <a:ext cx="4985905" cy="3223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8702" y="5455564"/>
            <a:ext cx="197361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Subruns of 60h dataset</a:t>
            </a:r>
          </a:p>
        </p:txBody>
      </p:sp>
      <p:sp>
        <p:nvSpPr>
          <p:cNvPr id="6" name="Right Brace 5"/>
          <p:cNvSpPr/>
          <p:nvPr/>
        </p:nvSpPr>
        <p:spPr>
          <a:xfrm>
            <a:off x="6639791" y="2561360"/>
            <a:ext cx="238991" cy="2639291"/>
          </a:xfrm>
          <a:prstGeom prst="rightBrac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9564" y="3562459"/>
            <a:ext cx="1107996" cy="71558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Each of the </a:t>
            </a:r>
          </a:p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 lasers is </a:t>
            </a:r>
          </a:p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monitored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759139" y="3602855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SM (subrun)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3C6AAEA-1AA9-8A4D-A537-B031E6EF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EB184D-5CB0-1345-ADA5-5AAAF03C7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BF7740-30F6-6E42-A816-8C7F48E2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6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3BE048F-3D82-B44C-BBDE-52A0B002A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Out-of-fill Correction for 60h Dataset</a:t>
            </a:r>
          </a:p>
        </p:txBody>
      </p:sp>
    </p:spTree>
    <p:extLst>
      <p:ext uri="{BB962C8B-B14F-4D97-AF65-F5344CB8AC3E}">
        <p14:creationId xmlns:p14="http://schemas.microsoft.com/office/powerpoint/2010/main" val="244940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3783" y="1717309"/>
            <a:ext cx="6733309" cy="326350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The corrections </a:t>
            </a:r>
            <a:r>
              <a:rPr lang="en-US" dirty="0" err="1"/>
              <a:t>wrt</a:t>
            </a:r>
            <a:r>
              <a:rPr lang="en-US" dirty="0"/>
              <a:t> run 14395: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83" y="2132410"/>
            <a:ext cx="5443104" cy="3698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1394449" y="3048839"/>
            <a:ext cx="213293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C</a:t>
            </a:r>
            <a:r>
              <a:rPr lang="en-US" sz="1350" baseline="30000" dirty="0"/>
              <a:t>OOF</a:t>
            </a:r>
            <a:r>
              <a:rPr lang="en-US" sz="1350" dirty="0"/>
              <a:t> (subrun)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68533" y="5616064"/>
            <a:ext cx="1975271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Subruns of 60h dataset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402433" y="2247893"/>
                <a:ext cx="1022652" cy="488082"/>
              </a:xfrm>
              <a:prstGeom prst="rect">
                <a:avLst/>
              </a:pr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35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35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𝐺</m:t>
                          </m:r>
                          <m:r>
                            <a:rPr lang="en-US" sz="135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35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subrun</m:t>
                          </m:r>
                          <m:r>
                            <a:rPr lang="en-US" sz="135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1350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𝐺</m:t>
                          </m:r>
                          <m:r>
                            <a:rPr lang="en-US" sz="1350" i="1" baseline="-2500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135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433" y="2247893"/>
                <a:ext cx="1022652" cy="4880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>
            <a:stCxn id="10" idx="2"/>
            <a:endCxn id="20" idx="0"/>
          </p:cNvCxnSpPr>
          <p:nvPr/>
        </p:nvCxnSpPr>
        <p:spPr>
          <a:xfrm>
            <a:off x="1913759" y="2735975"/>
            <a:ext cx="397118" cy="46290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25101" y="2267440"/>
            <a:ext cx="1483098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All </a:t>
            </a:r>
            <a:r>
              <a:rPr lang="en-US" sz="135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calo</a:t>
            </a:r>
            <a:r>
              <a:rPr lang="en-US" sz="13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channels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59876-39ED-5045-A02B-7C413F585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D1DFD-6CCC-9C42-B643-2F90399C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C5F4A-A2D1-7644-8865-C60B01D9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7</a:t>
            </a:fld>
            <a:endParaRPr lang="en-US"/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307DA0BF-2977-1543-A862-119F13A00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Out-of-fill Correction for 60h Dataset</a:t>
            </a:r>
          </a:p>
        </p:txBody>
      </p:sp>
    </p:spTree>
    <p:extLst>
      <p:ext uri="{BB962C8B-B14F-4D97-AF65-F5344CB8AC3E}">
        <p14:creationId xmlns:p14="http://schemas.microsoft.com/office/powerpoint/2010/main" val="2181599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667B-CF40-0E49-97C6-316ED731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In-fill Gain Correction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8EAEA-0E5B-E947-AD63-C3094C10A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4933950" cy="32635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Measure using laser pulses mixed with positrons in subset of fills</a:t>
            </a:r>
          </a:p>
          <a:p>
            <a:r>
              <a:rPr lang="en-US" dirty="0"/>
              <a:t>Tunable Parameters</a:t>
            </a:r>
          </a:p>
          <a:p>
            <a:pPr lvl="1"/>
            <a:r>
              <a:rPr lang="en-US" dirty="0" err="1"/>
              <a:t>Prescale</a:t>
            </a:r>
            <a:r>
              <a:rPr lang="en-US" dirty="0"/>
              <a:t> rate</a:t>
            </a:r>
          </a:p>
          <a:p>
            <a:pPr lvl="1"/>
            <a:r>
              <a:rPr lang="en-US" dirty="0"/>
              <a:t>Number of pulses per fill</a:t>
            </a:r>
          </a:p>
          <a:p>
            <a:pPr lvl="1"/>
            <a:r>
              <a:rPr lang="en-US" dirty="0"/>
              <a:t>Pulse Separation</a:t>
            </a:r>
          </a:p>
          <a:p>
            <a:pPr lvl="1"/>
            <a:r>
              <a:rPr lang="en-US" dirty="0"/>
              <a:t>Timing shift between subsequent probe pulses</a:t>
            </a:r>
          </a:p>
          <a:p>
            <a:pPr lvl="1"/>
            <a:r>
              <a:rPr lang="en-US" dirty="0"/>
              <a:t>Carves out gain function for any needed in-fill gain times and granularity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79849-17FC-ED4E-BBBA-1B16A9913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C59A8-9942-A143-AF33-47CDEA88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B1DE6-CCF0-FD49-87F6-7D5F491D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91EEDF-7507-0745-8BE8-EA50356D1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590800"/>
            <a:ext cx="3429607" cy="189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CE446-414B-1342-AC81-612D2076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In-fill Gain Correction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1B9A5-386B-1545-9735-F5A1B0B1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using laser data</a:t>
            </a:r>
          </a:p>
          <a:p>
            <a:r>
              <a:rPr lang="en-US" dirty="0"/>
              <a:t>Find algorithm to model function</a:t>
            </a:r>
          </a:p>
          <a:p>
            <a:r>
              <a:rPr lang="en-US" dirty="0"/>
              <a:t>Apply model to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3F24C-2EE7-A745-BE1D-A3FCB4F48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B52B1-5A5C-0B4D-8F7E-82F0C18F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Smith - MUSE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89DA3-C3B6-9341-B22B-972E610B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D9DC-86FA-6646-AA46-D269E9F89280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0C1972-6581-DF43-B566-6B5D609E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3040613"/>
            <a:ext cx="7420476" cy="7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74377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C0CFF4D-F3F0-4CE3-9AA5-3D83725B08AA}" vid="{C2C2D576-9321-415C-894A-1592402F87BB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3C0CFF4D-F3F0-4CE3-9AA5-3D83725B08AA}" vid="{DD0E7BA3-A561-43F2-A15E-2CABD3D844B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FNAL_TemplateMac_060514</Template>
  <TotalTime>421</TotalTime>
  <Words>606</Words>
  <Application>Microsoft Macintosh PowerPoint</Application>
  <PresentationFormat>On-screen Show (4:3)</PresentationFormat>
  <Paragraphs>130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ＭＳ Ｐゴシック</vt:lpstr>
      <vt:lpstr>Arial</vt:lpstr>
      <vt:lpstr>Calibri</vt:lpstr>
      <vt:lpstr>Cambria Math</vt:lpstr>
      <vt:lpstr>Helvetica</vt:lpstr>
      <vt:lpstr>Mangal</vt:lpstr>
      <vt:lpstr>FNAL_TemplateMac_060514</vt:lpstr>
      <vt:lpstr>Fermilab: Footer Only</vt:lpstr>
      <vt:lpstr>Gain Systematics</vt:lpstr>
      <vt:lpstr>Motivation for Gain Corrections </vt:lpstr>
      <vt:lpstr>Laser Gain Correction Philosophies</vt:lpstr>
      <vt:lpstr>Out-of-fill Correction</vt:lpstr>
      <vt:lpstr>Out-of-fill Correction Diagram</vt:lpstr>
      <vt:lpstr>Out-of-fill Correction for 60h Dataset</vt:lpstr>
      <vt:lpstr>Out-of-fill Correction for 60h Dataset</vt:lpstr>
      <vt:lpstr>In-fill Gain Correction</vt:lpstr>
      <vt:lpstr>In-fill Gain Correction Procedure</vt:lpstr>
      <vt:lpstr>Modeling the In-fill Gain Function</vt:lpstr>
      <vt:lpstr>In-fill Gain Function Stability</vt:lpstr>
      <vt:lpstr>Short-time Double Pulse Early Results</vt:lpstr>
      <vt:lpstr>Short-time Double Pulse Further Analysis</vt:lpstr>
      <vt:lpstr>Long-time Double Pulse Preliminary Result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Gain Systematics</dc:title>
  <dc:creator>Microsoft Office User</dc:creator>
  <cp:lastModifiedBy>Microsoft Office User</cp:lastModifiedBy>
  <cp:revision>16</cp:revision>
  <cp:lastPrinted>2018-10-22T10:29:37Z</cp:lastPrinted>
  <dcterms:created xsi:type="dcterms:W3CDTF">2018-10-22T07:24:47Z</dcterms:created>
  <dcterms:modified xsi:type="dcterms:W3CDTF">2018-10-22T14:26:36Z</dcterms:modified>
</cp:coreProperties>
</file>