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6F74-6246-C54C-B2D8-515069D1A664}" type="datetimeFigureOut">
              <a:rPr lang="en-US" smtClean="0"/>
              <a:t>Thursday6/07/18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6BB2-EA9D-CC43-A8B1-79F1DDE4E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6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6F74-6246-C54C-B2D8-515069D1A664}" type="datetimeFigureOut">
              <a:rPr lang="en-US" smtClean="0"/>
              <a:t>Thursday6/07/18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6BB2-EA9D-CC43-A8B1-79F1DDE4E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6F74-6246-C54C-B2D8-515069D1A664}" type="datetimeFigureOut">
              <a:rPr lang="en-US" smtClean="0"/>
              <a:t>Thursday6/07/18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6BB2-EA9D-CC43-A8B1-79F1DDE4E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9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6F74-6246-C54C-B2D8-515069D1A664}" type="datetimeFigureOut">
              <a:rPr lang="en-US" smtClean="0"/>
              <a:t>Thursday6/07/18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6BB2-EA9D-CC43-A8B1-79F1DDE4E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1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6F74-6246-C54C-B2D8-515069D1A664}" type="datetimeFigureOut">
              <a:rPr lang="en-US" smtClean="0"/>
              <a:t>Thursday6/07/18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6BB2-EA9D-CC43-A8B1-79F1DDE4E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2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6F74-6246-C54C-B2D8-515069D1A664}" type="datetimeFigureOut">
              <a:rPr lang="en-US" smtClean="0"/>
              <a:t>Thursday6/07/18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6BB2-EA9D-CC43-A8B1-79F1DDE4E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7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6F74-6246-C54C-B2D8-515069D1A664}" type="datetimeFigureOut">
              <a:rPr lang="en-US" smtClean="0"/>
              <a:t>Thursday6/07/18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6BB2-EA9D-CC43-A8B1-79F1DDE4E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8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6F74-6246-C54C-B2D8-515069D1A664}" type="datetimeFigureOut">
              <a:rPr lang="en-US" smtClean="0"/>
              <a:t>Thursday6/07/18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6BB2-EA9D-CC43-A8B1-79F1DDE4E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7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6F74-6246-C54C-B2D8-515069D1A664}" type="datetimeFigureOut">
              <a:rPr lang="en-US" smtClean="0"/>
              <a:t>Thursday6/07/18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6BB2-EA9D-CC43-A8B1-79F1DDE4E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6F74-6246-C54C-B2D8-515069D1A664}" type="datetimeFigureOut">
              <a:rPr lang="en-US" smtClean="0"/>
              <a:t>Thursday6/07/18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6BB2-EA9D-CC43-A8B1-79F1DDE4E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6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6F74-6246-C54C-B2D8-515069D1A664}" type="datetimeFigureOut">
              <a:rPr lang="en-US" smtClean="0"/>
              <a:t>Thursday6/07/18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6BB2-EA9D-CC43-A8B1-79F1DDE4E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7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26F74-6246-C54C-B2D8-515069D1A664}" type="datetimeFigureOut">
              <a:rPr lang="en-US" smtClean="0"/>
              <a:t>Thursday6/07/18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A6BB2-EA9D-CC43-A8B1-79F1DDE4E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7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CRT: Electronics and DAQ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 Mariani</a:t>
            </a:r>
          </a:p>
          <a:p>
            <a:r>
              <a:rPr lang="en-US" dirty="0" smtClean="0"/>
              <a:t>Virginia Tech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7044"/>
            <a:ext cx="8229600" cy="58530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Rack </a:t>
            </a:r>
            <a:r>
              <a:rPr lang="mr-IN" dirty="0" smtClean="0"/>
              <a:t>–</a:t>
            </a:r>
            <a:endParaRPr lang="en-US" dirty="0"/>
          </a:p>
          <a:p>
            <a:pPr lvl="1"/>
            <a:r>
              <a:rPr lang="en-US" dirty="0" smtClean="0"/>
              <a:t>all components in</a:t>
            </a:r>
          </a:p>
          <a:p>
            <a:pPr lvl="1"/>
            <a:r>
              <a:rPr lang="en-US" dirty="0" smtClean="0"/>
              <a:t>routing for cables defined</a:t>
            </a:r>
          </a:p>
          <a:p>
            <a:pPr lvl="1"/>
            <a:r>
              <a:rPr lang="en-US" dirty="0" smtClean="0"/>
              <a:t>power supplies (1xHV and 2xLV) installed and tested</a:t>
            </a:r>
          </a:p>
          <a:p>
            <a:pPr lvl="1"/>
            <a:r>
              <a:rPr lang="en-US" dirty="0" smtClean="0"/>
              <a:t>All rack assembly completed by end of this week</a:t>
            </a:r>
          </a:p>
          <a:p>
            <a:pPr lvl="2"/>
            <a:r>
              <a:rPr lang="en-US" dirty="0" smtClean="0"/>
              <a:t>Ready for electronic review</a:t>
            </a:r>
          </a:p>
          <a:p>
            <a:pPr lvl="1"/>
            <a:r>
              <a:rPr lang="en-US" dirty="0" smtClean="0"/>
              <a:t>Integration with timing </a:t>
            </a:r>
            <a:r>
              <a:rPr lang="mr-IN" dirty="0" smtClean="0"/>
              <a:t>–</a:t>
            </a:r>
            <a:r>
              <a:rPr lang="en-US" dirty="0" smtClean="0"/>
              <a:t> to be started</a:t>
            </a:r>
          </a:p>
          <a:p>
            <a:r>
              <a:rPr lang="en-US" dirty="0" smtClean="0"/>
              <a:t>Electronics ready to be installed</a:t>
            </a:r>
          </a:p>
          <a:p>
            <a:r>
              <a:rPr lang="en-US" dirty="0" smtClean="0"/>
              <a:t>Cables </a:t>
            </a:r>
            <a:r>
              <a:rPr lang="mr-IN" dirty="0" smtClean="0"/>
              <a:t>–</a:t>
            </a:r>
            <a:r>
              <a:rPr lang="en-US" dirty="0" smtClean="0"/>
              <a:t> being prepared, complete the downstream by end of this week</a:t>
            </a:r>
          </a:p>
          <a:p>
            <a:r>
              <a:rPr lang="en-US" dirty="0" smtClean="0"/>
              <a:t>Test Stand for module testing ready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7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2962" y="336483"/>
            <a:ext cx="4530210" cy="6119758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66323" y="190042"/>
            <a:ext cx="1887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CRT Rack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852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62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CRT cabling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345294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Test individual modules</a:t>
            </a:r>
          </a:p>
          <a:p>
            <a:endParaRPr lang="en-US" sz="2400" dirty="0"/>
          </a:p>
          <a:p>
            <a:r>
              <a:rPr lang="en-US" sz="2400" dirty="0" smtClean="0"/>
              <a:t>We will cable one frame (4 modules) at the time and then installed the frame vertically</a:t>
            </a:r>
          </a:p>
          <a:p>
            <a:endParaRPr lang="en-US" sz="2400" dirty="0"/>
          </a:p>
          <a:p>
            <a:r>
              <a:rPr lang="en-US" sz="2400" dirty="0" smtClean="0"/>
              <a:t>Test the frame before moving and installing it</a:t>
            </a:r>
          </a:p>
          <a:p>
            <a:endParaRPr lang="en-US" sz="2400" dirty="0"/>
          </a:p>
          <a:p>
            <a:r>
              <a:rPr lang="en-US" sz="2400" dirty="0" smtClean="0"/>
              <a:t>Commission the system at the end of installation (downstream + upstream)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253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00100" y="0"/>
            <a:ext cx="7531100" cy="6858000"/>
            <a:chOff x="800100" y="0"/>
            <a:chExt cx="7531100" cy="6858000"/>
          </a:xfrm>
        </p:grpSpPr>
        <p:grpSp>
          <p:nvGrpSpPr>
            <p:cNvPr id="5" name="Group 4"/>
            <p:cNvGrpSpPr/>
            <p:nvPr/>
          </p:nvGrpSpPr>
          <p:grpSpPr>
            <a:xfrm>
              <a:off x="800100" y="0"/>
              <a:ext cx="7531100" cy="6858000"/>
              <a:chOff x="800100" y="0"/>
              <a:chExt cx="7531100" cy="6858000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00100" y="0"/>
                <a:ext cx="7531100" cy="6858000"/>
              </a:xfrm>
              <a:prstGeom prst="rect">
                <a:avLst/>
              </a:prstGeom>
            </p:spPr>
          </p:pic>
          <p:grpSp>
            <p:nvGrpSpPr>
              <p:cNvPr id="11" name="Group 10"/>
              <p:cNvGrpSpPr/>
              <p:nvPr/>
            </p:nvGrpSpPr>
            <p:grpSpPr>
              <a:xfrm>
                <a:off x="1261532" y="789115"/>
                <a:ext cx="6629398" cy="5901154"/>
                <a:chOff x="1261532" y="789115"/>
                <a:chExt cx="6629398" cy="5901154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3547533" y="822869"/>
                  <a:ext cx="677088" cy="3385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/>
                    <a:t>CH 16</a:t>
                  </a:r>
                  <a:endParaRPr lang="en-US" sz="1600" b="1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079066" y="805992"/>
                  <a:ext cx="677088" cy="3385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/>
                    <a:t>CH 30</a:t>
                  </a:r>
                  <a:endParaRPr lang="en-US" sz="1600" b="1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766732" y="789115"/>
                  <a:ext cx="677088" cy="3385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/>
                    <a:t>CH 31</a:t>
                  </a:r>
                  <a:endParaRPr lang="en-US" sz="1600" b="1" dirty="0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261532" y="822869"/>
                  <a:ext cx="3259667" cy="2893998"/>
                </a:xfrm>
                <a:prstGeom prst="rect">
                  <a:avLst/>
                </a:prstGeom>
                <a:noFill/>
                <a:ln w="28575" cmpd="sng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4605869" y="816004"/>
                  <a:ext cx="3259667" cy="2893998"/>
                </a:xfrm>
                <a:prstGeom prst="rect">
                  <a:avLst/>
                </a:prstGeom>
                <a:noFill/>
                <a:ln w="28575" cmpd="sng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261532" y="3796271"/>
                  <a:ext cx="3259667" cy="2893998"/>
                </a:xfrm>
                <a:prstGeom prst="rect">
                  <a:avLst/>
                </a:prstGeom>
                <a:noFill/>
                <a:ln w="28575" cmpd="sng">
                  <a:solidFill>
                    <a:srgbClr val="00009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4631263" y="3796271"/>
                  <a:ext cx="3259667" cy="2893998"/>
                </a:xfrm>
                <a:prstGeom prst="rect">
                  <a:avLst/>
                </a:prstGeom>
                <a:noFill/>
                <a:ln w="28575" cmpd="sng">
                  <a:solidFill>
                    <a:srgbClr val="00009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" name="TextBox 5"/>
            <p:cNvSpPr txBox="1"/>
            <p:nvPr/>
          </p:nvSpPr>
          <p:spPr>
            <a:xfrm>
              <a:off x="1261532" y="83899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589270" y="82493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63102" y="6295653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63876" y="6295653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cxnSp>
        <p:nvCxnSpPr>
          <p:cNvPr id="20" name="Elbow Connector 19"/>
          <p:cNvCxnSpPr/>
          <p:nvPr/>
        </p:nvCxnSpPr>
        <p:spPr>
          <a:xfrm rot="10800000" flipV="1">
            <a:off x="6504398" y="192413"/>
            <a:ext cx="2639602" cy="952131"/>
          </a:xfrm>
          <a:prstGeom prst="bentConnector3">
            <a:avLst>
              <a:gd name="adj1" fmla="val 60693"/>
            </a:avLst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285623" y="1161423"/>
            <a:ext cx="1116139" cy="0"/>
          </a:xfrm>
          <a:prstGeom prst="straightConnector1">
            <a:avLst/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073193" y="1161423"/>
            <a:ext cx="1116139" cy="0"/>
          </a:xfrm>
          <a:prstGeom prst="straightConnector1">
            <a:avLst/>
          </a:prstGeom>
          <a:ln>
            <a:solidFill>
              <a:srgbClr val="66006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731066" y="1161423"/>
            <a:ext cx="1116139" cy="0"/>
          </a:xfrm>
          <a:prstGeom prst="straightConnector1">
            <a:avLst/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014182" y="2026774"/>
            <a:ext cx="0" cy="1039042"/>
          </a:xfrm>
          <a:prstGeom prst="straightConnector1">
            <a:avLst/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7195621" y="1922620"/>
            <a:ext cx="0" cy="1039042"/>
          </a:xfrm>
          <a:prstGeom prst="straightConnector1">
            <a:avLst/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5400000">
            <a:off x="1890168" y="1285438"/>
            <a:ext cx="761197" cy="513167"/>
          </a:xfrm>
          <a:prstGeom prst="bentConnector3">
            <a:avLst>
              <a:gd name="adj1" fmla="val 1129"/>
            </a:avLst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2014182" y="3206921"/>
            <a:ext cx="5181439" cy="397658"/>
          </a:xfrm>
          <a:prstGeom prst="bentConnector3">
            <a:avLst>
              <a:gd name="adj1" fmla="val -15"/>
            </a:avLst>
          </a:prstGeom>
          <a:ln>
            <a:solidFill>
              <a:srgbClr val="660066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7195621" y="3065816"/>
            <a:ext cx="0" cy="538763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flipV="1">
            <a:off x="7195621" y="397658"/>
            <a:ext cx="1948379" cy="1423874"/>
          </a:xfrm>
          <a:prstGeom prst="bentConnector3">
            <a:avLst>
              <a:gd name="adj1" fmla="val 26954"/>
            </a:avLst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5189332" y="6295653"/>
            <a:ext cx="1116139" cy="0"/>
          </a:xfrm>
          <a:prstGeom prst="straightConnector1">
            <a:avLst/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976902" y="6295653"/>
            <a:ext cx="1116139" cy="0"/>
          </a:xfrm>
          <a:prstGeom prst="straightConnector1">
            <a:avLst/>
          </a:prstGeom>
          <a:ln>
            <a:solidFill>
              <a:srgbClr val="66006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2634775" y="6295653"/>
            <a:ext cx="1116139" cy="0"/>
          </a:xfrm>
          <a:prstGeom prst="straightConnector1">
            <a:avLst/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/>
          <p:nvPr/>
        </p:nvCxnSpPr>
        <p:spPr>
          <a:xfrm flipV="1">
            <a:off x="2014183" y="3938099"/>
            <a:ext cx="5181438" cy="423313"/>
          </a:xfrm>
          <a:prstGeom prst="bentConnector3">
            <a:avLst>
              <a:gd name="adj1" fmla="val -15"/>
            </a:avLst>
          </a:prstGeom>
          <a:ln>
            <a:solidFill>
              <a:srgbClr val="660066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2012632" y="4525107"/>
            <a:ext cx="0" cy="1039042"/>
          </a:xfrm>
          <a:prstGeom prst="straightConnector1">
            <a:avLst/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/>
          <p:nvPr/>
        </p:nvCxnSpPr>
        <p:spPr>
          <a:xfrm rot="16200000" flipH="1">
            <a:off x="1957856" y="5726161"/>
            <a:ext cx="625822" cy="513169"/>
          </a:xfrm>
          <a:prstGeom prst="bentConnector3">
            <a:avLst>
              <a:gd name="adj1" fmla="val 101243"/>
            </a:avLst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/>
          <p:nvPr/>
        </p:nvCxnSpPr>
        <p:spPr>
          <a:xfrm rot="5400000">
            <a:off x="6466998" y="5596722"/>
            <a:ext cx="761197" cy="696050"/>
          </a:xfrm>
          <a:prstGeom prst="bentConnector3">
            <a:avLst>
              <a:gd name="adj1" fmla="val 98871"/>
            </a:avLst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 flipH="1" flipV="1">
            <a:off x="6390060" y="3113375"/>
            <a:ext cx="3165009" cy="1553888"/>
          </a:xfrm>
          <a:prstGeom prst="bentConnector3">
            <a:avLst>
              <a:gd name="adj1" fmla="val 148"/>
            </a:avLst>
          </a:prstGeom>
          <a:ln>
            <a:solidFill>
              <a:srgbClr val="660066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/>
          <p:nvPr/>
        </p:nvCxnSpPr>
        <p:spPr>
          <a:xfrm rot="5400000">
            <a:off x="6596093" y="2626304"/>
            <a:ext cx="2334638" cy="1135579"/>
          </a:xfrm>
          <a:prstGeom prst="bentConnector3">
            <a:avLst>
              <a:gd name="adj1" fmla="val 100000"/>
            </a:avLst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7195620" y="3938099"/>
            <a:ext cx="0" cy="333519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8749506" y="2307814"/>
            <a:ext cx="394494" cy="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8331200" y="2013947"/>
            <a:ext cx="812800" cy="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8331202" y="1566116"/>
            <a:ext cx="850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USB 22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8277401" y="455600"/>
            <a:ext cx="73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USB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8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46100" y="0"/>
            <a:ext cx="7150100" cy="6858000"/>
            <a:chOff x="546100" y="0"/>
            <a:chExt cx="7150100" cy="68580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100" y="0"/>
              <a:ext cx="6911718" cy="68580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4241800" y="762000"/>
              <a:ext cx="3454400" cy="5918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" name="Elbow Connector 6"/>
          <p:cNvCxnSpPr/>
          <p:nvPr/>
        </p:nvCxnSpPr>
        <p:spPr>
          <a:xfrm rot="10800000">
            <a:off x="3579345" y="1177133"/>
            <a:ext cx="2783931" cy="554605"/>
          </a:xfrm>
          <a:prstGeom prst="bentConnector3">
            <a:avLst>
              <a:gd name="adj1" fmla="val 50000"/>
            </a:avLst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257937" y="1194011"/>
            <a:ext cx="1218771" cy="0"/>
          </a:xfrm>
          <a:prstGeom prst="straightConnector1">
            <a:avLst/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680622" y="1922620"/>
            <a:ext cx="0" cy="1039042"/>
          </a:xfrm>
          <a:prstGeom prst="straightConnector1">
            <a:avLst/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5400000">
            <a:off x="1604978" y="1269660"/>
            <a:ext cx="728608" cy="577310"/>
          </a:xfrm>
          <a:prstGeom prst="bentConnector3">
            <a:avLst>
              <a:gd name="adj1" fmla="val 704"/>
            </a:avLst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6200000" flipH="1">
            <a:off x="1096965" y="3790578"/>
            <a:ext cx="1167319" cy="4"/>
          </a:xfrm>
          <a:prstGeom prst="bentConnector3">
            <a:avLst>
              <a:gd name="adj1" fmla="val 50000"/>
            </a:avLst>
          </a:prstGeom>
          <a:ln>
            <a:solidFill>
              <a:srgbClr val="66006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680622" y="4614901"/>
            <a:ext cx="0" cy="1039042"/>
          </a:xfrm>
          <a:prstGeom prst="straightConnector1">
            <a:avLst/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>
            <a:off x="1680622" y="5771962"/>
            <a:ext cx="692777" cy="616224"/>
          </a:xfrm>
          <a:prstGeom prst="bentConnector3">
            <a:avLst>
              <a:gd name="adj1" fmla="val 0"/>
            </a:avLst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516074" y="6388186"/>
            <a:ext cx="1063271" cy="0"/>
          </a:xfrm>
          <a:prstGeom prst="straightConnector1">
            <a:avLst/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rot="5400000">
            <a:off x="2170764" y="3560574"/>
            <a:ext cx="4380773" cy="1258805"/>
          </a:xfrm>
          <a:prstGeom prst="bentConnector3">
            <a:avLst>
              <a:gd name="adj1" fmla="val 99779"/>
            </a:avLst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990553" y="1999590"/>
            <a:ext cx="1372723" cy="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478737" y="1680426"/>
            <a:ext cx="850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USB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71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7483078" cy="6858000"/>
            <a:chOff x="825500" y="0"/>
            <a:chExt cx="7483078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5500" y="0"/>
              <a:ext cx="7483078" cy="68580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25500" y="762000"/>
              <a:ext cx="3683000" cy="5918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Elbow Connector 7"/>
          <p:cNvCxnSpPr/>
          <p:nvPr/>
        </p:nvCxnSpPr>
        <p:spPr>
          <a:xfrm rot="10800000">
            <a:off x="5581723" y="1368015"/>
            <a:ext cx="2783931" cy="554605"/>
          </a:xfrm>
          <a:prstGeom prst="bentConnector3">
            <a:avLst>
              <a:gd name="adj1" fmla="val 32488"/>
            </a:avLst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260315" y="1384893"/>
            <a:ext cx="1218771" cy="0"/>
          </a:xfrm>
          <a:prstGeom prst="straightConnector1">
            <a:avLst/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683000" y="2113502"/>
            <a:ext cx="0" cy="1039042"/>
          </a:xfrm>
          <a:prstGeom prst="straightConnector1">
            <a:avLst/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5400000">
            <a:off x="3607356" y="1460542"/>
            <a:ext cx="728608" cy="577310"/>
          </a:xfrm>
          <a:prstGeom prst="bentConnector3">
            <a:avLst>
              <a:gd name="adj1" fmla="val 704"/>
            </a:avLst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6200000" flipH="1">
            <a:off x="3099343" y="3981460"/>
            <a:ext cx="1167319" cy="4"/>
          </a:xfrm>
          <a:prstGeom prst="bentConnector3">
            <a:avLst>
              <a:gd name="adj1" fmla="val 50000"/>
            </a:avLst>
          </a:prstGeom>
          <a:ln>
            <a:solidFill>
              <a:srgbClr val="66006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683000" y="4805783"/>
            <a:ext cx="0" cy="1039042"/>
          </a:xfrm>
          <a:prstGeom prst="straightConnector1">
            <a:avLst/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>
            <a:off x="3683000" y="5962844"/>
            <a:ext cx="577315" cy="502308"/>
          </a:xfrm>
          <a:prstGeom prst="bentConnector3">
            <a:avLst>
              <a:gd name="adj1" fmla="val 1111"/>
            </a:avLst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415815" y="6463619"/>
            <a:ext cx="1063271" cy="0"/>
          </a:xfrm>
          <a:prstGeom prst="straightConnector1">
            <a:avLst/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5400000">
            <a:off x="4395063" y="3377136"/>
            <a:ext cx="4274678" cy="1901354"/>
          </a:xfrm>
          <a:prstGeom prst="bentConnector3">
            <a:avLst>
              <a:gd name="adj1" fmla="val 100414"/>
            </a:avLst>
          </a:prstGeom>
          <a:ln>
            <a:solidFill>
              <a:srgbClr val="660066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483078" y="2190472"/>
            <a:ext cx="882576" cy="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65654" y="1865092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USB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54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781461" y="4848231"/>
            <a:ext cx="325258" cy="526645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01" y="719666"/>
            <a:ext cx="9144000" cy="5575610"/>
          </a:xfrm>
          <a:prstGeom prst="rect">
            <a:avLst/>
          </a:prstGeom>
        </p:spPr>
      </p:pic>
      <p:cxnSp>
        <p:nvCxnSpPr>
          <p:cNvPr id="11" name="Elbow Connector 10"/>
          <p:cNvCxnSpPr/>
          <p:nvPr/>
        </p:nvCxnSpPr>
        <p:spPr>
          <a:xfrm flipV="1">
            <a:off x="5390444" y="3894667"/>
            <a:ext cx="1716275" cy="1241777"/>
          </a:xfrm>
          <a:prstGeom prst="bentConnector3">
            <a:avLst>
              <a:gd name="adj1" fmla="val 101798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61556" y="1961444"/>
            <a:ext cx="0" cy="874889"/>
          </a:xfrm>
          <a:prstGeom prst="line">
            <a:avLst/>
          </a:prstGeom>
          <a:ln w="101600" cmpd="sng">
            <a:solidFill>
              <a:srgbClr val="E326C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39067" y="2836333"/>
            <a:ext cx="0" cy="874889"/>
          </a:xfrm>
          <a:prstGeom prst="line">
            <a:avLst/>
          </a:prstGeom>
          <a:ln w="101600" cmpd="sng">
            <a:solidFill>
              <a:srgbClr val="E326C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71811" y="4297275"/>
            <a:ext cx="1880743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32 RG58</a:t>
            </a:r>
          </a:p>
          <a:p>
            <a:r>
              <a:rPr lang="en-US" dirty="0" smtClean="0"/>
              <a:t>4 CAT6</a:t>
            </a:r>
          </a:p>
          <a:p>
            <a:r>
              <a:rPr lang="en-US" dirty="0" smtClean="0"/>
              <a:t>4 Gauge 10 cables</a:t>
            </a:r>
          </a:p>
          <a:p>
            <a:r>
              <a:rPr lang="en-US" dirty="0" smtClean="0"/>
              <a:t>4 Gauge </a:t>
            </a:r>
            <a:r>
              <a:rPr lang="en-US" smtClean="0"/>
              <a:t>16 cables</a:t>
            </a:r>
            <a:endParaRPr lang="en-US" dirty="0" smtClean="0"/>
          </a:p>
          <a:p>
            <a:r>
              <a:rPr lang="en-US" dirty="0" smtClean="0"/>
              <a:t>16 SHV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24187" y="3111057"/>
            <a:ext cx="1880743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16 RG58</a:t>
            </a:r>
          </a:p>
          <a:p>
            <a:r>
              <a:rPr lang="en-US" dirty="0"/>
              <a:t>2</a:t>
            </a:r>
            <a:r>
              <a:rPr lang="en-US" dirty="0" smtClean="0"/>
              <a:t> CAT6</a:t>
            </a:r>
          </a:p>
          <a:p>
            <a:r>
              <a:rPr lang="en-US" dirty="0"/>
              <a:t>2</a:t>
            </a:r>
            <a:r>
              <a:rPr lang="en-US" dirty="0" smtClean="0"/>
              <a:t> Gauge 10 cables</a:t>
            </a:r>
          </a:p>
          <a:p>
            <a:r>
              <a:rPr lang="en-US" dirty="0" smtClean="0"/>
              <a:t>2 Gauge 16 cables</a:t>
            </a:r>
          </a:p>
          <a:p>
            <a:r>
              <a:rPr lang="en-US" dirty="0"/>
              <a:t>8</a:t>
            </a:r>
            <a:r>
              <a:rPr lang="en-US" dirty="0" smtClean="0"/>
              <a:t> SHV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10809" y="3711222"/>
            <a:ext cx="1880743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16 RG58</a:t>
            </a:r>
          </a:p>
          <a:p>
            <a:r>
              <a:rPr lang="en-US" dirty="0"/>
              <a:t>2</a:t>
            </a:r>
            <a:r>
              <a:rPr lang="en-US" dirty="0" smtClean="0"/>
              <a:t> CAT6</a:t>
            </a:r>
          </a:p>
          <a:p>
            <a:r>
              <a:rPr lang="en-US" dirty="0"/>
              <a:t>2</a:t>
            </a:r>
            <a:r>
              <a:rPr lang="en-US" dirty="0" smtClean="0"/>
              <a:t> Gauge 10 cables</a:t>
            </a:r>
          </a:p>
          <a:p>
            <a:r>
              <a:rPr lang="en-US" dirty="0" smtClean="0"/>
              <a:t>2 Gauge 16 cables</a:t>
            </a:r>
          </a:p>
          <a:p>
            <a:r>
              <a:rPr lang="en-US" dirty="0"/>
              <a:t>8</a:t>
            </a:r>
            <a:r>
              <a:rPr lang="en-US" dirty="0" smtClean="0"/>
              <a:t> SHV</a:t>
            </a:r>
            <a:endParaRPr lang="en-US" dirty="0"/>
          </a:p>
        </p:txBody>
      </p:sp>
      <p:cxnSp>
        <p:nvCxnSpPr>
          <p:cNvPr id="28" name="Elbow Connector 27"/>
          <p:cNvCxnSpPr/>
          <p:nvPr/>
        </p:nvCxnSpPr>
        <p:spPr>
          <a:xfrm rot="16200000" flipV="1">
            <a:off x="3788833" y="3421945"/>
            <a:ext cx="2074334" cy="1128888"/>
          </a:xfrm>
          <a:prstGeom prst="bentConnector3">
            <a:avLst>
              <a:gd name="adj1" fmla="val 9184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6200000" flipV="1">
            <a:off x="3331808" y="3918482"/>
            <a:ext cx="1137009" cy="722489"/>
          </a:xfrm>
          <a:prstGeom prst="bentConnector3">
            <a:avLst>
              <a:gd name="adj1" fmla="val 48759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5400000" flipH="1" flipV="1">
            <a:off x="3078515" y="1490664"/>
            <a:ext cx="1806224" cy="885119"/>
          </a:xfrm>
          <a:prstGeom prst="bentConnector3">
            <a:avLst>
              <a:gd name="adj1" fmla="val 99219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73213" y="845445"/>
            <a:ext cx="85879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 RG58</a:t>
            </a:r>
          </a:p>
        </p:txBody>
      </p:sp>
      <p:cxnSp>
        <p:nvCxnSpPr>
          <p:cNvPr id="39" name="Elbow Connector 38"/>
          <p:cNvCxnSpPr/>
          <p:nvPr/>
        </p:nvCxnSpPr>
        <p:spPr>
          <a:xfrm rot="5400000" flipH="1" flipV="1">
            <a:off x="3867328" y="1404585"/>
            <a:ext cx="931334" cy="182387"/>
          </a:xfrm>
          <a:prstGeom prst="bentConnector3">
            <a:avLst>
              <a:gd name="adj1" fmla="val 50000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65299" y="1214777"/>
            <a:ext cx="85879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 RG58</a:t>
            </a:r>
          </a:p>
        </p:txBody>
      </p:sp>
      <p:cxnSp>
        <p:nvCxnSpPr>
          <p:cNvPr id="43" name="Elbow Connector 42"/>
          <p:cNvCxnSpPr/>
          <p:nvPr/>
        </p:nvCxnSpPr>
        <p:spPr>
          <a:xfrm rot="10800000">
            <a:off x="4699001" y="1030112"/>
            <a:ext cx="2407719" cy="2173111"/>
          </a:xfrm>
          <a:prstGeom prst="bentConnector3">
            <a:avLst>
              <a:gd name="adj1" fmla="val -2747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271811" y="1182511"/>
            <a:ext cx="9797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16 RG58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8234"/>
            <a:ext cx="5055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CRT cable routing (cont’d)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8314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3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Electronics and Rack- 100% ready</a:t>
            </a:r>
          </a:p>
          <a:p>
            <a:r>
              <a:rPr lang="en-US" dirty="0" smtClean="0"/>
              <a:t>DAQ internal of CRT </a:t>
            </a:r>
            <a:r>
              <a:rPr lang="mr-IN" dirty="0" smtClean="0"/>
              <a:t>–</a:t>
            </a:r>
            <a:r>
              <a:rPr lang="en-US" dirty="0" smtClean="0"/>
              <a:t> 100% ready</a:t>
            </a:r>
          </a:p>
          <a:p>
            <a:r>
              <a:rPr lang="en-US" dirty="0" smtClean="0"/>
              <a:t>CRT computer </a:t>
            </a:r>
            <a:r>
              <a:rPr lang="mr-IN" dirty="0" smtClean="0"/>
              <a:t>–</a:t>
            </a:r>
            <a:r>
              <a:rPr lang="en-US" dirty="0" smtClean="0"/>
              <a:t> G. Savage </a:t>
            </a:r>
            <a:r>
              <a:rPr lang="mr-IN" dirty="0" smtClean="0"/>
              <a:t>–</a:t>
            </a:r>
            <a:r>
              <a:rPr lang="en-US" dirty="0" smtClean="0"/>
              <a:t> 90% ready</a:t>
            </a:r>
          </a:p>
          <a:p>
            <a:r>
              <a:rPr lang="en-US" dirty="0" smtClean="0"/>
              <a:t>Timing Integration </a:t>
            </a:r>
            <a:r>
              <a:rPr lang="mr-IN" dirty="0" smtClean="0"/>
              <a:t>–</a:t>
            </a:r>
            <a:r>
              <a:rPr lang="en-US" dirty="0" smtClean="0"/>
              <a:t> 50% done</a:t>
            </a:r>
          </a:p>
          <a:p>
            <a:r>
              <a:rPr lang="en-US" dirty="0" smtClean="0"/>
              <a:t>CRT Online Monitor </a:t>
            </a:r>
            <a:r>
              <a:rPr lang="mr-IN" dirty="0" smtClean="0"/>
              <a:t>–</a:t>
            </a:r>
            <a:r>
              <a:rPr lang="en-US" dirty="0" smtClean="0"/>
              <a:t> A. Olivier</a:t>
            </a:r>
          </a:p>
          <a:p>
            <a:r>
              <a:rPr lang="en-US" dirty="0" smtClean="0"/>
              <a:t>CRT Slow Control </a:t>
            </a:r>
            <a:r>
              <a:rPr lang="mr-IN" dirty="0" smtClean="0"/>
              <a:t>–</a:t>
            </a:r>
            <a:r>
              <a:rPr lang="en-US" dirty="0" smtClean="0"/>
              <a:t> S. Henry</a:t>
            </a:r>
          </a:p>
          <a:p>
            <a:r>
              <a:rPr lang="en-US" dirty="0" smtClean="0"/>
              <a:t>CRT </a:t>
            </a:r>
            <a:r>
              <a:rPr lang="en-US" dirty="0" err="1" smtClean="0"/>
              <a:t>ArtDAQ</a:t>
            </a:r>
            <a:r>
              <a:rPr lang="en-US" dirty="0" smtClean="0"/>
              <a:t> and RC interface </a:t>
            </a:r>
            <a:r>
              <a:rPr lang="mr-IN" dirty="0" smtClean="0"/>
              <a:t>–</a:t>
            </a:r>
            <a:r>
              <a:rPr lang="en-US" dirty="0" smtClean="0"/>
              <a:t> M. Strait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84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247</Words>
  <Application>Microsoft Macintosh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CRT: Electronics and DAQ status</vt:lpstr>
      <vt:lpstr>PowerPoint Presentation</vt:lpstr>
      <vt:lpstr>PowerPoint Presentation</vt:lpstr>
      <vt:lpstr>CRT cabling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CRT: Electronics and DAQ status</dc:title>
  <dc:creator>Camillo Mariani</dc:creator>
  <cp:lastModifiedBy>Camillo Mariani</cp:lastModifiedBy>
  <cp:revision>5</cp:revision>
  <dcterms:created xsi:type="dcterms:W3CDTF">2018-06-07T06:18:36Z</dcterms:created>
  <dcterms:modified xsi:type="dcterms:W3CDTF">2018-06-07T06:47:14Z</dcterms:modified>
</cp:coreProperties>
</file>