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8" r:id="rId2"/>
    <p:sldMasterId id="2147483678" r:id="rId3"/>
    <p:sldMasterId id="2147483687" r:id="rId4"/>
    <p:sldMasterId id="2147483696" r:id="rId5"/>
    <p:sldMasterId id="2147483705" r:id="rId6"/>
    <p:sldMasterId id="2147483713" r:id="rId7"/>
    <p:sldMasterId id="2147483723" r:id="rId8"/>
    <p:sldMasterId id="2147483732" r:id="rId9"/>
    <p:sldMasterId id="2147483741" r:id="rId10"/>
  </p:sldMasterIdLst>
  <p:notesMasterIdLst>
    <p:notesMasterId r:id="rId41"/>
  </p:notesMasterIdLst>
  <p:handoutMasterIdLst>
    <p:handoutMasterId r:id="rId42"/>
  </p:handoutMasterIdLst>
  <p:sldIdLst>
    <p:sldId id="515" r:id="rId11"/>
    <p:sldId id="929" r:id="rId12"/>
    <p:sldId id="888" r:id="rId13"/>
    <p:sldId id="928" r:id="rId14"/>
    <p:sldId id="954" r:id="rId15"/>
    <p:sldId id="953" r:id="rId16"/>
    <p:sldId id="961" r:id="rId17"/>
    <p:sldId id="931" r:id="rId18"/>
    <p:sldId id="932" r:id="rId19"/>
    <p:sldId id="936" r:id="rId20"/>
    <p:sldId id="935" r:id="rId21"/>
    <p:sldId id="962" r:id="rId22"/>
    <p:sldId id="951" r:id="rId23"/>
    <p:sldId id="952" r:id="rId24"/>
    <p:sldId id="963" r:id="rId25"/>
    <p:sldId id="960" r:id="rId26"/>
    <p:sldId id="938" r:id="rId27"/>
    <p:sldId id="964" r:id="rId28"/>
    <p:sldId id="939" r:id="rId29"/>
    <p:sldId id="940" r:id="rId30"/>
    <p:sldId id="959" r:id="rId31"/>
    <p:sldId id="942" r:id="rId32"/>
    <p:sldId id="965" r:id="rId33"/>
    <p:sldId id="947" r:id="rId34"/>
    <p:sldId id="948" r:id="rId35"/>
    <p:sldId id="949" r:id="rId36"/>
    <p:sldId id="966" r:id="rId37"/>
    <p:sldId id="957" r:id="rId38"/>
    <p:sldId id="958" r:id="rId39"/>
    <p:sldId id="72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Martinello" initials="MM" lastIdx="1" clrIdx="0">
    <p:extLst>
      <p:ext uri="{19B8F6BF-5375-455C-9EA6-DF929625EA0E}">
        <p15:presenceInfo xmlns:p15="http://schemas.microsoft.com/office/powerpoint/2012/main" userId="c3d74df4f6597d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AFF"/>
    <a:srgbClr val="FFFFFF"/>
    <a:srgbClr val="0047FF"/>
    <a:srgbClr val="004C97"/>
    <a:srgbClr val="624A8A"/>
    <a:srgbClr val="515783"/>
    <a:srgbClr val="5E5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3" autoAdjust="0"/>
    <p:restoredTop sz="95140" autoAdjust="0"/>
  </p:normalViewPr>
  <p:slideViewPr>
    <p:cSldViewPr snapToGrid="0">
      <p:cViewPr varScale="1">
        <p:scale>
          <a:sx n="124" d="100"/>
          <a:sy n="124" d="100"/>
        </p:scale>
        <p:origin x="13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5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13" Type="http://schemas.openxmlformats.org/officeDocument/2006/relationships/slide" Target="slides/slide19.xml"/><Relationship Id="rId18" Type="http://schemas.openxmlformats.org/officeDocument/2006/relationships/slide" Target="slides/slide24.xml"/><Relationship Id="rId3" Type="http://schemas.openxmlformats.org/officeDocument/2006/relationships/slide" Target="slides/slide4.xml"/><Relationship Id="rId21" Type="http://schemas.openxmlformats.org/officeDocument/2006/relationships/slide" Target="slides/slide27.xml"/><Relationship Id="rId7" Type="http://schemas.openxmlformats.org/officeDocument/2006/relationships/slide" Target="slides/slide12.xml"/><Relationship Id="rId12" Type="http://schemas.openxmlformats.org/officeDocument/2006/relationships/slide" Target="slides/slide18.xml"/><Relationship Id="rId17" Type="http://schemas.openxmlformats.org/officeDocument/2006/relationships/slide" Target="slides/slide23.xml"/><Relationship Id="rId2" Type="http://schemas.openxmlformats.org/officeDocument/2006/relationships/slide" Target="slides/slide3.xml"/><Relationship Id="rId16" Type="http://schemas.openxmlformats.org/officeDocument/2006/relationships/slide" Target="slides/slide22.xml"/><Relationship Id="rId20" Type="http://schemas.openxmlformats.org/officeDocument/2006/relationships/slide" Target="slides/slide26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7.xml"/><Relationship Id="rId5" Type="http://schemas.openxmlformats.org/officeDocument/2006/relationships/slide" Target="slides/slide6.xml"/><Relationship Id="rId15" Type="http://schemas.openxmlformats.org/officeDocument/2006/relationships/slide" Target="slides/slide21.xml"/><Relationship Id="rId23" Type="http://schemas.openxmlformats.org/officeDocument/2006/relationships/slide" Target="slides/slide29.xml"/><Relationship Id="rId10" Type="http://schemas.openxmlformats.org/officeDocument/2006/relationships/slide" Target="slides/slide16.xml"/><Relationship Id="rId19" Type="http://schemas.openxmlformats.org/officeDocument/2006/relationships/slide" Target="slides/slide25.xml"/><Relationship Id="rId4" Type="http://schemas.openxmlformats.org/officeDocument/2006/relationships/slide" Target="slides/slide5.xml"/><Relationship Id="rId9" Type="http://schemas.openxmlformats.org/officeDocument/2006/relationships/slide" Target="slides/slide15.xml"/><Relationship Id="rId14" Type="http://schemas.openxmlformats.org/officeDocument/2006/relationships/slide" Target="slides/slide20.xml"/><Relationship Id="rId22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249C1-76C2-4AEB-8C7B-CF541297D227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51423-A93D-474C-A844-A65FB2BF5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2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FC32-FFF2-4481-ACC3-537648C0D63C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A038C-4256-4477-9920-DA1EAD0D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3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11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4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0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07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41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32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8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46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5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1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74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4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66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28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46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09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68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8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44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1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0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1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618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0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09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989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5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Martina Martinello | FCC Workshop SRF summary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2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06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0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3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8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03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98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0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90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7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26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09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29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35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7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6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52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8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64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3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67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9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5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706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3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61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784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4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31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8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FCC Workshop SRF summary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74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62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48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7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7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547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93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436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64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35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Martina Martinello | FCC Workshop SRF summary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7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75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791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712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08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04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937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2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79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08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51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3818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556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887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77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192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06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3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1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02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97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11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11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80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354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4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5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FCC Workshop SRF summary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6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9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53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2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750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3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2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Martina Martinello | FCC Workshop SRF summary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6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51" r:id="rId6"/>
    <p:sldLayoutId id="2147483752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03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77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FCC Workshop SRF summary 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4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2220" y="5454892"/>
            <a:ext cx="8908595" cy="1108767"/>
          </a:xfrm>
        </p:spPr>
        <p:txBody>
          <a:bodyPr/>
          <a:lstStyle/>
          <a:p>
            <a:r>
              <a:rPr lang="en-US" dirty="0"/>
              <a:t>Martina Martinello</a:t>
            </a:r>
          </a:p>
          <a:p>
            <a:r>
              <a:rPr lang="en-US" dirty="0"/>
              <a:t>12 Jun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220" y="3568230"/>
            <a:ext cx="8370709" cy="1928416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FCC Workshop SRF summary </a:t>
            </a:r>
            <a:endParaRPr lang="en-US" altLang="en-US" sz="3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2991" y="4102056"/>
            <a:ext cx="91286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4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 of </a:t>
            </a:r>
            <a:r>
              <a:rPr lang="en-US" dirty="0" err="1"/>
              <a:t>Nb</a:t>
            </a:r>
            <a:r>
              <a:rPr lang="en-US" dirty="0"/>
              <a:t> SRF cavities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Martina Martinello | FCC Workshop SRF summary 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4C8D8-4591-4FC6-AF36-86BC45CD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600"/>
            <a:ext cx="9144000" cy="53260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C34CA4-E6D6-48F9-9015-2DA2E79D4E70}"/>
              </a:ext>
            </a:extLst>
          </p:cNvPr>
          <p:cNvSpPr/>
          <p:nvPr/>
        </p:nvSpPr>
        <p:spPr>
          <a:xfrm>
            <a:off x="163291" y="6043443"/>
            <a:ext cx="2644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F. </a:t>
            </a:r>
            <a:r>
              <a:rPr lang="en-US" sz="1400" dirty="0" err="1">
                <a:solidFill>
                  <a:srgbClr val="114AFF"/>
                </a:solidFill>
              </a:rPr>
              <a:t>Marhauser</a:t>
            </a:r>
            <a:r>
              <a:rPr lang="en-US" sz="1400" dirty="0">
                <a:solidFill>
                  <a:srgbClr val="114AFF"/>
                </a:solidFill>
              </a:rPr>
              <a:t>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BC79F-1F49-47EA-B3EB-FBACDCD99C7D}"/>
              </a:ext>
            </a:extLst>
          </p:cNvPr>
          <p:cNvSpPr/>
          <p:nvPr/>
        </p:nvSpPr>
        <p:spPr>
          <a:xfrm>
            <a:off x="163290" y="2871216"/>
            <a:ext cx="7261638" cy="758952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 of </a:t>
            </a:r>
            <a:r>
              <a:rPr lang="en-US" dirty="0" err="1"/>
              <a:t>Nb</a:t>
            </a:r>
            <a:r>
              <a:rPr lang="en-US" dirty="0"/>
              <a:t> SRF cavities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Martina Martinello | FCC Workshop SRF summary 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106B5-B892-4AB5-A77A-EA00AC71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533"/>
            <a:ext cx="9144000" cy="5178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C1AE58-59A1-4253-8003-322ED466A09C}"/>
              </a:ext>
            </a:extLst>
          </p:cNvPr>
          <p:cNvSpPr/>
          <p:nvPr/>
        </p:nvSpPr>
        <p:spPr>
          <a:xfrm>
            <a:off x="163291" y="6043443"/>
            <a:ext cx="2644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F. </a:t>
            </a:r>
            <a:r>
              <a:rPr lang="en-US" sz="1400" dirty="0" err="1">
                <a:solidFill>
                  <a:srgbClr val="114AFF"/>
                </a:solidFill>
              </a:rPr>
              <a:t>Marhauser</a:t>
            </a:r>
            <a:r>
              <a:rPr lang="en-US" sz="1400" dirty="0">
                <a:solidFill>
                  <a:srgbClr val="114AFF"/>
                </a:solidFill>
              </a:rPr>
              <a:t>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177147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572466" y="1179269"/>
            <a:ext cx="7526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Bulk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(N-doping)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Nb</a:t>
            </a:r>
            <a:r>
              <a:rPr lang="en-US" sz="2400" b="1" baseline="-25000" dirty="0">
                <a:solidFill>
                  <a:srgbClr val="C00000"/>
                </a:solidFill>
              </a:rPr>
              <a:t>3</a:t>
            </a:r>
            <a:r>
              <a:rPr lang="en-US" sz="2400" b="1" dirty="0">
                <a:solidFill>
                  <a:srgbClr val="C00000"/>
                </a:solidFill>
              </a:rPr>
              <a:t>Sn/</a:t>
            </a:r>
            <a:r>
              <a:rPr lang="en-US" sz="2400" b="1" dirty="0" err="1">
                <a:solidFill>
                  <a:srgbClr val="C00000"/>
                </a:solidFill>
              </a:rPr>
              <a:t>Nb</a:t>
            </a:r>
            <a:endParaRPr lang="en-US" sz="2400" b="1" dirty="0">
              <a:solidFill>
                <a:srgbClr val="C00000"/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Alternative fabrication methods</a:t>
            </a:r>
            <a:endParaRPr lang="en-US" sz="2400" dirty="0">
              <a:solidFill>
                <a:srgbClr val="114AFF"/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8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AE11F4-4297-0C4D-9C23-597B69FAC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5188"/>
            <a:ext cx="8672513" cy="5059363"/>
          </a:xfrm>
        </p:spPr>
        <p:txBody>
          <a:bodyPr/>
          <a:lstStyle/>
          <a:p>
            <a:r>
              <a:rPr lang="en-US" dirty="0"/>
              <a:t>With a critical temperature of 18 K, Nb</a:t>
            </a:r>
            <a:r>
              <a:rPr lang="en-US" baseline="-25000" dirty="0"/>
              <a:t>3</a:t>
            </a:r>
            <a:r>
              <a:rPr lang="en-US" dirty="0"/>
              <a:t>Sn at 4.4 K can have similar Q</a:t>
            </a:r>
            <a:r>
              <a:rPr lang="en-US" baseline="-25000" dirty="0"/>
              <a:t>0</a:t>
            </a:r>
            <a:r>
              <a:rPr lang="en-US" dirty="0"/>
              <a:t> to </a:t>
            </a:r>
            <a:r>
              <a:rPr lang="en-US" dirty="0" err="1"/>
              <a:t>Nb</a:t>
            </a:r>
            <a:r>
              <a:rPr lang="en-US" dirty="0"/>
              <a:t> at 2.0 K</a:t>
            </a:r>
          </a:p>
          <a:p>
            <a:r>
              <a:rPr lang="en-US" dirty="0"/>
              <a:t>Cryogenic plant at 4.4 K vs 2.0 K: efficiency is 3-4 times better, capital costs are smaller, higher reliability…</a:t>
            </a:r>
          </a:p>
          <a:p>
            <a:r>
              <a:rPr lang="en-US" dirty="0"/>
              <a:t>In last ~5 years, substantial improvements to Nb</a:t>
            </a:r>
            <a:r>
              <a:rPr lang="en-US" baseline="-25000" dirty="0"/>
              <a:t>3</a:t>
            </a:r>
            <a:r>
              <a:rPr lang="en-US" dirty="0"/>
              <a:t>Sn cavity performance under Cornell program</a:t>
            </a:r>
          </a:p>
          <a:p>
            <a:r>
              <a:rPr lang="en-US" dirty="0"/>
              <a:t>New Fermilab program now achieving good performance on 1-cell 1.3 GHz cavities—larger cavities to be coated soon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8B9E08-C519-9049-ACE0-C1BED2EA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Coatings for High Q</a:t>
            </a:r>
            <a:r>
              <a:rPr lang="en-US" baseline="-25000" dirty="0"/>
              <a:t>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45F5D-16F9-BF45-BB29-56131608A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FCC Workshop SRF summary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BC644-5F82-8444-AFF3-93527182D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2799FB42-4D8F-D643-8FF6-89C3DE626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6" t="9910" r="5243"/>
          <a:stretch/>
        </p:blipFill>
        <p:spPr>
          <a:xfrm>
            <a:off x="0" y="3997323"/>
            <a:ext cx="2104571" cy="2860676"/>
          </a:xfrm>
          <a:prstGeom prst="rect">
            <a:avLst/>
          </a:prstGeom>
        </p:spPr>
      </p:pic>
      <p:pic>
        <p:nvPicPr>
          <p:cNvPr id="8" name="Picture 2" descr="107 &#10;106 &#10;105 &#10;104 &#10;17 &#10;17.2 &#10;17.4 &#10;17.6 &#10;х: '7.95 &#10;17.8 &#10;18 &#10;18.2 ">
            <a:extLst>
              <a:ext uri="{FF2B5EF4-FFF2-40B4-BE49-F238E27FC236}">
                <a16:creationId xmlns:a16="http://schemas.microsoft.com/office/drawing/2014/main" id="{7AB1C54D-E436-3246-B61D-2DA5E66A1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71" y="4165600"/>
            <a:ext cx="3463348" cy="26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5E63F9-801E-A340-821F-40B0D7A12DFD}"/>
              </a:ext>
            </a:extLst>
          </p:cNvPr>
          <p:cNvSpPr txBox="1"/>
          <p:nvPr/>
        </p:nvSpPr>
        <p:spPr>
          <a:xfrm>
            <a:off x="2865437" y="5270554"/>
            <a:ext cx="126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aseline="-25000" dirty="0">
                <a:solidFill>
                  <a:srgbClr val="000000"/>
                </a:solidFill>
              </a:rPr>
              <a:t>c</a:t>
            </a:r>
            <a:r>
              <a:rPr lang="en-US" dirty="0">
                <a:solidFill>
                  <a:srgbClr val="000000"/>
                </a:solidFill>
              </a:rPr>
              <a:t> ~ 18 K</a:t>
            </a:r>
          </a:p>
        </p:txBody>
      </p:sp>
      <p:pic>
        <p:nvPicPr>
          <p:cNvPr id="10" name="Picture 2" descr="11 00 &#10;10 &#10;1010 &#10;T -4.4K &#10;• T -2.0K &#10;o Adjusted for quench &#10;o T &lt; 1.5K &#10;5 &#10;20 &#10;9 &#10;10 &#10;15 &#10;10 &#10;acc ">
            <a:extLst>
              <a:ext uri="{FF2B5EF4-FFF2-40B4-BE49-F238E27FC236}">
                <a16:creationId xmlns:a16="http://schemas.microsoft.com/office/drawing/2014/main" id="{B61BAE12-0B6A-9E43-9E8F-E202D283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9" y="4007471"/>
            <a:ext cx="3647621" cy="28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5AABA0-CAB9-0D4E-B3F6-C1A8D2BC4EA1}"/>
              </a:ext>
            </a:extLst>
          </p:cNvPr>
          <p:cNvSpPr txBox="1"/>
          <p:nvPr/>
        </p:nvSpPr>
        <p:spPr>
          <a:xfrm>
            <a:off x="187135" y="4165600"/>
            <a:ext cx="173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Cavity surface – matte gray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CA3708-357F-404D-8414-81064A5F26FF}"/>
              </a:ext>
            </a:extLst>
          </p:cNvPr>
          <p:cNvSpPr txBox="1"/>
          <p:nvPr/>
        </p:nvSpPr>
        <p:spPr>
          <a:xfrm>
            <a:off x="7579667" y="4151085"/>
            <a:ext cx="162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New results March 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BD848E-1BD6-2C44-BFF9-04B3C3462DB5}"/>
              </a:ext>
            </a:extLst>
          </p:cNvPr>
          <p:cNvSpPr/>
          <p:nvPr/>
        </p:nvSpPr>
        <p:spPr>
          <a:xfrm>
            <a:off x="7266202" y="496524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Courtesy of S. Posen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523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on SRF technology for FCC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4DB0B3-3A8F-4D5B-905E-74722E9CB4B5}"/>
              </a:ext>
            </a:extLst>
          </p:cNvPr>
          <p:cNvSpPr/>
          <p:nvPr/>
        </p:nvSpPr>
        <p:spPr>
          <a:xfrm>
            <a:off x="228600" y="923312"/>
            <a:ext cx="80650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Technology comparison for FCC-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ee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(400/800 MHz SRF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cavities):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C00000"/>
                </a:solidFill>
              </a:rPr>
              <a:t>N-doping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 high-Q at medium field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14AFF"/>
                </a:solidFill>
              </a:rPr>
              <a:t>Best technology for 2 K operation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Suitable for operation </a:t>
            </a:r>
            <a:r>
              <a:rPr lang="en-US" sz="2000" dirty="0">
                <a:solidFill>
                  <a:srgbClr val="114AFF"/>
                </a:solidFill>
              </a:rPr>
              <a:t>at 10 and 20 MV/m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Mature technology already applied to cryomodules production and fully transferred to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C00000"/>
                </a:solidFill>
              </a:rPr>
              <a:t>Nb</a:t>
            </a:r>
            <a:r>
              <a:rPr lang="en-US" sz="2000" u="sng" baseline="-25000" dirty="0">
                <a:solidFill>
                  <a:srgbClr val="C00000"/>
                </a:solidFill>
              </a:rPr>
              <a:t>3</a:t>
            </a:r>
            <a:r>
              <a:rPr lang="en-US" sz="2000" u="sng" dirty="0">
                <a:solidFill>
                  <a:srgbClr val="C00000"/>
                </a:solidFill>
              </a:rPr>
              <a:t>Sn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 higher Tc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14AFF"/>
                </a:solidFill>
              </a:rPr>
              <a:t>Best technology for 4.5 K operation at 10 MV/m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Need to improve quench field to be suitable for operation at 20 MV/m (potential for operation at very high gradient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→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80 MV/m)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Not yet implemented to cryomodules production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5D291-E292-44F8-A2B6-DBF31C55815F}"/>
              </a:ext>
            </a:extLst>
          </p:cNvPr>
          <p:cNvSpPr/>
          <p:nvPr/>
        </p:nvSpPr>
        <p:spPr>
          <a:xfrm>
            <a:off x="120180" y="6058719"/>
            <a:ext cx="2625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M. Martinello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847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572466" y="1179269"/>
            <a:ext cx="7526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Bulk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(N-doping)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</a:rPr>
              <a:t>Nb</a:t>
            </a:r>
            <a:r>
              <a:rPr lang="en-US" sz="2400" b="1" dirty="0">
                <a:solidFill>
                  <a:srgbClr val="C00000"/>
                </a:solidFill>
              </a:rPr>
              <a:t>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Alternative fabrication methods</a:t>
            </a:r>
            <a:endParaRPr lang="en-US" sz="2400" dirty="0">
              <a:solidFill>
                <a:srgbClr val="114AFF"/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2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technology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EDE68-6AEF-4F1E-8EFB-ACB617FF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7" y="820369"/>
            <a:ext cx="3306055" cy="3353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9E887-EF70-49E9-B893-C4CDD9EC9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5"/>
          <a:stretch/>
        </p:blipFill>
        <p:spPr>
          <a:xfrm>
            <a:off x="4417679" y="2396911"/>
            <a:ext cx="4295055" cy="3916812"/>
          </a:xfrm>
          <a:prstGeom prst="rect">
            <a:avLst/>
          </a:prstGeom>
        </p:spPr>
      </p:pic>
      <p:pic>
        <p:nvPicPr>
          <p:cNvPr id="19" name="Picture 1" descr="image001">
            <a:extLst>
              <a:ext uri="{FF2B5EF4-FFF2-40B4-BE49-F238E27FC236}">
                <a16:creationId xmlns:a16="http://schemas.microsoft.com/office/drawing/2014/main" id="{C337A4A1-AC37-4394-8C09-A4A17860A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16229" r="9797" b="8646"/>
          <a:stretch/>
        </p:blipFill>
        <p:spPr bwMode="auto">
          <a:xfrm>
            <a:off x="634997" y="4154377"/>
            <a:ext cx="3306055" cy="215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B9C33-142B-42A3-BE3E-6D8EBC256414}"/>
              </a:ext>
            </a:extLst>
          </p:cNvPr>
          <p:cNvSpPr txBox="1"/>
          <p:nvPr/>
        </p:nvSpPr>
        <p:spPr>
          <a:xfrm>
            <a:off x="4075579" y="849816"/>
            <a:ext cx="473032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/Cu technology is cheaper therefore particularly attractive for low frequency cavities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/Cu cavities affected by Q-slope problem</a:t>
            </a:r>
          </a:p>
        </p:txBody>
      </p:sp>
    </p:spTree>
    <p:extLst>
      <p:ext uri="{BB962C8B-B14F-4D97-AF65-F5344CB8AC3E}">
        <p14:creationId xmlns:p14="http://schemas.microsoft.com/office/powerpoint/2010/main" val="247045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cavities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465BD-7F17-499B-B119-6FB1FBEF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15466" r="5126" b="12991"/>
          <a:stretch/>
        </p:blipFill>
        <p:spPr>
          <a:xfrm>
            <a:off x="676275" y="2447315"/>
            <a:ext cx="7598443" cy="3642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B4CFB-3874-4793-8FD5-DBB903024E92}"/>
              </a:ext>
            </a:extLst>
          </p:cNvPr>
          <p:cNvSpPr txBox="1"/>
          <p:nvPr/>
        </p:nvSpPr>
        <p:spPr>
          <a:xfrm>
            <a:off x="228599" y="832443"/>
            <a:ext cx="8769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25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/Cu Quarter Wave Resonators for HIE-ISOLDE. Thin film deposition via diode sputtering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Recently measured 2 cavities with the best performance ever obtained for HIE-ISOLDE cavities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Improvement given by the seamless copper substrate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2409D9-0416-4132-B904-2107025E97AB}"/>
              </a:ext>
            </a:extLst>
          </p:cNvPr>
          <p:cNvSpPr/>
          <p:nvPr/>
        </p:nvSpPr>
        <p:spPr>
          <a:xfrm>
            <a:off x="140239" y="6081863"/>
            <a:ext cx="2537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G. J. </a:t>
            </a:r>
            <a:r>
              <a:rPr lang="en-US" sz="1400" dirty="0" err="1">
                <a:solidFill>
                  <a:srgbClr val="114AFF"/>
                </a:solidFill>
              </a:rPr>
              <a:t>Rosaz</a:t>
            </a:r>
            <a:r>
              <a:rPr lang="en-US" sz="1400" dirty="0">
                <a:solidFill>
                  <a:srgbClr val="114AFF"/>
                </a:solidFill>
              </a:rPr>
              <a:t>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2288050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cavities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465BD-7F17-499B-B119-6FB1FBEF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15466" r="5126" b="12991"/>
          <a:stretch/>
        </p:blipFill>
        <p:spPr>
          <a:xfrm>
            <a:off x="676275" y="2447315"/>
            <a:ext cx="7598443" cy="3642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B4CFB-3874-4793-8FD5-DBB903024E92}"/>
              </a:ext>
            </a:extLst>
          </p:cNvPr>
          <p:cNvSpPr txBox="1"/>
          <p:nvPr/>
        </p:nvSpPr>
        <p:spPr>
          <a:xfrm>
            <a:off x="228599" y="832443"/>
            <a:ext cx="8769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25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/Cu Quarter Wave Resonators for HIE-ISOLDE. Thin film deposition via diode sputtering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Recently measured 2 cavities with the best performance ever obtained for HIE-ISOLDE cavities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Improvement given by the seamless copper substrate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2409D9-0416-4132-B904-2107025E97AB}"/>
              </a:ext>
            </a:extLst>
          </p:cNvPr>
          <p:cNvSpPr/>
          <p:nvPr/>
        </p:nvSpPr>
        <p:spPr>
          <a:xfrm>
            <a:off x="140239" y="6081863"/>
            <a:ext cx="2537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G. J. </a:t>
            </a:r>
            <a:r>
              <a:rPr lang="en-US" sz="1400" dirty="0" err="1">
                <a:solidFill>
                  <a:srgbClr val="114AFF"/>
                </a:solidFill>
              </a:rPr>
              <a:t>Rosaz</a:t>
            </a:r>
            <a:r>
              <a:rPr lang="en-US" sz="1400" dirty="0">
                <a:solidFill>
                  <a:srgbClr val="114AFF"/>
                </a:solidFill>
              </a:rPr>
              <a:t>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9E10CF-829F-4C02-ABB6-748D0014E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7" r="53439" b="1426"/>
          <a:stretch/>
        </p:blipFill>
        <p:spPr>
          <a:xfrm>
            <a:off x="691643" y="2408896"/>
            <a:ext cx="3473557" cy="36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64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cavities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DF180-AEB6-4932-A718-61D5BC3E8B35}"/>
              </a:ext>
            </a:extLst>
          </p:cNvPr>
          <p:cNvSpPr/>
          <p:nvPr/>
        </p:nvSpPr>
        <p:spPr>
          <a:xfrm>
            <a:off x="137392" y="2335947"/>
            <a:ext cx="891348" cy="35346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B4CFB-3874-4793-8FD5-DBB903024E92}"/>
              </a:ext>
            </a:extLst>
          </p:cNvPr>
          <p:cNvSpPr txBox="1"/>
          <p:nvPr/>
        </p:nvSpPr>
        <p:spPr>
          <a:xfrm>
            <a:off x="228600" y="1163366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Looking back at LHC cavities, spun cavities show the best performances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substrate matter!! More investigation is on-going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8B0B-420A-4DCD-9D29-933F61545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" b="1426"/>
          <a:stretch/>
        </p:blipFill>
        <p:spPr>
          <a:xfrm>
            <a:off x="806450" y="2335947"/>
            <a:ext cx="7460263" cy="3680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C1D09A-6C80-4F53-A380-3B7145FE9089}"/>
              </a:ext>
            </a:extLst>
          </p:cNvPr>
          <p:cNvSpPr/>
          <p:nvPr/>
        </p:nvSpPr>
        <p:spPr>
          <a:xfrm>
            <a:off x="140239" y="6089547"/>
            <a:ext cx="2537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G. J. </a:t>
            </a:r>
            <a:r>
              <a:rPr lang="en-US" sz="1400" dirty="0" err="1">
                <a:solidFill>
                  <a:srgbClr val="114AFF"/>
                </a:solidFill>
              </a:rPr>
              <a:t>Rosaz</a:t>
            </a:r>
            <a:r>
              <a:rPr lang="en-US" sz="1400" dirty="0">
                <a:solidFill>
                  <a:srgbClr val="114AFF"/>
                </a:solidFill>
              </a:rPr>
              <a:t>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62239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talk at the FCC week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6F1FE-DCB3-4691-AA21-B214602CC67E}"/>
              </a:ext>
            </a:extLst>
          </p:cNvPr>
          <p:cNvSpPr txBox="1"/>
          <p:nvPr/>
        </p:nvSpPr>
        <p:spPr>
          <a:xfrm>
            <a:off x="228600" y="998762"/>
            <a:ext cx="89154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2 plenary talks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“SRF R&amp;D overview” by Anne-Marie Valente-Feliciano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“Summary SRF” by Erk Jensen (CERN)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4 SRF sessions (1 full day)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914400" lvl="8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Directions for R&amp;D (5 talks)</a:t>
            </a:r>
          </a:p>
          <a:p>
            <a:pPr marL="914400" lvl="8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Cavity Technology (5 talks)</a:t>
            </a:r>
          </a:p>
          <a:p>
            <a:pPr marL="914400" lvl="8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Studies (4 talks)</a:t>
            </a:r>
          </a:p>
          <a:p>
            <a:pPr marL="914400" lvl="8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Innovation (4 talks)</a:t>
            </a:r>
          </a:p>
          <a:p>
            <a:pPr marL="3943350" lvl="8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84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cavities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DF180-AEB6-4932-A718-61D5BC3E8B35}"/>
              </a:ext>
            </a:extLst>
          </p:cNvPr>
          <p:cNvSpPr/>
          <p:nvPr/>
        </p:nvSpPr>
        <p:spPr>
          <a:xfrm>
            <a:off x="137392" y="2335947"/>
            <a:ext cx="891348" cy="35346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B4CFB-3874-4793-8FD5-DBB903024E92}"/>
              </a:ext>
            </a:extLst>
          </p:cNvPr>
          <p:cNvSpPr txBox="1"/>
          <p:nvPr/>
        </p:nvSpPr>
        <p:spPr>
          <a:xfrm>
            <a:off x="228600" y="1083041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Looking back at LHC cavities, spun cavities show the best performances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substrate matter!! More investigation is on-going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8B0B-420A-4DCD-9D29-933F61545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83" t="1627" b="1426"/>
          <a:stretch/>
        </p:blipFill>
        <p:spPr>
          <a:xfrm>
            <a:off x="4304059" y="2335947"/>
            <a:ext cx="3962654" cy="3680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48CFB-33FE-4291-A965-94BA4B94D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517"/>
          <a:stretch/>
        </p:blipFill>
        <p:spPr>
          <a:xfrm>
            <a:off x="367332" y="4647363"/>
            <a:ext cx="1708324" cy="108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B6E095-B665-4D57-BB99-ED3E7FB40915}"/>
              </a:ext>
            </a:extLst>
          </p:cNvPr>
          <p:cNvSpPr txBox="1"/>
          <p:nvPr/>
        </p:nvSpPr>
        <p:spPr>
          <a:xfrm>
            <a:off x="1888600" y="2480731"/>
            <a:ext cx="1175322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SPINNING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1B193-275F-48B0-982E-E404C902CB5D}"/>
              </a:ext>
            </a:extLst>
          </p:cNvPr>
          <p:cNvSpPr txBox="1"/>
          <p:nvPr/>
        </p:nvSpPr>
        <p:spPr>
          <a:xfrm>
            <a:off x="1606090" y="4331902"/>
            <a:ext cx="1583767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DEEP DRAWING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BE55B0-53E3-432D-922A-9D025E8D0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32" y="2877288"/>
            <a:ext cx="3851622" cy="1283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36D71-25FD-4548-83F1-F22644587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55"/>
          <a:stretch/>
        </p:blipFill>
        <p:spPr>
          <a:xfrm>
            <a:off x="2075656" y="5032080"/>
            <a:ext cx="1708324" cy="70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716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cavities at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AF193-500D-45AF-BEE1-0A342929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92" y="840500"/>
            <a:ext cx="8236901" cy="3623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E9EEF-090D-456A-B18E-3F3C5F0E5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238" y="4540200"/>
            <a:ext cx="3167338" cy="16952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21D271-A971-48B4-BA1A-B6C09E22044B}"/>
              </a:ext>
            </a:extLst>
          </p:cNvPr>
          <p:cNvSpPr/>
          <p:nvPr/>
        </p:nvSpPr>
        <p:spPr>
          <a:xfrm>
            <a:off x="153084" y="5830595"/>
            <a:ext cx="3340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A.M. Valente-Feliciano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</a:t>
            </a:r>
          </a:p>
          <a:p>
            <a:r>
              <a:rPr lang="en-US" sz="1400" dirty="0">
                <a:solidFill>
                  <a:srgbClr val="114AFF"/>
                </a:solidFill>
              </a:rPr>
              <a:t>M. </a:t>
            </a:r>
            <a:r>
              <a:rPr lang="en-US" sz="1400" dirty="0" err="1">
                <a:solidFill>
                  <a:srgbClr val="114AFF"/>
                </a:solidFill>
              </a:rPr>
              <a:t>Arzeo</a:t>
            </a:r>
            <a:r>
              <a:rPr lang="en-US" sz="1400" dirty="0">
                <a:solidFill>
                  <a:srgbClr val="114AFF"/>
                </a:solidFill>
              </a:rPr>
              <a:t>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40E5B6-8DDA-4FE4-933A-9FB47FFE6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590" y="3805629"/>
            <a:ext cx="1549078" cy="30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4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</a:t>
            </a:r>
            <a:r>
              <a:rPr lang="en-US" dirty="0"/>
              <a:t>/Cu thin film cavities at INFN/LNL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419E8-2694-4084-8434-B2D21E4F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7" y="2490544"/>
            <a:ext cx="5914234" cy="3341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46F1A5-C55D-4BFA-839B-A6F642026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" r="16770" b="1932"/>
          <a:stretch/>
        </p:blipFill>
        <p:spPr>
          <a:xfrm>
            <a:off x="6760518" y="1020517"/>
            <a:ext cx="1689068" cy="27867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5DBEBD-943B-4B9B-9F8A-2165FC448357}"/>
              </a:ext>
            </a:extLst>
          </p:cNvPr>
          <p:cNvSpPr txBox="1"/>
          <p:nvPr/>
        </p:nvSpPr>
        <p:spPr>
          <a:xfrm>
            <a:off x="133849" y="967734"/>
            <a:ext cx="6904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/Cu coating on 6 GHz spun Cu cavities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deposited via magnetron sputtering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Many parameters investigated: </a:t>
            </a:r>
            <a:r>
              <a:rPr lang="en-US" sz="2000" dirty="0">
                <a:solidFill>
                  <a:srgbClr val="114AFF"/>
                </a:solidFill>
              </a:rPr>
              <a:t>thick vs thin films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rgbClr val="114AFF"/>
                </a:solidFill>
              </a:rPr>
              <a:t>multilayer/single shot deposition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rgbClr val="114AFF"/>
                </a:solidFill>
              </a:rPr>
              <a:t>pressure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etc.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22E744-01ED-49E1-8188-873208D6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180138" y="4606181"/>
            <a:ext cx="2849828" cy="10450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02D1A7-440E-4201-94E5-226ADEE5FA90}"/>
              </a:ext>
            </a:extLst>
          </p:cNvPr>
          <p:cNvSpPr txBox="1"/>
          <p:nvPr/>
        </p:nvSpPr>
        <p:spPr>
          <a:xfrm>
            <a:off x="6180138" y="3924811"/>
            <a:ext cx="3038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defects remain even after mechanical grinding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294D51-03C6-47E0-9421-2834DC1CC4E5}"/>
              </a:ext>
            </a:extLst>
          </p:cNvPr>
          <p:cNvSpPr/>
          <p:nvPr/>
        </p:nvSpPr>
        <p:spPr>
          <a:xfrm>
            <a:off x="155607" y="5985911"/>
            <a:ext cx="2149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C. Pira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4676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572466" y="1179269"/>
            <a:ext cx="7526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Bulk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(N-doping)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Nb</a:t>
            </a:r>
            <a:r>
              <a:rPr lang="en-US" sz="2400" b="1" baseline="-25000" dirty="0">
                <a:solidFill>
                  <a:srgbClr val="C00000"/>
                </a:solidFill>
              </a:rPr>
              <a:t>3</a:t>
            </a:r>
            <a:r>
              <a:rPr lang="en-US" sz="2400" b="1" dirty="0">
                <a:solidFill>
                  <a:srgbClr val="C00000"/>
                </a:solidFill>
              </a:rPr>
              <a:t>Sn/Cu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Alternative fabrication methods</a:t>
            </a:r>
            <a:endParaRPr lang="en-US" sz="2400" dirty="0">
              <a:solidFill>
                <a:srgbClr val="114AFF"/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99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Sn/Cu thin film deposition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DFBB6-DD0D-4DE9-BE97-76001DC38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873"/>
            <a:ext cx="9144000" cy="48922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AB5DF4-6D1D-484A-9B66-81B359D08135}"/>
              </a:ext>
            </a:extLst>
          </p:cNvPr>
          <p:cNvSpPr/>
          <p:nvPr/>
        </p:nvSpPr>
        <p:spPr>
          <a:xfrm>
            <a:off x="155607" y="6008963"/>
            <a:ext cx="2935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K. </a:t>
            </a:r>
            <a:r>
              <a:rPr lang="en-US" sz="1400" dirty="0" err="1">
                <a:solidFill>
                  <a:srgbClr val="114AFF"/>
                </a:solidFill>
              </a:rPr>
              <a:t>Ilyina</a:t>
            </a:r>
            <a:r>
              <a:rPr lang="en-US" sz="1400" dirty="0">
                <a:solidFill>
                  <a:srgbClr val="114AFF"/>
                </a:solidFill>
              </a:rPr>
              <a:t>-Brunner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3610033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Sn/Cu thin film deposition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24697-59DE-4AB9-BEED-374A8BF8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34" y="3909240"/>
            <a:ext cx="4143666" cy="2225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4E50D-B4A4-482A-AB4C-77B0BD693E42}"/>
              </a:ext>
            </a:extLst>
          </p:cNvPr>
          <p:cNvSpPr txBox="1"/>
          <p:nvPr/>
        </p:nvSpPr>
        <p:spPr>
          <a:xfrm>
            <a:off x="4572000" y="1125828"/>
            <a:ext cx="4472057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Tc suppressed with both annealing after coating and during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Cu inter-diffusion observed in both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Film cracking after annealing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Intermediate layer approach proposed to solve these issues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968C1-B3BF-4B8B-8D2D-5CBEA1982AD5}"/>
              </a:ext>
            </a:extLst>
          </p:cNvPr>
          <p:cNvSpPr/>
          <p:nvPr/>
        </p:nvSpPr>
        <p:spPr>
          <a:xfrm>
            <a:off x="155607" y="5985911"/>
            <a:ext cx="2935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K. </a:t>
            </a:r>
            <a:r>
              <a:rPr lang="en-US" sz="1400" dirty="0" err="1">
                <a:solidFill>
                  <a:srgbClr val="114AFF"/>
                </a:solidFill>
              </a:rPr>
              <a:t>Ilyina</a:t>
            </a:r>
            <a:r>
              <a:rPr lang="en-US" sz="1400" dirty="0">
                <a:solidFill>
                  <a:srgbClr val="114AFF"/>
                </a:solidFill>
              </a:rPr>
              <a:t>-Brunner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FE4276-1F93-4E6A-AF93-874F9000A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3636"/>
            <a:ext cx="4566859" cy="36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7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Sn/Cu thin film deposition at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3DC47-B63B-4AB0-8BF1-AA42CCD1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636"/>
            <a:ext cx="4566859" cy="3695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431F7-0397-4F07-8BBE-3BB38890C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5"/>
          <a:stretch/>
        </p:blipFill>
        <p:spPr>
          <a:xfrm>
            <a:off x="4460744" y="1444598"/>
            <a:ext cx="4583363" cy="37117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32EFB1-FB99-428E-9428-0AB0C1EEAAC8}"/>
              </a:ext>
            </a:extLst>
          </p:cNvPr>
          <p:cNvSpPr/>
          <p:nvPr/>
        </p:nvSpPr>
        <p:spPr>
          <a:xfrm>
            <a:off x="155607" y="5985911"/>
            <a:ext cx="2935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K. </a:t>
            </a:r>
            <a:r>
              <a:rPr lang="en-US" sz="1400" dirty="0" err="1">
                <a:solidFill>
                  <a:srgbClr val="114AFF"/>
                </a:solidFill>
              </a:rPr>
              <a:t>Ilyina</a:t>
            </a:r>
            <a:r>
              <a:rPr lang="en-US" sz="1400" dirty="0">
                <a:solidFill>
                  <a:srgbClr val="114AFF"/>
                </a:solidFill>
              </a:rPr>
              <a:t>-Brunner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3284776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572466" y="1179269"/>
            <a:ext cx="7526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Bulk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(N-doping)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Alternative fabrication methods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3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Electrohydraulic forming applied to SRF cavities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28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32EFB1-FB99-428E-9428-0AB0C1EEAAC8}"/>
              </a:ext>
            </a:extLst>
          </p:cNvPr>
          <p:cNvSpPr/>
          <p:nvPr/>
        </p:nvSpPr>
        <p:spPr>
          <a:xfrm>
            <a:off x="155607" y="5985911"/>
            <a:ext cx="22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C. Abajo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07B8C-80F1-4098-B8F9-71602F50D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151"/>
            <a:ext cx="9144000" cy="45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9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Laser Melting for SRF application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CEBF0-4B1D-4C3B-8B7B-E77408C58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87" b="20043"/>
          <a:stretch/>
        </p:blipFill>
        <p:spPr>
          <a:xfrm>
            <a:off x="322730" y="1137236"/>
            <a:ext cx="8682958" cy="2794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479AE-8EB9-4D20-8246-6BD5D252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85" y="3958420"/>
            <a:ext cx="4495160" cy="23116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32EFB1-FB99-428E-9428-0AB0C1EEAAC8}"/>
              </a:ext>
            </a:extLst>
          </p:cNvPr>
          <p:cNvSpPr/>
          <p:nvPr/>
        </p:nvSpPr>
        <p:spPr>
          <a:xfrm>
            <a:off x="155607" y="5985911"/>
            <a:ext cx="238693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R. Gerard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639C0-48E5-4CA6-9331-721FD15CC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551" y="3928668"/>
            <a:ext cx="1089330" cy="23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0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29F56-2189-4F4B-9440-4A74C757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959"/>
            <a:ext cx="9144000" cy="5443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80D3AD-4DE7-46B2-A6A9-399FC531448B}"/>
              </a:ext>
            </a:extLst>
          </p:cNvPr>
          <p:cNvSpPr/>
          <p:nvPr/>
        </p:nvSpPr>
        <p:spPr>
          <a:xfrm>
            <a:off x="7148078" y="5936874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M. </a:t>
            </a:r>
            <a:r>
              <a:rPr lang="en-US" sz="1400" dirty="0" err="1">
                <a:solidFill>
                  <a:srgbClr val="114AFF"/>
                </a:solidFill>
              </a:rPr>
              <a:t>Benedikt</a:t>
            </a:r>
            <a:r>
              <a:rPr lang="en-US" sz="1400" i="1" dirty="0">
                <a:solidFill>
                  <a:srgbClr val="114AFF"/>
                </a:solidFill>
              </a:rPr>
              <a:t>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2102254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Conclusions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FCC Workshop SRF summary 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0CB70BF4-04C1-49D2-AF55-3B7C212EEADB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2B107-5063-4066-9653-3C480680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923"/>
            <a:ext cx="9144000" cy="3634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7346CC-C5B7-486C-829B-5A89CAB0CA22}"/>
              </a:ext>
            </a:extLst>
          </p:cNvPr>
          <p:cNvSpPr/>
          <p:nvPr/>
        </p:nvSpPr>
        <p:spPr>
          <a:xfrm>
            <a:off x="190180" y="6016647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E. Jensen</a:t>
            </a:r>
            <a:r>
              <a:rPr lang="en-US" sz="1400" i="1" dirty="0">
                <a:solidFill>
                  <a:srgbClr val="114AFF"/>
                </a:solidFill>
              </a:rPr>
              <a:t>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326423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RF staging scenario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20B7C-1CF5-4533-BE24-73F278580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" b="55128"/>
          <a:stretch/>
        </p:blipFill>
        <p:spPr>
          <a:xfrm>
            <a:off x="0" y="1000443"/>
            <a:ext cx="9144000" cy="165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A00E5-DDE3-4046-A7B0-81519A094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53"/>
          <a:stretch/>
        </p:blipFill>
        <p:spPr>
          <a:xfrm>
            <a:off x="228600" y="5268078"/>
            <a:ext cx="8323729" cy="706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86BBB-5F9B-488B-903B-5D9EA6D64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5" t="46986" r="6669"/>
          <a:stretch/>
        </p:blipFill>
        <p:spPr>
          <a:xfrm>
            <a:off x="0" y="2795050"/>
            <a:ext cx="9132431" cy="22917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17DD89-9268-4F20-8181-4826FF177D8E}"/>
              </a:ext>
            </a:extLst>
          </p:cNvPr>
          <p:cNvSpPr/>
          <p:nvPr/>
        </p:nvSpPr>
        <p:spPr>
          <a:xfrm>
            <a:off x="7148078" y="5936874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M. </a:t>
            </a:r>
            <a:r>
              <a:rPr lang="en-US" sz="1400" dirty="0" err="1">
                <a:solidFill>
                  <a:srgbClr val="114AFF"/>
                </a:solidFill>
              </a:rPr>
              <a:t>Benedikt</a:t>
            </a:r>
            <a:r>
              <a:rPr lang="en-US" sz="1400" i="1" dirty="0">
                <a:solidFill>
                  <a:srgbClr val="114AFF"/>
                </a:solidFill>
              </a:rPr>
              <a:t>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576870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384048" y="833488"/>
            <a:ext cx="8209299" cy="527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SRF cavities for FCC-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ee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3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3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Technology comparison for FCC-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Bulk </a:t>
            </a:r>
            <a:r>
              <a:rPr lang="en-US" sz="2400" u="sng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 (N-doping)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400" dirty="0">
                <a:solidFill>
                  <a:srgbClr val="114AFF"/>
                </a:solidFill>
              </a:rPr>
              <a:t>high-Q at medium field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u="sng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2400" u="sng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400" dirty="0">
                <a:solidFill>
                  <a:srgbClr val="114AFF"/>
                </a:solidFill>
              </a:rPr>
              <a:t>higher Tc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/Cu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400" dirty="0">
                <a:solidFill>
                  <a:srgbClr val="114AFF"/>
                </a:solidFill>
              </a:rPr>
              <a:t>cheaper technology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u="sng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Sn/Cu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400" dirty="0">
                <a:solidFill>
                  <a:srgbClr val="114AFF"/>
                </a:solidFill>
              </a:rPr>
              <a:t>higher Tc and cheaper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7EC870-48AF-4997-A191-DC012DFBF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00" t="13941"/>
          <a:stretch/>
        </p:blipFill>
        <p:spPr>
          <a:xfrm>
            <a:off x="1091811" y="1619871"/>
            <a:ext cx="3375930" cy="2002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91A26F-0D54-436D-A14D-F7A658996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00" t="12306"/>
          <a:stretch/>
        </p:blipFill>
        <p:spPr>
          <a:xfrm>
            <a:off x="5175504" y="1356559"/>
            <a:ext cx="3090672" cy="2265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10609D-CAF6-4275-AC1F-74296AB00C10}"/>
              </a:ext>
            </a:extLst>
          </p:cNvPr>
          <p:cNvSpPr txBox="1"/>
          <p:nvPr/>
        </p:nvSpPr>
        <p:spPr>
          <a:xfrm>
            <a:off x="2142422" y="135655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FCC-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48D1E-0380-4BD6-8116-77C785CB8C16}"/>
              </a:ext>
            </a:extLst>
          </p:cNvPr>
          <p:cNvSpPr txBox="1"/>
          <p:nvPr/>
        </p:nvSpPr>
        <p:spPr>
          <a:xfrm>
            <a:off x="5589761" y="106869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FCC-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Higgs &amp; top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48B6A0-5513-4762-9137-2E06846EA159}"/>
              </a:ext>
            </a:extLst>
          </p:cNvPr>
          <p:cNvSpPr/>
          <p:nvPr/>
        </p:nvSpPr>
        <p:spPr>
          <a:xfrm>
            <a:off x="2799524" y="1718208"/>
            <a:ext cx="1591056" cy="1178674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436171-90F0-45D1-9296-5E703E8AEC50}"/>
              </a:ext>
            </a:extLst>
          </p:cNvPr>
          <p:cNvSpPr/>
          <p:nvPr/>
        </p:nvSpPr>
        <p:spPr>
          <a:xfrm>
            <a:off x="6754496" y="1461840"/>
            <a:ext cx="1469458" cy="1081576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1C450D-4331-47FC-9F95-B8253F6D264B}"/>
              </a:ext>
            </a:extLst>
          </p:cNvPr>
          <p:cNvSpPr/>
          <p:nvPr/>
        </p:nvSpPr>
        <p:spPr>
          <a:xfrm>
            <a:off x="7534520" y="3483887"/>
            <a:ext cx="1609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S. </a:t>
            </a:r>
            <a:r>
              <a:rPr lang="en-US" sz="1400" dirty="0" err="1">
                <a:solidFill>
                  <a:srgbClr val="114AFF"/>
                </a:solidFill>
              </a:rPr>
              <a:t>Aull</a:t>
            </a:r>
            <a:r>
              <a:rPr lang="en-US" sz="1400" dirty="0">
                <a:solidFill>
                  <a:srgbClr val="114AFF"/>
                </a:solidFill>
              </a:rPr>
              <a:t>, FCC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214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572466" y="1179269"/>
            <a:ext cx="7526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Bulk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(N-doping)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Alternative fabrication methods</a:t>
            </a:r>
            <a:endParaRPr lang="en-US" sz="2400" dirty="0">
              <a:solidFill>
                <a:srgbClr val="114AFF"/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9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technology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/>
              <a:t>Martina Martinello | FCC Workshop SRF 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16930-9002-416A-A1AD-5A12A6916D57}"/>
              </a:ext>
            </a:extLst>
          </p:cNvPr>
          <p:cNvSpPr txBox="1"/>
          <p:nvPr/>
        </p:nvSpPr>
        <p:spPr>
          <a:xfrm>
            <a:off x="572466" y="1179269"/>
            <a:ext cx="75265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Bulk </a:t>
            </a:r>
            <a:r>
              <a:rPr lang="en-US" sz="2400" b="1" dirty="0" err="1">
                <a:solidFill>
                  <a:srgbClr val="C00000"/>
                </a:solidFill>
              </a:rPr>
              <a:t>Nb</a:t>
            </a:r>
            <a:r>
              <a:rPr lang="en-US" sz="2400" b="1" dirty="0">
                <a:solidFill>
                  <a:srgbClr val="C00000"/>
                </a:solidFill>
              </a:rPr>
              <a:t> (N-doping)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Sn/Cu</a:t>
            </a:r>
          </a:p>
          <a:p>
            <a:pPr marL="2114550" lvl="4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Alternative fabrication methods</a:t>
            </a:r>
            <a:endParaRPr lang="en-US" sz="2400" dirty="0">
              <a:solidFill>
                <a:srgbClr val="114AFF"/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B4CE59-1405-4448-97A5-93D3456C2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78" y="1042611"/>
            <a:ext cx="3685720" cy="29862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 of </a:t>
            </a:r>
            <a:r>
              <a:rPr lang="en-US" dirty="0" err="1"/>
              <a:t>Nb</a:t>
            </a:r>
            <a:r>
              <a:rPr lang="en-US" dirty="0"/>
              <a:t> SRF cavities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Martina Martinello | FCC Workshop SRF summary 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140400"/>
            <a:ext cx="6262487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New frequency-dependence studies show that anti-Q-slope typical of N-doping cavities is absent at 650 MHz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Doping need some optimization for low frequencies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N-doping still very promising for 800 MHz cavities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815B2-F602-4902-8CD2-8B5CFB5B8093}"/>
              </a:ext>
            </a:extLst>
          </p:cNvPr>
          <p:cNvSpPr txBox="1"/>
          <p:nvPr/>
        </p:nvSpPr>
        <p:spPr>
          <a:xfrm flipH="1">
            <a:off x="5876894" y="803870"/>
            <a:ext cx="1151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N-doping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EB252D0-EA66-481D-8417-07CAB60236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712056"/>
              </p:ext>
            </p:extLst>
          </p:nvPr>
        </p:nvGraphicFramePr>
        <p:xfrm>
          <a:off x="-61263" y="621425"/>
          <a:ext cx="4540566" cy="347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Graph" r:id="rId5" imgW="3906000" imgH="2990520" progId="Origin50.Graph">
                  <p:embed/>
                </p:oleObj>
              </mc:Choice>
              <mc:Fallback>
                <p:oleObj name="Graph" r:id="rId5" imgW="3906000" imgH="2990520" progId="Origin50.Grap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07B7EAFC-45E5-4AB5-9301-5465C1799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61263" y="621425"/>
                        <a:ext cx="4540566" cy="3477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D69AAE-B451-4D11-A47C-57C3F757592D}"/>
              </a:ext>
            </a:extLst>
          </p:cNvPr>
          <p:cNvSpPr txBox="1"/>
          <p:nvPr/>
        </p:nvSpPr>
        <p:spPr>
          <a:xfrm>
            <a:off x="2616876" y="110693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4AFF"/>
                </a:solidFill>
              </a:rPr>
              <a:t>N-doping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A5C2A4-6935-48F3-A422-10086D30CCE5}"/>
              </a:ext>
            </a:extLst>
          </p:cNvPr>
          <p:cNvSpPr txBox="1"/>
          <p:nvPr/>
        </p:nvSpPr>
        <p:spPr>
          <a:xfrm>
            <a:off x="1760899" y="217546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120C baking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CD368-28D1-4B48-A7CD-0C48228B3BB2}"/>
              </a:ext>
            </a:extLst>
          </p:cNvPr>
          <p:cNvSpPr txBox="1"/>
          <p:nvPr/>
        </p:nvSpPr>
        <p:spPr>
          <a:xfrm>
            <a:off x="2382223" y="310493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=1.3 GHz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6946BD-D82A-4EDC-B556-C7ABD418EBA5}"/>
              </a:ext>
            </a:extLst>
          </p:cNvPr>
          <p:cNvCxnSpPr/>
          <p:nvPr/>
        </p:nvCxnSpPr>
        <p:spPr>
          <a:xfrm flipV="1">
            <a:off x="1160289" y="1282683"/>
            <a:ext cx="545566" cy="268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289BED-A297-4D91-A7D9-3B5C05D6B31A}"/>
              </a:ext>
            </a:extLst>
          </p:cNvPr>
          <p:cNvCxnSpPr>
            <a:cxnSpLocks/>
          </p:cNvCxnSpPr>
          <p:nvPr/>
        </p:nvCxnSpPr>
        <p:spPr>
          <a:xfrm>
            <a:off x="6037201" y="2140900"/>
            <a:ext cx="1489348" cy="375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1" descr="image001">
            <a:extLst>
              <a:ext uri="{FF2B5EF4-FFF2-40B4-BE49-F238E27FC236}">
                <a16:creationId xmlns:a16="http://schemas.microsoft.com/office/drawing/2014/main" id="{A7E5F3CB-C6EC-4C65-9769-5EA450174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16229" r="9797" b="8646"/>
          <a:stretch/>
        </p:blipFill>
        <p:spPr bwMode="auto">
          <a:xfrm>
            <a:off x="6342747" y="4287828"/>
            <a:ext cx="2801253" cy="182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31A4C7D-B4D4-4CD3-847C-17514E244554}"/>
              </a:ext>
            </a:extLst>
          </p:cNvPr>
          <p:cNvSpPr/>
          <p:nvPr/>
        </p:nvSpPr>
        <p:spPr>
          <a:xfrm>
            <a:off x="120180" y="6058719"/>
            <a:ext cx="2625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M. Martinello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14689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 of </a:t>
            </a:r>
            <a:r>
              <a:rPr lang="en-US" dirty="0" err="1"/>
              <a:t>Nb</a:t>
            </a:r>
            <a:r>
              <a:rPr lang="en-US" dirty="0"/>
              <a:t> SRF cavities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Martina Martinello | FCC Workshop SRF summary 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1BC11-1EFE-4B1E-A605-B5E17617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702"/>
            <a:ext cx="9144000" cy="51944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0D7763-2461-4F9D-88B7-9106D2BAE008}"/>
              </a:ext>
            </a:extLst>
          </p:cNvPr>
          <p:cNvSpPr/>
          <p:nvPr/>
        </p:nvSpPr>
        <p:spPr>
          <a:xfrm>
            <a:off x="163291" y="6043443"/>
            <a:ext cx="2116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14AFF"/>
                </a:solidFill>
              </a:rPr>
              <a:t>P. Sha </a:t>
            </a:r>
            <a:r>
              <a:rPr lang="en-US" sz="1400" i="1" dirty="0">
                <a:solidFill>
                  <a:srgbClr val="114AFF"/>
                </a:solidFill>
              </a:rPr>
              <a:t>et Al., </a:t>
            </a:r>
            <a:r>
              <a:rPr lang="en-US" sz="1400" dirty="0">
                <a:solidFill>
                  <a:srgbClr val="114AFF"/>
                </a:solidFill>
              </a:rPr>
              <a:t>FCC 2018 </a:t>
            </a:r>
          </a:p>
        </p:txBody>
      </p:sp>
    </p:spTree>
    <p:extLst>
      <p:ext uri="{BB962C8B-B14F-4D97-AF65-F5344CB8AC3E}">
        <p14:creationId xmlns:p14="http://schemas.microsoft.com/office/powerpoint/2010/main" val="303129363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10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7.xml><?xml version="1.0" encoding="utf-8"?>
<a:theme xmlns:a="http://schemas.openxmlformats.org/drawingml/2006/main" name="1_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</Template>
  <TotalTime>69452</TotalTime>
  <Words>1235</Words>
  <Application>Microsoft Office PowerPoint</Application>
  <PresentationFormat>On-screen Show (4:3)</PresentationFormat>
  <Paragraphs>257</Paragraphs>
  <Slides>30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MS PGothic</vt:lpstr>
      <vt:lpstr>MS PGothic</vt:lpstr>
      <vt:lpstr>Arial</vt:lpstr>
      <vt:lpstr>Calibri</vt:lpstr>
      <vt:lpstr>Geneva</vt:lpstr>
      <vt:lpstr>Helvetica</vt:lpstr>
      <vt:lpstr>Wingdings</vt:lpstr>
      <vt:lpstr>Fermilab</vt:lpstr>
      <vt:lpstr>Ross_SCRFlinac_FAC20150205</vt:lpstr>
      <vt:lpstr>Blank</vt:lpstr>
      <vt:lpstr>1_Blank</vt:lpstr>
      <vt:lpstr>2_Blank</vt:lpstr>
      <vt:lpstr>1_Fermilab</vt:lpstr>
      <vt:lpstr>1_Ross_SCRFlinac_FAC20150205</vt:lpstr>
      <vt:lpstr>3_Blank</vt:lpstr>
      <vt:lpstr>4_Blank</vt:lpstr>
      <vt:lpstr>5_Blank</vt:lpstr>
      <vt:lpstr>Graph</vt:lpstr>
      <vt:lpstr>PowerPoint Presentation</vt:lpstr>
      <vt:lpstr>SRF talk at the FCC week</vt:lpstr>
      <vt:lpstr>PowerPoint Presentation</vt:lpstr>
      <vt:lpstr>FCC-ee RF staging scenario</vt:lpstr>
      <vt:lpstr>SRF technology for FCC-ee</vt:lpstr>
      <vt:lpstr>SRF technology for FCC-ee</vt:lpstr>
      <vt:lpstr>SRF technology for FCC-ee</vt:lpstr>
      <vt:lpstr>Frequency dependence of Nb SRF cavities</vt:lpstr>
      <vt:lpstr>Frequency dependence of Nb SRF cavities</vt:lpstr>
      <vt:lpstr>Frequency dependence of Nb SRF cavities</vt:lpstr>
      <vt:lpstr>Frequency dependence of Nb SRF cavities</vt:lpstr>
      <vt:lpstr>SRF technology for FCC-ee</vt:lpstr>
      <vt:lpstr>Nb3Sn Coatings for High Q0</vt:lpstr>
      <vt:lpstr>Summary on SRF technology for FCC</vt:lpstr>
      <vt:lpstr>SRF technology for FCC-ee</vt:lpstr>
      <vt:lpstr>Nb/Cu thin film technology</vt:lpstr>
      <vt:lpstr>Nb/Cu thin film cavities at CERN</vt:lpstr>
      <vt:lpstr>Nb/Cu thin film cavities at CERN</vt:lpstr>
      <vt:lpstr>Nb/Cu thin film cavities at CERN</vt:lpstr>
      <vt:lpstr>Nb/Cu thin film cavities at CERN</vt:lpstr>
      <vt:lpstr>Nb/Cu thin film cavities at Jlab</vt:lpstr>
      <vt:lpstr>Nb/Cu thin film cavities at INFN/LNL</vt:lpstr>
      <vt:lpstr>SRF technology for FCC-ee</vt:lpstr>
      <vt:lpstr>Nb3Sn/Cu thin film deposition at CERN</vt:lpstr>
      <vt:lpstr>Nb3Sn/Cu thin film deposition at CERN</vt:lpstr>
      <vt:lpstr>Nb3Sn/Cu thin film deposition at CERN</vt:lpstr>
      <vt:lpstr>SRF technology for FCC-ee</vt:lpstr>
      <vt:lpstr>Electrohydraulic forming applied to SRF cavities</vt:lpstr>
      <vt:lpstr>Selective Laser Melting for SRF application</vt:lpstr>
      <vt:lpstr>Conclusions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Martinello x1569 30518V</dc:creator>
  <cp:lastModifiedBy>Martina Martinello</cp:lastModifiedBy>
  <cp:revision>1037</cp:revision>
  <cp:lastPrinted>2018-04-10T05:57:26Z</cp:lastPrinted>
  <dcterms:created xsi:type="dcterms:W3CDTF">2015-04-20T23:35:47Z</dcterms:created>
  <dcterms:modified xsi:type="dcterms:W3CDTF">2018-06-12T16:03:25Z</dcterms:modified>
</cp:coreProperties>
</file>