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3" r:id="rId2"/>
  </p:sldMasterIdLst>
  <p:notesMasterIdLst>
    <p:notesMasterId r:id="rId23"/>
  </p:notesMasterIdLst>
  <p:sldIdLst>
    <p:sldId id="256" r:id="rId3"/>
    <p:sldId id="364" r:id="rId4"/>
    <p:sldId id="448" r:id="rId5"/>
    <p:sldId id="459" r:id="rId6"/>
    <p:sldId id="449" r:id="rId7"/>
    <p:sldId id="456" r:id="rId8"/>
    <p:sldId id="457" r:id="rId9"/>
    <p:sldId id="458" r:id="rId10"/>
    <p:sldId id="463" r:id="rId11"/>
    <p:sldId id="453" r:id="rId12"/>
    <p:sldId id="451" r:id="rId13"/>
    <p:sldId id="263" r:id="rId14"/>
    <p:sldId id="264" r:id="rId15"/>
    <p:sldId id="265" r:id="rId16"/>
    <p:sldId id="464" r:id="rId17"/>
    <p:sldId id="465" r:id="rId18"/>
    <p:sldId id="266" r:id="rId19"/>
    <p:sldId id="466" r:id="rId20"/>
    <p:sldId id="460" r:id="rId21"/>
    <p:sldId id="46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8"/>
    <p:restoredTop sz="94674"/>
  </p:normalViewPr>
  <p:slideViewPr>
    <p:cSldViewPr snapToGrid="0" snapToObjects="1">
      <p:cViewPr varScale="1">
        <p:scale>
          <a:sx n="114" d="100"/>
          <a:sy n="114" d="100"/>
        </p:scale>
        <p:origin x="132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B1A8C-5C83-7A44-927C-3022CD820028}" type="datetimeFigureOut">
              <a:rPr lang="en-US" smtClean="0"/>
              <a:t>6/11/2018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0FE8A1-DF04-4745-A200-FC1B84EE8C74}" type="slidenum">
              <a:rPr lang="en-US" smtClean="0"/>
              <a:t>‹#›</a:t>
            </a:fld>
            <a:endParaRPr lang="en-US"/>
          </a:p>
        </p:txBody>
      </p:sp>
    </p:spTree>
    <p:extLst>
      <p:ext uri="{BB962C8B-B14F-4D97-AF65-F5344CB8AC3E}">
        <p14:creationId xmlns:p14="http://schemas.microsoft.com/office/powerpoint/2010/main" val="39530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0571E2-FDA8-C64B-A626-47381262C0CA}"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70447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571E2-FDA8-C64B-A626-47381262C0CA}"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402988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571E2-FDA8-C64B-A626-47381262C0CA}"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305218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Tree>
    <p:extLst>
      <p:ext uri="{BB962C8B-B14F-4D97-AF65-F5344CB8AC3E}">
        <p14:creationId xmlns:p14="http://schemas.microsoft.com/office/powerpoint/2010/main" val="121777084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A3DE2959-C495-154D-A172-1825B52B5763}" type="datetime1">
              <a:rPr lang="en-US" altLang="en-US" smtClean="0"/>
              <a:t>6/11/2018</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Sam Posen - ALCW 2018</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4125028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E9CF64DE-F0E0-7043-AA1B-E65FF69E1ABE}" type="datetime1">
              <a:rPr lang="en-US" altLang="en-US" smtClean="0"/>
              <a:t>6/11/2018</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Sam Posen - ALCW 2018</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1533644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1BBEDB45-76DF-BE45-A1EB-FD485A4E8098}" type="datetime1">
              <a:rPr lang="en-US" altLang="en-US" smtClean="0"/>
              <a:t>6/11/2018</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Sam Posen - ALCW 2018</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274038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1A72ACDE-B9EF-E14E-929D-717894896686}" type="datetime1">
              <a:rPr lang="en-US" altLang="en-US" smtClean="0"/>
              <a:t>6/11/2018</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Sam Posen - ALCW 2018</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2011350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2E4742D0-A3F8-5340-8229-4D5A8A843682}" type="datetime1">
              <a:rPr lang="en-US" smtClean="0"/>
              <a:t>6/11/2018</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Sam Posen - ALCW 2018</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557141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Calibri"/>
            </a:endParaRPr>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810074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091">
                <a:solidFill>
                  <a:srgbClr val="692A36"/>
                </a:solidFill>
                <a:latin typeface="Arial"/>
                <a:cs typeface="Arial"/>
              </a:defRPr>
            </a:lvl1pPr>
          </a:lstStyle>
          <a:p>
            <a:fld id="{CADE5BF1-A944-B54A-9898-A27DB1807F1E}" type="slidenum">
              <a:rPr lang="en-US" smtClean="0"/>
              <a:pPr/>
              <a:t>‹#›</a:t>
            </a:fld>
            <a:endParaRPr lang="en-US" dirty="0"/>
          </a:p>
        </p:txBody>
      </p:sp>
      <p:sp>
        <p:nvSpPr>
          <p:cNvPr id="9" name="Date Placeholder 3"/>
          <p:cNvSpPr>
            <a:spLocks noGrp="1"/>
          </p:cNvSpPr>
          <p:nvPr>
            <p:ph type="dt" sz="half" idx="2"/>
          </p:nvPr>
        </p:nvSpPr>
        <p:spPr>
          <a:xfrm>
            <a:off x="4502727" y="6356350"/>
            <a:ext cx="1759527" cy="365125"/>
          </a:xfrm>
          <a:prstGeom prst="rect">
            <a:avLst/>
          </a:prstGeom>
        </p:spPr>
        <p:txBody>
          <a:bodyPr vert="horz" lIns="0" tIns="0" rIns="0" bIns="0" rtlCol="0" anchor="ctr"/>
          <a:lstStyle>
            <a:lvl1pPr algn="l">
              <a:defRPr sz="1091">
                <a:solidFill>
                  <a:srgbClr val="692A36"/>
                </a:solidFill>
                <a:latin typeface="Arial"/>
                <a:cs typeface="Arial"/>
              </a:defRPr>
            </a:lvl1pPr>
          </a:lstStyle>
          <a:p>
            <a:fld id="{613B557F-2D9C-7341-9C89-1B943C22C6E9}" type="datetime4">
              <a:rPr lang="en-US" smtClean="0"/>
              <a:t>June 11, 2018</a:t>
            </a:fld>
            <a:endParaRPr lang="en-US" dirty="0"/>
          </a:p>
        </p:txBody>
      </p:sp>
      <p:sp>
        <p:nvSpPr>
          <p:cNvPr id="10" name="Footer Placeholder 4"/>
          <p:cNvSpPr>
            <a:spLocks noGrp="1"/>
          </p:cNvSpPr>
          <p:nvPr>
            <p:ph type="ftr" sz="quarter" idx="3"/>
          </p:nvPr>
        </p:nvSpPr>
        <p:spPr>
          <a:xfrm>
            <a:off x="6477000" y="6356350"/>
            <a:ext cx="1639455" cy="365125"/>
          </a:xfrm>
          <a:prstGeom prst="rect">
            <a:avLst/>
          </a:prstGeom>
        </p:spPr>
        <p:txBody>
          <a:bodyPr vert="horz" lIns="0" tIns="0" rIns="0" bIns="0" rtlCol="0" anchor="ctr"/>
          <a:lstStyle>
            <a:lvl1pPr algn="l">
              <a:defRPr sz="1091">
                <a:solidFill>
                  <a:srgbClr val="692A36"/>
                </a:solidFill>
                <a:latin typeface="Arial"/>
                <a:cs typeface="Arial"/>
              </a:defRPr>
            </a:lvl1pPr>
          </a:lstStyle>
          <a:p>
            <a:r>
              <a:rPr lang="en-US"/>
              <a:t>JLAB USA  </a:t>
            </a:r>
            <a:endParaRPr lang="en-US" dirty="0"/>
          </a:p>
        </p:txBody>
      </p:sp>
    </p:spTree>
    <p:extLst>
      <p:ext uri="{BB962C8B-B14F-4D97-AF65-F5344CB8AC3E}">
        <p14:creationId xmlns:p14="http://schemas.microsoft.com/office/powerpoint/2010/main" val="253348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571E2-FDA8-C64B-A626-47381262C0CA}"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415312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0571E2-FDA8-C64B-A626-47381262C0CA}" type="datetimeFigureOut">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99508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0571E2-FDA8-C64B-A626-47381262C0CA}" type="datetimeFigureOut">
              <a:rPr lang="en-US" smtClean="0"/>
              <a:t>6/11/2018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3519336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0571E2-FDA8-C64B-A626-47381262C0CA}" type="datetimeFigureOut">
              <a:rPr lang="en-US" smtClean="0"/>
              <a:t>6/11/2018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195366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0571E2-FDA8-C64B-A626-47381262C0CA}" type="datetimeFigureOut">
              <a:rPr lang="en-US" smtClean="0"/>
              <a:t>6/11/2018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645691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571E2-FDA8-C64B-A626-47381262C0CA}" type="datetimeFigureOut">
              <a:rPr lang="en-US" smtClean="0"/>
              <a:t>6/11/2018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1238386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0571E2-FDA8-C64B-A626-47381262C0CA}" type="datetimeFigureOut">
              <a:rPr lang="en-US" smtClean="0"/>
              <a:t>6/11/2018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452675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0571E2-FDA8-C64B-A626-47381262C0CA}" type="datetimeFigureOut">
              <a:rPr lang="en-US" smtClean="0"/>
              <a:t>6/11/2018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87551A-071B-7B4A-841A-2EBC63BB8A1D}" type="slidenum">
              <a:rPr lang="en-US" smtClean="0"/>
              <a:t>‹#›</a:t>
            </a:fld>
            <a:endParaRPr lang="en-US"/>
          </a:p>
        </p:txBody>
      </p:sp>
    </p:spTree>
    <p:extLst>
      <p:ext uri="{BB962C8B-B14F-4D97-AF65-F5344CB8AC3E}">
        <p14:creationId xmlns:p14="http://schemas.microsoft.com/office/powerpoint/2010/main" val="3159305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0571E2-FDA8-C64B-A626-47381262C0CA}" type="datetimeFigureOut">
              <a:rPr lang="en-US" smtClean="0"/>
              <a:t>6/11/2018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7551A-071B-7B4A-841A-2EBC63BB8A1D}" type="slidenum">
              <a:rPr lang="en-US" smtClean="0"/>
              <a:t>‹#›</a:t>
            </a:fld>
            <a:endParaRPr lang="en-US"/>
          </a:p>
        </p:txBody>
      </p:sp>
    </p:spTree>
    <p:extLst>
      <p:ext uri="{BB962C8B-B14F-4D97-AF65-F5344CB8AC3E}">
        <p14:creationId xmlns:p14="http://schemas.microsoft.com/office/powerpoint/2010/main" val="2215331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A6D0F77E-74F5-5C45-BF8E-2396A079FA33}" type="datetime1">
              <a:rPr lang="en-US" altLang="en-US" smtClean="0"/>
              <a:t>6/11/2018</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Sam Posen - ALCW 2018</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0899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 Id="rId6" Type="http://schemas.openxmlformats.org/officeDocument/2006/relationships/hyperlink" Target="https://agenda.linearcollider.org/event/7826/" TargetMode="External"/><Relationship Id="rId5" Type="http://schemas.openxmlformats.org/officeDocument/2006/relationships/image" Target="../media/image9.tiff"/><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E18A-6283-0741-B354-13A1BD4248B1}"/>
              </a:ext>
            </a:extLst>
          </p:cNvPr>
          <p:cNvSpPr>
            <a:spLocks noGrp="1"/>
          </p:cNvSpPr>
          <p:nvPr>
            <p:ph type="ctrTitle"/>
          </p:nvPr>
        </p:nvSpPr>
        <p:spPr/>
        <p:txBody>
          <a:bodyPr/>
          <a:lstStyle/>
          <a:p>
            <a:r>
              <a:rPr lang="en-US" dirty="0"/>
              <a:t>Highlights of ALCW 2018</a:t>
            </a:r>
          </a:p>
        </p:txBody>
      </p:sp>
      <p:sp>
        <p:nvSpPr>
          <p:cNvPr id="3" name="Subtitle 2">
            <a:extLst>
              <a:ext uri="{FF2B5EF4-FFF2-40B4-BE49-F238E27FC236}">
                <a16:creationId xmlns:a16="http://schemas.microsoft.com/office/drawing/2014/main" id="{44AF9F7B-FE48-DB40-B22C-AACE0E8B98A2}"/>
              </a:ext>
            </a:extLst>
          </p:cNvPr>
          <p:cNvSpPr>
            <a:spLocks noGrp="1"/>
          </p:cNvSpPr>
          <p:nvPr>
            <p:ph type="subTitle" idx="1"/>
          </p:nvPr>
        </p:nvSpPr>
        <p:spPr/>
        <p:txBody>
          <a:bodyPr/>
          <a:lstStyle/>
          <a:p>
            <a:r>
              <a:rPr lang="en-US" dirty="0"/>
              <a:t>Sam Posen</a:t>
            </a:r>
          </a:p>
        </p:txBody>
      </p:sp>
      <p:pic>
        <p:nvPicPr>
          <p:cNvPr id="5" name="Picture 4">
            <a:extLst>
              <a:ext uri="{FF2B5EF4-FFF2-40B4-BE49-F238E27FC236}">
                <a16:creationId xmlns:a16="http://schemas.microsoft.com/office/drawing/2014/main" id="{E5489A75-37FF-084C-A866-E3ACE2FEFB3D}"/>
              </a:ext>
            </a:extLst>
          </p:cNvPr>
          <p:cNvPicPr>
            <a:picLocks noChangeAspect="1"/>
          </p:cNvPicPr>
          <p:nvPr/>
        </p:nvPicPr>
        <p:blipFill>
          <a:blip r:embed="rId2"/>
          <a:stretch>
            <a:fillRect/>
          </a:stretch>
        </p:blipFill>
        <p:spPr>
          <a:xfrm>
            <a:off x="0" y="0"/>
            <a:ext cx="9130382" cy="2402732"/>
          </a:xfrm>
          <a:prstGeom prst="rect">
            <a:avLst/>
          </a:prstGeom>
        </p:spPr>
      </p:pic>
      <p:pic>
        <p:nvPicPr>
          <p:cNvPr id="6" name="Picture 5">
            <a:extLst>
              <a:ext uri="{FF2B5EF4-FFF2-40B4-BE49-F238E27FC236}">
                <a16:creationId xmlns:a16="http://schemas.microsoft.com/office/drawing/2014/main" id="{A5778E5D-6EEA-0C4D-83D0-AE15CDB86FAF}"/>
              </a:ext>
            </a:extLst>
          </p:cNvPr>
          <p:cNvPicPr>
            <a:picLocks noChangeAspect="1"/>
          </p:cNvPicPr>
          <p:nvPr/>
        </p:nvPicPr>
        <p:blipFill>
          <a:blip r:embed="rId3"/>
          <a:stretch>
            <a:fillRect/>
          </a:stretch>
        </p:blipFill>
        <p:spPr>
          <a:xfrm>
            <a:off x="6176434" y="4632326"/>
            <a:ext cx="2967565" cy="2225674"/>
          </a:xfrm>
          <a:prstGeom prst="rect">
            <a:avLst/>
          </a:prstGeom>
        </p:spPr>
      </p:pic>
      <p:pic>
        <p:nvPicPr>
          <p:cNvPr id="7" name="Picture 6">
            <a:extLst>
              <a:ext uri="{FF2B5EF4-FFF2-40B4-BE49-F238E27FC236}">
                <a16:creationId xmlns:a16="http://schemas.microsoft.com/office/drawing/2014/main" id="{26814F76-F5FF-0A4E-831A-DD806F3948C6}"/>
              </a:ext>
            </a:extLst>
          </p:cNvPr>
          <p:cNvPicPr>
            <a:picLocks noChangeAspect="1"/>
          </p:cNvPicPr>
          <p:nvPr/>
        </p:nvPicPr>
        <p:blipFill>
          <a:blip r:embed="rId4"/>
          <a:stretch>
            <a:fillRect/>
          </a:stretch>
        </p:blipFill>
        <p:spPr>
          <a:xfrm>
            <a:off x="0" y="4632326"/>
            <a:ext cx="2966936" cy="2225202"/>
          </a:xfrm>
          <a:prstGeom prst="rect">
            <a:avLst/>
          </a:prstGeom>
        </p:spPr>
      </p:pic>
      <p:pic>
        <p:nvPicPr>
          <p:cNvPr id="9" name="Picture 8">
            <a:extLst>
              <a:ext uri="{FF2B5EF4-FFF2-40B4-BE49-F238E27FC236}">
                <a16:creationId xmlns:a16="http://schemas.microsoft.com/office/drawing/2014/main" id="{E39F56F4-6BA6-244D-ADC4-9FC07453BF81}"/>
              </a:ext>
            </a:extLst>
          </p:cNvPr>
          <p:cNvPicPr>
            <a:picLocks noChangeAspect="1"/>
          </p:cNvPicPr>
          <p:nvPr/>
        </p:nvPicPr>
        <p:blipFill>
          <a:blip r:embed="rId5"/>
          <a:stretch>
            <a:fillRect/>
          </a:stretch>
        </p:blipFill>
        <p:spPr>
          <a:xfrm>
            <a:off x="3088428" y="4632326"/>
            <a:ext cx="2967144" cy="2224774"/>
          </a:xfrm>
          <a:prstGeom prst="rect">
            <a:avLst/>
          </a:prstGeom>
        </p:spPr>
      </p:pic>
      <p:sp>
        <p:nvSpPr>
          <p:cNvPr id="4" name="Rectangle 3">
            <a:extLst>
              <a:ext uri="{FF2B5EF4-FFF2-40B4-BE49-F238E27FC236}">
                <a16:creationId xmlns:a16="http://schemas.microsoft.com/office/drawing/2014/main" id="{9B31C3AD-510C-47EB-A6DC-F618336A2B6C}"/>
              </a:ext>
            </a:extLst>
          </p:cNvPr>
          <p:cNvSpPr/>
          <p:nvPr/>
        </p:nvSpPr>
        <p:spPr>
          <a:xfrm>
            <a:off x="2339302" y="4036145"/>
            <a:ext cx="4465395" cy="369332"/>
          </a:xfrm>
          <a:prstGeom prst="rect">
            <a:avLst/>
          </a:prstGeom>
        </p:spPr>
        <p:txBody>
          <a:bodyPr wrap="square">
            <a:spAutoFit/>
          </a:bodyPr>
          <a:lstStyle/>
          <a:p>
            <a:r>
              <a:rPr lang="en-US" dirty="0">
                <a:hlinkClick r:id="rId6"/>
              </a:rPr>
              <a:t>https://agenda.linearcollider.org/event/7826/</a:t>
            </a:r>
            <a:r>
              <a:rPr lang="en-US" dirty="0"/>
              <a:t> </a:t>
            </a:r>
          </a:p>
        </p:txBody>
      </p:sp>
    </p:spTree>
    <p:extLst>
      <p:ext uri="{BB962C8B-B14F-4D97-AF65-F5344CB8AC3E}">
        <p14:creationId xmlns:p14="http://schemas.microsoft.com/office/powerpoint/2010/main" val="1701771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03E2F0-5E60-654A-9263-7571A507D9C5}"/>
              </a:ext>
            </a:extLst>
          </p:cNvPr>
          <p:cNvSpPr txBox="1"/>
          <p:nvPr/>
        </p:nvSpPr>
        <p:spPr>
          <a:xfrm>
            <a:off x="6099243" y="29184"/>
            <a:ext cx="3015573" cy="369332"/>
          </a:xfrm>
          <a:prstGeom prst="rect">
            <a:avLst/>
          </a:prstGeom>
          <a:solidFill>
            <a:srgbClr val="FFFF00"/>
          </a:solidFill>
          <a:ln>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HEP in Europe – 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Elsen</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7650" name="Picture 2" descr="Clarification on ILC essential for ESPP update &#10;Is Japan prepared to host ILC as an international project with the typical host contribution for such &#10;projects? &#10;• YES &#10;CERN focus on LHC and its upgrades &#10;t b.nvviøorattv•vø for &#10;the &#10;European involvement in Il-C to enter a constructive phase after consideration with Funding &#10;agencies &#10;• Example from ongoing strategy albeit at a smaller scale: Neutrino Programme &#10;NO &#10;broad discussion on role of lepton colliders as precision tools vis vis energy frontier machines ">
            <a:extLst>
              <a:ext uri="{FF2B5EF4-FFF2-40B4-BE49-F238E27FC236}">
                <a16:creationId xmlns:a16="http://schemas.microsoft.com/office/drawing/2014/main" id="{443E7EE3-CF98-414B-941F-AE740C63D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8308"/>
            <a:ext cx="9144000" cy="4752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66277E-B911-FE45-AE23-54147B999C08}"/>
              </a:ext>
            </a:extLst>
          </p:cNvPr>
          <p:cNvSpPr txBox="1"/>
          <p:nvPr/>
        </p:nvSpPr>
        <p:spPr>
          <a:xfrm>
            <a:off x="936591" y="5598612"/>
            <a:ext cx="7771181" cy="923330"/>
          </a:xfrm>
          <a:prstGeom prst="rect">
            <a:avLst/>
          </a:prstGeom>
          <a:solidFill>
            <a:srgbClr val="FFFF00"/>
          </a:solidFill>
          <a:ln>
            <a:solidFill>
              <a:schemeClr val="accent6">
                <a:lumMod val="50000"/>
              </a:schemeClr>
            </a:solidFill>
          </a:ln>
        </p:spPr>
        <p:txBody>
          <a:bodyPr wrap="square" rtlCol="0">
            <a:spAutoFit/>
          </a:bodyPr>
          <a:lstStyle/>
          <a:p>
            <a:pPr algn="ct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Elsen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dirty="0">
                <a:solidFill>
                  <a:srgbClr val="000000"/>
                </a:solidFill>
              </a:rPr>
              <a:t>Need clarification because if Japan is interested, the whole world becomes simpler - would be invigorating for the field - CERN can focus on LHC and upgrade - 'no' is a challenge for the strategy discussion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3926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LINE (SNS Application for Smart phone or PC) &#10;3/30&lt;3 &#10;LINE &#10;Japan &#10;United States &#10;Taiwan &#10;Russian Federation &#10;South Korea &#10;sending &#10;7,294 &#10;29 &#10;18 &#10;12 &#10;2 &#10;receiving &#10;15,139 &#10;57 &#10;17 &#10;14 &#10;17 ">
            <a:extLst>
              <a:ext uri="{FF2B5EF4-FFF2-40B4-BE49-F238E27FC236}">
                <a16:creationId xmlns:a16="http://schemas.microsoft.com/office/drawing/2014/main" id="{69495BA8-F2F8-C24A-837D-D22A75EE6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224" y="103664"/>
            <a:ext cx="4591455" cy="29669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E07348-BB2F-1B40-9FE7-8894B382A46B}"/>
              </a:ext>
            </a:extLst>
          </p:cNvPr>
          <p:cNvSpPr>
            <a:spLocks noGrp="1"/>
          </p:cNvSpPr>
          <p:nvPr>
            <p:ph type="title"/>
          </p:nvPr>
        </p:nvSpPr>
        <p:spPr/>
        <p:txBody>
          <a:bodyPr/>
          <a:lstStyle/>
          <a:p>
            <a:r>
              <a:rPr lang="en-US" dirty="0"/>
              <a:t>ILC Outreach</a:t>
            </a:r>
          </a:p>
        </p:txBody>
      </p:sp>
      <p:sp>
        <p:nvSpPr>
          <p:cNvPr id="4" name="Date Placeholder 3">
            <a:extLst>
              <a:ext uri="{FF2B5EF4-FFF2-40B4-BE49-F238E27FC236}">
                <a16:creationId xmlns:a16="http://schemas.microsoft.com/office/drawing/2014/main" id="{0AC13706-F846-8F43-85B5-F68765C8DFEC}"/>
              </a:ext>
            </a:extLst>
          </p:cNvPr>
          <p:cNvSpPr>
            <a:spLocks noGrp="1"/>
          </p:cNvSpPr>
          <p:nvPr>
            <p:ph type="dt" sz="half" idx="10"/>
          </p:nvPr>
        </p:nvSpPr>
        <p:spPr/>
        <p:txBody>
          <a:bodyPr/>
          <a:lstStyle/>
          <a:p>
            <a:fld id="{A3DE2959-C495-154D-A172-1825B52B5763}" type="datetime1">
              <a:rPr lang="en-US" altLang="en-US" smtClean="0"/>
              <a:t>6/11/2018</a:t>
            </a:fld>
            <a:endParaRPr lang="en-US" altLang="en-US"/>
          </a:p>
        </p:txBody>
      </p:sp>
      <p:sp>
        <p:nvSpPr>
          <p:cNvPr id="5" name="Footer Placeholder 4">
            <a:extLst>
              <a:ext uri="{FF2B5EF4-FFF2-40B4-BE49-F238E27FC236}">
                <a16:creationId xmlns:a16="http://schemas.microsoft.com/office/drawing/2014/main" id="{041517C4-14CE-EE44-9B8F-3239066ABD67}"/>
              </a:ext>
            </a:extLst>
          </p:cNvPr>
          <p:cNvSpPr>
            <a:spLocks noGrp="1"/>
          </p:cNvSpPr>
          <p:nvPr>
            <p:ph type="ftr" sz="quarter" idx="11"/>
          </p:nvPr>
        </p:nvSpPr>
        <p:spPr/>
        <p:txBody>
          <a:bodyPr/>
          <a:lstStyle/>
          <a:p>
            <a:pPr>
              <a:defRPr/>
            </a:pPr>
            <a:r>
              <a:rPr lang="en-US"/>
              <a:t>Sam Posen - ALCW 2018</a:t>
            </a:r>
            <a:endParaRPr lang="en-US" b="1"/>
          </a:p>
        </p:txBody>
      </p:sp>
      <p:sp>
        <p:nvSpPr>
          <p:cNvPr id="6" name="Slide Number Placeholder 5">
            <a:extLst>
              <a:ext uri="{FF2B5EF4-FFF2-40B4-BE49-F238E27FC236}">
                <a16:creationId xmlns:a16="http://schemas.microsoft.com/office/drawing/2014/main" id="{54EC8EF3-B75F-9342-A0BE-C699B6021D5C}"/>
              </a:ext>
            </a:extLst>
          </p:cNvPr>
          <p:cNvSpPr>
            <a:spLocks noGrp="1"/>
          </p:cNvSpPr>
          <p:nvPr>
            <p:ph type="sldNum" sz="quarter" idx="12"/>
          </p:nvPr>
        </p:nvSpPr>
        <p:spPr/>
        <p:txBody>
          <a:bodyPr/>
          <a:lstStyle/>
          <a:p>
            <a:fld id="{52E9C158-AEF1-41A2-A6CE-6F0BAB305EFD}" type="slidenum">
              <a:rPr lang="en-US" altLang="en-US" smtClean="0"/>
              <a:pPr/>
              <a:t>11</a:t>
            </a:fld>
            <a:endParaRPr lang="en-US" altLang="en-US"/>
          </a:p>
        </p:txBody>
      </p:sp>
      <p:pic>
        <p:nvPicPr>
          <p:cNvPr id="9" name="Picture 4" descr="Lineaco Rider Hero TV Character ">
            <a:extLst>
              <a:ext uri="{FF2B5EF4-FFF2-40B4-BE49-F238E27FC236}">
                <a16:creationId xmlns:a16="http://schemas.microsoft.com/office/drawing/2014/main" id="{3D305E5E-4051-054D-8C93-15895631D8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3" r="2189" b="-1"/>
          <a:stretch/>
        </p:blipFill>
        <p:spPr bwMode="auto">
          <a:xfrm>
            <a:off x="0" y="4552545"/>
            <a:ext cx="2944374" cy="23054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FCFBAB-F374-6F41-A387-EC989F7AA787}"/>
              </a:ext>
            </a:extLst>
          </p:cNvPr>
          <p:cNvSpPr txBox="1"/>
          <p:nvPr/>
        </p:nvSpPr>
        <p:spPr>
          <a:xfrm>
            <a:off x="5590658" y="424533"/>
            <a:ext cx="1264598" cy="276999"/>
          </a:xfrm>
          <a:prstGeom prst="rect">
            <a:avLst/>
          </a:prstGeom>
          <a:solidFill>
            <a:schemeClr val="bg1"/>
          </a:solidFill>
          <a:ln>
            <a:solidFill>
              <a:schemeClr val="accent6">
                <a:lumMod val="50000"/>
              </a:schemeClr>
            </a:solidFill>
          </a:ln>
        </p:spPr>
        <p:txBody>
          <a:bodyPr wrap="square" rtlCol="0">
            <a:spAutoFit/>
          </a:bodyPr>
          <a:lstStyle/>
          <a:p>
            <a:pPr algn="ctr"/>
            <a:r>
              <a:rPr lang="en-US" sz="1200" dirty="0">
                <a:solidFill>
                  <a:schemeClr val="accent6">
                    <a:lumMod val="50000"/>
                  </a:schemeClr>
                </a:solidFill>
              </a:rPr>
              <a:t>“Good morning”</a:t>
            </a:r>
          </a:p>
        </p:txBody>
      </p:sp>
      <p:sp>
        <p:nvSpPr>
          <p:cNvPr id="12" name="TextBox 11">
            <a:extLst>
              <a:ext uri="{FF2B5EF4-FFF2-40B4-BE49-F238E27FC236}">
                <a16:creationId xmlns:a16="http://schemas.microsoft.com/office/drawing/2014/main" id="{A0CC63F3-FA07-2F4D-AACC-8232188B6B0E}"/>
              </a:ext>
            </a:extLst>
          </p:cNvPr>
          <p:cNvSpPr txBox="1"/>
          <p:nvPr/>
        </p:nvSpPr>
        <p:spPr>
          <a:xfrm>
            <a:off x="8263648" y="1587118"/>
            <a:ext cx="880352" cy="461665"/>
          </a:xfrm>
          <a:prstGeom prst="rect">
            <a:avLst/>
          </a:prstGeom>
          <a:solidFill>
            <a:schemeClr val="bg1"/>
          </a:solidFill>
          <a:ln>
            <a:solidFill>
              <a:schemeClr val="accent6">
                <a:lumMod val="50000"/>
              </a:schemeClr>
            </a:solidFill>
          </a:ln>
        </p:spPr>
        <p:txBody>
          <a:bodyPr wrap="square" rtlCol="0">
            <a:spAutoFit/>
          </a:bodyPr>
          <a:lstStyle/>
          <a:p>
            <a:pPr algn="ctr"/>
            <a:r>
              <a:rPr lang="en-US" sz="1200" dirty="0">
                <a:solidFill>
                  <a:schemeClr val="accent6">
                    <a:lumMod val="50000"/>
                  </a:schemeClr>
                </a:solidFill>
              </a:rPr>
              <a:t>“</a:t>
            </a:r>
            <a:r>
              <a:rPr lang="en-US" sz="1200" dirty="0" err="1">
                <a:solidFill>
                  <a:schemeClr val="accent6">
                    <a:lumMod val="50000"/>
                  </a:schemeClr>
                </a:solidFill>
              </a:rPr>
              <a:t>Congrat-ulations</a:t>
            </a:r>
            <a:r>
              <a:rPr lang="en-US" sz="1200" dirty="0">
                <a:solidFill>
                  <a:schemeClr val="accent6">
                    <a:lumMod val="50000"/>
                  </a:schemeClr>
                </a:solidFill>
              </a:rPr>
              <a:t>!”</a:t>
            </a:r>
          </a:p>
        </p:txBody>
      </p:sp>
      <p:pic>
        <p:nvPicPr>
          <p:cNvPr id="13" name="Picture 12">
            <a:extLst>
              <a:ext uri="{FF2B5EF4-FFF2-40B4-BE49-F238E27FC236}">
                <a16:creationId xmlns:a16="http://schemas.microsoft.com/office/drawing/2014/main" id="{A23B2135-2004-AC49-B63B-DCAF06C8BA5C}"/>
              </a:ext>
            </a:extLst>
          </p:cNvPr>
          <p:cNvPicPr>
            <a:picLocks noChangeAspect="1"/>
          </p:cNvPicPr>
          <p:nvPr/>
        </p:nvPicPr>
        <p:blipFill>
          <a:blip r:embed="rId4"/>
          <a:stretch>
            <a:fillRect/>
          </a:stretch>
        </p:blipFill>
        <p:spPr>
          <a:xfrm>
            <a:off x="2169268" y="959517"/>
            <a:ext cx="2436252" cy="1630473"/>
          </a:xfrm>
          <a:prstGeom prst="rect">
            <a:avLst/>
          </a:prstGeom>
        </p:spPr>
      </p:pic>
      <p:pic>
        <p:nvPicPr>
          <p:cNvPr id="14" name="Picture 13">
            <a:extLst>
              <a:ext uri="{FF2B5EF4-FFF2-40B4-BE49-F238E27FC236}">
                <a16:creationId xmlns:a16="http://schemas.microsoft.com/office/drawing/2014/main" id="{E272DF8D-65D6-0B48-B81B-35C8FCEA1D5F}"/>
              </a:ext>
            </a:extLst>
          </p:cNvPr>
          <p:cNvPicPr>
            <a:picLocks noChangeAspect="1"/>
          </p:cNvPicPr>
          <p:nvPr/>
        </p:nvPicPr>
        <p:blipFill>
          <a:blip r:embed="rId5"/>
          <a:stretch>
            <a:fillRect/>
          </a:stretch>
        </p:blipFill>
        <p:spPr>
          <a:xfrm>
            <a:off x="-15725" y="866351"/>
            <a:ext cx="2184993" cy="3686194"/>
          </a:xfrm>
          <a:prstGeom prst="rect">
            <a:avLst/>
          </a:prstGeom>
        </p:spPr>
      </p:pic>
      <p:pic>
        <p:nvPicPr>
          <p:cNvPr id="17" name="Picture 16">
            <a:extLst>
              <a:ext uri="{FF2B5EF4-FFF2-40B4-BE49-F238E27FC236}">
                <a16:creationId xmlns:a16="http://schemas.microsoft.com/office/drawing/2014/main" id="{1AD23B18-145B-F543-90D7-9327E61A8117}"/>
              </a:ext>
            </a:extLst>
          </p:cNvPr>
          <p:cNvPicPr>
            <a:picLocks noChangeAspect="1"/>
          </p:cNvPicPr>
          <p:nvPr/>
        </p:nvPicPr>
        <p:blipFill>
          <a:blip r:embed="rId6"/>
          <a:stretch>
            <a:fillRect/>
          </a:stretch>
        </p:blipFill>
        <p:spPr>
          <a:xfrm>
            <a:off x="2199998" y="2669046"/>
            <a:ext cx="2459449" cy="1844587"/>
          </a:xfrm>
          <a:prstGeom prst="rect">
            <a:avLst/>
          </a:prstGeom>
        </p:spPr>
      </p:pic>
      <p:pic>
        <p:nvPicPr>
          <p:cNvPr id="18" name="Picture 17">
            <a:extLst>
              <a:ext uri="{FF2B5EF4-FFF2-40B4-BE49-F238E27FC236}">
                <a16:creationId xmlns:a16="http://schemas.microsoft.com/office/drawing/2014/main" id="{6ED62F33-DE85-9E4A-8BDA-AA96269D560B}"/>
              </a:ext>
            </a:extLst>
          </p:cNvPr>
          <p:cNvPicPr>
            <a:picLocks noChangeAspect="1"/>
          </p:cNvPicPr>
          <p:nvPr/>
        </p:nvPicPr>
        <p:blipFill>
          <a:blip r:embed="rId7"/>
          <a:stretch>
            <a:fillRect/>
          </a:stretch>
        </p:blipFill>
        <p:spPr>
          <a:xfrm>
            <a:off x="2883895" y="4552545"/>
            <a:ext cx="3106658" cy="2277608"/>
          </a:xfrm>
          <a:prstGeom prst="rect">
            <a:avLst/>
          </a:prstGeom>
        </p:spPr>
      </p:pic>
      <p:pic>
        <p:nvPicPr>
          <p:cNvPr id="8" name="Picture 2" descr="Science &#10;НЕШО ЮТТУ ">
            <a:extLst>
              <a:ext uri="{FF2B5EF4-FFF2-40B4-BE49-F238E27FC236}">
                <a16:creationId xmlns:a16="http://schemas.microsoft.com/office/drawing/2014/main" id="{8FBF7B17-881F-B049-A952-CA1347CC3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9447" y="3051093"/>
            <a:ext cx="4498963" cy="25228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F386859-492F-DD44-AF07-2E510A1AF8B1}"/>
              </a:ext>
            </a:extLst>
          </p:cNvPr>
          <p:cNvPicPr>
            <a:picLocks noChangeAspect="1"/>
          </p:cNvPicPr>
          <p:nvPr/>
        </p:nvPicPr>
        <p:blipFill>
          <a:blip r:embed="rId9"/>
          <a:stretch>
            <a:fillRect/>
          </a:stretch>
        </p:blipFill>
        <p:spPr>
          <a:xfrm>
            <a:off x="5842679" y="5573949"/>
            <a:ext cx="3315731" cy="903210"/>
          </a:xfrm>
          <a:prstGeom prst="rect">
            <a:avLst/>
          </a:prstGeom>
        </p:spPr>
      </p:pic>
    </p:spTree>
    <p:extLst>
      <p:ext uri="{BB962C8B-B14F-4D97-AF65-F5344CB8AC3E}">
        <p14:creationId xmlns:p14="http://schemas.microsoft.com/office/powerpoint/2010/main" val="2861213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5081F2-EA87-8B4D-B1AA-AD363C95392C}"/>
              </a:ext>
            </a:extLst>
          </p:cNvPr>
          <p:cNvSpPr/>
          <p:nvPr/>
        </p:nvSpPr>
        <p:spPr>
          <a:xfrm>
            <a:off x="481913" y="1246489"/>
            <a:ext cx="7989152" cy="3221395"/>
          </a:xfrm>
          <a:prstGeom prst="rect">
            <a:avLst/>
          </a:prstGeom>
        </p:spPr>
        <p:txBody>
          <a:bodyPr wrap="square">
            <a:spAutoFit/>
          </a:bodyPr>
          <a:lstStyle/>
          <a:p>
            <a:pPr algn="ctr"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Statement on “Towards the realization of the International Linear Collider, an</a:t>
            </a:r>
          </a:p>
          <a:p>
            <a:pPr algn="ctr"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algn="ctr"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update”</a:t>
            </a:r>
          </a:p>
          <a:p>
            <a:pPr algn="ctr" defTabSz="457205">
              <a:lnSpc>
                <a:spcPts val="1125"/>
              </a:lnSpc>
            </a:pPr>
            <a:endParaRPr lang="en-GB"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algn="ctr" defTabSz="457205">
              <a:lnSpc>
                <a:spcPts val="1125"/>
              </a:lnSpc>
            </a:pPr>
            <a:r>
              <a:rPr lang="en-US" sz="2100"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a:t>
            </a:r>
            <a:endParaRPr lang="en-GB" sz="150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67151" marR="120015" algn="ctr" defTabSz="457205">
              <a:lnSpc>
                <a:spcPts val="1125"/>
              </a:lnSpc>
            </a:pPr>
            <a:r>
              <a:rPr lang="en-US" sz="2100"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31 May 2018, Fukuoka</a:t>
            </a:r>
            <a:endParaRPr lang="en-GB" sz="150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67151" marR="120015" algn="just" defTabSz="457205">
              <a:lnSpc>
                <a:spcPts val="1125"/>
              </a:lnSpc>
            </a:pPr>
            <a:r>
              <a:rPr lang="en-US" sz="1500"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a:t>
            </a:r>
            <a:endParaRPr lang="en-GB" sz="150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67151" marR="120015" algn="just" defTabSz="457205">
              <a:lnSpc>
                <a:spcPts val="1125"/>
              </a:lnSpc>
            </a:pPr>
            <a:r>
              <a:rPr lang="en-US" sz="1500"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a:t>
            </a:r>
            <a:endParaRPr lang="en-GB" sz="150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337183" marR="229075" indent="156685" algn="just" defTabSz="457205">
              <a:lnSpc>
                <a:spcPts val="1050"/>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Scientists who gathered for the Linear Collider Workshop in Tokyo in 2015</a:t>
            </a:r>
          </a:p>
          <a:p>
            <a:pPr marL="337183" marR="229075" indent="156685" algn="just" defTabSz="457205">
              <a:lnSpc>
                <a:spcPts val="1050"/>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L="337183" marR="229075" indent="156685" algn="just" defTabSz="457205">
              <a:lnSpc>
                <a:spcPts val="1050"/>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issued a statement confirming their strong support for the scientific</a:t>
            </a:r>
          </a:p>
          <a:p>
            <a:pPr marL="337183" marR="229075" indent="156685" algn="just" defTabSz="457205">
              <a:lnSpc>
                <a:spcPts val="1050"/>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L="337183" marR="229075" indent="156685" algn="just" defTabSz="457205">
              <a:lnSpc>
                <a:spcPts val="1050"/>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justification for a prompt realization of the International Linear Collider</a:t>
            </a:r>
          </a:p>
          <a:p>
            <a:pPr marL="337183" marR="229075" indent="156685" algn="just" defTabSz="457205">
              <a:lnSpc>
                <a:spcPts val="1050"/>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L="337183" marR="229075" indent="156685" algn="just" defTabSz="457205">
              <a:lnSpc>
                <a:spcPts val="1050"/>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(ILC). The Linear Collider Collaboration (LCC) and the worldwide</a:t>
            </a:r>
          </a:p>
          <a:p>
            <a:pPr marL="337183" marR="229075" indent="156685" algn="just" defTabSz="457205">
              <a:lnSpc>
                <a:spcPts val="1050"/>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L="337183" marR="229075" indent="156685" algn="just" defTabSz="457205">
              <a:lnSpc>
                <a:spcPts val="1050"/>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participants at the 2018 Asian Linear Collider Workshop (ALCW2018) in</a:t>
            </a:r>
          </a:p>
          <a:p>
            <a:pPr marL="337183" marR="229075" indent="156685" algn="just" defTabSz="457205">
              <a:lnSpc>
                <a:spcPts val="1050"/>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L="337183" marR="229075" indent="156685" algn="just" defTabSz="457205">
              <a:lnSpc>
                <a:spcPts val="1050"/>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Fukuoka, Japan, reconfirm the scientific importance of the ILC. We are</a:t>
            </a:r>
          </a:p>
          <a:p>
            <a:pPr marL="337183" marR="229075" indent="156685" algn="just" defTabSz="457205">
              <a:lnSpc>
                <a:spcPts val="1050"/>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L="337183" marR="229075" indent="156685" algn="just" defTabSz="457205">
              <a:lnSpc>
                <a:spcPts val="1050"/>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closer to the realization of the project, but it is now in a critical phase.</a:t>
            </a:r>
            <a:endParaRPr lang="en-GB"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67151" marR="5716" indent="157162"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a:t>
            </a:r>
            <a:endParaRPr lang="en-GB" sz="150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p:txBody>
      </p:sp>
      <p:sp>
        <p:nvSpPr>
          <p:cNvPr id="3" name="TextBox 2">
            <a:extLst>
              <a:ext uri="{FF2B5EF4-FFF2-40B4-BE49-F238E27FC236}">
                <a16:creationId xmlns:a16="http://schemas.microsoft.com/office/drawing/2014/main" id="{2331215A-BBC5-2347-84D5-2327A874D366}"/>
              </a:ext>
            </a:extLst>
          </p:cNvPr>
          <p:cNvSpPr txBox="1"/>
          <p:nvPr/>
        </p:nvSpPr>
        <p:spPr>
          <a:xfrm>
            <a:off x="4822270" y="134516"/>
            <a:ext cx="4212076" cy="369332"/>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Lyn Evans et al. – Fukuoka Statement</a:t>
            </a:r>
          </a:p>
        </p:txBody>
      </p:sp>
    </p:spTree>
    <p:extLst>
      <p:ext uri="{BB962C8B-B14F-4D97-AF65-F5344CB8AC3E}">
        <p14:creationId xmlns:p14="http://schemas.microsoft.com/office/powerpoint/2010/main" val="3699476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8B0779-838E-0949-A326-82E17DF576CF}"/>
              </a:ext>
            </a:extLst>
          </p:cNvPr>
          <p:cNvSpPr/>
          <p:nvPr/>
        </p:nvSpPr>
        <p:spPr>
          <a:xfrm>
            <a:off x="778477" y="1394770"/>
            <a:ext cx="7302842" cy="402033"/>
          </a:xfrm>
          <a:prstGeom prst="rect">
            <a:avLst/>
          </a:prstGeom>
        </p:spPr>
        <p:txBody>
          <a:bodyPr wrap="square">
            <a:spAutoFit/>
          </a:bodyPr>
          <a:lstStyle/>
          <a:p>
            <a:pPr marL="257173" marR="5716" indent="-257173" algn="just" defTabSz="457205">
              <a:lnSpc>
                <a:spcPts val="1125"/>
              </a:lnSpc>
              <a:buFont typeface="+mj-lt"/>
              <a:buAutoNum type="arabicParenBoth"/>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endParaRPr lang="en-GB"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p:txBody>
      </p:sp>
      <p:sp>
        <p:nvSpPr>
          <p:cNvPr id="3" name="Rectangle 2">
            <a:extLst>
              <a:ext uri="{FF2B5EF4-FFF2-40B4-BE49-F238E27FC236}">
                <a16:creationId xmlns:a16="http://schemas.microsoft.com/office/drawing/2014/main" id="{5EEB64D2-E78D-E948-9561-157E71B933C8}"/>
              </a:ext>
            </a:extLst>
          </p:cNvPr>
          <p:cNvSpPr/>
          <p:nvPr/>
        </p:nvSpPr>
        <p:spPr>
          <a:xfrm>
            <a:off x="352167" y="1255757"/>
            <a:ext cx="8409184" cy="2233945"/>
          </a:xfrm>
          <a:prstGeom prst="rect">
            <a:avLst/>
          </a:prstGeom>
        </p:spPr>
        <p:txBody>
          <a:bodyPr wrap="square">
            <a:spAutoFit/>
          </a:bodyPr>
          <a:lstStyle/>
          <a:p>
            <a:pPr marL="342897" marR="5716" indent="-342897" algn="just" defTabSz="457205">
              <a:lnSpc>
                <a:spcPts val="1125"/>
              </a:lnSpc>
              <a:buFontTx/>
              <a:buAutoNum type="arabicParenBoth"/>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Results to date from the CERN Large Hadron Collider indicate that we are at a</a:t>
            </a:r>
          </a:p>
          <a:p>
            <a:pPr marL="342897" marR="5716" indent="-342897" algn="just" defTabSz="457205">
              <a:lnSpc>
                <a:spcPts val="1125"/>
              </a:lnSpc>
              <a:buFontTx/>
              <a:buAutoNum type="arabicParenBoth"/>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crossroads in our quest to uncover the origin and history of the Universe. We now</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know that precision measurements, in particular of the properties of the Higgs boson,</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are an essential next step to advance our understanding. Precise measurements in</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electron-positron interactions at a center of mass energy of 250 GeV at the ILC will</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deliver a leap in our scientific knowledge and, together with future results from</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the LHC and </a:t>
            </a:r>
            <a:r>
              <a:rPr lang="en-US" kern="100" dirty="0" err="1">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SuperKEKB</a:t>
            </a: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will propel us toward the ultimate theory of particle physics</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and a deep understanding of the Universe itself. </a:t>
            </a:r>
            <a:endParaRPr lang="en-GB"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p:txBody>
      </p:sp>
      <p:sp>
        <p:nvSpPr>
          <p:cNvPr id="6" name="TextBox 5">
            <a:extLst>
              <a:ext uri="{FF2B5EF4-FFF2-40B4-BE49-F238E27FC236}">
                <a16:creationId xmlns:a16="http://schemas.microsoft.com/office/drawing/2014/main" id="{6986BB80-F9E8-488B-B05C-ED32CD751331}"/>
              </a:ext>
            </a:extLst>
          </p:cNvPr>
          <p:cNvSpPr txBox="1"/>
          <p:nvPr/>
        </p:nvSpPr>
        <p:spPr>
          <a:xfrm>
            <a:off x="4822270" y="134516"/>
            <a:ext cx="4212076" cy="369332"/>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Lyn Evans et al. – Fukuoka Statement</a:t>
            </a:r>
          </a:p>
        </p:txBody>
      </p:sp>
    </p:spTree>
    <p:extLst>
      <p:ext uri="{BB962C8B-B14F-4D97-AF65-F5344CB8AC3E}">
        <p14:creationId xmlns:p14="http://schemas.microsoft.com/office/powerpoint/2010/main" val="136018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96D6DB-5207-B84D-8EF7-E0E00121BCE5}"/>
              </a:ext>
            </a:extLst>
          </p:cNvPr>
          <p:cNvSpPr/>
          <p:nvPr/>
        </p:nvSpPr>
        <p:spPr>
          <a:xfrm>
            <a:off x="537519" y="1283559"/>
            <a:ext cx="7710616" cy="3928640"/>
          </a:xfrm>
          <a:prstGeom prst="rect">
            <a:avLst/>
          </a:prstGeom>
        </p:spPr>
        <p:txBody>
          <a:bodyPr wrap="square">
            <a:spAutoFit/>
          </a:bodyPr>
          <a:lstStyle/>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(2) We have been preparing for the ILC for many years, in collaboration with</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industries and in discussion with governments worldwide. The ILC is now the</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most mature and realizable electron-positron collider project, and offers the</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energy expandability of a linear collider. The successful operation of the</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European XFEL in Hamburg and recent advances in the superconducting R&amp;D in</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Fermilab near Chicago and other laboratories, together with a cost reduction by</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changing the initial center of mass energy to 250 GeV, increases the ILC</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technical and financial feasibility whilst maintaining the physics potential of the</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machine at this energy. The superconducting technology being developed for the </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ILC has a great impact on industrial and medical applications of accelerators. We </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deeply appreciate the evaluation process by the Japanese government for the</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proposal based on the new ILC design.</a:t>
            </a:r>
          </a:p>
          <a:p>
            <a:pPr marR="5716" algn="just" defTabSz="457205">
              <a:lnSpc>
                <a:spcPts val="1125"/>
              </a:lnSpc>
            </a:pPr>
            <a:endPar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endParaRPr>
          </a:p>
          <a:p>
            <a:pPr marR="5716" algn="just" defTabSz="457205">
              <a:lnSpc>
                <a:spcPts val="1125"/>
              </a:lnSpc>
            </a:pPr>
            <a:endParaRPr lang="en-GB"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p:txBody>
      </p:sp>
      <p:sp>
        <p:nvSpPr>
          <p:cNvPr id="5" name="TextBox 4">
            <a:extLst>
              <a:ext uri="{FF2B5EF4-FFF2-40B4-BE49-F238E27FC236}">
                <a16:creationId xmlns:a16="http://schemas.microsoft.com/office/drawing/2014/main" id="{EA017056-F679-4116-B48A-B763F0E712CB}"/>
              </a:ext>
            </a:extLst>
          </p:cNvPr>
          <p:cNvSpPr txBox="1"/>
          <p:nvPr/>
        </p:nvSpPr>
        <p:spPr>
          <a:xfrm>
            <a:off x="537519" y="5212199"/>
            <a:ext cx="7937269" cy="1200329"/>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Note: XFEL is a mini-ILC (~1/10</a:t>
            </a:r>
            <a:r>
              <a:rPr lang="en-US" baseline="30000" dirty="0">
                <a:solidFill>
                  <a:srgbClr val="000000"/>
                </a:solidFill>
              </a:rPr>
              <a:t>th</a:t>
            </a:r>
            <a:r>
              <a:rPr lang="en-US" dirty="0">
                <a:solidFill>
                  <a:srgbClr val="000000"/>
                </a:solidFill>
              </a:rPr>
              <a:t> scale) – success shows confidence in technology and substantial reduction in technical risk</a:t>
            </a:r>
          </a:p>
          <a:p>
            <a:pPr algn="ctr"/>
            <a:r>
              <a:rPr lang="en-US" dirty="0">
                <a:solidFill>
                  <a:srgbClr val="000000"/>
                </a:solidFill>
              </a:rPr>
              <a:t>Note: FNAL leading cost reduction R&amp;D for SRF</a:t>
            </a:r>
          </a:p>
          <a:p>
            <a:pPr algn="ctr"/>
            <a:r>
              <a:rPr lang="en-US" dirty="0">
                <a:solidFill>
                  <a:srgbClr val="000000"/>
                </a:solidFill>
              </a:rPr>
              <a:t>Note: cost reduction by 250 GeV and cost reduction R&amp;D ~40%</a:t>
            </a:r>
          </a:p>
        </p:txBody>
      </p:sp>
      <p:sp>
        <p:nvSpPr>
          <p:cNvPr id="6" name="TextBox 5">
            <a:extLst>
              <a:ext uri="{FF2B5EF4-FFF2-40B4-BE49-F238E27FC236}">
                <a16:creationId xmlns:a16="http://schemas.microsoft.com/office/drawing/2014/main" id="{7A34180B-A1B7-4824-A9BE-DB3C241C4E00}"/>
              </a:ext>
            </a:extLst>
          </p:cNvPr>
          <p:cNvSpPr txBox="1"/>
          <p:nvPr/>
        </p:nvSpPr>
        <p:spPr>
          <a:xfrm>
            <a:off x="4822270" y="134516"/>
            <a:ext cx="4212076" cy="369332"/>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Lyn Evans et al. – Fukuoka Statement</a:t>
            </a:r>
          </a:p>
        </p:txBody>
      </p:sp>
    </p:spTree>
    <p:extLst>
      <p:ext uri="{BB962C8B-B14F-4D97-AF65-F5344CB8AC3E}">
        <p14:creationId xmlns:p14="http://schemas.microsoft.com/office/powerpoint/2010/main" val="1622723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2311-DD67-0A45-BBC3-20A42B3AE4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067AFA-4A41-9548-B6A8-418E13E3E4A6}"/>
              </a:ext>
            </a:extLst>
          </p:cNvPr>
          <p:cNvSpPr>
            <a:spLocks noGrp="1"/>
          </p:cNvSpPr>
          <p:nvPr>
            <p:ph idx="1"/>
          </p:nvPr>
        </p:nvSpPr>
        <p:spPr/>
        <p:txBody>
          <a:bodyPr/>
          <a:lstStyle/>
          <a:p>
            <a:endParaRPr lang="en-US"/>
          </a:p>
        </p:txBody>
      </p:sp>
      <p:pic>
        <p:nvPicPr>
          <p:cNvPr id="43010" name="Picture 2" descr="European XFEL: Emax Development as of 16th of May 2018 &#10;18.0 &#10;16.0 &#10;15.0 &#10;14.7 &#10;14.0 &#10;17.5 GeV &#10;15.2 &#10;14.9 &#10;14.7 &#10;16.1 &#10;16.0 &#10;16.0 &#10;15.9 &#10;_15.8- &#10;15.5 &#10;15.4 &#10;_158 &#10;15.5 &#10;15.3 &#10;15.2 &#10;Not all stations have been optimized yet &#10;CS9 commissioning nearly done &#10;1.3 GeV additional energy gain expected &#10;Continued effort necessary to reach and exceed 17.5 GeV &#10;Expected latest by end of summer 2018 ">
            <a:extLst>
              <a:ext uri="{FF2B5EF4-FFF2-40B4-BE49-F238E27FC236}">
                <a16:creationId xmlns:a16="http://schemas.microsoft.com/office/drawing/2014/main" id="{0A968435-B281-4C40-B908-A3399A850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2324"/>
            <a:ext cx="9144000" cy="63388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99F9AD-688E-C442-B7AC-52E62DF2AAFF}"/>
              </a:ext>
            </a:extLst>
          </p:cNvPr>
          <p:cNvSpPr txBox="1"/>
          <p:nvPr/>
        </p:nvSpPr>
        <p:spPr>
          <a:xfrm>
            <a:off x="6177064" y="112992"/>
            <a:ext cx="2883695"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ILC Status – A. Yamamoto</a:t>
            </a:r>
          </a:p>
        </p:txBody>
      </p:sp>
    </p:spTree>
    <p:extLst>
      <p:ext uri="{BB962C8B-B14F-4D97-AF65-F5344CB8AC3E}">
        <p14:creationId xmlns:p14="http://schemas.microsoft.com/office/powerpoint/2010/main" val="1791821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A012-1B1D-3E46-9E6B-1331891D6C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178695-E9E6-8843-AE81-EFF8C50BB8A4}"/>
              </a:ext>
            </a:extLst>
          </p:cNvPr>
          <p:cNvSpPr>
            <a:spLocks noGrp="1"/>
          </p:cNvSpPr>
          <p:nvPr>
            <p:ph idx="1"/>
          </p:nvPr>
        </p:nvSpPr>
        <p:spPr/>
        <p:txBody>
          <a:bodyPr/>
          <a:lstStyle/>
          <a:p>
            <a:endParaRPr lang="en-US"/>
          </a:p>
        </p:txBody>
      </p:sp>
      <p:pic>
        <p:nvPicPr>
          <p:cNvPr id="44034" name="Picture 2" descr="A. Grassellino &#10;Potential for very high Q at very high gradients &#10;1011 &#10;0000 &amp; o &#10;15 &#10;2K, 1.3 GHz &#10;N-infused (FNAL) &#10;N-infused (rep. @ JLab) &#10;N-doped (FNAL) &#10;o &#10;A N-doped (rep. @ Cornell) &#10;O Standard ILC &#10;o &#10;High-Q &#10;(e.g. LCLS-II) &#10;5 &#10;10 &#10;20 &#10;High-q &#10;High-Eacc &#10;(e.g. ILC) &#10;25 30 35 &#10;[MV/m] &#10;40 &#10;45 &#10;50 &#10;33 &#10;1010 &#10;0 &#10;Sam Posen &#10;-ALCW2018 &#10;ILC Cost &#10;Reduction R&amp;D &#10;global effort will &#10;explore doping &#10;parameter space &#10;to extend high Q at &#10;the highest &#10;gradients &#10;Currently &#10;working on this &#10;R&amp;D direction: &#10;FNAL, KEK, Jiab, &#10;Cornell, DESY &#10;Fermilab &#10;5/31/2018 ">
            <a:extLst>
              <a:ext uri="{FF2B5EF4-FFF2-40B4-BE49-F238E27FC236}">
                <a16:creationId xmlns:a16="http://schemas.microsoft.com/office/drawing/2014/main" id="{AFE994A5-699E-014A-8B9A-371BE799A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
            <a:ext cx="9144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F29AFD-3403-5744-BC97-3F13AD456FCC}"/>
              </a:ext>
            </a:extLst>
          </p:cNvPr>
          <p:cNvSpPr txBox="1"/>
          <p:nvPr/>
        </p:nvSpPr>
        <p:spPr>
          <a:xfrm>
            <a:off x="4299625" y="254000"/>
            <a:ext cx="2883695"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ILC Status – A. Yamamoto</a:t>
            </a:r>
          </a:p>
        </p:txBody>
      </p:sp>
    </p:spTree>
    <p:extLst>
      <p:ext uri="{BB962C8B-B14F-4D97-AF65-F5344CB8AC3E}">
        <p14:creationId xmlns:p14="http://schemas.microsoft.com/office/powerpoint/2010/main" val="1686044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7B5FD-6030-7148-B924-F82574322AE6}"/>
              </a:ext>
            </a:extLst>
          </p:cNvPr>
          <p:cNvSpPr/>
          <p:nvPr/>
        </p:nvSpPr>
        <p:spPr>
          <a:xfrm>
            <a:off x="407774" y="1153813"/>
            <a:ext cx="7784757" cy="4006353"/>
          </a:xfrm>
          <a:prstGeom prst="rect">
            <a:avLst/>
          </a:prstGeom>
        </p:spPr>
        <p:txBody>
          <a:bodyPr wrap="square">
            <a:spAutoFit/>
          </a:bodyPr>
          <a:lstStyle/>
          <a:p>
            <a:pPr algn="just" defTabSz="457205"/>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(3) The ILC can only be realized as an international project, and a nation who wishes to host the project should lead the international negotiations.</a:t>
            </a:r>
            <a:r>
              <a:rPr lang="en-US" kern="100" dirty="0">
                <a:solidFill>
                  <a:srgbClr val="000000"/>
                </a:solidFill>
                <a:latin typeface="Yu Mincho" panose="02020400000000000000" pitchFamily="18" charset="-128"/>
                <a:ea typeface="Yu Mincho" panose="02020400000000000000" pitchFamily="18" charset="-128"/>
                <a:cs typeface="Times New Roman" panose="02020603050405020304" pitchFamily="18" charset="0"/>
              </a:rPr>
              <a:t> </a:t>
            </a:r>
            <a:r>
              <a:rPr lang="en-US"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A positive message from the Japanese government expressing readiness  to initiate these discussions this year is critically important because work on the update of the European Strategy for Particle Physics, including collaboration in the ILC construction, will start early next year. This update will have a large impact outside Europe on the future of high energy physics projects worldwide. While we will strongly present the scientific case for the ILC in these discussions, it is now essential to hear a positive message from the Japanese government in a timely manner.</a:t>
            </a:r>
            <a:endParaRPr lang="en-GB"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238599" marR="5716" algn="just" defTabSz="457205">
              <a:lnSpc>
                <a:spcPts val="1125"/>
              </a:lnSpc>
            </a:pPr>
            <a:r>
              <a:rPr lang="en-US" kern="100" dirty="0">
                <a:solidFill>
                  <a:srgbClr val="000000"/>
                </a:solidFill>
                <a:latin typeface="Yu Mincho" panose="02020400000000000000" pitchFamily="18" charset="-128"/>
                <a:ea typeface="Yu Mincho" panose="02020400000000000000" pitchFamily="18" charset="-128"/>
                <a:cs typeface="Times New Roman" panose="02020603050405020304" pitchFamily="18" charset="0"/>
              </a:rPr>
              <a:t> </a:t>
            </a:r>
            <a:endParaRPr lang="en-GB"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67151" marR="26193" algn="r" defTabSz="457205">
              <a:lnSpc>
                <a:spcPts val="1125"/>
              </a:lnSpc>
            </a:pPr>
            <a:r>
              <a:rPr lang="en-US" sz="1500"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a:t>
            </a:r>
            <a:endParaRPr lang="en-GB" sz="105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67151" marR="26193" algn="r" defTabSz="457205">
              <a:lnSpc>
                <a:spcPts val="1125"/>
              </a:lnSpc>
            </a:pPr>
            <a:r>
              <a:rPr lang="en-US" sz="1500"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a:t>
            </a:r>
            <a:endParaRPr lang="en-GB" sz="105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67151" marR="120015" algn="r" defTabSz="457205">
              <a:lnSpc>
                <a:spcPts val="1125"/>
              </a:lnSpc>
            </a:pPr>
            <a:r>
              <a:rPr lang="en-US" sz="1500"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Lyn Evans</a:t>
            </a:r>
          </a:p>
          <a:p>
            <a:pPr marL="67151" marR="120015" algn="r" defTabSz="457205">
              <a:lnSpc>
                <a:spcPts val="1125"/>
              </a:lnSpc>
            </a:pPr>
            <a:endParaRPr lang="en-GB" sz="105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67151" marR="120015" algn="r" defTabSz="457205">
              <a:lnSpc>
                <a:spcPts val="1125"/>
              </a:lnSpc>
            </a:pPr>
            <a:r>
              <a:rPr lang="en-US" sz="1500"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LCC Director</a:t>
            </a:r>
          </a:p>
          <a:p>
            <a:pPr marL="67151" marR="120015" algn="r" defTabSz="457205">
              <a:lnSpc>
                <a:spcPts val="1125"/>
              </a:lnSpc>
            </a:pPr>
            <a:endParaRPr lang="en-GB" sz="105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a:p>
            <a:pPr marL="67151" marR="120015" algn="r" defTabSz="457205">
              <a:lnSpc>
                <a:spcPts val="1125"/>
              </a:lnSpc>
            </a:pPr>
            <a:r>
              <a:rPr lang="en-US" sz="1500" kern="1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For scientists from LCC and ALCW 2018</a:t>
            </a:r>
            <a:endParaRPr lang="en-GB" sz="1050" kern="100" dirty="0">
              <a:solidFill>
                <a:prstClr val="black"/>
              </a:solidFill>
              <a:latin typeface="Yu Mincho" panose="02020400000000000000" pitchFamily="18" charset="-128"/>
              <a:ea typeface="Yu Mincho" panose="02020400000000000000" pitchFamily="18" charset="-128"/>
              <a:cs typeface="Times New Roman" panose="02020603050405020304" pitchFamily="18" charset="0"/>
            </a:endParaRPr>
          </a:p>
        </p:txBody>
      </p:sp>
      <p:sp>
        <p:nvSpPr>
          <p:cNvPr id="4" name="TextBox 3">
            <a:extLst>
              <a:ext uri="{FF2B5EF4-FFF2-40B4-BE49-F238E27FC236}">
                <a16:creationId xmlns:a16="http://schemas.microsoft.com/office/drawing/2014/main" id="{EDFC97F7-8B0B-4AE2-8E69-B3AFD7A233C2}"/>
              </a:ext>
            </a:extLst>
          </p:cNvPr>
          <p:cNvSpPr txBox="1"/>
          <p:nvPr/>
        </p:nvSpPr>
        <p:spPr>
          <a:xfrm>
            <a:off x="573237" y="4624470"/>
            <a:ext cx="7937269" cy="2031325"/>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Note: Timeline is </a:t>
            </a:r>
            <a:r>
              <a:rPr lang="en-US" i="1" dirty="0">
                <a:solidFill>
                  <a:srgbClr val="000000"/>
                </a:solidFill>
              </a:rPr>
              <a:t>crucial</a:t>
            </a:r>
            <a:r>
              <a:rPr lang="en-US" dirty="0">
                <a:solidFill>
                  <a:srgbClr val="000000"/>
                </a:solidFill>
              </a:rPr>
              <a:t>! Just ~7 months left now before European Strategy</a:t>
            </a:r>
          </a:p>
          <a:p>
            <a:pPr algn="ctr"/>
            <a:r>
              <a:rPr lang="en-US" dirty="0">
                <a:solidFill>
                  <a:srgbClr val="000000"/>
                </a:solidFill>
              </a:rPr>
              <a:t>Note: XFEL and FAIR style, not ITER – i.e. first declare hosting, accept expectation to spend ~50% of cost, begin negotiations after</a:t>
            </a:r>
          </a:p>
          <a:p>
            <a:pPr algn="ctr"/>
            <a:r>
              <a:rPr lang="en-US" dirty="0">
                <a:solidFill>
                  <a:srgbClr val="000000"/>
                </a:solidFill>
              </a:rPr>
              <a:t>Note: meetings with international partners at this stage are extremely important – not yet negotiating contribution levels, but expressions of interest help boost confidence that declaration will bring about joint endeavor with international community</a:t>
            </a:r>
          </a:p>
        </p:txBody>
      </p:sp>
      <p:sp>
        <p:nvSpPr>
          <p:cNvPr id="5" name="TextBox 4">
            <a:extLst>
              <a:ext uri="{FF2B5EF4-FFF2-40B4-BE49-F238E27FC236}">
                <a16:creationId xmlns:a16="http://schemas.microsoft.com/office/drawing/2014/main" id="{C81ADD5E-B596-4635-BC5B-DF2666DF62F3}"/>
              </a:ext>
            </a:extLst>
          </p:cNvPr>
          <p:cNvSpPr txBox="1"/>
          <p:nvPr/>
        </p:nvSpPr>
        <p:spPr>
          <a:xfrm>
            <a:off x="4822270" y="134516"/>
            <a:ext cx="4212076" cy="369332"/>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Lyn Evans et al. – Fukuoka Statement</a:t>
            </a:r>
          </a:p>
        </p:txBody>
      </p:sp>
    </p:spTree>
    <p:extLst>
      <p:ext uri="{BB962C8B-B14F-4D97-AF65-F5344CB8AC3E}">
        <p14:creationId xmlns:p14="http://schemas.microsoft.com/office/powerpoint/2010/main" val="2748436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B263-27DF-C745-8DCF-FDB1C73ACE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BBB05F-1B55-AE42-8FE3-4DECCC098515}"/>
              </a:ext>
            </a:extLst>
          </p:cNvPr>
          <p:cNvSpPr>
            <a:spLocks noGrp="1"/>
          </p:cNvSpPr>
          <p:nvPr>
            <p:ph idx="1"/>
          </p:nvPr>
        </p:nvSpPr>
        <p:spPr/>
        <p:txBody>
          <a:bodyPr/>
          <a:lstStyle/>
          <a:p>
            <a:endParaRPr lang="en-US"/>
          </a:p>
        </p:txBody>
      </p:sp>
      <p:pic>
        <p:nvPicPr>
          <p:cNvPr id="46082" name="Picture 2" descr="European Strategy &#10;Update &#10;2017 &#10;an 01 &#10;Call for proposals &#10;for venues for Open &#10;Symposium and &#10;Strategy Drafting &#10;Session &#10;(deadline May 15, 2018) &#10;organisation &amp; &#10;input preparation &#10;by community &#10;European Particle Physics Strategy IJpdate &#10;2018 &#10;Febr.2018 &#10;Call for scientific input &#10;March.2018 &#10;Call for nominations of &#10;PPG &amp; ESC members &#10;June.2018 &#10;Council decision on &#10;venues and dates &#10;Sept. 2018 &#10;Council to launch the &#10;Strategy Update process &amp; &#10;establish the PPG and ESG &#10;2019 &#10;Dec. 2919 &#10;Closing submission &#10;community input &#10;(deadline Dec 18, 2018) &#10;of May.2019 &#10;Open Symposium &#10;4 days &#10;Sept.2019 &#10;Physics Briefing &#10;Book available &#10;consultation &amp; &#10;consensus building &#10;Physics results appearing &#10;1 after May 2019 will be taken &#10;into account in the process &#10;2020 &#10;Strategy Update &#10;Drafting Session &#10;one week &#10;March.2020 &#10;Strategy Update &#10;submitted to Council &#10;Council to approve &#10;Strategy Update ">
            <a:extLst>
              <a:ext uri="{FF2B5EF4-FFF2-40B4-BE49-F238E27FC236}">
                <a16:creationId xmlns:a16="http://schemas.microsoft.com/office/drawing/2014/main" id="{5F1F4559-0E50-9445-9A9A-FB125E52F0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74" r="6875"/>
          <a:stretch/>
        </p:blipFill>
        <p:spPr bwMode="auto">
          <a:xfrm>
            <a:off x="0" y="365126"/>
            <a:ext cx="9113915" cy="62381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EF5753-D6A2-FA43-AF9A-19B9A5473E97}"/>
              </a:ext>
            </a:extLst>
          </p:cNvPr>
          <p:cNvSpPr txBox="1"/>
          <p:nvPr/>
        </p:nvSpPr>
        <p:spPr>
          <a:xfrm>
            <a:off x="3530240" y="112992"/>
            <a:ext cx="5476671" cy="338554"/>
          </a:xfrm>
          <a:prstGeom prst="rect">
            <a:avLst/>
          </a:prstGeom>
          <a:solidFill>
            <a:srgbClr val="FFFF00"/>
          </a:solidFill>
          <a:ln>
            <a:solidFill>
              <a:schemeClr val="tx1"/>
            </a:solidFill>
          </a:ln>
        </p:spPr>
        <p:txBody>
          <a:bodyPr wrap="square" rtlCol="0">
            <a:spAutoFit/>
          </a:bodyPr>
          <a:lstStyle/>
          <a:p>
            <a:pPr algn="ctr"/>
            <a:r>
              <a:rPr lang="en-US" sz="1600" dirty="0">
                <a:solidFill>
                  <a:prstClr val="black"/>
                </a:solidFill>
              </a:rPr>
              <a:t>European Particle Physics Strategy Update – J. </a:t>
            </a:r>
            <a:r>
              <a:rPr lang="en-US" sz="1600" dirty="0" err="1">
                <a:solidFill>
                  <a:prstClr val="black"/>
                </a:solidFill>
              </a:rPr>
              <a:t>D'Hondt</a:t>
            </a:r>
            <a:endParaRPr lang="en-US" sz="1600" dirty="0">
              <a:solidFill>
                <a:prstClr val="black"/>
              </a:solidFill>
            </a:endParaRPr>
          </a:p>
        </p:txBody>
      </p:sp>
    </p:spTree>
    <p:extLst>
      <p:ext uri="{BB962C8B-B14F-4D97-AF65-F5344CB8AC3E}">
        <p14:creationId xmlns:p14="http://schemas.microsoft.com/office/powerpoint/2010/main" val="3469461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80E1-B147-EF49-8A81-107AD6FFAA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95CC85-02C4-7041-B16C-6FB9A929CEE5}"/>
              </a:ext>
            </a:extLst>
          </p:cNvPr>
          <p:cNvSpPr>
            <a:spLocks noGrp="1"/>
          </p:cNvSpPr>
          <p:nvPr>
            <p:ph idx="1"/>
          </p:nvPr>
        </p:nvSpPr>
        <p:spPr/>
        <p:txBody>
          <a:bodyPr/>
          <a:lstStyle/>
          <a:p>
            <a:endParaRPr lang="en-US"/>
          </a:p>
        </p:txBody>
      </p:sp>
      <p:pic>
        <p:nvPicPr>
          <p:cNvPr id="40962" name="Picture 2" descr="LINEAR COLLIDER COLLABORATION &#10;2013 • 2019 Development Phase &#10;Development of a Project Plan for a &#10;staged CLIC implementation in line with &#10;LHC results; technical developrnents with &#10;industry, performance studies for &#10;accelerator parts and systerns, detector &#10;technology dernonstrators &#10;2019 - 2020 Decisions &#10;Update Of the European Strategy for &#10;Particle Physics; decision towards a next &#10;CERN project at the energy frontier &#10;(e.g. CUC, FCC) &#10;CLIC roadmap &#10;2025 Preparation Phase &#10;Finalisation of implernentation &#10;pararneters, preparation for industrial &#10;procurement, Drive Beam FaciEty and &#10;other system verifications, Technical &#10;of the experirnent, site &#10;2025 Construction Start &#10;Ready for construction; &#10;start of excavations &#10;Compact Linear Collickr &#10;of the first &#10;Of further &#10;of the experi &#10;2035 First Beams &#10;Getting ready for data taking by &#10;the time the LHC programme &#10;reaches completion ">
            <a:extLst>
              <a:ext uri="{FF2B5EF4-FFF2-40B4-BE49-F238E27FC236}">
                <a16:creationId xmlns:a16="http://schemas.microsoft.com/office/drawing/2014/main" id="{CD36F17B-766E-134D-B636-0D380B62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278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EC4544-B7C3-594D-A07B-6B3A954A0C7A}"/>
              </a:ext>
            </a:extLst>
          </p:cNvPr>
          <p:cNvSpPr txBox="1"/>
          <p:nvPr/>
        </p:nvSpPr>
        <p:spPr>
          <a:xfrm>
            <a:off x="5758775" y="-4206"/>
            <a:ext cx="2883695"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CLIC overview – P. Burrows</a:t>
            </a:r>
          </a:p>
        </p:txBody>
      </p:sp>
    </p:spTree>
    <p:extLst>
      <p:ext uri="{BB962C8B-B14F-4D97-AF65-F5344CB8AC3E}">
        <p14:creationId xmlns:p14="http://schemas.microsoft.com/office/powerpoint/2010/main" val="3652920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07348-BB2F-1B40-9FE7-8894B382A46B}"/>
              </a:ext>
            </a:extLst>
          </p:cNvPr>
          <p:cNvSpPr>
            <a:spLocks noGrp="1"/>
          </p:cNvSpPr>
          <p:nvPr>
            <p:ph type="title"/>
          </p:nvPr>
        </p:nvSpPr>
        <p:spPr/>
        <p:txBody>
          <a:bodyPr/>
          <a:lstStyle/>
          <a:p>
            <a:pPr algn="ctr"/>
            <a:r>
              <a:rPr lang="en-US" dirty="0"/>
              <a:t>ILC Status 1-Slide Summary</a:t>
            </a:r>
          </a:p>
        </p:txBody>
      </p:sp>
      <p:sp>
        <p:nvSpPr>
          <p:cNvPr id="3" name="Content Placeholder 2">
            <a:extLst>
              <a:ext uri="{FF2B5EF4-FFF2-40B4-BE49-F238E27FC236}">
                <a16:creationId xmlns:a16="http://schemas.microsoft.com/office/drawing/2014/main" id="{884D773F-8AC3-0345-89D6-3F492E6FA33A}"/>
              </a:ext>
            </a:extLst>
          </p:cNvPr>
          <p:cNvSpPr>
            <a:spLocks noGrp="1"/>
          </p:cNvSpPr>
          <p:nvPr>
            <p:ph idx="1"/>
          </p:nvPr>
        </p:nvSpPr>
        <p:spPr>
          <a:xfrm>
            <a:off x="228600" y="955497"/>
            <a:ext cx="8672513" cy="5260477"/>
          </a:xfrm>
        </p:spPr>
        <p:txBody>
          <a:bodyPr/>
          <a:lstStyle/>
          <a:p>
            <a:r>
              <a:rPr lang="en-US" sz="2000" dirty="0"/>
              <a:t>Main message from Linear Collider Board / Japanese scientists / ICFA regarding ILC status:</a:t>
            </a:r>
          </a:p>
          <a:p>
            <a:pPr lvl="1"/>
            <a:r>
              <a:rPr lang="en-US" sz="2000" dirty="0"/>
              <a:t>Japanese ILC advisory panel working groups (Physics and Technical) to conclude very soon (spring 2018)</a:t>
            </a:r>
          </a:p>
          <a:p>
            <a:pPr lvl="1"/>
            <a:r>
              <a:rPr lang="en-US" sz="2000" dirty="0"/>
              <a:t>Consultations between MEXT and ILC Advisory Panel, Science Council of Japan </a:t>
            </a:r>
            <a:r>
              <a:rPr lang="en-US" sz="2000" i="1" u="sng" dirty="0"/>
              <a:t>must</a:t>
            </a:r>
            <a:r>
              <a:rPr lang="en-US" sz="2000" dirty="0"/>
              <a:t> result in a conclusion by December 2018 to have ILC be considered by ESG</a:t>
            </a:r>
          </a:p>
          <a:p>
            <a:pPr lvl="1"/>
            <a:r>
              <a:rPr lang="en-US" sz="2000" dirty="0"/>
              <a:t>ILC would have been a no-go in Japan without ~40% cost reduction -&gt; mostly moving to 250 GeV, also R&amp;D</a:t>
            </a:r>
          </a:p>
          <a:p>
            <a:pPr lvl="1"/>
            <a:r>
              <a:rPr lang="en-US" sz="2000" dirty="0"/>
              <a:t>Crucial to maintain strong message of support from community that ILC 250 GeV (vs 500 GeV) is of strong scientific interest</a:t>
            </a:r>
          </a:p>
          <a:p>
            <a:pPr lvl="1"/>
            <a:r>
              <a:rPr lang="en-US" sz="2000" dirty="0"/>
              <a:t>International meetings important show of support from world</a:t>
            </a:r>
          </a:p>
          <a:p>
            <a:pPr lvl="2"/>
            <a:r>
              <a:rPr lang="en-US" sz="1800" dirty="0"/>
              <a:t>Very positive meetings with Japanese delegation to France and Germany in early 2018 – Italy/Spain/UK in fall 2018</a:t>
            </a:r>
          </a:p>
          <a:p>
            <a:pPr lvl="2"/>
            <a:r>
              <a:rPr lang="en-US" sz="1800" dirty="0"/>
              <a:t>Cost reduction via US/Japan + Japanese delegation visiting US in July (including meeting with Undersecretary </a:t>
            </a:r>
            <a:r>
              <a:rPr lang="en-US" sz="1800" dirty="0" err="1"/>
              <a:t>Dabbar</a:t>
            </a:r>
            <a:r>
              <a:rPr lang="en-US" sz="1800" dirty="0"/>
              <a:t>)</a:t>
            </a:r>
          </a:p>
        </p:txBody>
      </p:sp>
      <p:sp>
        <p:nvSpPr>
          <p:cNvPr id="4" name="Date Placeholder 3">
            <a:extLst>
              <a:ext uri="{FF2B5EF4-FFF2-40B4-BE49-F238E27FC236}">
                <a16:creationId xmlns:a16="http://schemas.microsoft.com/office/drawing/2014/main" id="{0AC13706-F846-8F43-85B5-F68765C8DFEC}"/>
              </a:ext>
            </a:extLst>
          </p:cNvPr>
          <p:cNvSpPr>
            <a:spLocks noGrp="1"/>
          </p:cNvSpPr>
          <p:nvPr>
            <p:ph type="dt" sz="half" idx="10"/>
          </p:nvPr>
        </p:nvSpPr>
        <p:spPr/>
        <p:txBody>
          <a:bodyPr/>
          <a:lstStyle/>
          <a:p>
            <a:fld id="{A3DE2959-C495-154D-A172-1825B52B5763}" type="datetime1">
              <a:rPr lang="en-US" altLang="en-US" smtClean="0"/>
              <a:t>6/11/2018</a:t>
            </a:fld>
            <a:endParaRPr lang="en-US" altLang="en-US"/>
          </a:p>
        </p:txBody>
      </p:sp>
      <p:sp>
        <p:nvSpPr>
          <p:cNvPr id="5" name="Footer Placeholder 4">
            <a:extLst>
              <a:ext uri="{FF2B5EF4-FFF2-40B4-BE49-F238E27FC236}">
                <a16:creationId xmlns:a16="http://schemas.microsoft.com/office/drawing/2014/main" id="{041517C4-14CE-EE44-9B8F-3239066ABD67}"/>
              </a:ext>
            </a:extLst>
          </p:cNvPr>
          <p:cNvSpPr>
            <a:spLocks noGrp="1"/>
          </p:cNvSpPr>
          <p:nvPr>
            <p:ph type="ftr" sz="quarter" idx="11"/>
          </p:nvPr>
        </p:nvSpPr>
        <p:spPr/>
        <p:txBody>
          <a:bodyPr/>
          <a:lstStyle/>
          <a:p>
            <a:pPr>
              <a:defRPr/>
            </a:pPr>
            <a:r>
              <a:rPr lang="en-US"/>
              <a:t>Sam Posen - ALCW 2018</a:t>
            </a:r>
            <a:endParaRPr lang="en-US" b="1"/>
          </a:p>
        </p:txBody>
      </p:sp>
      <p:sp>
        <p:nvSpPr>
          <p:cNvPr id="6" name="Slide Number Placeholder 5">
            <a:extLst>
              <a:ext uri="{FF2B5EF4-FFF2-40B4-BE49-F238E27FC236}">
                <a16:creationId xmlns:a16="http://schemas.microsoft.com/office/drawing/2014/main" id="{54EC8EF3-B75F-9342-A0BE-C699B6021D5C}"/>
              </a:ext>
            </a:extLst>
          </p:cNvPr>
          <p:cNvSpPr>
            <a:spLocks noGrp="1"/>
          </p:cNvSpPr>
          <p:nvPr>
            <p:ph type="sldNum" sz="quarter" idx="12"/>
          </p:nvPr>
        </p:nvSpPr>
        <p:spPr/>
        <p:txBody>
          <a:bodyPr/>
          <a:lstStyle/>
          <a:p>
            <a:fld id="{52E9C158-AEF1-41A2-A6CE-6F0BAB305EFD}" type="slidenum">
              <a:rPr lang="en-US" altLang="en-US" smtClean="0"/>
              <a:pPr/>
              <a:t>2</a:t>
            </a:fld>
            <a:endParaRPr lang="en-US" altLang="en-US"/>
          </a:p>
        </p:txBody>
      </p:sp>
    </p:spTree>
    <p:extLst>
      <p:ext uri="{BB962C8B-B14F-4D97-AF65-F5344CB8AC3E}">
        <p14:creationId xmlns:p14="http://schemas.microsoft.com/office/powerpoint/2010/main" val="381923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3DB9-247C-304C-876D-B76BE3153B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EB3ED5-949F-644E-931B-6FDAFBDC55B4}"/>
              </a:ext>
            </a:extLst>
          </p:cNvPr>
          <p:cNvSpPr>
            <a:spLocks noGrp="1"/>
          </p:cNvSpPr>
          <p:nvPr>
            <p:ph idx="1"/>
          </p:nvPr>
        </p:nvSpPr>
        <p:spPr/>
        <p:txBody>
          <a:bodyPr/>
          <a:lstStyle/>
          <a:p>
            <a:endParaRPr lang="en-US"/>
          </a:p>
        </p:txBody>
      </p:sp>
      <p:pic>
        <p:nvPicPr>
          <p:cNvPr id="39938" name="Picture 2" descr="CERN &#10;cc c &#10;Now: &#10;Key technical activities &#10;Module (drive-beam, &#10;klystron type) baseline &#10;Optimized structures &#10;and RF components &#10;High efficiency &#10;klystrons and &#10;modulators &#10;Magnets design and &#10;prototypes &#10;Civil engineering, &#10;infrastructure &#10;31 May 2018 &#10;Next: &#10;Final modules, from revised &#10;designs to industrial modules &#10;Finalize industrial structures: &#10;increase manufacturability, brazed, &#10;halves, conditioning. &#10;Use/maintain/operate existing test- &#10;stands for testing &#10;Efficiency and costs &#10;improvements, significant gains &#10;possible for efficiency, industrial &#10;cost-models and optimization &#10;Permanent magnets, longit. &#10;variable magnets -&gt; industrial &#10;production and cost-optimisation &#10;Detailed site layout and &#10;CE/infrastructure designs &#10;inar Stapnes — &#10;5 ">
            <a:extLst>
              <a:ext uri="{FF2B5EF4-FFF2-40B4-BE49-F238E27FC236}">
                <a16:creationId xmlns:a16="http://schemas.microsoft.com/office/drawing/2014/main" id="{D89B265C-15B2-6247-97F6-379835381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167"/>
            <a:ext cx="9144000" cy="51260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EE67AB-9E1D-2442-83E0-FCCD3629F257}"/>
              </a:ext>
            </a:extLst>
          </p:cNvPr>
          <p:cNvSpPr txBox="1"/>
          <p:nvPr/>
        </p:nvSpPr>
        <p:spPr>
          <a:xfrm>
            <a:off x="5058383" y="118195"/>
            <a:ext cx="3973193" cy="369332"/>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CLIC Preparation Phase – 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Stapnes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08FC83-C6A6-EE45-921C-A802814C8466}"/>
              </a:ext>
            </a:extLst>
          </p:cNvPr>
          <p:cNvSpPr txBox="1"/>
          <p:nvPr/>
        </p:nvSpPr>
        <p:spPr>
          <a:xfrm>
            <a:off x="192932" y="5833245"/>
            <a:ext cx="8758136" cy="923330"/>
          </a:xfrm>
          <a:prstGeom prst="rect">
            <a:avLst/>
          </a:prstGeom>
          <a:solidFill>
            <a:srgbClr val="FFFF00"/>
          </a:solidFill>
          <a:ln>
            <a:solidFill>
              <a:schemeClr val="accent6">
                <a:lumMod val="50000"/>
              </a:schemeClr>
            </a:solidFill>
          </a:ln>
        </p:spPr>
        <p:txBody>
          <a:bodyPr wrap="square" rtlCol="0">
            <a:spAutoFit/>
          </a:bodyPr>
          <a:lstStyle/>
          <a:p>
            <a:r>
              <a:rPr lang="en-US" dirty="0">
                <a:solidFill>
                  <a:srgbClr val="000000"/>
                </a:solidFill>
              </a:rPr>
              <a:t>Question: Could there be any in-kind contributions to CLIC? </a:t>
            </a:r>
          </a:p>
          <a:p>
            <a:r>
              <a:rPr lang="en-US" dirty="0">
                <a:solidFill>
                  <a:srgbClr val="000000"/>
                </a:solidFill>
              </a:rPr>
              <a:t>Answer: Haven't really been thinking about it. Would welcome in-kind contributions though. Note that LHC was 88% CERN, 12% in kind contributions. </a:t>
            </a:r>
          </a:p>
        </p:txBody>
      </p:sp>
    </p:spTree>
    <p:extLst>
      <p:ext uri="{BB962C8B-B14F-4D97-AF65-F5344CB8AC3E}">
        <p14:creationId xmlns:p14="http://schemas.microsoft.com/office/powerpoint/2010/main" val="2463631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AC42-C2EC-BC48-975E-9D2B3DE646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5D711F-48F4-0943-94BB-D4CBEF089273}"/>
              </a:ext>
            </a:extLst>
          </p:cNvPr>
          <p:cNvSpPr>
            <a:spLocks noGrp="1"/>
          </p:cNvSpPr>
          <p:nvPr>
            <p:ph idx="1"/>
          </p:nvPr>
        </p:nvSpPr>
        <p:spPr/>
        <p:txBody>
          <a:bodyPr/>
          <a:lstStyle/>
          <a:p>
            <a:endParaRPr lang="en-US"/>
          </a:p>
        </p:txBody>
      </p:sp>
      <p:pic>
        <p:nvPicPr>
          <p:cNvPr id="12290" name="Picture 2" descr="ILC Study Coordination with SCJ &#10;SCJ &#10;Commissioned Survey &#10;b NRI 2014-17 &#10;1) WW Research trends (FY15) &#10;2) Technology issues (FY16) &#10;3) Risk/safety issues (FY17) &#10;Particle and Nuclear &#10;Physics WG &#10;Re-organized &#10;in 2018 &#10;and MEXT &#10;MEXT &#10;ILC Adv. Panel &#10;TDR Validation &#10;WG &#10;Re-organized &#10;in 2018 &#10;Human &#10;Resources WG &#10;Organized &#10;in 2015-16 &#10;• Particle and Nuclear Physics WG, and &#10;• TDR Validation WG re-established to evaluate ILC- &#10;250GeV. &#10;Established in &#10;2014 &#10;Organization and &#10;Management WG &#10;Organized &#10;in 2017 &#10;6 ">
            <a:extLst>
              <a:ext uri="{FF2B5EF4-FFF2-40B4-BE49-F238E27FC236}">
                <a16:creationId xmlns:a16="http://schemas.microsoft.com/office/drawing/2014/main" id="{61DA6DFC-4471-CC42-BAA0-D07D677FC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
            <a:ext cx="9144000" cy="6653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A329A2-C432-0E4F-A375-92B34D7EC81F}"/>
              </a:ext>
            </a:extLst>
          </p:cNvPr>
          <p:cNvSpPr txBox="1"/>
          <p:nvPr/>
        </p:nvSpPr>
        <p:spPr>
          <a:xfrm>
            <a:off x="6140802" y="29184"/>
            <a:ext cx="2974014" cy="369332"/>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L. Evans – LCC Status</a:t>
            </a:r>
          </a:p>
        </p:txBody>
      </p:sp>
    </p:spTree>
    <p:extLst>
      <p:ext uri="{BB962C8B-B14F-4D97-AF65-F5344CB8AC3E}">
        <p14:creationId xmlns:p14="http://schemas.microsoft.com/office/powerpoint/2010/main" val="2029243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44DB-A2C3-5F4F-9939-B08A40B9A1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22FBA3-8D7E-A343-B042-4F12EEF2AB05}"/>
              </a:ext>
            </a:extLst>
          </p:cNvPr>
          <p:cNvSpPr>
            <a:spLocks noGrp="1"/>
          </p:cNvSpPr>
          <p:nvPr>
            <p:ph idx="1"/>
          </p:nvPr>
        </p:nvSpPr>
        <p:spPr/>
        <p:txBody>
          <a:bodyPr/>
          <a:lstStyle/>
          <a:p>
            <a:endParaRPr lang="en-US"/>
          </a:p>
        </p:txBody>
      </p:sp>
      <p:pic>
        <p:nvPicPr>
          <p:cNvPr id="14338" name="Picture 2" descr="Decision timeline &#10;LINEAR COLLIDER COLLABORATION &#10;Physics and Technical WG to conclude &#10;(Spring, 2018) &#10;ILC Advisory Panel to discuss and conclude &#10;Report submitted to MEXT. &#10;MEXT consults SCJ. &#10;MEXT to reach a conclusion by the end of &#10;2018 ">
            <a:extLst>
              <a:ext uri="{FF2B5EF4-FFF2-40B4-BE49-F238E27FC236}">
                <a16:creationId xmlns:a16="http://schemas.microsoft.com/office/drawing/2014/main" id="{53C88EF3-71F6-1B45-9651-CF679BC03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75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B3ADCE-32B5-3244-8212-15EB3E580563}"/>
              </a:ext>
            </a:extLst>
          </p:cNvPr>
          <p:cNvSpPr txBox="1"/>
          <p:nvPr/>
        </p:nvSpPr>
        <p:spPr>
          <a:xfrm>
            <a:off x="6140802" y="29184"/>
            <a:ext cx="2974014" cy="369332"/>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L. Evans – LCC Status</a:t>
            </a:r>
          </a:p>
        </p:txBody>
      </p:sp>
    </p:spTree>
    <p:extLst>
      <p:ext uri="{BB962C8B-B14F-4D97-AF65-F5344CB8AC3E}">
        <p14:creationId xmlns:p14="http://schemas.microsoft.com/office/powerpoint/2010/main" val="747434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3D6C-E359-2E40-A425-C71E25A626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90A40A-EDAC-D547-AFE5-57E8E033C84D}"/>
              </a:ext>
            </a:extLst>
          </p:cNvPr>
          <p:cNvSpPr>
            <a:spLocks noGrp="1"/>
          </p:cNvSpPr>
          <p:nvPr>
            <p:ph idx="1"/>
          </p:nvPr>
        </p:nvSpPr>
        <p:spPr/>
        <p:txBody>
          <a:bodyPr/>
          <a:lstStyle/>
          <a:p>
            <a:endParaRPr lang="en-US"/>
          </a:p>
        </p:txBody>
      </p:sp>
      <p:pic>
        <p:nvPicPr>
          <p:cNvPr id="15362" name="Picture 2" descr="LINEAR COLLIDER COLLABORATION &#10;ILC promotion &#10;schedule v-2017.June &#10;Apr. &#10;2013-2016 &#10;JFY2016 &#10;Aug. Dec. Mar. &#10;JFY &#10;NOW &#10;June 2017 &#10;Y 018 &#10;CRITICAL &#10;ug. &#10;JFY2019 &#10;JFY2020 &#10;Budget Request &#10;qu &#10;tional budg &#10;on framework &#10;Budget Request Fiscal &#10;Strategy &#10;LCLS-II constru ion: use t &#10;nology &#10;Bu dget Request Fiscal &#10;Govemment &#10;(Ope &#10;Federation &#10;U&quot;apan 2nd year &#10;1st &#10;Strat &#10;n er ona &#10;US-Japan 4th year &#10;(conclusion &#10;US-Japan &#10;Europe &#10;Asia &#10;ov. Pane &#10;ost reduction D tasks &#10;Within S-JapanS T ooper &#10;US-Japan 3rd year &#10;May: MEXT/DOE &#10;Discussion Group &#10;With US: needs rt serious discussion on mana ement and ossibili of cost shari &#10;ion &#10;US •sit &#10;te With &#10;ress &#10;Germ &#10;apan &amp; co &#10;nhuber &#10;MEXT 'LC Advisory panel &#10;Eur &#10;ation &#10;e Visit &#10;ned &#10;erat on: &#10;- urope- apan cooperat on &#10;Support Parliament/Government/lnter-government discussion &#10;With ur e EU countries &amp; CERN : need start concrete discussion on &#10;sharing of cost, technology, human resources &#10;(by second half of 2018) &#10;Japa &#10;Europen Strategy (2013) Europe &#10;report (2014) &#10;United States &#10;nternational Meetin &#10;FALC &#10;ICFA &#10;International Conferences &#10;uman resou &#10;&amp; devlopment &#10;Interim R &#10;o &#10;o &#10;rganization Icomm ion?d) &#10;Input &#10;ESFRI &#10;20182019 Jan-Dec &#10;Conclusion &#10;European Strategy &#10;, target 2019 spring) &#10;Next 5-year plan &#10;rt &#10;Feb &#10;ICFA: &quot;staging&quot; endorsement &#10;LHC resuots &#10;Aug Nov Feb &#10;Cost reduction &#10;Staging, &#10;Cost, physics &#10;Pre iscussion Discussion Proposal EC minister, gov'ts &#10;PS report &#10;2019 &#10;Feb &#10;Aug &#10;o &#10;o &#10;o &#10;LCWS2019 &#10;o &#10;o &#10;o &#10;o &#10;ICHEP2018 &#10;LCWS2018 &#10;LP2019 &#10;EP2020 &#10;Hon. Kawamura Keynote Speech &#10;International Design &#10;Staging Design &#10;(Cost Reduction) &#10;Technical Desi Re ort 2013 &#10;(includes staging scenarios) &#10;International &#10;Cost uct on &#10;r8ep &#10;Scientists &#10;Industry-Academia &#10;Local area &#10;HEP community: consensus &#10;Future plans, ILC staging &#10;Technology, cost reduction, local CMt, &#10;distributed centers, private funds, loøstics &#10;Detailed design, automation (cost reduction, stability), reduce cost risk, engineering design &#10;Toward international consensus, technol%y applications, human development, management cores &#10;KEK &#10;Domestic Outreach &#10;Toward domestic conse ">
            <a:extLst>
              <a:ext uri="{FF2B5EF4-FFF2-40B4-BE49-F238E27FC236}">
                <a16:creationId xmlns:a16="http://schemas.microsoft.com/office/drawing/2014/main" id="{0454C22B-CFE8-0344-AACE-34A8AB976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765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036A7A-4E12-5A4E-BC49-1C0731CFBCFF}"/>
              </a:ext>
            </a:extLst>
          </p:cNvPr>
          <p:cNvSpPr txBox="1"/>
          <p:nvPr/>
        </p:nvSpPr>
        <p:spPr>
          <a:xfrm>
            <a:off x="6140802" y="29184"/>
            <a:ext cx="2974014" cy="369332"/>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L. Evans – LCC Status</a:t>
            </a:r>
          </a:p>
        </p:txBody>
      </p:sp>
    </p:spTree>
    <p:extLst>
      <p:ext uri="{BB962C8B-B14F-4D97-AF65-F5344CB8AC3E}">
        <p14:creationId xmlns:p14="http://schemas.microsoft.com/office/powerpoint/2010/main" val="2799328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63A1-E07B-4C73-87B2-D530A6095311}"/>
              </a:ext>
            </a:extLst>
          </p:cNvPr>
          <p:cNvSpPr>
            <a:spLocks noGrp="1"/>
          </p:cNvSpPr>
          <p:nvPr>
            <p:ph type="title"/>
          </p:nvPr>
        </p:nvSpPr>
        <p:spPr/>
        <p:txBody>
          <a:bodyPr/>
          <a:lstStyle/>
          <a:p>
            <a:r>
              <a:rPr lang="en-US" dirty="0"/>
              <a:t>K. Kawagoe/S. Yamashita – Political Status</a:t>
            </a:r>
          </a:p>
        </p:txBody>
      </p:sp>
      <p:pic>
        <p:nvPicPr>
          <p:cNvPr id="8" name="Content Placeholder 7" descr="Screen Clipping">
            <a:extLst>
              <a:ext uri="{FF2B5EF4-FFF2-40B4-BE49-F238E27FC236}">
                <a16:creationId xmlns:a16="http://schemas.microsoft.com/office/drawing/2014/main" id="{AA694EDC-610C-42A9-B27E-8EFEA64634C2}"/>
              </a:ext>
            </a:extLst>
          </p:cNvPr>
          <p:cNvPicPr>
            <a:picLocks noGrp="1" noChangeAspect="1"/>
          </p:cNvPicPr>
          <p:nvPr>
            <p:ph idx="1"/>
          </p:nvPr>
        </p:nvPicPr>
        <p:blipFill>
          <a:blip r:embed="rId2"/>
          <a:stretch>
            <a:fillRect/>
          </a:stretch>
        </p:blipFill>
        <p:spPr>
          <a:xfrm>
            <a:off x="1003037" y="1042988"/>
            <a:ext cx="7123638" cy="4987925"/>
          </a:xfrm>
        </p:spPr>
      </p:pic>
      <p:sp>
        <p:nvSpPr>
          <p:cNvPr id="4" name="Date Placeholder 3">
            <a:extLst>
              <a:ext uri="{FF2B5EF4-FFF2-40B4-BE49-F238E27FC236}">
                <a16:creationId xmlns:a16="http://schemas.microsoft.com/office/drawing/2014/main" id="{10000DC1-1B0F-4DA1-BD43-731B780EB2F1}"/>
              </a:ext>
            </a:extLst>
          </p:cNvPr>
          <p:cNvSpPr>
            <a:spLocks noGrp="1"/>
          </p:cNvSpPr>
          <p:nvPr>
            <p:ph type="dt" sz="half" idx="10"/>
          </p:nvPr>
        </p:nvSpPr>
        <p:spPr/>
        <p:txBody>
          <a:bodyPr/>
          <a:lstStyle/>
          <a:p>
            <a:fld id="{A3DE2959-C495-154D-A172-1825B52B5763}" type="datetime1">
              <a:rPr lang="en-US" altLang="en-US" smtClean="0"/>
              <a:t>6/12/2018</a:t>
            </a:fld>
            <a:endParaRPr lang="en-US" altLang="en-US"/>
          </a:p>
        </p:txBody>
      </p:sp>
      <p:sp>
        <p:nvSpPr>
          <p:cNvPr id="5" name="Footer Placeholder 4">
            <a:extLst>
              <a:ext uri="{FF2B5EF4-FFF2-40B4-BE49-F238E27FC236}">
                <a16:creationId xmlns:a16="http://schemas.microsoft.com/office/drawing/2014/main" id="{9FDFBB6A-D07A-4584-A120-B1F2374CE3C2}"/>
              </a:ext>
            </a:extLst>
          </p:cNvPr>
          <p:cNvSpPr>
            <a:spLocks noGrp="1"/>
          </p:cNvSpPr>
          <p:nvPr>
            <p:ph type="ftr" sz="quarter" idx="11"/>
          </p:nvPr>
        </p:nvSpPr>
        <p:spPr/>
        <p:txBody>
          <a:bodyPr/>
          <a:lstStyle/>
          <a:p>
            <a:pPr>
              <a:defRPr/>
            </a:pPr>
            <a:r>
              <a:rPr lang="en-US"/>
              <a:t>Sam Posen - ALCW 2018</a:t>
            </a:r>
            <a:endParaRPr lang="en-US" b="1"/>
          </a:p>
        </p:txBody>
      </p:sp>
      <p:sp>
        <p:nvSpPr>
          <p:cNvPr id="6" name="Slide Number Placeholder 5">
            <a:extLst>
              <a:ext uri="{FF2B5EF4-FFF2-40B4-BE49-F238E27FC236}">
                <a16:creationId xmlns:a16="http://schemas.microsoft.com/office/drawing/2014/main" id="{0BF59EB2-632D-4256-942A-3A102620531A}"/>
              </a:ext>
            </a:extLst>
          </p:cNvPr>
          <p:cNvSpPr>
            <a:spLocks noGrp="1"/>
          </p:cNvSpPr>
          <p:nvPr>
            <p:ph type="sldNum" sz="quarter" idx="12"/>
          </p:nvPr>
        </p:nvSpPr>
        <p:spPr/>
        <p:txBody>
          <a:bodyPr/>
          <a:lstStyle/>
          <a:p>
            <a:fld id="{52E9C158-AEF1-41A2-A6CE-6F0BAB305EFD}" type="slidenum">
              <a:rPr lang="en-US" altLang="en-US" smtClean="0"/>
              <a:pPr/>
              <a:t>6</a:t>
            </a:fld>
            <a:endParaRPr lang="en-US" altLang="en-US"/>
          </a:p>
        </p:txBody>
      </p:sp>
    </p:spTree>
    <p:extLst>
      <p:ext uri="{BB962C8B-B14F-4D97-AF65-F5344CB8AC3E}">
        <p14:creationId xmlns:p14="http://schemas.microsoft.com/office/powerpoint/2010/main" val="3743981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E7ED-E30D-4301-8977-79B723C5DF5C}"/>
              </a:ext>
            </a:extLst>
          </p:cNvPr>
          <p:cNvSpPr>
            <a:spLocks noGrp="1"/>
          </p:cNvSpPr>
          <p:nvPr>
            <p:ph type="title"/>
          </p:nvPr>
        </p:nvSpPr>
        <p:spPr/>
        <p:txBody>
          <a:bodyPr/>
          <a:lstStyle/>
          <a:p>
            <a:r>
              <a:rPr lang="en-US" dirty="0"/>
              <a:t>K. Kawagoe/S. Yamashita – Political Status</a:t>
            </a:r>
          </a:p>
        </p:txBody>
      </p:sp>
      <p:pic>
        <p:nvPicPr>
          <p:cNvPr id="8" name="Content Placeholder 7" descr="Screen Clipping">
            <a:extLst>
              <a:ext uri="{FF2B5EF4-FFF2-40B4-BE49-F238E27FC236}">
                <a16:creationId xmlns:a16="http://schemas.microsoft.com/office/drawing/2014/main" id="{274E78E3-F24C-4799-8AE5-89A034F4A91A}"/>
              </a:ext>
            </a:extLst>
          </p:cNvPr>
          <p:cNvPicPr>
            <a:picLocks noGrp="1" noChangeAspect="1"/>
          </p:cNvPicPr>
          <p:nvPr>
            <p:ph idx="1"/>
          </p:nvPr>
        </p:nvPicPr>
        <p:blipFill>
          <a:blip r:embed="rId2"/>
          <a:stretch>
            <a:fillRect/>
          </a:stretch>
        </p:blipFill>
        <p:spPr>
          <a:xfrm>
            <a:off x="953515" y="1042988"/>
            <a:ext cx="7222683" cy="4987925"/>
          </a:xfrm>
        </p:spPr>
      </p:pic>
      <p:sp>
        <p:nvSpPr>
          <p:cNvPr id="4" name="Date Placeholder 3">
            <a:extLst>
              <a:ext uri="{FF2B5EF4-FFF2-40B4-BE49-F238E27FC236}">
                <a16:creationId xmlns:a16="http://schemas.microsoft.com/office/drawing/2014/main" id="{72A90333-9560-4444-9A37-D2952C24D1D1}"/>
              </a:ext>
            </a:extLst>
          </p:cNvPr>
          <p:cNvSpPr>
            <a:spLocks noGrp="1"/>
          </p:cNvSpPr>
          <p:nvPr>
            <p:ph type="dt" sz="half" idx="10"/>
          </p:nvPr>
        </p:nvSpPr>
        <p:spPr/>
        <p:txBody>
          <a:bodyPr/>
          <a:lstStyle/>
          <a:p>
            <a:fld id="{A3DE2959-C495-154D-A172-1825B52B5763}" type="datetime1">
              <a:rPr lang="en-US" altLang="en-US" smtClean="0"/>
              <a:t>6/12/2018</a:t>
            </a:fld>
            <a:endParaRPr lang="en-US" altLang="en-US"/>
          </a:p>
        </p:txBody>
      </p:sp>
      <p:sp>
        <p:nvSpPr>
          <p:cNvPr id="5" name="Footer Placeholder 4">
            <a:extLst>
              <a:ext uri="{FF2B5EF4-FFF2-40B4-BE49-F238E27FC236}">
                <a16:creationId xmlns:a16="http://schemas.microsoft.com/office/drawing/2014/main" id="{AD0AE7DC-91BF-42C6-8621-197FCD84CEC1}"/>
              </a:ext>
            </a:extLst>
          </p:cNvPr>
          <p:cNvSpPr>
            <a:spLocks noGrp="1"/>
          </p:cNvSpPr>
          <p:nvPr>
            <p:ph type="ftr" sz="quarter" idx="11"/>
          </p:nvPr>
        </p:nvSpPr>
        <p:spPr/>
        <p:txBody>
          <a:bodyPr/>
          <a:lstStyle/>
          <a:p>
            <a:pPr>
              <a:defRPr/>
            </a:pPr>
            <a:r>
              <a:rPr lang="en-US"/>
              <a:t>Sam Posen - ALCW 2018</a:t>
            </a:r>
            <a:endParaRPr lang="en-US" b="1"/>
          </a:p>
        </p:txBody>
      </p:sp>
      <p:sp>
        <p:nvSpPr>
          <p:cNvPr id="6" name="Slide Number Placeholder 5">
            <a:extLst>
              <a:ext uri="{FF2B5EF4-FFF2-40B4-BE49-F238E27FC236}">
                <a16:creationId xmlns:a16="http://schemas.microsoft.com/office/drawing/2014/main" id="{3D22A71B-0BD3-4AD3-9377-FF0DF454FA18}"/>
              </a:ext>
            </a:extLst>
          </p:cNvPr>
          <p:cNvSpPr>
            <a:spLocks noGrp="1"/>
          </p:cNvSpPr>
          <p:nvPr>
            <p:ph type="sldNum" sz="quarter" idx="12"/>
          </p:nvPr>
        </p:nvSpPr>
        <p:spPr/>
        <p:txBody>
          <a:bodyPr/>
          <a:lstStyle/>
          <a:p>
            <a:fld id="{52E9C158-AEF1-41A2-A6CE-6F0BAB305EFD}" type="slidenum">
              <a:rPr lang="en-US" altLang="en-US" smtClean="0"/>
              <a:pPr/>
              <a:t>7</a:t>
            </a:fld>
            <a:endParaRPr lang="en-US" altLang="en-US"/>
          </a:p>
        </p:txBody>
      </p:sp>
    </p:spTree>
    <p:extLst>
      <p:ext uri="{BB962C8B-B14F-4D97-AF65-F5344CB8AC3E}">
        <p14:creationId xmlns:p14="http://schemas.microsoft.com/office/powerpoint/2010/main" val="731720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C61C-0ACA-4FEA-AE4B-AFEF3480F3E7}"/>
              </a:ext>
            </a:extLst>
          </p:cNvPr>
          <p:cNvSpPr>
            <a:spLocks noGrp="1"/>
          </p:cNvSpPr>
          <p:nvPr>
            <p:ph type="title"/>
          </p:nvPr>
        </p:nvSpPr>
        <p:spPr/>
        <p:txBody>
          <a:bodyPr/>
          <a:lstStyle/>
          <a:p>
            <a:r>
              <a:rPr lang="en-US" dirty="0"/>
              <a:t>K. Kawagoe/S. Yamashita – Political Status</a:t>
            </a:r>
          </a:p>
        </p:txBody>
      </p:sp>
      <p:pic>
        <p:nvPicPr>
          <p:cNvPr id="8" name="Content Placeholder 7" descr="Screen Clipping">
            <a:extLst>
              <a:ext uri="{FF2B5EF4-FFF2-40B4-BE49-F238E27FC236}">
                <a16:creationId xmlns:a16="http://schemas.microsoft.com/office/drawing/2014/main" id="{92D9B666-4CA6-4FC0-AC6D-5F4CBF0F6F5F}"/>
              </a:ext>
            </a:extLst>
          </p:cNvPr>
          <p:cNvPicPr>
            <a:picLocks noGrp="1" noChangeAspect="1"/>
          </p:cNvPicPr>
          <p:nvPr>
            <p:ph idx="1"/>
          </p:nvPr>
        </p:nvPicPr>
        <p:blipFill>
          <a:blip r:embed="rId2"/>
          <a:stretch>
            <a:fillRect/>
          </a:stretch>
        </p:blipFill>
        <p:spPr>
          <a:xfrm>
            <a:off x="942673" y="1042988"/>
            <a:ext cx="7244367" cy="4987925"/>
          </a:xfrm>
        </p:spPr>
      </p:pic>
      <p:sp>
        <p:nvSpPr>
          <p:cNvPr id="4" name="Date Placeholder 3">
            <a:extLst>
              <a:ext uri="{FF2B5EF4-FFF2-40B4-BE49-F238E27FC236}">
                <a16:creationId xmlns:a16="http://schemas.microsoft.com/office/drawing/2014/main" id="{3FE2E308-4FC3-49EE-B19F-CF4554B66EE7}"/>
              </a:ext>
            </a:extLst>
          </p:cNvPr>
          <p:cNvSpPr>
            <a:spLocks noGrp="1"/>
          </p:cNvSpPr>
          <p:nvPr>
            <p:ph type="dt" sz="half" idx="10"/>
          </p:nvPr>
        </p:nvSpPr>
        <p:spPr/>
        <p:txBody>
          <a:bodyPr/>
          <a:lstStyle/>
          <a:p>
            <a:fld id="{A3DE2959-C495-154D-A172-1825B52B5763}" type="datetime1">
              <a:rPr lang="en-US" altLang="en-US" smtClean="0"/>
              <a:t>6/12/2018</a:t>
            </a:fld>
            <a:endParaRPr lang="en-US" altLang="en-US"/>
          </a:p>
        </p:txBody>
      </p:sp>
      <p:sp>
        <p:nvSpPr>
          <p:cNvPr id="5" name="Footer Placeholder 4">
            <a:extLst>
              <a:ext uri="{FF2B5EF4-FFF2-40B4-BE49-F238E27FC236}">
                <a16:creationId xmlns:a16="http://schemas.microsoft.com/office/drawing/2014/main" id="{EE9D3320-36F3-42E4-A2F7-7887B0B9DC2F}"/>
              </a:ext>
            </a:extLst>
          </p:cNvPr>
          <p:cNvSpPr>
            <a:spLocks noGrp="1"/>
          </p:cNvSpPr>
          <p:nvPr>
            <p:ph type="ftr" sz="quarter" idx="11"/>
          </p:nvPr>
        </p:nvSpPr>
        <p:spPr/>
        <p:txBody>
          <a:bodyPr/>
          <a:lstStyle/>
          <a:p>
            <a:pPr>
              <a:defRPr/>
            </a:pPr>
            <a:r>
              <a:rPr lang="en-US"/>
              <a:t>Sam Posen - ALCW 2018</a:t>
            </a:r>
            <a:endParaRPr lang="en-US" b="1"/>
          </a:p>
        </p:txBody>
      </p:sp>
      <p:sp>
        <p:nvSpPr>
          <p:cNvPr id="6" name="Slide Number Placeholder 5">
            <a:extLst>
              <a:ext uri="{FF2B5EF4-FFF2-40B4-BE49-F238E27FC236}">
                <a16:creationId xmlns:a16="http://schemas.microsoft.com/office/drawing/2014/main" id="{178C2090-C312-4CC5-81EA-6DDF8ACB24D7}"/>
              </a:ext>
            </a:extLst>
          </p:cNvPr>
          <p:cNvSpPr>
            <a:spLocks noGrp="1"/>
          </p:cNvSpPr>
          <p:nvPr>
            <p:ph type="sldNum" sz="quarter" idx="12"/>
          </p:nvPr>
        </p:nvSpPr>
        <p:spPr/>
        <p:txBody>
          <a:bodyPr/>
          <a:lstStyle/>
          <a:p>
            <a:fld id="{52E9C158-AEF1-41A2-A6CE-6F0BAB305EFD}" type="slidenum">
              <a:rPr lang="en-US" altLang="en-US" smtClean="0"/>
              <a:pPr/>
              <a:t>8</a:t>
            </a:fld>
            <a:endParaRPr lang="en-US" altLang="en-US"/>
          </a:p>
        </p:txBody>
      </p:sp>
    </p:spTree>
    <p:extLst>
      <p:ext uri="{BB962C8B-B14F-4D97-AF65-F5344CB8AC3E}">
        <p14:creationId xmlns:p14="http://schemas.microsoft.com/office/powerpoint/2010/main" val="4129969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7648-10F2-5C4F-8CE3-2B45DDC3ED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8C0BBD-363E-6145-AECB-9A3C12575FAA}"/>
              </a:ext>
            </a:extLst>
          </p:cNvPr>
          <p:cNvSpPr>
            <a:spLocks noGrp="1"/>
          </p:cNvSpPr>
          <p:nvPr>
            <p:ph idx="1"/>
          </p:nvPr>
        </p:nvSpPr>
        <p:spPr/>
        <p:txBody>
          <a:bodyPr/>
          <a:lstStyle/>
          <a:p>
            <a:endParaRPr lang="en-US"/>
          </a:p>
        </p:txBody>
      </p:sp>
      <p:pic>
        <p:nvPicPr>
          <p:cNvPr id="11266" name="Picture 2" descr="In the mean time &#10;• Japanese colleagues are actively working on &#10;— organising the visit of Japanese diet members and &#10;government officers to Europe and the US for discussion, &#10;— achieving the awareness at the cabinet level through the diet &#10;members. &#10;• During the first visit to France and Germany, the diet &#10;members expressed a clear view on Japan taking &#10;initiative, while the government officers remained quiet. &#10;• Further actions are in preparation. (Second smaller visit &#10;to Europe took place) &#10;• The European and US community should keep &#10;interacting with their governments. ">
            <a:extLst>
              <a:ext uri="{FF2B5EF4-FFF2-40B4-BE49-F238E27FC236}">
                <a16:creationId xmlns:a16="http://schemas.microsoft.com/office/drawing/2014/main" id="{2331E3D2-D1C0-704B-B06B-966A350AE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38"/>
            <a:ext cx="9144000" cy="6359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BEAF44-1B38-9F47-A212-6890D3DECC74}"/>
              </a:ext>
            </a:extLst>
          </p:cNvPr>
          <p:cNvSpPr txBox="1"/>
          <p:nvPr/>
        </p:nvSpPr>
        <p:spPr>
          <a:xfrm>
            <a:off x="6140802" y="29184"/>
            <a:ext cx="2974014" cy="369332"/>
          </a:xfrm>
          <a:prstGeom prst="rect">
            <a:avLst/>
          </a:prstGeom>
          <a:solidFill>
            <a:srgbClr val="FFFF00"/>
          </a:solidFill>
          <a:ln>
            <a:solidFill>
              <a:schemeClr val="accent6">
                <a:lumMod val="50000"/>
              </a:schemeClr>
            </a:solidFill>
          </a:ln>
        </p:spPr>
        <p:txBody>
          <a:bodyPr wrap="square" rtlCol="0">
            <a:spAutoFit/>
          </a:bodyPr>
          <a:lstStyle/>
          <a:p>
            <a:pPr algn="ctr"/>
            <a:r>
              <a:rPr lang="en-US" dirty="0">
                <a:solidFill>
                  <a:srgbClr val="000000"/>
                </a:solidFill>
              </a:rPr>
              <a:t>T. Nakada – LCB report</a:t>
            </a:r>
          </a:p>
        </p:txBody>
      </p:sp>
    </p:spTree>
    <p:extLst>
      <p:ext uri="{BB962C8B-B14F-4D97-AF65-F5344CB8AC3E}">
        <p14:creationId xmlns:p14="http://schemas.microsoft.com/office/powerpoint/2010/main" val="25960587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{E27DA144-C2E8-C64B-B608-56F2CB3EAC84}tf10001119</Template>
  <TotalTime>6209</TotalTime>
  <Words>988</Words>
  <Application>Microsoft Office PowerPoint</Application>
  <PresentationFormat>On-screen Show (4:3)</PresentationFormat>
  <Paragraphs>126</Paragraphs>
  <Slides>20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ＭＳ Ｐゴシック</vt:lpstr>
      <vt:lpstr>ＭＳ Ｐゴシック</vt:lpstr>
      <vt:lpstr>Yu Mincho</vt:lpstr>
      <vt:lpstr>Arial</vt:lpstr>
      <vt:lpstr>Calibri</vt:lpstr>
      <vt:lpstr>Calibri Light</vt:lpstr>
      <vt:lpstr>Geneva</vt:lpstr>
      <vt:lpstr>Helvetica</vt:lpstr>
      <vt:lpstr>Times New Roman</vt:lpstr>
      <vt:lpstr>Office Theme</vt:lpstr>
      <vt:lpstr>FNAL_TemplateMac_060514</vt:lpstr>
      <vt:lpstr>Highlights of ALCW 2018</vt:lpstr>
      <vt:lpstr>ILC Status 1-Slide Summary</vt:lpstr>
      <vt:lpstr>PowerPoint Presentation</vt:lpstr>
      <vt:lpstr>PowerPoint Presentation</vt:lpstr>
      <vt:lpstr>PowerPoint Presentation</vt:lpstr>
      <vt:lpstr>K. Kawagoe/S. Yamashita – Political Status</vt:lpstr>
      <vt:lpstr>K. Kawagoe/S. Yamashita – Political Status</vt:lpstr>
      <vt:lpstr>K. Kawagoe/S. Yamashita – Political Status</vt:lpstr>
      <vt:lpstr>PowerPoint Presentation</vt:lpstr>
      <vt:lpstr>PowerPoint Presentation</vt:lpstr>
      <vt:lpstr>ILC Outreach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Posen</dc:creator>
  <cp:lastModifiedBy>Samuel Posen x 30810N</cp:lastModifiedBy>
  <cp:revision>108</cp:revision>
  <dcterms:created xsi:type="dcterms:W3CDTF">2018-05-31T07:04:07Z</dcterms:created>
  <dcterms:modified xsi:type="dcterms:W3CDTF">2018-06-12T16:34:15Z</dcterms:modified>
</cp:coreProperties>
</file>