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8"/>
  </p:notesMasterIdLst>
  <p:handoutMasterIdLst>
    <p:handoutMasterId r:id="rId39"/>
  </p:handoutMasterIdLst>
  <p:sldIdLst>
    <p:sldId id="294" r:id="rId2"/>
    <p:sldId id="299" r:id="rId3"/>
    <p:sldId id="311" r:id="rId4"/>
    <p:sldId id="300" r:id="rId5"/>
    <p:sldId id="302" r:id="rId6"/>
    <p:sldId id="346" r:id="rId7"/>
    <p:sldId id="344" r:id="rId8"/>
    <p:sldId id="348" r:id="rId9"/>
    <p:sldId id="350" r:id="rId10"/>
    <p:sldId id="349" r:id="rId11"/>
    <p:sldId id="272" r:id="rId12"/>
    <p:sldId id="308" r:id="rId13"/>
    <p:sldId id="322" r:id="rId14"/>
    <p:sldId id="334" r:id="rId15"/>
    <p:sldId id="295" r:id="rId16"/>
    <p:sldId id="305" r:id="rId17"/>
    <p:sldId id="307" r:id="rId18"/>
    <p:sldId id="296" r:id="rId19"/>
    <p:sldId id="314" r:id="rId20"/>
    <p:sldId id="333" r:id="rId21"/>
    <p:sldId id="290" r:id="rId22"/>
    <p:sldId id="298" r:id="rId23"/>
    <p:sldId id="337" r:id="rId24"/>
    <p:sldId id="343" r:id="rId25"/>
    <p:sldId id="310" r:id="rId26"/>
    <p:sldId id="278" r:id="rId27"/>
    <p:sldId id="335" r:id="rId28"/>
    <p:sldId id="309" r:id="rId29"/>
    <p:sldId id="312" r:id="rId30"/>
    <p:sldId id="340" r:id="rId31"/>
    <p:sldId id="341" r:id="rId32"/>
    <p:sldId id="338" r:id="rId33"/>
    <p:sldId id="347" r:id="rId34"/>
    <p:sldId id="336" r:id="rId35"/>
    <p:sldId id="304" r:id="rId36"/>
    <p:sldId id="345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FA4C50"/>
    <a:srgbClr val="FF4F4F"/>
    <a:srgbClr val="CC0000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napToObjects="1" showGuides="1">
      <p:cViewPr varScale="1">
        <p:scale>
          <a:sx n="127" d="100"/>
          <a:sy n="127" d="100"/>
        </p:scale>
        <p:origin x="246" y="1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96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elabinc@mtnhome.com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Greg Saewert	</a:t>
            </a:r>
          </a:p>
          <a:p>
            <a:r>
              <a:rPr lang="en-US" dirty="0"/>
              <a:t>Chopper Review Meeting</a:t>
            </a:r>
          </a:p>
          <a:p>
            <a:r>
              <a:rPr lang="en-US" dirty="0"/>
              <a:t>2 August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PIP2 </a:t>
            </a:r>
            <a:r>
              <a:rPr lang="en-US" dirty="0" err="1"/>
              <a:t>MEBT</a:t>
            </a:r>
            <a:r>
              <a:rPr lang="en-US" dirty="0"/>
              <a:t> Kicker Review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BFE769-6832-4A39-9F41-1B1A4474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the Driver Design Challenges (cont.)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B18D1-48F7-45E7-92A5-1EB5BCBB90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C85A-42C7-46A1-9046-688A4D775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8963B-5BBE-40AE-A544-59B747987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7BE6AC9-415A-4C2F-9443-65D439A0EADF}"/>
              </a:ext>
            </a:extLst>
          </p:cNvPr>
          <p:cNvSpPr txBox="1">
            <a:spLocks/>
          </p:cNvSpPr>
          <p:nvPr/>
        </p:nvSpPr>
        <p:spPr>
          <a:xfrm>
            <a:off x="174756" y="771602"/>
            <a:ext cx="8794488" cy="5258903"/>
          </a:xfrm>
          <a:prstGeom prst="rect">
            <a:avLst/>
          </a:prstGeom>
        </p:spPr>
        <p:txBody>
          <a:bodyPr wrap="none"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FET reliability test:  3-FET switch was operated for 4 months 24/7</a:t>
            </a:r>
          </a:p>
          <a:p>
            <a:pPr lvl="1"/>
            <a:r>
              <a:rPr lang="en-US" sz="1800" dirty="0"/>
              <a:t>500 V bias, 45 MHz for 550 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dirty="0" err="1"/>
              <a:t>s</a:t>
            </a:r>
            <a:r>
              <a:rPr lang="en-US" sz="1800" dirty="0"/>
              <a:t> at 20 Hz (Booster </a:t>
            </a:r>
            <a:r>
              <a:rPr lang="en-US" sz="1800" dirty="0" err="1"/>
              <a:t>ave.</a:t>
            </a:r>
            <a:r>
              <a:rPr lang="en-US" sz="1800" dirty="0"/>
              <a:t> switching rates)</a:t>
            </a:r>
          </a:p>
          <a:p>
            <a:pPr lvl="1"/>
            <a:r>
              <a:rPr lang="en-US" sz="1800" dirty="0"/>
              <a:t>No evident timing variations</a:t>
            </a:r>
          </a:p>
          <a:p>
            <a:pPr lvl="1"/>
            <a:r>
              <a:rPr lang="en-US" sz="1800" dirty="0"/>
              <a:t>Demonstrates </a:t>
            </a:r>
            <a:r>
              <a:rPr lang="en-US" sz="1800" dirty="0" err="1"/>
              <a:t>GaN</a:t>
            </a:r>
            <a:r>
              <a:rPr lang="en-US" sz="1800" dirty="0"/>
              <a:t> FETs are not overly stressed</a:t>
            </a:r>
          </a:p>
          <a:p>
            <a:r>
              <a:rPr lang="en-US" sz="2200" dirty="0"/>
              <a:t>Turn-off time reduced to &lt;4 ns with compensation: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dirty="0"/>
              <a:t>500 V on the plate assumes 100% efficient kicker</a:t>
            </a:r>
          </a:p>
          <a:p>
            <a:pPr lvl="1"/>
            <a:r>
              <a:rPr lang="en-US" sz="1800" dirty="0"/>
              <a:t>Helices are 95-97% efficient</a:t>
            </a:r>
          </a:p>
          <a:p>
            <a:pPr lvl="1"/>
            <a:r>
              <a:rPr lang="en-US" sz="1800" dirty="0"/>
              <a:t>3 V drop in the switch </a:t>
            </a:r>
          </a:p>
          <a:p>
            <a:pPr lvl="1"/>
            <a:r>
              <a:rPr lang="en-US" sz="1800" dirty="0"/>
              <a:t>Required bias voltage is ~528 Vdc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Our present limit is 500 Vdc bias voltage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B452DF-B9B9-446D-A976-35993F505D06}"/>
              </a:ext>
            </a:extLst>
          </p:cNvPr>
          <p:cNvGrpSpPr/>
          <p:nvPr/>
        </p:nvGrpSpPr>
        <p:grpSpPr>
          <a:xfrm>
            <a:off x="1194009" y="2457505"/>
            <a:ext cx="6755982" cy="1942990"/>
            <a:chOff x="1345150" y="4317229"/>
            <a:chExt cx="6755982" cy="1942990"/>
          </a:xfrm>
        </p:grpSpPr>
        <p:pic>
          <p:nvPicPr>
            <p:cNvPr id="13" name="Content Placeholder 7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FA950E8A-D876-4622-B8E7-1A1BC14A5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2581" y="4317229"/>
              <a:ext cx="4094017" cy="19429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5272FC-F355-4CAA-96CA-AAC0633657A9}"/>
                </a:ext>
              </a:extLst>
            </p:cNvPr>
            <p:cNvSpPr txBox="1"/>
            <p:nvPr/>
          </p:nvSpPr>
          <p:spPr>
            <a:xfrm>
              <a:off x="6174090" y="4644407"/>
              <a:ext cx="19270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</a:rPr>
                <a:t>High-Side Switch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89507C-4112-43E4-97E9-29E693B6440D}"/>
                </a:ext>
              </a:extLst>
            </p:cNvPr>
            <p:cNvSpPr txBox="1"/>
            <p:nvPr/>
          </p:nvSpPr>
          <p:spPr>
            <a:xfrm>
              <a:off x="1345150" y="5521618"/>
              <a:ext cx="19575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Low-Side 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924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Helical kickers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9" y="1042988"/>
            <a:ext cx="7511935" cy="49879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699434" y="1042988"/>
            <a:ext cx="1826903" cy="64633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    Load   </a:t>
            </a:r>
          </a:p>
          <a:p>
            <a:r>
              <a:rPr lang="en-US" sz="1800" dirty="0">
                <a:solidFill>
                  <a:srgbClr val="00B050"/>
                </a:solidFill>
              </a:rPr>
              <a:t>    Compensation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362043" y="1514246"/>
            <a:ext cx="438912" cy="175073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75705" y="1931526"/>
            <a:ext cx="1008602" cy="64633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Water</a:t>
            </a:r>
          </a:p>
          <a:p>
            <a:r>
              <a:rPr lang="en-US" sz="1800" dirty="0">
                <a:solidFill>
                  <a:srgbClr val="00B050"/>
                </a:solidFill>
              </a:rPr>
              <a:t>Line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21408" y="2399386"/>
            <a:ext cx="688160" cy="321691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91692" y="4513792"/>
            <a:ext cx="1312519" cy="64633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200 </a:t>
            </a:r>
            <a:r>
              <a:rPr lang="el-GR" sz="1800" dirty="0">
                <a:solidFill>
                  <a:srgbClr val="00B050"/>
                </a:solidFill>
              </a:rPr>
              <a:t>Ω</a:t>
            </a:r>
            <a:r>
              <a:rPr lang="en-US" sz="1800" dirty="0">
                <a:solidFill>
                  <a:srgbClr val="00B050"/>
                </a:solidFill>
              </a:rPr>
              <a:t> Strip</a:t>
            </a:r>
          </a:p>
          <a:p>
            <a:r>
              <a:rPr lang="en-US" sz="1800" dirty="0">
                <a:solidFill>
                  <a:srgbClr val="00B050"/>
                </a:solidFill>
              </a:rPr>
              <a:t>Lines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41515" y="5043738"/>
            <a:ext cx="1085690" cy="304483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493709" y="1689319"/>
            <a:ext cx="1208136" cy="324844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362043" y="1514246"/>
            <a:ext cx="548640" cy="356637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82485-18F3-49C3-9F10-986AD1BD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</p:spTree>
    <p:extLst>
      <p:ext uri="{BB962C8B-B14F-4D97-AF65-F5344CB8AC3E}">
        <p14:creationId xmlns:p14="http://schemas.microsoft.com/office/powerpoint/2010/main" val="39586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407811-00D6-47A2-86A0-A8C063782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454" y="2312450"/>
            <a:ext cx="5599567" cy="37184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78AC7B-5164-4E70-BF65-BE3FB6A8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Dual-Helix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1C2A8-D8F4-4015-9A4B-A99E799CC7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22D8B-6062-4FA5-B6B8-BFC012A04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0CFDD-158F-4F76-9457-68E0BA79F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9E7EFD9-7C1B-44E4-9215-65075E60B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21" y="4445668"/>
            <a:ext cx="2773318" cy="1615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B4838-4DB1-42F0-9AA3-EE65A59A4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20" y="2289300"/>
            <a:ext cx="2773319" cy="1957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90F696-031F-4C12-BD23-DBFF1FD39A3B}"/>
              </a:ext>
            </a:extLst>
          </p:cNvPr>
          <p:cNvSpPr txBox="1"/>
          <p:nvPr/>
        </p:nvSpPr>
        <p:spPr>
          <a:xfrm>
            <a:off x="6468813" y="1839150"/>
            <a:ext cx="265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Strip line Construction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50B305-1EB7-4018-9FF2-2E32AF478B87}"/>
              </a:ext>
            </a:extLst>
          </p:cNvPr>
          <p:cNvSpPr/>
          <p:nvPr/>
        </p:nvSpPr>
        <p:spPr>
          <a:xfrm>
            <a:off x="1004836" y="1485207"/>
            <a:ext cx="3498902" cy="707886"/>
          </a:xfrm>
          <a:prstGeom prst="round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Dispersion compensation: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capacitive plates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C2E4D6-9DEB-49FE-B464-BEF0D864DFDD}"/>
              </a:ext>
            </a:extLst>
          </p:cNvPr>
          <p:cNvCxnSpPr>
            <a:cxnSpLocks/>
          </p:cNvCxnSpPr>
          <p:nvPr/>
        </p:nvCxnSpPr>
        <p:spPr>
          <a:xfrm>
            <a:off x="1843914" y="2193093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A2AF48-D0A7-4686-9480-DD0569C676D6}"/>
              </a:ext>
            </a:extLst>
          </p:cNvPr>
          <p:cNvCxnSpPr>
            <a:cxnSpLocks/>
          </p:cNvCxnSpPr>
          <p:nvPr/>
        </p:nvCxnSpPr>
        <p:spPr>
          <a:xfrm>
            <a:off x="2199095" y="2193093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DE7306-257E-44BC-8F37-BCB72EECB9B0}"/>
              </a:ext>
            </a:extLst>
          </p:cNvPr>
          <p:cNvCxnSpPr>
            <a:cxnSpLocks/>
          </p:cNvCxnSpPr>
          <p:nvPr/>
        </p:nvCxnSpPr>
        <p:spPr>
          <a:xfrm>
            <a:off x="2554276" y="2193093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7AB5F7-762C-4DDC-856C-5D3C5407C1FA}"/>
              </a:ext>
            </a:extLst>
          </p:cNvPr>
          <p:cNvCxnSpPr>
            <a:cxnSpLocks/>
          </p:cNvCxnSpPr>
          <p:nvPr/>
        </p:nvCxnSpPr>
        <p:spPr>
          <a:xfrm>
            <a:off x="2934205" y="2207795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2B5AA-1004-4CA5-AEE4-8AA81678EEEB}"/>
              </a:ext>
            </a:extLst>
          </p:cNvPr>
          <p:cNvCxnSpPr>
            <a:cxnSpLocks/>
          </p:cNvCxnSpPr>
          <p:nvPr/>
        </p:nvCxnSpPr>
        <p:spPr>
          <a:xfrm>
            <a:off x="3298767" y="2193093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A8B282-3CA2-42FB-9327-CAFE43DCFEB1}"/>
              </a:ext>
            </a:extLst>
          </p:cNvPr>
          <p:cNvCxnSpPr>
            <a:cxnSpLocks/>
          </p:cNvCxnSpPr>
          <p:nvPr/>
        </p:nvCxnSpPr>
        <p:spPr>
          <a:xfrm>
            <a:off x="3646391" y="2193093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94EF31-06D4-4487-A1E2-A886775AB3FD}"/>
              </a:ext>
            </a:extLst>
          </p:cNvPr>
          <p:cNvCxnSpPr>
            <a:cxnSpLocks/>
          </p:cNvCxnSpPr>
          <p:nvPr/>
        </p:nvCxnSpPr>
        <p:spPr>
          <a:xfrm>
            <a:off x="3984381" y="2208199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1D0CEA-B352-4382-BEC2-BCBDE72FEB2B}"/>
              </a:ext>
            </a:extLst>
          </p:cNvPr>
          <p:cNvCxnSpPr>
            <a:cxnSpLocks/>
          </p:cNvCxnSpPr>
          <p:nvPr/>
        </p:nvCxnSpPr>
        <p:spPr>
          <a:xfrm>
            <a:off x="4302936" y="2208199"/>
            <a:ext cx="476093" cy="897730"/>
          </a:xfrm>
          <a:prstGeom prst="straightConnector1">
            <a:avLst/>
          </a:prstGeom>
          <a:ln>
            <a:solidFill>
              <a:schemeClr val="accent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552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54B609-CD04-4D1B-8FB3-1E8A42C8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LLRF’s</a:t>
            </a:r>
            <a:r>
              <a:rPr lang="en-US" dirty="0"/>
              <a:t> Arbitrary Waveform Generator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0EBDC-2E49-4C44-B8F1-0EC6C9640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7DBF2-5E05-490D-86AC-131523A3A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740A8DA-EAD3-44B8-BB1F-9BFF80884183}"/>
              </a:ext>
            </a:extLst>
          </p:cNvPr>
          <p:cNvSpPr txBox="1">
            <a:spLocks/>
          </p:cNvSpPr>
          <p:nvPr/>
        </p:nvSpPr>
        <p:spPr>
          <a:xfrm>
            <a:off x="228600" y="781438"/>
            <a:ext cx="8686800" cy="2406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1’s/0’s in a file define kick/pass switching pattern are downloaded to the Generator</a:t>
            </a:r>
          </a:p>
          <a:p>
            <a:r>
              <a:rPr lang="en-US" dirty="0"/>
              <a:t>Phasing as well as turn on/off edge adjustments can be set with ~40 </a:t>
            </a:r>
            <a:r>
              <a:rPr lang="en-US" dirty="0" err="1"/>
              <a:t>ps</a:t>
            </a:r>
            <a:r>
              <a:rPr lang="en-US" dirty="0"/>
              <a:t> resolution </a:t>
            </a:r>
          </a:p>
          <a:p>
            <a:r>
              <a:rPr lang="en-US" dirty="0"/>
              <a:t>The arbitrary 550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Booster pattern was used at PIP2-IT: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4A816-79EA-47CF-82FE-72253FAF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25" y="3669997"/>
            <a:ext cx="4170851" cy="250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10C48E-F4C7-4BB6-B4B3-D54D6A496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459"/>
          <a:stretch/>
        </p:blipFill>
        <p:spPr>
          <a:xfrm>
            <a:off x="4899117" y="4479355"/>
            <a:ext cx="3994658" cy="155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D5842-C7D1-4456-A62C-9E6EC28455AF}"/>
              </a:ext>
            </a:extLst>
          </p:cNvPr>
          <p:cNvSpPr txBox="1"/>
          <p:nvPr/>
        </p:nvSpPr>
        <p:spPr>
          <a:xfrm>
            <a:off x="4987636" y="4046090"/>
            <a:ext cx="375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Arbitrary Kicking Pattern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58776-37C4-498E-9C72-11786E711F3C}"/>
              </a:ext>
            </a:extLst>
          </p:cNvPr>
          <p:cNvSpPr txBox="1"/>
          <p:nvPr/>
        </p:nvSpPr>
        <p:spPr>
          <a:xfrm>
            <a:off x="1592014" y="3273312"/>
            <a:ext cx="168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File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E992FB-38E7-442D-99E8-80A4E1FA37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ounded Rectangle 158"/>
          <p:cNvSpPr/>
          <p:nvPr/>
        </p:nvSpPr>
        <p:spPr>
          <a:xfrm>
            <a:off x="91429" y="944991"/>
            <a:ext cx="2955704" cy="34144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05" y="53217"/>
            <a:ext cx="8686800" cy="641739"/>
          </a:xfrm>
        </p:spPr>
        <p:txBody>
          <a:bodyPr/>
          <a:lstStyle/>
          <a:p>
            <a:r>
              <a:rPr lang="en-US" dirty="0"/>
              <a:t>Electric to Fiber Transmitter </a:t>
            </a:r>
            <a:r>
              <a:rPr lang="en-US"/>
              <a:t>&amp; Switch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269400" y="2299060"/>
            <a:ext cx="601377" cy="3435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369" y="2337042"/>
            <a:ext cx="650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Laser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41150" y="3500199"/>
            <a:ext cx="996896" cy="4707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6528" y="4598378"/>
            <a:ext cx="952118" cy="6457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79364" y="3537612"/>
            <a:ext cx="105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SOA Driver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1117" y="3219282"/>
            <a:ext cx="1022158" cy="8477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2434" y="3224818"/>
            <a:ext cx="80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Laser optical</a:t>
            </a:r>
          </a:p>
          <a:p>
            <a:r>
              <a:rPr lang="en-US" sz="1200" b="1" dirty="0"/>
              <a:t>power</a:t>
            </a:r>
          </a:p>
          <a:p>
            <a:r>
              <a:rPr lang="en-US" sz="1200" b="1" dirty="0"/>
              <a:t>controller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35988" y="1272391"/>
            <a:ext cx="739833" cy="1616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864870" y="2483544"/>
            <a:ext cx="224777" cy="37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62676" y="2508163"/>
            <a:ext cx="4758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083131" y="1553602"/>
            <a:ext cx="815179" cy="6036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1348658" y="1634265"/>
            <a:ext cx="1201644" cy="1706747"/>
          </a:xfrm>
          <a:prstGeom prst="triangle">
            <a:avLst>
              <a:gd name="adj" fmla="val 516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117739" y="2270883"/>
            <a:ext cx="179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Semiconductor </a:t>
            </a:r>
          </a:p>
          <a:p>
            <a:r>
              <a:rPr lang="en-US" sz="1200" b="1" dirty="0"/>
              <a:t>Optical Amplifier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882081" y="2825052"/>
            <a:ext cx="3636" cy="684403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7" idx="2"/>
          </p:cNvCxnSpPr>
          <p:nvPr/>
        </p:nvCxnSpPr>
        <p:spPr>
          <a:xfrm flipV="1">
            <a:off x="568513" y="2642570"/>
            <a:ext cx="1576" cy="568533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067616" y="1904258"/>
            <a:ext cx="648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067616" y="2265555"/>
            <a:ext cx="458349" cy="4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067616" y="2626133"/>
            <a:ext cx="1133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168558" y="2528335"/>
            <a:ext cx="209761" cy="19536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4376735" y="1635692"/>
            <a:ext cx="9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 dB</a:t>
            </a:r>
          </a:p>
          <a:p>
            <a:r>
              <a:rPr lang="en-US" sz="1400" b="1" dirty="0"/>
              <a:t>Optical</a:t>
            </a:r>
          </a:p>
          <a:p>
            <a:r>
              <a:rPr lang="en-US" sz="1400" b="1" dirty="0"/>
              <a:t>Splitter</a:t>
            </a:r>
          </a:p>
          <a:p>
            <a:endParaRPr lang="en-US" sz="1200" b="1" dirty="0"/>
          </a:p>
        </p:txBody>
      </p:sp>
      <p:sp>
        <p:nvSpPr>
          <p:cNvPr id="103" name="Rectangle 102"/>
          <p:cNvSpPr/>
          <p:nvPr/>
        </p:nvSpPr>
        <p:spPr>
          <a:xfrm>
            <a:off x="3163689" y="976891"/>
            <a:ext cx="17623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1550nm optical pulses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3784041" y="1678096"/>
            <a:ext cx="352803" cy="32707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2257579" y="3364385"/>
            <a:ext cx="21862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2464453" y="3067615"/>
            <a:ext cx="16561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464453" y="3052041"/>
            <a:ext cx="0" cy="32510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2630063" y="3364385"/>
            <a:ext cx="17967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3610497" y="1270793"/>
            <a:ext cx="113099" cy="29094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3824239" y="1273148"/>
            <a:ext cx="110609" cy="29094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/>
          <p:cNvCxnSpPr/>
          <p:nvPr/>
        </p:nvCxnSpPr>
        <p:spPr>
          <a:xfrm>
            <a:off x="3502172" y="1564094"/>
            <a:ext cx="53487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4051740" y="4412907"/>
            <a:ext cx="4961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Rectangle 138"/>
          <p:cNvSpPr/>
          <p:nvPr/>
        </p:nvSpPr>
        <p:spPr>
          <a:xfrm>
            <a:off x="1929752" y="2807612"/>
            <a:ext cx="839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Electrical </a:t>
            </a:r>
          </a:p>
          <a:p>
            <a:r>
              <a:rPr lang="en-US" sz="1200" b="1" dirty="0"/>
              <a:t>pulses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52437" y="4679605"/>
            <a:ext cx="89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ARB Pulse</a:t>
            </a:r>
          </a:p>
          <a:p>
            <a:r>
              <a:rPr lang="en-US" sz="1200" b="1" dirty="0"/>
              <a:t>Generator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600086" y="944035"/>
            <a:ext cx="27913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Photonic transmitter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216579" y="1226820"/>
            <a:ext cx="2726957" cy="2926145"/>
          </a:xfrm>
          <a:prstGeom prst="rect">
            <a:avLst/>
          </a:prstGeom>
          <a:noFill/>
          <a:ln w="15875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073558" y="791872"/>
            <a:ext cx="149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-600 V Switch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1518974" y="1296413"/>
            <a:ext cx="1171480" cy="488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1579364" y="1296413"/>
            <a:ext cx="105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Temperature controller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627300" y="3052041"/>
            <a:ext cx="0" cy="32510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206320" y="1787684"/>
            <a:ext cx="8774" cy="483199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242"/>
          <p:cNvSpPr/>
          <p:nvPr/>
        </p:nvSpPr>
        <p:spPr>
          <a:xfrm>
            <a:off x="4545762" y="3978629"/>
            <a:ext cx="1333694" cy="8696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240"/>
          <p:cNvSpPr/>
          <p:nvPr/>
        </p:nvSpPr>
        <p:spPr>
          <a:xfrm>
            <a:off x="5936037" y="3074857"/>
            <a:ext cx="2354521" cy="8516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239"/>
          <p:cNvSpPr/>
          <p:nvPr/>
        </p:nvSpPr>
        <p:spPr>
          <a:xfrm>
            <a:off x="5924566" y="2151237"/>
            <a:ext cx="2365993" cy="8516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238"/>
          <p:cNvSpPr/>
          <p:nvPr/>
        </p:nvSpPr>
        <p:spPr>
          <a:xfrm>
            <a:off x="5917325" y="1115391"/>
            <a:ext cx="2373234" cy="86608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145931" y="1281152"/>
            <a:ext cx="606829" cy="5652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145931" y="2290500"/>
            <a:ext cx="606829" cy="5652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145931" y="3193430"/>
            <a:ext cx="606829" cy="5652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6093551" y="1284071"/>
            <a:ext cx="103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Photonic</a:t>
            </a:r>
          </a:p>
          <a:p>
            <a:r>
              <a:rPr lang="en-US" sz="1200" b="1" dirty="0"/>
              <a:t>receiver</a:t>
            </a:r>
          </a:p>
          <a:p>
            <a:endParaRPr lang="en-US" sz="12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6104116" y="2330017"/>
            <a:ext cx="99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Photonic</a:t>
            </a:r>
          </a:p>
          <a:p>
            <a:r>
              <a:rPr lang="en-US" sz="1200" b="1" dirty="0"/>
              <a:t>receiver</a:t>
            </a:r>
          </a:p>
          <a:p>
            <a:endParaRPr lang="en-US" sz="12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6118439" y="3269854"/>
            <a:ext cx="99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Photonic</a:t>
            </a:r>
          </a:p>
          <a:p>
            <a:r>
              <a:rPr lang="en-US" sz="1200" b="1" dirty="0"/>
              <a:t>receiver</a:t>
            </a:r>
          </a:p>
          <a:p>
            <a:endParaRPr lang="en-US" sz="1200" b="1" dirty="0"/>
          </a:p>
        </p:txBody>
      </p:sp>
      <p:sp>
        <p:nvSpPr>
          <p:cNvPr id="105" name="Rectangle 104"/>
          <p:cNvSpPr/>
          <p:nvPr/>
        </p:nvSpPr>
        <p:spPr>
          <a:xfrm>
            <a:off x="7138717" y="1273148"/>
            <a:ext cx="606829" cy="565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138717" y="2284376"/>
            <a:ext cx="606829" cy="577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133976" y="3193430"/>
            <a:ext cx="606829" cy="577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>
            <a:stCxn id="90" idx="3"/>
            <a:endCxn id="105" idx="1"/>
          </p:cNvCxnSpPr>
          <p:nvPr/>
        </p:nvCxnSpPr>
        <p:spPr>
          <a:xfrm flipV="1">
            <a:off x="6752760" y="1556002"/>
            <a:ext cx="385957" cy="7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92" idx="3"/>
            <a:endCxn id="110" idx="1"/>
          </p:cNvCxnSpPr>
          <p:nvPr/>
        </p:nvCxnSpPr>
        <p:spPr>
          <a:xfrm>
            <a:off x="6752760" y="2573133"/>
            <a:ext cx="3859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3" idx="3"/>
            <a:endCxn id="112" idx="1"/>
          </p:cNvCxnSpPr>
          <p:nvPr/>
        </p:nvCxnSpPr>
        <p:spPr>
          <a:xfrm>
            <a:off x="6752760" y="3476063"/>
            <a:ext cx="381216" cy="6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7139951" y="2313780"/>
            <a:ext cx="103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Driver</a:t>
            </a:r>
          </a:p>
          <a:p>
            <a:r>
              <a:rPr lang="en-US" sz="1200" b="1" dirty="0"/>
              <a:t>&amp; FET</a:t>
            </a:r>
          </a:p>
          <a:p>
            <a:endParaRPr lang="en-US" sz="12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7160408" y="3291651"/>
            <a:ext cx="103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Driver</a:t>
            </a:r>
          </a:p>
          <a:p>
            <a:r>
              <a:rPr lang="en-US" sz="1200" b="1" dirty="0"/>
              <a:t>&amp; FET</a:t>
            </a:r>
          </a:p>
          <a:p>
            <a:endParaRPr lang="en-US" sz="12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7139951" y="1277749"/>
            <a:ext cx="103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Driver</a:t>
            </a:r>
          </a:p>
          <a:p>
            <a:r>
              <a:rPr lang="en-US" sz="1200" b="1" dirty="0"/>
              <a:t>&amp; FET</a:t>
            </a:r>
          </a:p>
          <a:p>
            <a:endParaRPr lang="en-US" sz="1200" b="1" dirty="0"/>
          </a:p>
        </p:txBody>
      </p:sp>
      <p:cxnSp>
        <p:nvCxnSpPr>
          <p:cNvPr id="130" name="Straight Connector 129"/>
          <p:cNvCxnSpPr>
            <a:stCxn id="105" idx="2"/>
            <a:endCxn id="110" idx="0"/>
          </p:cNvCxnSpPr>
          <p:nvPr/>
        </p:nvCxnSpPr>
        <p:spPr>
          <a:xfrm>
            <a:off x="7442132" y="1838855"/>
            <a:ext cx="0" cy="44552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7442132" y="2861890"/>
            <a:ext cx="0" cy="33621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7442132" y="3778829"/>
            <a:ext cx="0" cy="733836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05" idx="0"/>
          </p:cNvCxnSpPr>
          <p:nvPr/>
        </p:nvCxnSpPr>
        <p:spPr>
          <a:xfrm flipV="1">
            <a:off x="7442132" y="950823"/>
            <a:ext cx="8085" cy="32232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endCxn id="207" idx="0"/>
          </p:cNvCxnSpPr>
          <p:nvPr/>
        </p:nvCxnSpPr>
        <p:spPr>
          <a:xfrm>
            <a:off x="8473115" y="4519578"/>
            <a:ext cx="0" cy="46537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8394415" y="1220574"/>
            <a:ext cx="0" cy="63738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8376350" y="2227071"/>
            <a:ext cx="0" cy="63738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8365905" y="3121311"/>
            <a:ext cx="0" cy="63738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6051324" y="1220574"/>
            <a:ext cx="1750550" cy="709828"/>
          </a:xfrm>
          <a:prstGeom prst="rect">
            <a:avLst/>
          </a:prstGeom>
          <a:noFill/>
          <a:ln w="15875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063710" y="2246281"/>
            <a:ext cx="1750550" cy="691612"/>
          </a:xfrm>
          <a:prstGeom prst="rect">
            <a:avLst/>
          </a:prstGeom>
          <a:noFill/>
          <a:ln w="15875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061107" y="3156086"/>
            <a:ext cx="1750550" cy="689700"/>
          </a:xfrm>
          <a:prstGeom prst="rect">
            <a:avLst/>
          </a:prstGeom>
          <a:noFill/>
          <a:ln w="15875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 rot="5400000">
            <a:off x="3230370" y="2268456"/>
            <a:ext cx="562648" cy="5505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/>
          <p:cNvSpPr txBox="1"/>
          <p:nvPr/>
        </p:nvSpPr>
        <p:spPr>
          <a:xfrm>
            <a:off x="3211292" y="2227071"/>
            <a:ext cx="79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3 dB</a:t>
            </a:r>
          </a:p>
          <a:p>
            <a:r>
              <a:rPr lang="en-US" sz="1200" b="1" dirty="0"/>
              <a:t>Optical</a:t>
            </a:r>
          </a:p>
          <a:p>
            <a:r>
              <a:rPr lang="en-US" sz="1200" b="1" dirty="0"/>
              <a:t>Splitter</a:t>
            </a:r>
          </a:p>
          <a:p>
            <a:endParaRPr lang="en-US" sz="1200" b="1" dirty="0"/>
          </a:p>
        </p:txBody>
      </p:sp>
      <p:cxnSp>
        <p:nvCxnSpPr>
          <p:cNvPr id="170" name="Straight Connector 169"/>
          <p:cNvCxnSpPr/>
          <p:nvPr/>
        </p:nvCxnSpPr>
        <p:spPr>
          <a:xfrm flipH="1">
            <a:off x="3786966" y="2424959"/>
            <a:ext cx="2766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>
            <a:off x="3786966" y="2665661"/>
            <a:ext cx="2766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4061460" y="2120159"/>
            <a:ext cx="2148" cy="294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4051740" y="2671254"/>
            <a:ext cx="11868" cy="17416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715996" y="1893259"/>
            <a:ext cx="0" cy="6798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endCxn id="88" idx="1"/>
          </p:cNvCxnSpPr>
          <p:nvPr/>
        </p:nvCxnSpPr>
        <p:spPr>
          <a:xfrm>
            <a:off x="5715996" y="2574513"/>
            <a:ext cx="208570" cy="2553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5507499" y="3502461"/>
            <a:ext cx="428539" cy="3808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5524000" y="2270471"/>
            <a:ext cx="1965" cy="12255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tangle 177"/>
          <p:cNvSpPr/>
          <p:nvPr/>
        </p:nvSpPr>
        <p:spPr>
          <a:xfrm rot="5400000">
            <a:off x="6768996" y="4982049"/>
            <a:ext cx="1353029" cy="3833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 rot="16200000">
            <a:off x="7137098" y="4899116"/>
            <a:ext cx="644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RG-114 coax</a:t>
            </a:r>
          </a:p>
        </p:txBody>
      </p:sp>
      <p:cxnSp>
        <p:nvCxnSpPr>
          <p:cNvPr id="181" name="Straight Connector 180"/>
          <p:cNvCxnSpPr/>
          <p:nvPr/>
        </p:nvCxnSpPr>
        <p:spPr>
          <a:xfrm flipH="1">
            <a:off x="4053888" y="2120159"/>
            <a:ext cx="2766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H="1">
            <a:off x="8179041" y="944035"/>
            <a:ext cx="4248" cy="356863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7450217" y="936860"/>
            <a:ext cx="749281" cy="5699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>
            <a:off x="7666472" y="4531430"/>
            <a:ext cx="204456" cy="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7973416" y="4531430"/>
            <a:ext cx="204456" cy="0"/>
          </a:xfrm>
          <a:prstGeom prst="line">
            <a:avLst/>
          </a:prstGeom>
          <a:ln>
            <a:solidFill>
              <a:schemeClr val="tx2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879517" y="4440863"/>
            <a:ext cx="0" cy="18113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7964220" y="4440863"/>
            <a:ext cx="0" cy="18113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endCxn id="11" idx="2"/>
          </p:cNvCxnSpPr>
          <p:nvPr/>
        </p:nvCxnSpPr>
        <p:spPr>
          <a:xfrm flipV="1">
            <a:off x="2039598" y="3970941"/>
            <a:ext cx="0" cy="950327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Rectangle 203"/>
          <p:cNvSpPr/>
          <p:nvPr/>
        </p:nvSpPr>
        <p:spPr>
          <a:xfrm>
            <a:off x="4603668" y="4023163"/>
            <a:ext cx="1313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To the + 600 V  splitter and switch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6386907" y="5881456"/>
            <a:ext cx="2435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To the kicker’s lower helix</a:t>
            </a:r>
          </a:p>
        </p:txBody>
      </p:sp>
      <p:sp>
        <p:nvSpPr>
          <p:cNvPr id="207" name="Rounded Rectangle 242"/>
          <p:cNvSpPr/>
          <p:nvPr/>
        </p:nvSpPr>
        <p:spPr>
          <a:xfrm>
            <a:off x="7992440" y="4984955"/>
            <a:ext cx="961349" cy="5077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/>
          <p:cNvCxnSpPr/>
          <p:nvPr/>
        </p:nvCxnSpPr>
        <p:spPr>
          <a:xfrm flipV="1">
            <a:off x="8177872" y="4526642"/>
            <a:ext cx="295243" cy="47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 flipH="1">
            <a:off x="7988626" y="5023940"/>
            <a:ext cx="103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-600 V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8342939" y="1344655"/>
            <a:ext cx="145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200V</a:t>
            </a:r>
            <a:endParaRPr lang="en-US" sz="2000" i="1" dirty="0"/>
          </a:p>
        </p:txBody>
      </p:sp>
      <p:sp>
        <p:nvSpPr>
          <p:cNvPr id="217" name="TextBox 216"/>
          <p:cNvSpPr txBox="1"/>
          <p:nvPr/>
        </p:nvSpPr>
        <p:spPr>
          <a:xfrm>
            <a:off x="8342939" y="2300254"/>
            <a:ext cx="145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200V</a:t>
            </a:r>
            <a:endParaRPr lang="en-US" sz="2000" i="1" dirty="0"/>
          </a:p>
        </p:txBody>
      </p:sp>
      <p:sp>
        <p:nvSpPr>
          <p:cNvPr id="218" name="TextBox 217"/>
          <p:cNvSpPr txBox="1"/>
          <p:nvPr/>
        </p:nvSpPr>
        <p:spPr>
          <a:xfrm>
            <a:off x="8320856" y="3167017"/>
            <a:ext cx="145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200V</a:t>
            </a:r>
            <a:endParaRPr lang="en-US" sz="2000" i="1" dirty="0"/>
          </a:p>
        </p:txBody>
      </p:sp>
      <p:sp>
        <p:nvSpPr>
          <p:cNvPr id="223" name="Rectangle 222"/>
          <p:cNvSpPr/>
          <p:nvPr/>
        </p:nvSpPr>
        <p:spPr>
          <a:xfrm>
            <a:off x="416528" y="5582708"/>
            <a:ext cx="952118" cy="6457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4" name="Straight Connector 223"/>
          <p:cNvCxnSpPr>
            <a:endCxn id="12" idx="2"/>
          </p:cNvCxnSpPr>
          <p:nvPr/>
        </p:nvCxnSpPr>
        <p:spPr>
          <a:xfrm flipV="1">
            <a:off x="883252" y="5244158"/>
            <a:ext cx="9335" cy="340159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>
            <a:off x="648607" y="5776741"/>
            <a:ext cx="502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LLRF</a:t>
            </a:r>
          </a:p>
        </p:txBody>
      </p:sp>
      <p:cxnSp>
        <p:nvCxnSpPr>
          <p:cNvPr id="114" name="Straight Connector 113"/>
          <p:cNvCxnSpPr>
            <a:stCxn id="12" idx="3"/>
          </p:cNvCxnSpPr>
          <p:nvPr/>
        </p:nvCxnSpPr>
        <p:spPr>
          <a:xfrm flipV="1">
            <a:off x="1368646" y="4918068"/>
            <a:ext cx="685248" cy="3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8837D-C415-4360-9C91-65646AB7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</p:spTree>
    <p:extLst>
      <p:ext uri="{BB962C8B-B14F-4D97-AF65-F5344CB8AC3E}">
        <p14:creationId xmlns:p14="http://schemas.microsoft.com/office/powerpoint/2010/main" val="131058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Photonic Transmitter Chassis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9" t="20677" r="1261" b="14142"/>
          <a:stretch/>
        </p:blipFill>
        <p:spPr>
          <a:xfrm>
            <a:off x="1851331" y="1661557"/>
            <a:ext cx="5675007" cy="294885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32" name="Rectangle 31"/>
          <p:cNvSpPr/>
          <p:nvPr/>
        </p:nvSpPr>
        <p:spPr>
          <a:xfrm>
            <a:off x="3348741" y="1227077"/>
            <a:ext cx="2791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Photonic transmitter: </a:t>
            </a:r>
          </a:p>
        </p:txBody>
      </p:sp>
      <p:sp>
        <p:nvSpPr>
          <p:cNvPr id="35" name="Rounded Rectangle 242"/>
          <p:cNvSpPr/>
          <p:nvPr/>
        </p:nvSpPr>
        <p:spPr>
          <a:xfrm>
            <a:off x="1851332" y="5068217"/>
            <a:ext cx="1978879" cy="559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851332" y="5170594"/>
            <a:ext cx="1978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0.6 V TRIGGER INPUT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060401" y="4091877"/>
            <a:ext cx="866341" cy="953013"/>
          </a:xfrm>
          <a:prstGeom prst="straightConnector1">
            <a:avLst/>
          </a:prstGeom>
          <a:ln w="53975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242"/>
          <p:cNvSpPr/>
          <p:nvPr/>
        </p:nvSpPr>
        <p:spPr>
          <a:xfrm>
            <a:off x="4953529" y="5094667"/>
            <a:ext cx="197888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5483677" y="4220096"/>
            <a:ext cx="459292" cy="852129"/>
          </a:xfrm>
          <a:prstGeom prst="straightConnector1">
            <a:avLst/>
          </a:prstGeom>
          <a:ln w="53975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167002" y="5161551"/>
            <a:ext cx="1686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1550 nm OUTPUT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D5B0B-715D-4ED0-B9A1-D0C2AD64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</p:spTree>
    <p:extLst>
      <p:ext uri="{BB962C8B-B14F-4D97-AF65-F5344CB8AC3E}">
        <p14:creationId xmlns:p14="http://schemas.microsoft.com/office/powerpoint/2010/main" val="561580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map&#10;&#10;Description generated with high confidence">
            <a:extLst>
              <a:ext uri="{FF2B5EF4-FFF2-40B4-BE49-F238E27FC236}">
                <a16:creationId xmlns:a16="http://schemas.microsoft.com/office/drawing/2014/main" id="{3604F79C-1A15-4D70-AC76-D190F9C68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2" y="768216"/>
            <a:ext cx="9160368" cy="311349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6AC051-427A-4611-979C-2EF6CA909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GaNFET</a:t>
            </a:r>
            <a:r>
              <a:rPr lang="en-US" dirty="0"/>
              <a:t> Driver Circuit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E9990-1D24-4DC3-9AA3-71FDA014B5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4EE3-944C-420A-918C-BEC779D7C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A08D4-63A6-4C7B-8067-A6C8CF2D7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2D8EA-C06C-4591-A941-00B3BEDA9B99}"/>
              </a:ext>
            </a:extLst>
          </p:cNvPr>
          <p:cNvSpPr txBox="1"/>
          <p:nvPr/>
        </p:nvSpPr>
        <p:spPr>
          <a:xfrm>
            <a:off x="468537" y="3851248"/>
            <a:ext cx="3000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Photo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1 GHz </a:t>
            </a:r>
            <a:r>
              <a:rPr lang="en-US" sz="1600" dirty="0" err="1">
                <a:solidFill>
                  <a:schemeClr val="accent2"/>
                </a:solidFill>
              </a:rPr>
              <a:t>opamps</a:t>
            </a:r>
            <a:r>
              <a:rPr lang="en-US" sz="1600" dirty="0">
                <a:solidFill>
                  <a:schemeClr val="accent2"/>
                </a:solidFill>
              </a:rPr>
              <a:t>: gain (x2)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280 MHz comparator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7BD1D-DABC-402C-BF5F-9D14731620A2}"/>
              </a:ext>
            </a:extLst>
          </p:cNvPr>
          <p:cNvSpPr txBox="1"/>
          <p:nvPr/>
        </p:nvSpPr>
        <p:spPr>
          <a:xfrm>
            <a:off x="435034" y="1049535"/>
            <a:ext cx="30671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Detector Stage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D9C33-58E1-473A-9DD0-D56D270213C0}"/>
              </a:ext>
            </a:extLst>
          </p:cNvPr>
          <p:cNvSpPr txBox="1"/>
          <p:nvPr/>
        </p:nvSpPr>
        <p:spPr>
          <a:xfrm>
            <a:off x="3863340" y="1067977"/>
            <a:ext cx="29103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Delay Tuning Stage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02353-C86B-4DA9-8D77-34F1E77D0E25}"/>
              </a:ext>
            </a:extLst>
          </p:cNvPr>
          <p:cNvSpPr txBox="1"/>
          <p:nvPr/>
        </p:nvSpPr>
        <p:spPr>
          <a:xfrm>
            <a:off x="3713054" y="3881711"/>
            <a:ext cx="2788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Turn-on &amp; 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Turn-off 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delay adjustment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25385C-8474-473C-B2F4-2C0874CF6E4E}"/>
              </a:ext>
            </a:extLst>
          </p:cNvPr>
          <p:cNvSpPr txBox="1"/>
          <p:nvPr/>
        </p:nvSpPr>
        <p:spPr>
          <a:xfrm>
            <a:off x="6606898" y="517344"/>
            <a:ext cx="25446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3"/>
                </a:solidFill>
              </a:rPr>
              <a:t>GaNFET</a:t>
            </a:r>
            <a:r>
              <a:rPr lang="en-US" sz="2000" dirty="0">
                <a:solidFill>
                  <a:schemeClr val="accent3"/>
                </a:solidFill>
              </a:rPr>
              <a:t> Gate Driver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4058B-DA69-4409-83CA-1A96F9A7C49E}"/>
              </a:ext>
            </a:extLst>
          </p:cNvPr>
          <p:cNvSpPr txBox="1"/>
          <p:nvPr/>
        </p:nvSpPr>
        <p:spPr>
          <a:xfrm>
            <a:off x="6773662" y="3009743"/>
            <a:ext cx="23867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Common source +</a:t>
            </a:r>
          </a:p>
          <a:p>
            <a:r>
              <a:rPr lang="en-US" sz="1600" dirty="0">
                <a:solidFill>
                  <a:schemeClr val="accent3"/>
                </a:solidFill>
              </a:rPr>
              <a:t>source-follower circuit</a:t>
            </a:r>
          </a:p>
          <a:p>
            <a:endParaRPr lang="en-US" sz="1600" dirty="0">
              <a:solidFill>
                <a:schemeClr val="accent3"/>
              </a:solidFill>
            </a:endParaRPr>
          </a:p>
        </p:txBody>
      </p:sp>
      <p:pic>
        <p:nvPicPr>
          <p:cNvPr id="16" name="Picture 15" descr="A circuit board&#10;&#10;Description generated with high confidence">
            <a:extLst>
              <a:ext uri="{FF2B5EF4-FFF2-40B4-BE49-F238E27FC236}">
                <a16:creationId xmlns:a16="http://schemas.microsoft.com/office/drawing/2014/main" id="{83FC4C92-44E6-4CBC-9FB5-8ECCBBF9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675326" y="3881711"/>
            <a:ext cx="3461061" cy="23424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497A09-BC21-45F8-BC2D-694CB7022BD4}"/>
              </a:ext>
            </a:extLst>
          </p:cNvPr>
          <p:cNvSpPr txBox="1"/>
          <p:nvPr/>
        </p:nvSpPr>
        <p:spPr>
          <a:xfrm>
            <a:off x="3092342" y="5146992"/>
            <a:ext cx="3514556" cy="1077218"/>
          </a:xfrm>
          <a:prstGeom prst="rect">
            <a:avLst/>
          </a:prstGeom>
          <a:solidFill>
            <a:srgbClr val="FA4C50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GaNFET</a:t>
            </a:r>
            <a:r>
              <a:rPr lang="en-US" dirty="0">
                <a:solidFill>
                  <a:schemeClr val="bg1"/>
                </a:solidFill>
              </a:rPr>
              <a:t> Driver Circuit PCB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Shields not 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size:  2.5” x 1.75”</a:t>
            </a:r>
          </a:p>
        </p:txBody>
      </p:sp>
    </p:spTree>
    <p:extLst>
      <p:ext uri="{BB962C8B-B14F-4D97-AF65-F5344CB8AC3E}">
        <p14:creationId xmlns:p14="http://schemas.microsoft.com/office/powerpoint/2010/main" val="530762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map&#10;&#10;Description generated with high confidence">
            <a:extLst>
              <a:ext uri="{FF2B5EF4-FFF2-40B4-BE49-F238E27FC236}">
                <a16:creationId xmlns:a16="http://schemas.microsoft.com/office/drawing/2014/main" id="{E924287C-4189-412C-8252-9B22234F7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0318"/>
            <a:ext cx="9152126" cy="46270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1C6A78-77F2-4D7B-A817-498870175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GaNFET</a:t>
            </a:r>
            <a:r>
              <a:rPr lang="en-US" dirty="0"/>
              <a:t> Driver Circuit: AC/DC Power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2A2A1-F142-4927-86F9-21EA6C8406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C7366-086C-45B3-A180-C9CEBCD4E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489BC-F4EA-4467-ACDB-F590A39EC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CB9B8-BC39-4ABB-889B-E78B75A62156}"/>
              </a:ext>
            </a:extLst>
          </p:cNvPr>
          <p:cNvSpPr txBox="1"/>
          <p:nvPr/>
        </p:nvSpPr>
        <p:spPr>
          <a:xfrm>
            <a:off x="459956" y="5387339"/>
            <a:ext cx="4201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3.5 V, 500 kHz AC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3 Well-regulated DC voltages out</a:t>
            </a:r>
          </a:p>
        </p:txBody>
      </p:sp>
    </p:spTree>
    <p:extLst>
      <p:ext uri="{BB962C8B-B14F-4D97-AF65-F5344CB8AC3E}">
        <p14:creationId xmlns:p14="http://schemas.microsoft.com/office/powerpoint/2010/main" val="4016302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56294"/>
            <a:ext cx="8686800" cy="641739"/>
          </a:xfrm>
        </p:spPr>
        <p:txBody>
          <a:bodyPr/>
          <a:lstStyle/>
          <a:p>
            <a:r>
              <a:rPr lang="en-US" dirty="0"/>
              <a:t>The Switch-Driver Chassis</a:t>
            </a:r>
            <a:br>
              <a:rPr lang="en-US" dirty="0"/>
            </a:br>
            <a:r>
              <a:rPr lang="en-US" b="0" dirty="0"/>
              <a:t>(Photonic Gate Version)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12694"/>
            <a:ext cx="4526544" cy="320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741" t="58523" r="8725" b="8163"/>
          <a:stretch/>
        </p:blipFill>
        <p:spPr>
          <a:xfrm>
            <a:off x="4087549" y="3076314"/>
            <a:ext cx="4724927" cy="306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ADA839F-4192-45AB-B37D-9B74D07BB1D5}"/>
              </a:ext>
            </a:extLst>
          </p:cNvPr>
          <p:cNvGrpSpPr/>
          <p:nvPr/>
        </p:nvGrpSpPr>
        <p:grpSpPr>
          <a:xfrm>
            <a:off x="569801" y="1188007"/>
            <a:ext cx="4111534" cy="854188"/>
            <a:chOff x="232318" y="838315"/>
            <a:chExt cx="4111534" cy="854188"/>
          </a:xfrm>
        </p:grpSpPr>
        <p:sp>
          <p:nvSpPr>
            <p:cNvPr id="11" name="Rounded Rectangle 158"/>
            <p:cNvSpPr/>
            <p:nvPr/>
          </p:nvSpPr>
          <p:spPr>
            <a:xfrm>
              <a:off x="232318" y="869942"/>
              <a:ext cx="4111534" cy="82256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3357" y="838315"/>
              <a:ext cx="405983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</a:rPr>
                <a:t>This Version has two switches +/- 600 Volts, in one chassis. Coax cables connected outputs to the feed-throughs.</a:t>
              </a:r>
            </a:p>
          </p:txBody>
        </p:sp>
      </p:grpSp>
      <p:sp>
        <p:nvSpPr>
          <p:cNvPr id="13" name="Rounded Rectangle 242"/>
          <p:cNvSpPr/>
          <p:nvPr/>
        </p:nvSpPr>
        <p:spPr>
          <a:xfrm>
            <a:off x="7445415" y="3161494"/>
            <a:ext cx="1309986" cy="533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 flipH="1">
            <a:off x="7219875" y="3694894"/>
            <a:ext cx="880533" cy="784486"/>
          </a:xfrm>
          <a:prstGeom prst="straightConnector1">
            <a:avLst/>
          </a:prstGeom>
          <a:ln w="53975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5264076" y="3666662"/>
            <a:ext cx="2574692" cy="979935"/>
          </a:xfrm>
          <a:prstGeom prst="straightConnector1">
            <a:avLst/>
          </a:prstGeom>
          <a:ln w="53975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6168626" y="3631382"/>
            <a:ext cx="1347730" cy="399626"/>
          </a:xfrm>
          <a:prstGeom prst="straightConnector1">
            <a:avLst/>
          </a:prstGeom>
          <a:ln w="53975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494233" y="3218658"/>
            <a:ext cx="1254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Driver Cards</a:t>
            </a:r>
          </a:p>
        </p:txBody>
      </p:sp>
      <p:sp>
        <p:nvSpPr>
          <p:cNvPr id="23" name="Rounded Rectangle 242"/>
          <p:cNvSpPr/>
          <p:nvPr/>
        </p:nvSpPr>
        <p:spPr>
          <a:xfrm>
            <a:off x="6841669" y="5107462"/>
            <a:ext cx="674687" cy="6695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95726" y="5150140"/>
            <a:ext cx="648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FETs</a:t>
            </a:r>
          </a:p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(3)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073853" y="4790067"/>
            <a:ext cx="767816" cy="359651"/>
          </a:xfrm>
          <a:prstGeom prst="straightConnector1">
            <a:avLst/>
          </a:prstGeom>
          <a:ln w="53975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42"/>
          <p:cNvSpPr/>
          <p:nvPr/>
        </p:nvSpPr>
        <p:spPr>
          <a:xfrm>
            <a:off x="4232004" y="5284281"/>
            <a:ext cx="974996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32004" y="5265176"/>
            <a:ext cx="1061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185 Ohm Coax Out</a:t>
            </a:r>
          </a:p>
        </p:txBody>
      </p:sp>
      <p:cxnSp>
        <p:nvCxnSpPr>
          <p:cNvPr id="32" name="Straight Arrow Connector 31"/>
          <p:cNvCxnSpPr>
            <a:stCxn id="30" idx="3"/>
          </p:cNvCxnSpPr>
          <p:nvPr/>
        </p:nvCxnSpPr>
        <p:spPr>
          <a:xfrm>
            <a:off x="5207000" y="5550981"/>
            <a:ext cx="959983" cy="89881"/>
          </a:xfrm>
          <a:prstGeom prst="straightConnector1">
            <a:avLst/>
          </a:prstGeom>
          <a:ln w="53975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4749" t="5098" r="2850" b="4022"/>
          <a:stretch/>
        </p:blipFill>
        <p:spPr>
          <a:xfrm>
            <a:off x="4917090" y="134834"/>
            <a:ext cx="3836267" cy="282981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4B8320-887F-409C-9C9F-6981EA72A407}"/>
              </a:ext>
            </a:extLst>
          </p:cNvPr>
          <p:cNvSpPr/>
          <p:nvPr/>
        </p:nvSpPr>
        <p:spPr>
          <a:xfrm>
            <a:off x="6841669" y="2020529"/>
            <a:ext cx="1469047" cy="840658"/>
          </a:xfrm>
          <a:prstGeom prst="round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87D1E2D-166A-42D2-8C5B-A5E5F34957C3}"/>
              </a:ext>
            </a:extLst>
          </p:cNvPr>
          <p:cNvSpPr/>
          <p:nvPr/>
        </p:nvSpPr>
        <p:spPr>
          <a:xfrm rot="5400000">
            <a:off x="7079226" y="2772310"/>
            <a:ext cx="422060" cy="589936"/>
          </a:xfrm>
          <a:prstGeom prst="rightArrow">
            <a:avLst/>
          </a:prstGeom>
          <a:gradFill>
            <a:gsLst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5D71BCC-1C12-4F65-81EF-1646E7D9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</p:spTree>
    <p:extLst>
      <p:ext uri="{BB962C8B-B14F-4D97-AF65-F5344CB8AC3E}">
        <p14:creationId xmlns:p14="http://schemas.microsoft.com/office/powerpoint/2010/main" val="64673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276" y="61720"/>
            <a:ext cx="8475785" cy="427877"/>
          </a:xfrm>
        </p:spPr>
        <p:txBody>
          <a:bodyPr/>
          <a:lstStyle/>
          <a:p>
            <a:pPr lvl="1"/>
            <a:r>
              <a:rPr lang="en-US" sz="2800" dirty="0"/>
              <a:t>Driver as installed now in the MEBT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EC4D84-B9EE-4E82-AA2A-78C67775D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77" y="489597"/>
            <a:ext cx="7629984" cy="572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8B1F6-8250-4BAB-90A7-FA22B7CB42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61C54-2AFB-4E03-B577-710F519F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1C021-0E3B-4BE1-9CE7-7EBDD2D402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8454C-8646-4672-8AA5-5EB8FC865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</a:t>
            </a:r>
            <a:r>
              <a:rPr lang="en-US" dirty="0" err="1"/>
              <a:t>Saewert</a:t>
            </a:r>
            <a:r>
              <a:rPr lang="en-US" dirty="0"/>
              <a:t>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7D0D2-9EAE-4F99-AA87-E7F5F7550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C12929-F457-4032-9565-1E4A43B5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 overview &amp; system design approach </a:t>
            </a:r>
          </a:p>
          <a:p>
            <a:r>
              <a:rPr lang="en-US" dirty="0"/>
              <a:t>Challenges </a:t>
            </a:r>
          </a:p>
          <a:p>
            <a:r>
              <a:rPr lang="en-US" dirty="0"/>
              <a:t>Design details</a:t>
            </a:r>
          </a:p>
          <a:p>
            <a:r>
              <a:rPr lang="en-US" dirty="0"/>
              <a:t>Electrical performance results</a:t>
            </a:r>
          </a:p>
          <a:p>
            <a:r>
              <a:rPr lang="en-US" dirty="0"/>
              <a:t>Issues to be addressed</a:t>
            </a:r>
          </a:p>
        </p:txBody>
      </p:sp>
    </p:spTree>
    <p:extLst>
      <p:ext uri="{BB962C8B-B14F-4D97-AF65-F5344CB8AC3E}">
        <p14:creationId xmlns:p14="http://schemas.microsoft.com/office/powerpoint/2010/main" val="2023879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E722C5-69F4-4DDB-B3CC-E70C5315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7" y="278397"/>
            <a:ext cx="7831855" cy="427877"/>
          </a:xfrm>
        </p:spPr>
        <p:txBody>
          <a:bodyPr/>
          <a:lstStyle/>
          <a:p>
            <a:r>
              <a:rPr lang="en-US" dirty="0"/>
              <a:t>Driver as installed now in the MEBT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66384-7650-4F7F-93B5-132B74A82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FA73D-AD45-4AF5-81AF-87F44280C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0C2A2D-26EB-4F3D-9D61-828FE7016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84" r="8055" b="22496"/>
          <a:stretch/>
        </p:blipFill>
        <p:spPr>
          <a:xfrm>
            <a:off x="561868" y="810691"/>
            <a:ext cx="7831855" cy="5448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CECC97-CDEC-4A98-819C-DBF67FA3E5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89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CD44D-0644-4AA6-AAE1-37C2729A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3557"/>
            <a:ext cx="8686800" cy="641739"/>
          </a:xfrm>
        </p:spPr>
        <p:txBody>
          <a:bodyPr/>
          <a:lstStyle/>
          <a:p>
            <a:r>
              <a:rPr lang="en-US" dirty="0"/>
              <a:t>First 200 Ohm Chopper Installed at PIP2-IT</a:t>
            </a:r>
            <a:br>
              <a:rPr lang="en-US" dirty="0"/>
            </a:br>
            <a:r>
              <a:rPr lang="en-US" b="0" dirty="0"/>
              <a:t>(Transformer Gate Version)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12E5BB-2819-44DA-8001-05BC2383F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28" t="20042" r="11749"/>
          <a:stretch/>
        </p:blipFill>
        <p:spPr>
          <a:xfrm>
            <a:off x="2951896" y="1470177"/>
            <a:ext cx="5602169" cy="450204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F7F3-8F69-4BD7-9C10-EE6937C0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8374" y="6493080"/>
            <a:ext cx="622669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8/2/2018   G. </a:t>
            </a:r>
            <a:r>
              <a:rPr lang="en-US" dirty="0" err="1"/>
              <a:t>Saewert</a:t>
            </a:r>
            <a:r>
              <a:rPr lang="en-US" dirty="0"/>
              <a:t>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ABEEB-A19F-4451-9112-532C97F0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6E504-BC75-4585-BBA5-E5F1DEFEA3E4}"/>
              </a:ext>
            </a:extLst>
          </p:cNvPr>
          <p:cNvSpPr txBox="1"/>
          <p:nvPr/>
        </p:nvSpPr>
        <p:spPr>
          <a:xfrm>
            <a:off x="2492477" y="994072"/>
            <a:ext cx="966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Drivers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539937-0D69-4DE4-89E9-71F57702AE4A}"/>
              </a:ext>
            </a:extLst>
          </p:cNvPr>
          <p:cNvSpPr/>
          <p:nvPr/>
        </p:nvSpPr>
        <p:spPr>
          <a:xfrm>
            <a:off x="3458496" y="2057400"/>
            <a:ext cx="1880419" cy="2470354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886D39-0AF1-4449-A565-72F83874C49A}"/>
              </a:ext>
            </a:extLst>
          </p:cNvPr>
          <p:cNvSpPr/>
          <p:nvPr/>
        </p:nvSpPr>
        <p:spPr>
          <a:xfrm>
            <a:off x="6594782" y="1991033"/>
            <a:ext cx="1880419" cy="2470354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7C04C-2D8E-4BDD-92C4-C5596687FB71}"/>
              </a:ext>
            </a:extLst>
          </p:cNvPr>
          <p:cNvSpPr txBox="1"/>
          <p:nvPr/>
        </p:nvSpPr>
        <p:spPr>
          <a:xfrm>
            <a:off x="7108724" y="1002270"/>
            <a:ext cx="1467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185 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  <a:r>
              <a:rPr lang="en-US" sz="1600" dirty="0">
                <a:solidFill>
                  <a:srgbClr val="FF0000"/>
                </a:solidFill>
              </a:rPr>
              <a:t> Loads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3D583B-D8CE-4318-A234-85207808B2E0}"/>
              </a:ext>
            </a:extLst>
          </p:cNvPr>
          <p:cNvCxnSpPr>
            <a:cxnSpLocks/>
            <a:stCxn id="9" idx="2"/>
            <a:endCxn id="10" idx="1"/>
          </p:cNvCxnSpPr>
          <p:nvPr/>
        </p:nvCxnSpPr>
        <p:spPr>
          <a:xfrm>
            <a:off x="2975487" y="1332626"/>
            <a:ext cx="758390" cy="1086549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B10EE9-03D5-4A7D-900D-75D2603C2E5F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7534992" y="1347257"/>
            <a:ext cx="80334" cy="643776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86D97B-3EC5-4AB5-AAC3-C38795678EAF}"/>
              </a:ext>
            </a:extLst>
          </p:cNvPr>
          <p:cNvSpPr txBox="1"/>
          <p:nvPr/>
        </p:nvSpPr>
        <p:spPr>
          <a:xfrm>
            <a:off x="222250" y="1953749"/>
            <a:ext cx="2596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Assembly shown similar to intended final version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Switch Driver assembly bolted to the helix plate</a:t>
            </a:r>
          </a:p>
        </p:txBody>
      </p:sp>
    </p:spTree>
    <p:extLst>
      <p:ext uri="{BB962C8B-B14F-4D97-AF65-F5344CB8AC3E}">
        <p14:creationId xmlns:p14="http://schemas.microsoft.com/office/powerpoint/2010/main" val="2595543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40"/>
          <p:cNvSpPr/>
          <p:nvPr/>
        </p:nvSpPr>
        <p:spPr>
          <a:xfrm>
            <a:off x="503159" y="1368785"/>
            <a:ext cx="3419630" cy="10357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40"/>
          <p:cNvSpPr/>
          <p:nvPr/>
        </p:nvSpPr>
        <p:spPr>
          <a:xfrm>
            <a:off x="4843837" y="1368785"/>
            <a:ext cx="3419630" cy="10357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 performance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94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34" y="2608298"/>
            <a:ext cx="3971570" cy="297867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2000"/>
                    </a14:imgEffect>
                    <a14:imgEffect>
                      <a14:brightnessContrast bright="92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4374" y="2608298"/>
            <a:ext cx="4125030" cy="29786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6275" y="1604601"/>
            <a:ext cx="3073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Switching at 81 MHz, 10 us bursts: </a:t>
            </a:r>
          </a:p>
          <a:p>
            <a:r>
              <a:rPr lang="en-US" sz="1600" b="1" dirty="0"/>
              <a:t>600 </a:t>
            </a:r>
            <a:r>
              <a:rPr lang="en-US" sz="1600" b="1" dirty="0" err="1"/>
              <a:t>Vp</a:t>
            </a:r>
            <a:r>
              <a:rPr lang="en-US" sz="1600" b="1" dirty="0"/>
              <a:t>-p, 4 ns / div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45075" y="1481491"/>
            <a:ext cx="3073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Switching at 45 MHz average rate for 600 us: </a:t>
            </a:r>
          </a:p>
          <a:p>
            <a:r>
              <a:rPr lang="en-US" sz="1600" b="1" dirty="0"/>
              <a:t>600 </a:t>
            </a:r>
            <a:r>
              <a:rPr lang="en-US" sz="1600" b="1" dirty="0" err="1"/>
              <a:t>Vp</a:t>
            </a:r>
            <a:r>
              <a:rPr lang="en-US" sz="1600" b="1" dirty="0"/>
              <a:t>-p, 100 us / div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5D67F-710E-46D2-B53B-C0B37999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</p:spTree>
    <p:extLst>
      <p:ext uri="{BB962C8B-B14F-4D97-AF65-F5344CB8AC3E}">
        <p14:creationId xmlns:p14="http://schemas.microsoft.com/office/powerpoint/2010/main" val="340284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8578-AC05-411B-9AE6-99DC299C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±500V Bias at 81.25 MHz, 20 Hz Repetition 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EA8C-3709-46D9-81A3-A93AD0A3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6B20-01A1-45F8-AB33-388FE41E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767D3-BC56-4C98-AEB8-1887CE15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8036DD-7876-41DE-AAF5-B9E90790C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0" y="2425805"/>
            <a:ext cx="4367389" cy="3597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ECCFF3-EF34-4C12-B816-72F414664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09" y="2425805"/>
            <a:ext cx="4373490" cy="3597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3440D0-8604-4593-B554-5C0F7AA5CFFE}"/>
              </a:ext>
            </a:extLst>
          </p:cNvPr>
          <p:cNvSpPr txBox="1"/>
          <p:nvPr/>
        </p:nvSpPr>
        <p:spPr>
          <a:xfrm>
            <a:off x="439832" y="1927041"/>
            <a:ext cx="382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Individual Helix Waveforms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6B6A5-EBA0-4C8A-BC05-1B354FB09E94}"/>
              </a:ext>
            </a:extLst>
          </p:cNvPr>
          <p:cNvSpPr txBox="1"/>
          <p:nvPr/>
        </p:nvSpPr>
        <p:spPr>
          <a:xfrm>
            <a:off x="5275206" y="1927041"/>
            <a:ext cx="277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Differential voltage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E4912-109A-4BA5-B30F-79BD7EC5AE2B}"/>
              </a:ext>
            </a:extLst>
          </p:cNvPr>
          <p:cNvSpPr txBox="1"/>
          <p:nvPr/>
        </p:nvSpPr>
        <p:spPr>
          <a:xfrm>
            <a:off x="502086" y="1299808"/>
            <a:ext cx="720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Photonics triggered driver version as operated at PIP2-IT</a:t>
            </a:r>
          </a:p>
        </p:txBody>
      </p:sp>
    </p:spTree>
    <p:extLst>
      <p:ext uri="{BB962C8B-B14F-4D97-AF65-F5344CB8AC3E}">
        <p14:creationId xmlns:p14="http://schemas.microsoft.com/office/powerpoint/2010/main" val="150291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610C-4309-4122-91D7-1010FEDD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±500V Bias, Arbitrary Pattern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C1A63-D34B-4B05-894B-28CF0B82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B690-C619-4E0F-B47B-C2214381B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62B77-E5A7-4522-B050-8764E8FC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A06576-E686-45B2-A7EC-6CB3D398B38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93" y="869059"/>
            <a:ext cx="6992126" cy="4351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01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1100 V, 45 MHz for 600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at 20 Hz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84000" contrast="100000"/>
                    </a14:imgEffect>
                  </a14:imgLayer>
                </a14:imgProps>
              </a:ext>
            </a:extLst>
          </a:blip>
          <a:srcRect b="7479"/>
          <a:stretch/>
        </p:blipFill>
        <p:spPr>
          <a:xfrm>
            <a:off x="337609" y="1081089"/>
            <a:ext cx="6650566" cy="461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134762" y="5033626"/>
            <a:ext cx="200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Horizontal:  </a:t>
            </a:r>
          </a:p>
          <a:p>
            <a:r>
              <a:rPr lang="en-US" sz="1800" b="1" dirty="0"/>
              <a:t>100 </a:t>
            </a:r>
            <a:r>
              <a:rPr lang="el-GR" sz="1800" b="1" dirty="0">
                <a:latin typeface="GreekC" panose="00000400000000000000" pitchFamily="2" charset="0"/>
                <a:cs typeface="GreekC" panose="00000400000000000000" pitchFamily="2" charset="0"/>
              </a:rPr>
              <a:t>μ</a:t>
            </a:r>
            <a:r>
              <a:rPr lang="en-US" sz="1800" b="1" dirty="0"/>
              <a:t>s /div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5317" y="4170731"/>
            <a:ext cx="200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Vertical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sz="1800" b="1" dirty="0"/>
              <a:t> 220 V /div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9401" y="3474603"/>
            <a:ext cx="184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Simulated beam bunches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6813" y="1406453"/>
            <a:ext cx="158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47D00"/>
                </a:solidFill>
              </a:rPr>
              <a:t>Upper Helix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6370" y="2328248"/>
            <a:ext cx="18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Difference Voltage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6370" y="1889876"/>
            <a:ext cx="174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Lower Helix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270D7B-4133-4D5D-9F71-BF95FF549304}"/>
              </a:ext>
            </a:extLst>
          </p:cNvPr>
          <p:cNvSpPr txBox="1"/>
          <p:nvPr/>
        </p:nvSpPr>
        <p:spPr>
          <a:xfrm>
            <a:off x="1995056" y="779084"/>
            <a:ext cx="354424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Transformer-triggered Switches</a:t>
            </a:r>
          </a:p>
        </p:txBody>
      </p:sp>
    </p:spTree>
    <p:extLst>
      <p:ext uri="{BB962C8B-B14F-4D97-AF65-F5344CB8AC3E}">
        <p14:creationId xmlns:p14="http://schemas.microsoft.com/office/powerpoint/2010/main" val="605504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at 81.25 MHz, ±600 V; kick every other bunch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7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7" y="1045410"/>
            <a:ext cx="6650566" cy="49879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5965723"/>
            <a:ext cx="802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Amplitudes are consistent up to 40 </a:t>
            </a:r>
            <a:r>
              <a:rPr lang="en-US" sz="1800" dirty="0" err="1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 err="1">
                <a:solidFill>
                  <a:srgbClr val="C00000"/>
                </a:solidFill>
              </a:rPr>
              <a:t>s</a:t>
            </a:r>
            <a:r>
              <a:rPr lang="en-US" sz="1800" dirty="0">
                <a:solidFill>
                  <a:srgbClr val="C00000"/>
                </a:solidFill>
              </a:rPr>
              <a:t> bursts at 81.25 MHz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3613" y="843996"/>
            <a:ext cx="195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accent6"/>
                </a:solidFill>
              </a:rPr>
              <a:t>Through-voltages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8949" y="5149001"/>
            <a:ext cx="200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Horizontal:  </a:t>
            </a:r>
          </a:p>
          <a:p>
            <a:r>
              <a:rPr lang="en-US" sz="1800" b="1" dirty="0"/>
              <a:t>10 ns /div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8260" y="2284790"/>
            <a:ext cx="120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+1200 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1580" y="1045410"/>
            <a:ext cx="120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+600 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1580" y="1840609"/>
            <a:ext cx="120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-600 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9401" y="3474603"/>
            <a:ext cx="184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Simulated beam bunches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09401" y="4377963"/>
            <a:ext cx="200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Vertical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sz="1800" b="1" dirty="0"/>
              <a:t> 220 V /div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6813" y="1406453"/>
            <a:ext cx="158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47D00"/>
                </a:solidFill>
              </a:rPr>
              <a:t>Upper Helix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56370" y="2328248"/>
            <a:ext cx="18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Difference Voltage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6370" y="1889876"/>
            <a:ext cx="174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Lower Helix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B225B3-A151-414C-9BC6-B5AC5A8C7530}"/>
              </a:ext>
            </a:extLst>
          </p:cNvPr>
          <p:cNvSpPr txBox="1"/>
          <p:nvPr/>
        </p:nvSpPr>
        <p:spPr>
          <a:xfrm>
            <a:off x="1995056" y="779084"/>
            <a:ext cx="354424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Transformer-triggered Switches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264C895-134E-495A-B692-EE0DED40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</p:spTree>
    <p:extLst>
      <p:ext uri="{BB962C8B-B14F-4D97-AF65-F5344CB8AC3E}">
        <p14:creationId xmlns:p14="http://schemas.microsoft.com/office/powerpoint/2010/main" val="384316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at 40.625 MHz, ±600 V; kick 2 pass 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8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6289"/>
            <a:ext cx="6650566" cy="49879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624594" y="3474603"/>
            <a:ext cx="325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pulse train </a:t>
            </a:r>
          </a:p>
          <a:p>
            <a:r>
              <a:rPr lang="en-US" dirty="0">
                <a:solidFill>
                  <a:schemeClr val="bg1"/>
                </a:solidFill>
              </a:rPr>
              <a:t>showing low reflections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9401" y="5130655"/>
            <a:ext cx="200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Horizontal:  </a:t>
            </a:r>
          </a:p>
          <a:p>
            <a:r>
              <a:rPr lang="en-US" sz="1800" b="1" dirty="0"/>
              <a:t>20 ns /div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3613" y="950614"/>
            <a:ext cx="195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accent6"/>
                </a:solidFill>
              </a:rPr>
              <a:t>Through-voltages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0" y="2600358"/>
            <a:ext cx="120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+1200 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3045" y="1179194"/>
            <a:ext cx="120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+600 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33863" y="2122026"/>
            <a:ext cx="120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-600 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09401" y="4377963"/>
            <a:ext cx="200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Vertical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sz="1800" b="1" dirty="0"/>
              <a:t> 220 V /div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6813" y="1406453"/>
            <a:ext cx="158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47D00"/>
                </a:solidFill>
              </a:rPr>
              <a:t>Upper Helix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6370" y="2328248"/>
            <a:ext cx="18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Difference Voltage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56370" y="1889876"/>
            <a:ext cx="174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Lower Helix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71CEE-7C37-49CA-B692-6F2808C681A2}"/>
              </a:ext>
            </a:extLst>
          </p:cNvPr>
          <p:cNvSpPr txBox="1"/>
          <p:nvPr/>
        </p:nvSpPr>
        <p:spPr>
          <a:xfrm>
            <a:off x="1957271" y="822665"/>
            <a:ext cx="36047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Transformer-triggered switches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3CFA751-D0DB-404B-B8C3-91AEF970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8/2/2018</a:t>
            </a:r>
          </a:p>
        </p:txBody>
      </p:sp>
    </p:spTree>
    <p:extLst>
      <p:ext uri="{BB962C8B-B14F-4D97-AF65-F5344CB8AC3E}">
        <p14:creationId xmlns:p14="http://schemas.microsoft.com/office/powerpoint/2010/main" val="1269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98372A-D239-4F04-881D-0FD7B244A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749145" cy="5111855"/>
          </a:xfrm>
        </p:spPr>
        <p:txBody>
          <a:bodyPr>
            <a:normAutofit/>
          </a:bodyPr>
          <a:lstStyle/>
          <a:p>
            <a:r>
              <a:rPr lang="en-US" dirty="0"/>
              <a:t>Design </a:t>
            </a:r>
            <a:r>
              <a:rPr lang="en-US" dirty="0" err="1"/>
              <a:t>MEBT</a:t>
            </a:r>
            <a:r>
              <a:rPr lang="en-US" dirty="0"/>
              <a:t> Kicker instrumentation interface </a:t>
            </a:r>
          </a:p>
          <a:p>
            <a:r>
              <a:rPr lang="en-US" dirty="0"/>
              <a:t>Upgrade GaN FET gate driver stage</a:t>
            </a:r>
          </a:p>
          <a:p>
            <a:r>
              <a:rPr lang="en-US" dirty="0"/>
              <a:t>Improve </a:t>
            </a:r>
            <a:r>
              <a:rPr lang="en-US" dirty="0" err="1"/>
              <a:t>GaNFET</a:t>
            </a:r>
            <a:r>
              <a:rPr lang="en-US"/>
              <a:t> PCB layout</a:t>
            </a:r>
            <a:endParaRPr lang="en-US" dirty="0"/>
          </a:p>
          <a:p>
            <a:pPr lvl="1"/>
            <a:r>
              <a:rPr lang="en-US" dirty="0"/>
              <a:t>In-line not in a loop</a:t>
            </a:r>
          </a:p>
          <a:p>
            <a:r>
              <a:rPr lang="en-US" dirty="0"/>
              <a:t>Mount switch driver circuits against the feed-throughs</a:t>
            </a:r>
          </a:p>
          <a:p>
            <a:pPr lvl="1"/>
            <a:r>
              <a:rPr lang="en-US" dirty="0"/>
              <a:t>No coax</a:t>
            </a:r>
          </a:p>
          <a:p>
            <a:r>
              <a:rPr lang="en-US" dirty="0"/>
              <a:t>Design mechanical mounting</a:t>
            </a:r>
          </a:p>
          <a:p>
            <a:pPr lvl="1"/>
            <a:r>
              <a:rPr lang="en-US" dirty="0"/>
              <a:t>Drivers</a:t>
            </a:r>
          </a:p>
          <a:p>
            <a:pPr lvl="1"/>
            <a:r>
              <a:rPr lang="en-US" dirty="0"/>
              <a:t>Loads</a:t>
            </a:r>
          </a:p>
          <a:p>
            <a:r>
              <a:rPr lang="en-US" dirty="0"/>
              <a:t>Address operating voltage limitation</a:t>
            </a:r>
          </a:p>
          <a:p>
            <a:pPr lvl="1"/>
            <a:r>
              <a:rPr lang="en-US" dirty="0"/>
              <a:t>Operating voltage now limited to 500 Vdc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27C39E-E3A1-432A-97D3-62681A6B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Design Issues – all straight forward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D7483-7D0C-4A59-B33B-94BC0F414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FA9A6-C5DC-481E-922B-CE0DF058F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4028B-1C2C-4450-BB4A-B9BB1DB3C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03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9683C4-EEE3-4C4A-A7BD-79B3C188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GaN FET Driver Stage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819F0-AF4B-4039-9DD8-40DAB46C20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F3715-2CE3-49E0-8E99-13BB289C6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BAB70-C0A7-4E86-AE7C-1891288ED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Content Placeholder 7" descr="A close up of a map&#10;&#10;Description generated with high confidence">
            <a:extLst>
              <a:ext uri="{FF2B5EF4-FFF2-40B4-BE49-F238E27FC236}">
                <a16:creationId xmlns:a16="http://schemas.microsoft.com/office/drawing/2014/main" id="{FEAD4B15-9DF2-42A4-B421-74C3B5A37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" y="785930"/>
            <a:ext cx="9049196" cy="307570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90797-5515-42AD-A71A-AF8799DFF1AE}"/>
              </a:ext>
            </a:extLst>
          </p:cNvPr>
          <p:cNvSpPr txBox="1"/>
          <p:nvPr/>
        </p:nvSpPr>
        <p:spPr>
          <a:xfrm>
            <a:off x="468536" y="1065101"/>
            <a:ext cx="24533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Detector Stage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767E0-A6A1-41F7-99DE-F70E35E4FABB}"/>
              </a:ext>
            </a:extLst>
          </p:cNvPr>
          <p:cNvSpPr txBox="1"/>
          <p:nvPr/>
        </p:nvSpPr>
        <p:spPr>
          <a:xfrm>
            <a:off x="3861640" y="1067977"/>
            <a:ext cx="278098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Delay Tuning Stage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461CC-DEE4-44EC-8810-38B575132DEC}"/>
              </a:ext>
            </a:extLst>
          </p:cNvPr>
          <p:cNvSpPr txBox="1"/>
          <p:nvPr/>
        </p:nvSpPr>
        <p:spPr>
          <a:xfrm>
            <a:off x="6222143" y="532725"/>
            <a:ext cx="2849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accent3"/>
                </a:solidFill>
              </a:rPr>
              <a:t>GaNFET</a:t>
            </a:r>
            <a:r>
              <a:rPr lang="en-US" sz="1800" dirty="0">
                <a:solidFill>
                  <a:schemeClr val="accent3"/>
                </a:solidFill>
              </a:rPr>
              <a:t> Gate Drive Stage  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FB6F81-718D-499E-A2CB-A43019AD84B3}"/>
              </a:ext>
            </a:extLst>
          </p:cNvPr>
          <p:cNvSpPr/>
          <p:nvPr/>
        </p:nvSpPr>
        <p:spPr>
          <a:xfrm>
            <a:off x="6697980" y="876300"/>
            <a:ext cx="1859280" cy="22461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1533E4-E906-4C3B-99D5-974EB64CCB98}"/>
              </a:ext>
            </a:extLst>
          </p:cNvPr>
          <p:cNvCxnSpPr>
            <a:cxnSpLocks/>
          </p:cNvCxnSpPr>
          <p:nvPr/>
        </p:nvCxnSpPr>
        <p:spPr>
          <a:xfrm flipH="1" flipV="1">
            <a:off x="7194472" y="3099922"/>
            <a:ext cx="4644" cy="572171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11D6CB-15EE-4EA4-9AC3-D32B426AFB13}"/>
              </a:ext>
            </a:extLst>
          </p:cNvPr>
          <p:cNvGrpSpPr/>
          <p:nvPr/>
        </p:nvGrpSpPr>
        <p:grpSpPr>
          <a:xfrm>
            <a:off x="6537100" y="3635399"/>
            <a:ext cx="2181040" cy="1303953"/>
            <a:chOff x="5084445" y="4008120"/>
            <a:chExt cx="2181040" cy="1303953"/>
          </a:xfrm>
        </p:grpSpPr>
        <p:pic>
          <p:nvPicPr>
            <p:cNvPr id="17" name="Picture 16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DA33B627-C3CA-43AC-9B6A-B518AD372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4445" y="4008120"/>
              <a:ext cx="2120265" cy="11850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14FD819-C2E2-4338-BBF8-04E909302D1E}"/>
                </a:ext>
              </a:extLst>
            </p:cNvPr>
            <p:cNvSpPr/>
            <p:nvPr/>
          </p:nvSpPr>
          <p:spPr>
            <a:xfrm>
              <a:off x="5084445" y="4008120"/>
              <a:ext cx="2181040" cy="130395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DC00A60-B1CA-4F49-84F8-4C879091ED77}"/>
              </a:ext>
            </a:extLst>
          </p:cNvPr>
          <p:cNvSpPr txBox="1"/>
          <p:nvPr/>
        </p:nvSpPr>
        <p:spPr>
          <a:xfrm>
            <a:off x="3103835" y="3797930"/>
            <a:ext cx="3594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LMG1020 GaN FET Gate Driver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0.4 ns </a:t>
            </a:r>
            <a:r>
              <a:rPr lang="en-US" sz="1600" dirty="0" err="1">
                <a:solidFill>
                  <a:srgbClr val="FF0000"/>
                </a:solidFill>
              </a:rPr>
              <a:t>Trise</a:t>
            </a:r>
            <a:r>
              <a:rPr lang="en-US" sz="1600" dirty="0">
                <a:solidFill>
                  <a:srgbClr val="FF0000"/>
                </a:solidFill>
              </a:rPr>
              <a:t>/fall into 100pF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 ns pulse width</a:t>
            </a:r>
          </a:p>
          <a:p>
            <a:r>
              <a:rPr lang="en-US" sz="1600" dirty="0">
                <a:solidFill>
                  <a:srgbClr val="FF0000"/>
                </a:solidFill>
              </a:rPr>
              <a:t>7A source, 5A sink currents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60 MHz CW rep rate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858B5D-5B8B-4CA1-B7A2-88E95A34A3A9}"/>
              </a:ext>
            </a:extLst>
          </p:cNvPr>
          <p:cNvSpPr txBox="1"/>
          <p:nvPr/>
        </p:nvSpPr>
        <p:spPr>
          <a:xfrm>
            <a:off x="7259891" y="3152837"/>
            <a:ext cx="10785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endParaRPr lang="en-US" sz="700" dirty="0"/>
          </a:p>
          <a:p>
            <a:endParaRPr 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2DCF3D-70B4-4DFD-9957-1ADF22C81F35}"/>
              </a:ext>
            </a:extLst>
          </p:cNvPr>
          <p:cNvSpPr txBox="1"/>
          <p:nvPr/>
        </p:nvSpPr>
        <p:spPr>
          <a:xfrm>
            <a:off x="222251" y="5013288"/>
            <a:ext cx="869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3"/>
                </a:solidFill>
              </a:rPr>
              <a:t>Eliminates inductor performance compromise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3"/>
                </a:solidFill>
              </a:rPr>
              <a:t>Circuit power reduced from 1.25W to 0.1W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Forced-air cooling needed to prevent turn-on and –off timing shifts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3"/>
                </a:solidFill>
              </a:rPr>
              <a:t>Enables reducing PCB size &amp; decrease Driver Circuit parasitics-to-everything</a:t>
            </a:r>
          </a:p>
        </p:txBody>
      </p:sp>
    </p:spTree>
    <p:extLst>
      <p:ext uri="{BB962C8B-B14F-4D97-AF65-F5344CB8AC3E}">
        <p14:creationId xmlns:p14="http://schemas.microsoft.com/office/powerpoint/2010/main" val="192488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3B5A72-DF5D-428F-A1EC-FBE968CD0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Kick individual bunches (bunch-by-bunch)</a:t>
            </a:r>
          </a:p>
          <a:p>
            <a:r>
              <a:rPr lang="en-US" dirty="0"/>
              <a:t>Rise/fall time 4.0 ns (5-95%) maximum between bunches</a:t>
            </a:r>
          </a:p>
          <a:p>
            <a:pPr lvl="1"/>
            <a:r>
              <a:rPr lang="en-US" dirty="0"/>
              <a:t>This leaves 2.15 ns flattop to both kick and pass</a:t>
            </a:r>
          </a:p>
          <a:p>
            <a:r>
              <a:rPr lang="en-US" dirty="0"/>
              <a:t>Kicking scheme</a:t>
            </a:r>
          </a:p>
          <a:p>
            <a:pPr lvl="1"/>
            <a:r>
              <a:rPr lang="en-US" dirty="0"/>
              <a:t>+/- 500 V to kick beam out, 0 V to pass</a:t>
            </a:r>
          </a:p>
          <a:p>
            <a:r>
              <a:rPr lang="en-US" dirty="0"/>
              <a:t>Kick an arbitrary pattern for Booster delivery (at 20 Hz)</a:t>
            </a:r>
          </a:p>
          <a:p>
            <a:pPr lvl="1"/>
            <a:r>
              <a:rPr lang="en-US" dirty="0"/>
              <a:t>45 MHz average switching rate during 550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macro-pulse</a:t>
            </a:r>
          </a:p>
          <a:p>
            <a:pPr lvl="1"/>
            <a:r>
              <a:rPr lang="en-US" dirty="0"/>
              <a:t>0.5 MHz overall average switching rate</a:t>
            </a:r>
          </a:p>
          <a:p>
            <a:r>
              <a:rPr lang="en-US" dirty="0"/>
              <a:t>Beam test modes</a:t>
            </a:r>
          </a:p>
          <a:p>
            <a:pPr lvl="1"/>
            <a:r>
              <a:rPr lang="en-US" dirty="0"/>
              <a:t>81.25 MHz switching rate for 10’s of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, at 20 Hz</a:t>
            </a:r>
          </a:p>
          <a:p>
            <a:pPr lvl="1"/>
            <a:r>
              <a:rPr lang="en-US" dirty="0"/>
              <a:t>Any arbitrary pattern having switching rates &lt;81 MHz and </a:t>
            </a:r>
            <a:br>
              <a:rPr lang="en-US" dirty="0"/>
            </a:br>
            <a:r>
              <a:rPr lang="en-US" dirty="0"/>
              <a:t>&lt;0.5 MHz average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E180DB-0D42-4AD7-98D8-14FE9E18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Kicker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3CD47-CF65-4CA1-B0B0-94F094F33E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ACD26-5CAE-4940-90F3-0729A9881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F0BD2-50CD-41E1-84AF-8E335CDFE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56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D59D9E-0724-4A37-A42E-8E1F21E4F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0964"/>
            <a:ext cx="8799962" cy="21891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Problem is an average power dissipation issue</a:t>
            </a:r>
          </a:p>
          <a:p>
            <a:pPr lvl="1"/>
            <a:r>
              <a:rPr lang="en-US" dirty="0"/>
              <a:t>Operating voltage envelope sags during the 550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</a:t>
            </a:r>
          </a:p>
          <a:p>
            <a:r>
              <a:rPr lang="en-US" dirty="0"/>
              <a:t>FET gate threshold voltage is temperature dependent</a:t>
            </a:r>
          </a:p>
          <a:p>
            <a:pPr lvl="1"/>
            <a:r>
              <a:rPr lang="en-US" dirty="0"/>
              <a:t>Junction temperatures are not matched</a:t>
            </a:r>
          </a:p>
          <a:p>
            <a:pPr lvl="1"/>
            <a:r>
              <a:rPr lang="en-US" dirty="0"/>
              <a:t>FET timing diverges at junction temperatures about 70 ºC (absolute)</a:t>
            </a:r>
          </a:p>
          <a:p>
            <a:r>
              <a:rPr lang="en-US" dirty="0"/>
              <a:t>Switches do not break; </a:t>
            </a:r>
            <a:br>
              <a:rPr lang="en-US" dirty="0"/>
            </a:br>
            <a:r>
              <a:rPr lang="en-US" dirty="0"/>
              <a:t>FETs recover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0A8B7-99E2-4EB9-8464-58171EB3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Voltage Limitation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3C2B8-55E1-4224-B644-189C8B1B55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BEC89-9791-46B0-BDE5-11C2E620A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EF991-0095-405E-B08B-FAC163D25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D7D5D-1DFE-4648-9D23-A7422B5C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98373"/>
            <a:ext cx="4456562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60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B6A1C2-F8C3-49CE-814C-D15E188F8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5% added to 528 V = 550 </a:t>
            </a:r>
            <a:r>
              <a:rPr lang="en-US"/>
              <a:t>V providing desirable </a:t>
            </a:r>
            <a:r>
              <a:rPr lang="en-US" dirty="0"/>
              <a:t>margin</a:t>
            </a:r>
          </a:p>
          <a:p>
            <a:r>
              <a:rPr lang="en-US" dirty="0"/>
              <a:t>Option 1: build 4-FET switches instead of 3-FET</a:t>
            </a:r>
          </a:p>
          <a:p>
            <a:pPr lvl="1"/>
            <a:r>
              <a:rPr lang="en-US" dirty="0"/>
              <a:t>Total switch power dissipation remains roughly the same</a:t>
            </a:r>
          </a:p>
          <a:p>
            <a:pPr lvl="1"/>
            <a:r>
              <a:rPr lang="en-US" dirty="0"/>
              <a:t>Per-FET power dissipation would be less</a:t>
            </a:r>
          </a:p>
          <a:p>
            <a:r>
              <a:rPr lang="en-US" dirty="0"/>
              <a:t>Option 2: mount GaN FETs on AlO</a:t>
            </a:r>
            <a:r>
              <a:rPr lang="en-US" baseline="-25000" dirty="0"/>
              <a:t>2</a:t>
            </a:r>
            <a:r>
              <a:rPr lang="en-US" dirty="0"/>
              <a:t> ceramic substrate</a:t>
            </a:r>
          </a:p>
          <a:p>
            <a:pPr lvl="1"/>
            <a:r>
              <a:rPr lang="en-US" dirty="0"/>
              <a:t>Cost estimate is ~$1800 for 10 substrates</a:t>
            </a:r>
          </a:p>
          <a:p>
            <a:r>
              <a:rPr lang="en-US" dirty="0"/>
              <a:t>Option 3: improve cooling on existing G10 PCB</a:t>
            </a:r>
          </a:p>
          <a:p>
            <a:pPr lvl="1"/>
            <a:r>
              <a:rPr lang="en-US" dirty="0"/>
              <a:t>Increase air flow rate</a:t>
            </a:r>
          </a:p>
          <a:p>
            <a:pPr lvl="1"/>
            <a:r>
              <a:rPr lang="en-US" dirty="0"/>
              <a:t>Added small radiators on PCB bottom side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2776AE-34F9-4257-B5CB-C2AFB6E7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enhancement options for &gt;530 V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FDFC0-217E-49EF-8635-DD82281BBA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603B-F0C5-4E40-A0A6-AA3220C49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928F6-6A1D-4B6E-BEA2-D561854FC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66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2872-F987-4F00-8D27-967C77835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7008"/>
            <a:ext cx="8672513" cy="50593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200 </a:t>
            </a:r>
            <a:r>
              <a:rPr lang="el-GR" dirty="0"/>
              <a:t>Ω</a:t>
            </a:r>
            <a:r>
              <a:rPr lang="en-US" dirty="0"/>
              <a:t> kicker lowers power dissipation everywhere and made it possible to develop a switch-driver and achieve bunch-by-bunch chopping</a:t>
            </a:r>
          </a:p>
          <a:p>
            <a:pPr lvl="1"/>
            <a:r>
              <a:rPr lang="en-US" dirty="0"/>
              <a:t>Even for only Booster delivery with its 550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macro bunches, 0.5 MHz average rep rates</a:t>
            </a:r>
          </a:p>
          <a:p>
            <a:pPr lvl="1"/>
            <a:r>
              <a:rPr lang="en-US" dirty="0"/>
              <a:t>Current helix design will simply be replicated for two kickers</a:t>
            </a:r>
          </a:p>
          <a:p>
            <a:r>
              <a:rPr lang="en-US" dirty="0"/>
              <a:t>Both switch driver versions operated with beam at PIP2-IT demonstrated inherent multi-FET switch capabilities:</a:t>
            </a:r>
          </a:p>
          <a:p>
            <a:pPr lvl="1"/>
            <a:r>
              <a:rPr lang="en-US" dirty="0"/>
              <a:t>Switching speed to kick and pass bunch-by-bunch</a:t>
            </a:r>
          </a:p>
          <a:p>
            <a:pPr lvl="1"/>
            <a:r>
              <a:rPr lang="en-US" dirty="0"/>
              <a:t>Operation at and above 500 Vdc bias</a:t>
            </a:r>
          </a:p>
          <a:p>
            <a:pPr lvl="1"/>
            <a:r>
              <a:rPr lang="en-US" dirty="0"/>
              <a:t>To switch at Booster average 45 MHz switching rate</a:t>
            </a:r>
          </a:p>
          <a:p>
            <a:pPr lvl="1"/>
            <a:r>
              <a:rPr lang="en-US" dirty="0"/>
              <a:t>Operation at 81.25 MHz for 10’s of microseconds at 20 Hz</a:t>
            </a:r>
          </a:p>
          <a:p>
            <a:r>
              <a:rPr lang="en-US" dirty="0"/>
              <a:t>Photonic trigger system proved crucial</a:t>
            </a:r>
          </a:p>
          <a:p>
            <a:pPr lvl="1"/>
            <a:r>
              <a:rPr lang="en-US" dirty="0"/>
              <a:t>Allows delivery of the arbitrary waveform for Booster injection</a:t>
            </a:r>
          </a:p>
          <a:p>
            <a:pPr lvl="1"/>
            <a:r>
              <a:rPr lang="en-US" dirty="0"/>
              <a:t>Provides fine temporal adjustment of on/off delay as well as pulse width</a:t>
            </a:r>
          </a:p>
          <a:p>
            <a:r>
              <a:rPr lang="en-US" dirty="0"/>
              <a:t>4-month test proved </a:t>
            </a:r>
            <a:r>
              <a:rPr lang="en-US" dirty="0" err="1"/>
              <a:t>GaN</a:t>
            </a:r>
            <a:r>
              <a:rPr lang="en-US" dirty="0"/>
              <a:t> FET reliability despite junction thermal cycling</a:t>
            </a:r>
          </a:p>
          <a:p>
            <a:r>
              <a:rPr lang="en-US" dirty="0"/>
              <a:t>There are a number of options to improve cooling and allow operation &gt;530 Vdc bias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0578F9-8A74-4679-9537-9D9EF54F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AF214-9831-42B8-A838-B65FDCF7F3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B0877-B130-4D69-BFD3-D4D6032B3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DC8A6-71FF-431F-A739-71F028B8A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21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AEFC42-4C7F-4FC1-836F-840EFDB4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Sasha </a:t>
            </a:r>
            <a:r>
              <a:rPr lang="en-US" dirty="0" err="1"/>
              <a:t>Shemyakin</a:t>
            </a:r>
            <a:r>
              <a:rPr lang="en-US" dirty="0"/>
              <a:t>, et al.</a:t>
            </a:r>
          </a:p>
          <a:p>
            <a:pPr lvl="1"/>
            <a:r>
              <a:rPr lang="en-US" dirty="0"/>
              <a:t>Dan Wolff, Chris Jensen</a:t>
            </a:r>
          </a:p>
          <a:p>
            <a:r>
              <a:rPr lang="en-US" dirty="0"/>
              <a:t>Engineering contributions</a:t>
            </a:r>
          </a:p>
          <a:p>
            <a:pPr lvl="1"/>
            <a:r>
              <a:rPr lang="en-US" dirty="0"/>
              <a:t>Daniil </a:t>
            </a:r>
            <a:r>
              <a:rPr lang="en-US" dirty="0" err="1"/>
              <a:t>Frolov</a:t>
            </a:r>
            <a:endParaRPr lang="en-US" dirty="0"/>
          </a:p>
          <a:p>
            <a:pPr lvl="1"/>
            <a:r>
              <a:rPr lang="en-US" dirty="0"/>
              <a:t>Alex Chen</a:t>
            </a:r>
          </a:p>
          <a:p>
            <a:pPr lvl="1"/>
            <a:r>
              <a:rPr lang="en-US" dirty="0"/>
              <a:t>Howie Pfeffer</a:t>
            </a:r>
          </a:p>
          <a:p>
            <a:pPr lvl="1"/>
            <a:r>
              <a:rPr lang="en-US" dirty="0"/>
              <a:t>Mohammed </a:t>
            </a:r>
          </a:p>
          <a:p>
            <a:pPr lvl="1"/>
            <a:r>
              <a:rPr lang="en-US" dirty="0"/>
              <a:t>Brian Chase</a:t>
            </a:r>
          </a:p>
          <a:p>
            <a:r>
              <a:rPr lang="en-US" dirty="0"/>
              <a:t>Technical assistance</a:t>
            </a:r>
          </a:p>
          <a:p>
            <a:pPr lvl="1"/>
            <a:r>
              <a:rPr lang="en-US" dirty="0"/>
              <a:t>Jeff Simmons</a:t>
            </a:r>
          </a:p>
          <a:p>
            <a:pPr lvl="1"/>
            <a:r>
              <a:rPr lang="en-US" dirty="0"/>
              <a:t>Kevin </a:t>
            </a:r>
            <a:r>
              <a:rPr lang="en-US" dirty="0" err="1"/>
              <a:t>Roon</a:t>
            </a:r>
            <a:endParaRPr lang="en-US" dirty="0"/>
          </a:p>
          <a:p>
            <a:pPr lvl="1"/>
            <a:r>
              <a:rPr lang="en-US" dirty="0"/>
              <a:t>Dave Franck</a:t>
            </a:r>
          </a:p>
          <a:p>
            <a:r>
              <a:rPr lang="en-US" dirty="0"/>
              <a:t>Vendors</a:t>
            </a:r>
          </a:p>
          <a:p>
            <a:pPr lvl="1"/>
            <a:r>
              <a:rPr lang="en-US" dirty="0" err="1"/>
              <a:t>GaN</a:t>
            </a:r>
            <a:r>
              <a:rPr lang="en-US" dirty="0"/>
              <a:t> Systems, Inc.</a:t>
            </a:r>
          </a:p>
          <a:p>
            <a:pPr lvl="1"/>
            <a:r>
              <a:rPr lang="en-US" dirty="0"/>
              <a:t>Gary James, </a:t>
            </a:r>
            <a:r>
              <a:rPr lang="en-US" dirty="0">
                <a:hlinkClick r:id="rId2"/>
              </a:rPr>
              <a:t>elabinc@mtnhome.com</a:t>
            </a:r>
            <a:endParaRPr lang="en-US" dirty="0"/>
          </a:p>
          <a:p>
            <a:pPr lvl="1"/>
            <a:r>
              <a:rPr lang="en-US" dirty="0" err="1"/>
              <a:t>MPF</a:t>
            </a:r>
            <a:r>
              <a:rPr lang="en-US" dirty="0"/>
              <a:t> Products, Inc.</a:t>
            </a:r>
          </a:p>
          <a:p>
            <a:pPr lvl="1"/>
            <a:r>
              <a:rPr lang="en-US" dirty="0" err="1"/>
              <a:t>JFW</a:t>
            </a:r>
            <a:r>
              <a:rPr lang="en-US" dirty="0"/>
              <a:t> Industries, Inc.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26A51-629C-4A00-8265-342EF36F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22BD9-A829-4501-95E5-FA52EE760C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5142F-CD22-4EBB-B91C-5B911A2C7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2C301-8474-4D5A-B3FC-DE9FD2378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34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C0AB8-6812-4A92-9B6A-B8A5E08E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6714F-7DBD-45CE-8431-2F579C4F6B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6EB8C-E334-434B-8189-EE714DA2A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F4418-F282-4DDC-BBD5-C08393D5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365D8-2FFC-4BCE-B8D8-9092686290DC}"/>
              </a:ext>
            </a:extLst>
          </p:cNvPr>
          <p:cNvSpPr txBox="1"/>
          <p:nvPr/>
        </p:nvSpPr>
        <p:spPr>
          <a:xfrm>
            <a:off x="4178012" y="2690301"/>
            <a:ext cx="112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920161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D3A291-DB63-4824-9DEC-4E23FC14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Switching losses at megahertz rates dominate FET dissipation</a:t>
            </a:r>
          </a:p>
          <a:p>
            <a:r>
              <a:rPr lang="en-US" dirty="0"/>
              <a:t>Solution:  transition faster (for example: well below 2 ns rise/fall)</a:t>
            </a:r>
          </a:p>
          <a:p>
            <a:pPr lvl="1"/>
            <a:r>
              <a:rPr lang="en-US" dirty="0"/>
              <a:t>Lowers FET dissipation</a:t>
            </a:r>
          </a:p>
          <a:p>
            <a:pPr lvl="1"/>
            <a:r>
              <a:rPr lang="en-US" dirty="0"/>
              <a:t>Increases difficulty of setting and maintaining synchronous timing match</a:t>
            </a:r>
          </a:p>
          <a:p>
            <a:r>
              <a:rPr lang="en-US" dirty="0"/>
              <a:t>Reality of mismatched FETs </a:t>
            </a:r>
          </a:p>
          <a:p>
            <a:pPr lvl="1"/>
            <a:r>
              <a:rPr lang="en-US" dirty="0"/>
              <a:t>FETs originally timed close (+/- 100ps)</a:t>
            </a:r>
          </a:p>
          <a:p>
            <a:pPr lvl="2"/>
            <a:r>
              <a:rPr lang="en-US" dirty="0"/>
              <a:t>Tuned for ~2 ns turn-on time (5-95%)</a:t>
            </a:r>
          </a:p>
          <a:p>
            <a:pPr lvl="2"/>
            <a:r>
              <a:rPr lang="en-US" dirty="0"/>
              <a:t>They will be sharing to a significant degree even if we can measure differences in temp.</a:t>
            </a:r>
          </a:p>
          <a:p>
            <a:pPr lvl="1"/>
            <a:r>
              <a:rPr lang="en-US" dirty="0"/>
              <a:t>GaN FET rating is 650V</a:t>
            </a:r>
          </a:p>
          <a:p>
            <a:pPr lvl="2"/>
            <a:r>
              <a:rPr lang="en-US" dirty="0"/>
              <a:t>They won’t break even if grossly mismatched (we’ve demonstrated this)</a:t>
            </a:r>
          </a:p>
          <a:p>
            <a:pPr lvl="1"/>
            <a:r>
              <a:rPr lang="en-US" dirty="0"/>
              <a:t>Mismatch problem is timing shift not thermal melt-down</a:t>
            </a:r>
          </a:p>
          <a:p>
            <a:pPr lvl="2"/>
            <a:r>
              <a:rPr lang="en-US" dirty="0"/>
              <a:t>Timing shifts occur at ~70ºC junction </a:t>
            </a:r>
          </a:p>
          <a:p>
            <a:pPr lvl="1"/>
            <a:r>
              <a:rPr lang="en-US" dirty="0"/>
              <a:t>How many FETs in series to use?</a:t>
            </a:r>
          </a:p>
          <a:p>
            <a:pPr lvl="2"/>
            <a:r>
              <a:rPr lang="en-US" dirty="0"/>
              <a:t>1 FET or 2 FETs not enough</a:t>
            </a:r>
          </a:p>
          <a:p>
            <a:pPr lvl="2"/>
            <a:r>
              <a:rPr lang="en-US" dirty="0"/>
              <a:t>3 or 4 both work</a:t>
            </a:r>
          </a:p>
          <a:p>
            <a:r>
              <a:rPr lang="en-US" dirty="0"/>
              <a:t>Real issue is to provide enough substrate cooling for average power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93F4CC-780C-4C13-A288-88AE44DA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regarding high rep-rate multi-FET switch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5698D-0F86-45CC-A24A-E989AE1575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A7975-01FD-48B8-AF85-8DB8CE1E8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ACB68-4A41-4871-B38A-21266942F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88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F34DF815-674B-4018-A49F-0B3DAA194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4" y="2807839"/>
            <a:ext cx="4418342" cy="331375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ED6237-AA4B-4793-A316-332A87C0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0914"/>
            <a:ext cx="8686800" cy="795929"/>
          </a:xfrm>
        </p:spPr>
        <p:txBody>
          <a:bodyPr/>
          <a:lstStyle/>
          <a:p>
            <a:r>
              <a:rPr lang="en-US" sz="2200" dirty="0"/>
              <a:t>Switch turn-on/-off time difference without output compensation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9C639-11C1-4E50-A159-854A74C173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582A2-3317-4428-9E85-E25807B3B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2EB5E-8C8B-4477-AF10-6F8BC39E2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0" name="Picture 9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62A809ED-CF89-45B4-8529-95C3A9CC0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85" y="2807482"/>
            <a:ext cx="4418341" cy="3313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208042-535D-486F-836A-32BEF3FEF1ED}"/>
              </a:ext>
            </a:extLst>
          </p:cNvPr>
          <p:cNvSpPr txBox="1"/>
          <p:nvPr/>
        </p:nvSpPr>
        <p:spPr>
          <a:xfrm>
            <a:off x="1074511" y="2385519"/>
            <a:ext cx="270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Turn-on = 2.72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D1AFF-B521-4DBE-A5E3-4B6A1A14C2D0}"/>
              </a:ext>
            </a:extLst>
          </p:cNvPr>
          <p:cNvSpPr txBox="1"/>
          <p:nvPr/>
        </p:nvSpPr>
        <p:spPr>
          <a:xfrm>
            <a:off x="5526454" y="2416395"/>
            <a:ext cx="270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Turn-off = 6.58 ns</a:t>
            </a:r>
          </a:p>
        </p:txBody>
      </p:sp>
    </p:spTree>
    <p:extLst>
      <p:ext uri="{BB962C8B-B14F-4D97-AF65-F5344CB8AC3E}">
        <p14:creationId xmlns:p14="http://schemas.microsoft.com/office/powerpoint/2010/main" val="249241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8C2701-FD3B-47BC-8334-7F3F23F4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70525-138F-4A4F-B602-C98E01F15F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3BA4-3B0D-4E7A-BFA5-9E5942E47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D4BEC-5D14-4E92-8F34-EF04A95CB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Content Placeholder 8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1D49044-5D86-4D86-8912-2E656C574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386" y="728948"/>
            <a:ext cx="7322757" cy="5459442"/>
          </a:xfrm>
        </p:spPr>
      </p:pic>
    </p:spTree>
    <p:extLst>
      <p:ext uri="{BB962C8B-B14F-4D97-AF65-F5344CB8AC3E}">
        <p14:creationId xmlns:p14="http://schemas.microsoft.com/office/powerpoint/2010/main" val="58770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49213E-1608-4458-843E-39D71F951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Dual 200 Ohm helical, traveling wave structure </a:t>
            </a:r>
          </a:p>
          <a:p>
            <a:pPr lvl="1"/>
            <a:r>
              <a:rPr lang="en-US" dirty="0"/>
              <a:t>200 </a:t>
            </a:r>
            <a:r>
              <a:rPr lang="el-GR" dirty="0"/>
              <a:t>Ω</a:t>
            </a:r>
            <a:r>
              <a:rPr lang="en-US" dirty="0"/>
              <a:t> (as opposed to typical 50) lowers drive current and power making fast switching conceivable</a:t>
            </a:r>
          </a:p>
          <a:p>
            <a:pPr lvl="2"/>
            <a:r>
              <a:rPr lang="en-US" dirty="0"/>
              <a:t>&lt;&lt;10 Watts RF skin effect losses in the vacuum</a:t>
            </a:r>
          </a:p>
          <a:p>
            <a:pPr lvl="1"/>
            <a:r>
              <a:rPr lang="en-US" dirty="0"/>
              <a:t>Symmetric and broadband structure</a:t>
            </a:r>
          </a:p>
          <a:p>
            <a:pPr lvl="2"/>
            <a:r>
              <a:rPr lang="en-US" dirty="0"/>
              <a:t>Potentially low internal reflections </a:t>
            </a:r>
          </a:p>
          <a:p>
            <a:r>
              <a:rPr lang="en-US" dirty="0"/>
              <a:t>Thermal design</a:t>
            </a:r>
          </a:p>
          <a:p>
            <a:pPr lvl="1"/>
            <a:r>
              <a:rPr lang="en-US" dirty="0"/>
              <a:t>~0.1 </a:t>
            </a:r>
            <a:r>
              <a:rPr lang="en-US" dirty="0" err="1"/>
              <a:t>gpm</a:t>
            </a:r>
            <a:r>
              <a:rPr lang="en-US" dirty="0"/>
              <a:t> water-cooled ground tube for 40 W beam loss</a:t>
            </a:r>
          </a:p>
          <a:p>
            <a:r>
              <a:rPr lang="en-US" dirty="0"/>
              <a:t>Includes protection electrodes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Challenges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Match propagation to beam velocity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Reflections</a:t>
            </a:r>
          </a:p>
          <a:p>
            <a:pPr lvl="2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Discontinuities between helix, 200 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Ω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strip lines and load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Frequency dependent effect (referred to as “dispersion” )</a:t>
            </a:r>
          </a:p>
          <a:p>
            <a:pPr lvl="2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Cause: inter-winding coupling and winding capacitance to ground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4C86EE-D6BC-4D8F-9B5D-7FFA7494D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– the Helix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6DEC-486A-4F36-B9B4-107F85B901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E2D47-6F15-45DA-BCB0-6339AD0F3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90BC2-39B1-4B9B-9011-A9F4A0EE2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5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map&#10;&#10;Description generated with high confidence">
            <a:extLst>
              <a:ext uri="{FF2B5EF4-FFF2-40B4-BE49-F238E27FC236}">
                <a16:creationId xmlns:a16="http://schemas.microsoft.com/office/drawing/2014/main" id="{BA10D296-09B6-480A-BF16-6E758BE29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751" y="899318"/>
            <a:ext cx="6288674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3895EE-FD9A-4ED9-B217-A1D7B081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“Dispersion</a:t>
            </a:r>
            <a:r>
              <a:rPr lang="en-US"/>
              <a:t>” Effect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70D6D-DCA1-4ABC-BBBC-D161BEFC5D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6767F-3E05-47EF-8E18-3310E6DDE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FF1B1-5FC2-4CAD-BFED-704B3C596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55630-670C-4653-A6B8-3D51AFE2424F}"/>
              </a:ext>
            </a:extLst>
          </p:cNvPr>
          <p:cNvGrpSpPr/>
          <p:nvPr/>
        </p:nvGrpSpPr>
        <p:grpSpPr>
          <a:xfrm>
            <a:off x="2863090" y="1671849"/>
            <a:ext cx="3597144" cy="3399461"/>
            <a:chOff x="2863090" y="1671849"/>
            <a:chExt cx="3597144" cy="33994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5A6F1F-2917-4DA0-BABA-454ED053F58B}"/>
                </a:ext>
              </a:extLst>
            </p:cNvPr>
            <p:cNvSpPr txBox="1"/>
            <p:nvPr/>
          </p:nvSpPr>
          <p:spPr>
            <a:xfrm>
              <a:off x="2867891" y="1671849"/>
              <a:ext cx="3408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Low-side Switch Pulse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BD73A9-6BBF-4350-9E22-B79D85AD9F36}"/>
                </a:ext>
              </a:extLst>
            </p:cNvPr>
            <p:cNvSpPr txBox="1"/>
            <p:nvPr/>
          </p:nvSpPr>
          <p:spPr>
            <a:xfrm>
              <a:off x="3052016" y="4609645"/>
              <a:ext cx="3408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High-side Switch Pulse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7F57A9-F504-4EF4-9AC2-292244D775D0}"/>
                </a:ext>
              </a:extLst>
            </p:cNvPr>
            <p:cNvSpPr txBox="1"/>
            <p:nvPr/>
          </p:nvSpPr>
          <p:spPr>
            <a:xfrm>
              <a:off x="2863090" y="2906045"/>
              <a:ext cx="3597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“Dispersion” effect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circled in RED</a:t>
              </a:r>
            </a:p>
          </p:txBody>
        </p:sp>
      </p:grpSp>
      <p:pic>
        <p:nvPicPr>
          <p:cNvPr id="14" name="Content Placeholder 7" descr="A close up of a map&#10;&#10;Description generated with high confidence">
            <a:extLst>
              <a:ext uri="{FF2B5EF4-FFF2-40B4-BE49-F238E27FC236}">
                <a16:creationId xmlns:a16="http://schemas.microsoft.com/office/drawing/2014/main" id="{30E288BD-020E-48AD-AB93-29FB9FDB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7" y="899318"/>
            <a:ext cx="6288674" cy="5059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73BF0D-EAD1-48F9-BFEE-2689A8005C11}"/>
              </a:ext>
            </a:extLst>
          </p:cNvPr>
          <p:cNvSpPr txBox="1"/>
          <p:nvPr/>
        </p:nvSpPr>
        <p:spPr>
          <a:xfrm>
            <a:off x="2672437" y="1671849"/>
            <a:ext cx="340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Low-side Switch Pulse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570A1-0BC7-4309-8889-EBB9338A177F}"/>
              </a:ext>
            </a:extLst>
          </p:cNvPr>
          <p:cNvSpPr txBox="1"/>
          <p:nvPr/>
        </p:nvSpPr>
        <p:spPr>
          <a:xfrm>
            <a:off x="2856562" y="4609645"/>
            <a:ext cx="340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High-side Switch Pulse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166F8-EF7B-4E2C-91BB-1F7B32201C72}"/>
              </a:ext>
            </a:extLst>
          </p:cNvPr>
          <p:cNvSpPr txBox="1"/>
          <p:nvPr/>
        </p:nvSpPr>
        <p:spPr>
          <a:xfrm>
            <a:off x="2569389" y="2589362"/>
            <a:ext cx="40440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“Dispersion” effect is circled in 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Influence on the beam is an integration:  ½ of the peak voltage shown</a:t>
            </a:r>
          </a:p>
        </p:txBody>
      </p:sp>
    </p:spTree>
    <p:extLst>
      <p:ext uri="{BB962C8B-B14F-4D97-AF65-F5344CB8AC3E}">
        <p14:creationId xmlns:p14="http://schemas.microsoft.com/office/powerpoint/2010/main" val="342349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B453A2-E6AD-41BC-B7AD-B912AEF0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816159"/>
            <a:ext cx="8672513" cy="54183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Propagation time is matched to beam beta by a tuning procedure</a:t>
            </a:r>
          </a:p>
          <a:p>
            <a:pPr lvl="1"/>
            <a:r>
              <a:rPr lang="en-US" dirty="0"/>
              <a:t>Both prototype helices were tuned to -0.5% of ideal</a:t>
            </a:r>
          </a:p>
          <a:p>
            <a:r>
              <a:rPr lang="en-US" dirty="0"/>
              <a:t>Reflection issues</a:t>
            </a:r>
          </a:p>
          <a:p>
            <a:pPr lvl="1"/>
            <a:r>
              <a:rPr lang="en-US" dirty="0"/>
              <a:t>Microstrip lines in and out are designed for 200 Ohms </a:t>
            </a:r>
          </a:p>
          <a:p>
            <a:pPr lvl="2"/>
            <a:r>
              <a:rPr lang="en-US" dirty="0"/>
              <a:t>Feed-through to strip line to helix reflections are low</a:t>
            </a:r>
          </a:p>
          <a:p>
            <a:pPr lvl="1"/>
            <a:r>
              <a:rPr lang="en-US" dirty="0"/>
              <a:t>Helix low impedance end-effects cause reflections</a:t>
            </a:r>
          </a:p>
          <a:p>
            <a:pPr lvl="2"/>
            <a:r>
              <a:rPr lang="en-US" dirty="0"/>
              <a:t>Coupling between windings raises strip line impedance from ~140 to 200 </a:t>
            </a:r>
            <a:r>
              <a:rPr lang="el-GR" dirty="0"/>
              <a:t>Ω</a:t>
            </a:r>
            <a:r>
              <a:rPr lang="en-US" dirty="0"/>
              <a:t> … but the turn at each end lacks the coupling</a:t>
            </a:r>
          </a:p>
          <a:p>
            <a:pPr lvl="2"/>
            <a:r>
              <a:rPr lang="en-US" dirty="0"/>
              <a:t>Modeling used to find suitable compensation scheme</a:t>
            </a:r>
          </a:p>
          <a:p>
            <a:pPr lvl="2"/>
            <a:r>
              <a:rPr lang="en-US" dirty="0"/>
              <a:t>Ground tube stepped 1-turn, both ends, raises impedance</a:t>
            </a:r>
          </a:p>
          <a:p>
            <a:pPr lvl="2"/>
            <a:r>
              <a:rPr lang="en-US" dirty="0"/>
              <a:t>Reflection reduced about 30%</a:t>
            </a:r>
          </a:p>
          <a:p>
            <a:pPr lvl="1"/>
            <a:r>
              <a:rPr lang="en-US" dirty="0"/>
              <a:t>Load reflection can be compensated with small series inductance </a:t>
            </a:r>
          </a:p>
          <a:p>
            <a:pPr lvl="1"/>
            <a:r>
              <a:rPr lang="en-US" dirty="0"/>
              <a:t>Switch-driver close to feed-through (and no coax) reduces reflections</a:t>
            </a:r>
          </a:p>
          <a:p>
            <a:r>
              <a:rPr lang="en-US" dirty="0"/>
              <a:t>Dispersion effect reduction</a:t>
            </a:r>
          </a:p>
          <a:p>
            <a:pPr lvl="1"/>
            <a:r>
              <a:rPr lang="en-US" dirty="0"/>
              <a:t>Helices are located away from ground surfaces by 1.75”</a:t>
            </a:r>
          </a:p>
          <a:p>
            <a:pPr lvl="1"/>
            <a:r>
              <a:rPr lang="en-US" dirty="0"/>
              <a:t>Helix dimensions were chosen to be slightly faster than beam beta</a:t>
            </a:r>
          </a:p>
          <a:p>
            <a:pPr lvl="1"/>
            <a:r>
              <a:rPr lang="en-US" dirty="0"/>
              <a:t>Adding inter-winding capacitive plates provides compensation</a:t>
            </a:r>
          </a:p>
          <a:p>
            <a:pPr lvl="1"/>
            <a:r>
              <a:rPr lang="en-US" dirty="0"/>
              <a:t>Compensation decreases dispersion and increases propagation time</a:t>
            </a:r>
          </a:p>
          <a:p>
            <a:pPr lvl="2"/>
            <a:r>
              <a:rPr lang="en-US" dirty="0"/>
              <a:t>Integrated value of dispersion voltage peaking reduced to &lt;5%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E361BD-B48B-42E9-BCDC-3776609F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the Helix Design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B49F8-D917-4200-9E7D-E2C1F8C26B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A2AA-D868-446E-87FE-CCA2F0F08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D038B-D207-46DA-9396-586C07E9D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02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7910E98-13D1-4746-87C4-FA4925A75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250" y="884173"/>
                <a:ext cx="8672513" cy="535037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Kicker drivers are fast switches</a:t>
                </a:r>
              </a:p>
              <a:p>
                <a:pPr lvl="1"/>
                <a:r>
                  <a:rPr lang="en-US" dirty="0"/>
                  <a:t>One single-switch driver per helix, opposite voltage polarity</a:t>
                </a:r>
              </a:p>
              <a:p>
                <a:r>
                  <a:rPr lang="en-US" dirty="0"/>
                  <a:t>Apply  ±500 V to kick beam out, 0 V to pass</a:t>
                </a:r>
              </a:p>
              <a:p>
                <a:r>
                  <a:rPr lang="en-US" dirty="0"/>
                  <a:t>Switches are series-connected FETs to share switching losses</a:t>
                </a:r>
              </a:p>
              <a:p>
                <a:pPr lvl="1"/>
                <a:r>
                  <a:rPr lang="en-US" dirty="0"/>
                  <a:t>Total switch switching loss from </a:t>
                </a:r>
                <a:r>
                  <a:rPr lang="en-US" dirty="0" err="1"/>
                  <a:t>Cds</a:t>
                </a:r>
                <a:r>
                  <a:rPr lang="en-US" dirty="0"/>
                  <a:t>, 3 FETs in series: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𝐶𝑑𝑠</m:t>
                      </m:r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𝐶𝑑𝑠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𝑊𝑎𝑡𝑡𝑠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Switch </a:t>
                </a:r>
                <a:r>
                  <a:rPr lang="en-US" dirty="0"/>
                  <a:t>construction</a:t>
                </a:r>
              </a:p>
              <a:p>
                <a:pPr lvl="1"/>
                <a:r>
                  <a:rPr lang="en-US" dirty="0"/>
                  <a:t>Each switch fully isolated</a:t>
                </a:r>
              </a:p>
              <a:p>
                <a:pPr lvl="1"/>
                <a:r>
                  <a:rPr lang="en-US" dirty="0"/>
                  <a:t>Each FET is individually gated simultaneously </a:t>
                </a:r>
              </a:p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Driver design challenges</a:t>
                </a:r>
              </a:p>
              <a:p>
                <a:pPr lvl="1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Switch on and off fast enough</a:t>
                </a:r>
              </a:p>
              <a:p>
                <a:pPr lvl="1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Custom FET gate driver required for this switching speed</a:t>
                </a:r>
              </a:p>
              <a:p>
                <a:pPr lvl="1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Determine FETs reliability to handle thermal cycling</a:t>
                </a:r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Handling switching losses for Booster requirement</a:t>
                </a:r>
              </a:p>
              <a:p>
                <a:pPr lvl="2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1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J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switching loss per cycle – capacitive switching loss</a:t>
                </a:r>
              </a:p>
              <a:p>
                <a:pPr lvl="2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45 Watts are dissipated per FET at 45 MHz rep rate</a:t>
                </a:r>
              </a:p>
              <a:p>
                <a:pPr lvl="2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7910E98-13D1-4746-87C4-FA4925A75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250" y="884173"/>
                <a:ext cx="8672513" cy="5350372"/>
              </a:xfrm>
              <a:blipFill>
                <a:blip r:embed="rId2"/>
                <a:stretch>
                  <a:fillRect l="-1687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39131FB-B5F6-41AF-8F6D-434B5154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– Helix Drivers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39B21-7870-4ED3-887F-EA3BF4AC45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2199D-6116-4400-AA6C-3C1E2BC43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6859B-9CB0-4467-835F-249DE063F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5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27A8A2-A361-4BF4-9B44-43CC25C63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1502"/>
            <a:ext cx="8672513" cy="5403272"/>
          </a:xfrm>
        </p:spPr>
        <p:txBody>
          <a:bodyPr>
            <a:normAutofit/>
          </a:bodyPr>
          <a:lstStyle/>
          <a:p>
            <a:r>
              <a:rPr lang="en-US" sz="2200" dirty="0"/>
              <a:t>Photonics laser and transmitter provides precision triggering</a:t>
            </a:r>
          </a:p>
          <a:p>
            <a:pPr lvl="1"/>
            <a:r>
              <a:rPr lang="en-US" sz="1800" dirty="0"/>
              <a:t>The generator signal gates laser  </a:t>
            </a:r>
          </a:p>
          <a:p>
            <a:pPr lvl="1"/>
            <a:r>
              <a:rPr lang="en-US" sz="1800" dirty="0"/>
              <a:t>Splitters deliver triggering to all FETs simultaneously to photo detectors on each </a:t>
            </a:r>
            <a:r>
              <a:rPr lang="en-US" sz="1800" dirty="0" err="1"/>
              <a:t>GaNFET</a:t>
            </a:r>
            <a:r>
              <a:rPr lang="en-US" sz="1800" dirty="0"/>
              <a:t> driver board</a:t>
            </a:r>
          </a:p>
          <a:p>
            <a:r>
              <a:rPr lang="en-US" sz="2200" dirty="0"/>
              <a:t>Switching speed is obtained using </a:t>
            </a:r>
            <a:r>
              <a:rPr lang="en-US" sz="2200" dirty="0" err="1"/>
              <a:t>GaN</a:t>
            </a:r>
            <a:r>
              <a:rPr lang="en-US" sz="2200" dirty="0"/>
              <a:t> FETs (</a:t>
            </a:r>
            <a:r>
              <a:rPr lang="en-US" sz="2200" dirty="0" err="1"/>
              <a:t>GaN</a:t>
            </a:r>
            <a:r>
              <a:rPr lang="en-US" sz="2200" dirty="0"/>
              <a:t> Systems, Inc.)</a:t>
            </a:r>
          </a:p>
          <a:p>
            <a:pPr lvl="1"/>
            <a:r>
              <a:rPr lang="en-US" sz="2000" dirty="0"/>
              <a:t>GS66502B: 7 </a:t>
            </a:r>
            <a:r>
              <a:rPr lang="en-US" sz="2000" dirty="0" err="1"/>
              <a:t>Adc</a:t>
            </a:r>
            <a:r>
              <a:rPr lang="en-US" sz="2000" dirty="0"/>
              <a:t>, 15 A pulsed; 650 V; 20 pF d-s, 65 pF g-s</a:t>
            </a:r>
          </a:p>
          <a:p>
            <a:pPr lvl="1"/>
            <a:r>
              <a:rPr lang="en-US" sz="2000" dirty="0" err="1"/>
              <a:t>GaNFET</a:t>
            </a:r>
            <a:r>
              <a:rPr lang="en-US" sz="2000" dirty="0"/>
              <a:t> driver circuit kept as small as conveniently possible </a:t>
            </a:r>
            <a:br>
              <a:rPr lang="en-US" sz="2000" dirty="0"/>
            </a:br>
            <a:r>
              <a:rPr lang="en-US" sz="2000" dirty="0"/>
              <a:t>minimizing parasitics</a:t>
            </a:r>
          </a:p>
          <a:p>
            <a:r>
              <a:rPr lang="en-US" sz="2200" dirty="0"/>
              <a:t>Custom FET gate driver circuit designed with operating margin</a:t>
            </a:r>
          </a:p>
          <a:p>
            <a:pPr lvl="1"/>
            <a:r>
              <a:rPr lang="en-US" sz="2000" dirty="0"/>
              <a:t>Turn-on time is settable to &lt;2 ns</a:t>
            </a:r>
          </a:p>
          <a:p>
            <a:pPr lvl="1"/>
            <a:r>
              <a:rPr lang="en-US" sz="2000" dirty="0"/>
              <a:t>3-FET switches operate at 500 V above 90 MHz; and </a:t>
            </a:r>
            <a:br>
              <a:rPr lang="en-US" sz="2000" dirty="0"/>
            </a:br>
            <a:r>
              <a:rPr lang="en-US" sz="2000" dirty="0"/>
              <a:t>81.25 MHz at 600 V</a:t>
            </a:r>
          </a:p>
          <a:p>
            <a:pPr lvl="1"/>
            <a:r>
              <a:rPr lang="en-US" sz="1800" dirty="0"/>
              <a:t>A Calibration procedure used to match FET timing </a:t>
            </a:r>
          </a:p>
          <a:p>
            <a:pPr lvl="2"/>
            <a:r>
              <a:rPr lang="en-US" sz="1600" dirty="0"/>
              <a:t>Both turn-on and -off delay are matched to +/-100 </a:t>
            </a:r>
            <a:r>
              <a:rPr lang="en-US" sz="1600" dirty="0" err="1"/>
              <a:t>ps</a:t>
            </a:r>
            <a:endParaRPr lang="en-US" sz="1600" dirty="0"/>
          </a:p>
          <a:p>
            <a:pPr lvl="2"/>
            <a:r>
              <a:rPr lang="en-US" sz="1600" dirty="0"/>
              <a:t>Allowance remains for shifts due to time and temperature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F77FE-EB36-41D4-AEA4-C8954A52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the Driver Design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74D3A-9824-4A21-8720-0AEBDF87F2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081C-EEBB-47E5-966C-B9AF02E41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PIP-II Kicker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FFCD7-71F7-47B9-B05D-C28D4D854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4431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14195</TotalTime>
  <Words>2191</Words>
  <Application>Microsoft Office PowerPoint</Application>
  <PresentationFormat>On-screen Show (4:3)</PresentationFormat>
  <Paragraphs>464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Calibri</vt:lpstr>
      <vt:lpstr>Cambria Math</vt:lpstr>
      <vt:lpstr>Geneva</vt:lpstr>
      <vt:lpstr>GreekC</vt:lpstr>
      <vt:lpstr>Helvetica</vt:lpstr>
      <vt:lpstr>Symbol</vt:lpstr>
      <vt:lpstr>Wingdings</vt:lpstr>
      <vt:lpstr>Fermilab_PPT_090815</vt:lpstr>
      <vt:lpstr>PowerPoint Presentation</vt:lpstr>
      <vt:lpstr>Outline</vt:lpstr>
      <vt:lpstr>Kicker Requirements</vt:lpstr>
      <vt:lpstr>Kicker System</vt:lpstr>
      <vt:lpstr>Overview – the Helix </vt:lpstr>
      <vt:lpstr>“Dispersion” Effect</vt:lpstr>
      <vt:lpstr>Addressing the Helix Design Challenges</vt:lpstr>
      <vt:lpstr>Overview – Helix Drivers</vt:lpstr>
      <vt:lpstr>Addressing the Driver Design Challenges</vt:lpstr>
      <vt:lpstr>Addressing the Driver Design Challenges (cont.)</vt:lpstr>
      <vt:lpstr>Helical kickers</vt:lpstr>
      <vt:lpstr>Dual-Helix Assembly</vt:lpstr>
      <vt:lpstr>LLRF’s Arbitrary Waveform Generator</vt:lpstr>
      <vt:lpstr>Electric to Fiber Transmitter &amp; Switch</vt:lpstr>
      <vt:lpstr>Photonic Transmitter Chassis</vt:lpstr>
      <vt:lpstr>GaNFET Driver Circuit</vt:lpstr>
      <vt:lpstr>GaNFET Driver Circuit: AC/DC Power </vt:lpstr>
      <vt:lpstr>The Switch-Driver Chassis (Photonic Gate Version)</vt:lpstr>
      <vt:lpstr>Driver as installed now in the MEBT</vt:lpstr>
      <vt:lpstr>Driver as installed now in the MEBT</vt:lpstr>
      <vt:lpstr>First 200 Ohm Chopper Installed at PIP2-IT (Transformer Gate Version)</vt:lpstr>
      <vt:lpstr>Switch performance</vt:lpstr>
      <vt:lpstr>±500V Bias at 81.25 MHz, 20 Hz Repetition Rate</vt:lpstr>
      <vt:lpstr>±500V Bias, Arbitrary Pattern</vt:lpstr>
      <vt:lpstr>Switching 1100 V, 45 MHz for 600 ms at 20 Hz</vt:lpstr>
      <vt:lpstr>Switching at 81.25 MHz, ±600 V; kick every other bunch</vt:lpstr>
      <vt:lpstr>Switching at 40.625 MHz, ±600 V; kick 2 pass 2</vt:lpstr>
      <vt:lpstr>Remaining Design Issues – all straight forward</vt:lpstr>
      <vt:lpstr>Upgrade GaN FET Driver Stage</vt:lpstr>
      <vt:lpstr>Operating Voltage Limitation</vt:lpstr>
      <vt:lpstr>Cooling enhancement options for &gt;530 V operation</vt:lpstr>
      <vt:lpstr>Summary</vt:lpstr>
      <vt:lpstr>Acknowledgements </vt:lpstr>
      <vt:lpstr> </vt:lpstr>
      <vt:lpstr>Issues regarding high rep-rate multi-FET switch</vt:lpstr>
      <vt:lpstr>Switch turn-on/-off time difference without output compensation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W Saewert</dc:creator>
  <cp:lastModifiedBy>Gregory W Saewert</cp:lastModifiedBy>
  <cp:revision>189</cp:revision>
  <cp:lastPrinted>2018-08-01T23:52:44Z</cp:lastPrinted>
  <dcterms:created xsi:type="dcterms:W3CDTF">2018-07-10T16:08:06Z</dcterms:created>
  <dcterms:modified xsi:type="dcterms:W3CDTF">2018-08-02T14:23:35Z</dcterms:modified>
</cp:coreProperties>
</file>