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0" r:id="rId6"/>
    <p:sldId id="272" r:id="rId7"/>
    <p:sldId id="271" r:id="rId8"/>
    <p:sldId id="261" r:id="rId9"/>
    <p:sldId id="263" r:id="rId10"/>
    <p:sldId id="270" r:id="rId11"/>
    <p:sldId id="273" r:id="rId12"/>
    <p:sldId id="274" r:id="rId13"/>
    <p:sldId id="264" r:id="rId14"/>
    <p:sldId id="265" r:id="rId15"/>
    <p:sldId id="276" r:id="rId16"/>
    <p:sldId id="275" r:id="rId17"/>
    <p:sldId id="278" r:id="rId18"/>
    <p:sldId id="266" r:id="rId19"/>
    <p:sldId id="27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02C5E-31C2-4AA9-8D35-CEEBB14EC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52445-71F8-47DD-9B9D-063B511C6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CD741FF-0D34-4583-B3A1-51F4C82C0F7D}" type="datetimeFigureOut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F182F-68C0-4F6F-8AE8-75A2CA5E1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3EEE8-7E8B-4400-BEC0-BE015FDC0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B3914CE-28E8-4AF6-80EC-D0AE012591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D79B31-83D3-4F7A-AF39-6B7F8AF62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4B6FD-A8A0-416E-A59F-437D07BE98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051F9BBD-A3A5-49BB-A7B5-2B5A2977B777}" type="datetimeFigureOut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78F8D8-8269-405D-BA14-74EACB8001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D8FE56-BA45-4A69-AD14-4B237AB50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25319-1E87-4820-B015-7A7BC83927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FC59-F261-4A95-8F4D-BA8DC4FB5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3DDB1F5-9CF6-4203-A8B9-AFF7EF6B8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>
            <a:extLst>
              <a:ext uri="{FF2B5EF4-FFF2-40B4-BE49-F238E27FC236}">
                <a16:creationId xmlns:a16="http://schemas.microsoft.com/office/drawing/2014/main" id="{140C5450-805A-4CE3-8D20-2DABF0FD0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>
            <a:extLst>
              <a:ext uri="{FF2B5EF4-FFF2-40B4-BE49-F238E27FC236}">
                <a16:creationId xmlns:a16="http://schemas.microsoft.com/office/drawing/2014/main" id="{0F90C83D-E92A-440D-858D-4AB13059C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2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22D8-5F88-4ED5-A3EF-A309A117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8/2/2018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D7C01-F2BA-457D-8908-7AB17A80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553B6-D1CD-4C53-892F-8BE0A066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D63C-BD83-46E6-ACF1-6308435FC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4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70F65C-8FAC-4511-823A-2395C61B2EC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7C7C9192-E595-43E8-8B21-359622EF3DFB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CC070-C366-4140-855B-B2E5F10479C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87959D-D078-48B0-9D38-CBD0C7330B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44420FD-F0A0-461B-AD9E-6B33851E9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79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2BA5C8-37AA-4265-90BF-0A3580AAA2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78D49CF-E207-4DFE-A736-E0D057888F1C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A28398-1C91-4349-9269-2A598B629C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6EEC29-551F-4524-A71A-589C4D172A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B22C2C4-F641-4F5E-B97F-A6DD178A4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4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C90EC8-1720-4723-B854-F77C54CA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C98EF-A67E-413E-BDC3-DAED81B44BA1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52908-ECB3-458A-8B1D-17B974B1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E0DA7-7E8F-4AED-9181-C44E8E82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E1A32-207B-4E1C-8605-95C7B132F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8B76B6-936B-429B-86B3-AC84D86600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A48A01B-AA9B-4743-BCD8-247EDCC28663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7B2C20-8881-44DA-8976-CED82B0BE19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BBADD8-0877-4195-9BE3-B1D96C8AB2B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7D466FF-B2B1-4F33-9CD5-1388242A4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8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2BD4CB-92D5-42F4-A994-633063786A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68FFC33-523A-4A4F-9C35-4AADCC7D5FCF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C9F56D-E7A1-44D5-BD07-F461159C05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1F184E-E63A-490D-B037-3EED41C9B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8358903-F80D-4E86-9124-8A3790A95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5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759D-5014-42B7-B512-D1940A8674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AF49423-EBD9-4602-8F52-D6B8515C525E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3566-3FED-405E-A4D7-E423FD51E9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43C19-ACF3-4611-BF9C-87287D5688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3B5B256-A887-45E6-9DB7-EB7B075D4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D2BC-C951-4F59-A7F2-E9F4F43A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7BC2632-866E-40D4-86C3-37D3F54A42D6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9F81-8603-4C89-990A-457C4906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2C683A-9BE7-402A-9A4F-713B7B39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25E8DBA-CC7C-461C-B993-DE54F3256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6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7E2EF0-ED05-405A-8869-C7E31655E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359D9A91-D53A-44DF-B786-48878F691AFF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7BD401-1A91-4187-A31B-A7A66957B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E22C32-6862-49C9-93D6-85A5F0B8E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FE3C5F4B-EC82-42DA-8D0F-7DF2108469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A62E4BB9-11F0-4386-9A66-7E8692450C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59EBAD40-9F3F-48E2-B061-08F58A3DDED9}" type="datetime1">
              <a:rPr lang="en-US" altLang="en-US"/>
              <a:pPr/>
              <a:t>8/1/2018</a:t>
            </a:fld>
            <a:endParaRPr lang="en-US" altLang="en-US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6F0DBC75-A01D-44FA-9D70-469ABDDE2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3D9DF197-679D-441C-8C22-A80870DD8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panose="020B0604020202020204" pitchFamily="34" charset="0"/>
              </a:defRPr>
            </a:lvl1pPr>
          </a:lstStyle>
          <a:p>
            <a:fld id="{85E35E5F-9B71-4F80-9C89-DDE0E726E5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7D52B86-32A9-48B5-8C80-A4D5F2CDD5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Kickers characterization with beam at PIP2IT </a:t>
            </a:r>
            <a:endParaRPr lang="en-US" alt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1BA9DBF9-F904-4304-B90E-E8F0E3C6F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A. Shemyakin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Kicker review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2 August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9BFE-A110-426F-B373-459545A5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kick with differential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6509-42FF-4614-BC04-86572EC63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882970"/>
          </a:xfrm>
        </p:spPr>
        <p:txBody>
          <a:bodyPr/>
          <a:lstStyle/>
          <a:p>
            <a:pPr lvl="1"/>
            <a:r>
              <a:rPr lang="en-US" dirty="0"/>
              <a:t>Record a trajectory with BPMs when the kicker is off</a:t>
            </a:r>
          </a:p>
          <a:p>
            <a:pPr lvl="1"/>
            <a:r>
              <a:rPr lang="en-US" dirty="0"/>
              <a:t>Turn the kicker on with optimum phasing; remove one of set of deflected bunches with F-scraper </a:t>
            </a:r>
          </a:p>
          <a:p>
            <a:pPr lvl="1"/>
            <a:r>
              <a:rPr lang="en-US" dirty="0"/>
              <a:t>Record the trajectory of remaining bunches; subtract the kicker-off trajectory; compare with </a:t>
            </a:r>
            <a:r>
              <a:rPr lang="en-US" dirty="0" err="1"/>
              <a:t>OptiM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2A14-E2EB-4C1E-8534-8CD2356A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05CD-3DA9-41C3-B893-4E09401C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B6EB3-1852-4337-84E5-31F86171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500A5-5F4F-4576-99CA-BD3DFFB80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"/>
          <a:stretch/>
        </p:blipFill>
        <p:spPr>
          <a:xfrm>
            <a:off x="2750233" y="3223661"/>
            <a:ext cx="6165168" cy="28979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54252-E595-469B-974B-11C07F7957E7}"/>
              </a:ext>
            </a:extLst>
          </p:cNvPr>
          <p:cNvSpPr txBox="1">
            <a:spLocks/>
          </p:cNvSpPr>
          <p:nvPr/>
        </p:nvSpPr>
        <p:spPr>
          <a:xfrm>
            <a:off x="228600" y="2941090"/>
            <a:ext cx="2495746" cy="18985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Fit corresponds to 8.8 </a:t>
            </a:r>
            <a:r>
              <a:rPr lang="en-US" dirty="0" err="1"/>
              <a:t>mrad</a:t>
            </a:r>
            <a:r>
              <a:rPr lang="en-US" dirty="0"/>
              <a:t> of deflection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44C55-6537-4C84-9759-AC37CA8C0064}"/>
              </a:ext>
            </a:extLst>
          </p:cNvPr>
          <p:cNvSpPr txBox="1"/>
          <p:nvPr/>
        </p:nvSpPr>
        <p:spPr>
          <a:xfrm>
            <a:off x="464028" y="5262533"/>
            <a:ext cx="228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 to the differential trajectory.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Prost.</a:t>
            </a:r>
          </a:p>
        </p:txBody>
      </p:sp>
    </p:spTree>
    <p:extLst>
      <p:ext uri="{BB962C8B-B14F-4D97-AF65-F5344CB8AC3E}">
        <p14:creationId xmlns:p14="http://schemas.microsoft.com/office/powerpoint/2010/main" val="355994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072F-1657-4876-9CB0-F8593A0D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50 Ohm kicker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6BF6-BB58-405A-A62D-3B43124F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measurements gave deflection values larger than specified, 8.4 and 8.8 vs 7.4 </a:t>
            </a:r>
            <a:r>
              <a:rPr lang="en-US" dirty="0" err="1"/>
              <a:t>mrad</a:t>
            </a:r>
            <a:endParaRPr lang="en-US" dirty="0"/>
          </a:p>
          <a:p>
            <a:pPr lvl="1"/>
            <a:r>
              <a:rPr lang="en-US" dirty="0"/>
              <a:t>Might be related mostly to uncertainties in knowing the optics at that time </a:t>
            </a:r>
          </a:p>
          <a:p>
            <a:pPr lvl="2"/>
            <a:r>
              <a:rPr lang="en-US" dirty="0"/>
              <a:t>3 quad triplets and bunching cavity between the 50 Ohm kicker and F-scraper; even more for BPMs downstream</a:t>
            </a:r>
          </a:p>
          <a:p>
            <a:pPr lvl="1"/>
            <a:r>
              <a:rPr lang="en-US" dirty="0"/>
              <a:t>Both amplifiers and the kicker structure allowed for even an larger deflection, but for the un-scraped beam it would result in scraping at the protection electrodes</a:t>
            </a:r>
          </a:p>
          <a:p>
            <a:r>
              <a:rPr lang="en-US" dirty="0"/>
              <a:t>Sometimes the voltage delivered by amplifier drifted at the level of ~10%, preventing more detail measurements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9EF0-920C-4438-9CB8-87A3CF47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5CA7E-4D59-4A66-A73D-3CE5B3CA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4A7A-6ADF-4311-9E4B-2DD28B3A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0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8B51-433E-443F-9F83-2C9EB4AC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Ohm deflection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811B-0064-452E-BA61-9B4CCB36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557732"/>
          </a:xfrm>
        </p:spPr>
        <p:txBody>
          <a:bodyPr/>
          <a:lstStyle/>
          <a:p>
            <a:r>
              <a:rPr lang="en-US" dirty="0"/>
              <a:t>Phasing was done in a manner similar to 50 Ohm’s</a:t>
            </a:r>
          </a:p>
          <a:p>
            <a:r>
              <a:rPr lang="en-US" dirty="0"/>
              <a:t>Measurements with F-scraper + </a:t>
            </a:r>
            <a:r>
              <a:rPr lang="en-US" dirty="0" err="1"/>
              <a:t>OptiM</a:t>
            </a:r>
            <a:r>
              <a:rPr lang="en-US" dirty="0"/>
              <a:t>: 7.0 </a:t>
            </a:r>
            <a:r>
              <a:rPr lang="en-US" dirty="0" err="1"/>
              <a:t>mrad</a:t>
            </a:r>
            <a:r>
              <a:rPr lang="en-US" dirty="0"/>
              <a:t> at 500 V</a:t>
            </a:r>
          </a:p>
          <a:p>
            <a:pPr lvl="1"/>
            <a:r>
              <a:rPr lang="en-US" dirty="0"/>
              <a:t>Consistent with simulations (7.1 </a:t>
            </a:r>
            <a:r>
              <a:rPr lang="en-US" dirty="0" err="1"/>
              <a:t>mrad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Max measured deflection is 7.7 </a:t>
            </a:r>
            <a:r>
              <a:rPr lang="en-US" dirty="0" err="1"/>
              <a:t>mrad</a:t>
            </a:r>
            <a:r>
              <a:rPr lang="en-US" dirty="0"/>
              <a:t> at 550 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DAFB-AFC4-4543-9308-3AEA0E53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217F-CB8B-43E9-8C50-7E2609B1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2C4A-078A-47FF-8B05-29F8B732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8F24F9-95E9-441E-AC43-551E6D8EBBFE}"/>
              </a:ext>
            </a:extLst>
          </p:cNvPr>
          <p:cNvGrpSpPr>
            <a:grpSpLocks noChangeAspect="1"/>
          </p:cNvGrpSpPr>
          <p:nvPr/>
        </p:nvGrpSpPr>
        <p:grpSpPr>
          <a:xfrm>
            <a:off x="5792133" y="2676544"/>
            <a:ext cx="3123267" cy="2427562"/>
            <a:chOff x="3365369" y="1508288"/>
            <a:chExt cx="5715475" cy="4442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39AB8A-1126-463A-90BE-09889F0D9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5369" y="1508288"/>
              <a:ext cx="5715475" cy="44423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4B0D56-58C1-4097-B06D-934A90129D8F}"/>
                </a:ext>
              </a:extLst>
            </p:cNvPr>
            <p:cNvSpPr/>
            <p:nvPr/>
          </p:nvSpPr>
          <p:spPr>
            <a:xfrm>
              <a:off x="3695307" y="5542961"/>
              <a:ext cx="537328" cy="407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7D667-3272-4DE4-9F3B-4B80D6870D47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2780907"/>
            <a:ext cx="5447763" cy="3522118"/>
            <a:chOff x="228600" y="2637068"/>
            <a:chExt cx="5670243" cy="36659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DC5BAA-13A7-486D-8B8B-8672F467A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637068"/>
              <a:ext cx="5670243" cy="366595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EA91E6-7D78-4878-97BA-55A4C31A7A6D}"/>
                </a:ext>
              </a:extLst>
            </p:cNvPr>
            <p:cNvSpPr txBox="1"/>
            <p:nvPr/>
          </p:nvSpPr>
          <p:spPr>
            <a:xfrm>
              <a:off x="4391592" y="3374536"/>
              <a:ext cx="1250659" cy="38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Kicker off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0B0889-B22F-47B3-9BED-4011CCD30F06}"/>
                </a:ext>
              </a:extLst>
            </p:cNvPr>
            <p:cNvCxnSpPr>
              <a:cxnSpLocks/>
            </p:cNvCxnSpPr>
            <p:nvPr/>
          </p:nvCxnSpPr>
          <p:spPr>
            <a:xfrm>
              <a:off x="4668560" y="3780176"/>
              <a:ext cx="1" cy="340318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5CA69B-458C-4837-8CED-C9CBAC4A05BF}"/>
                </a:ext>
              </a:extLst>
            </p:cNvPr>
            <p:cNvSpPr txBox="1"/>
            <p:nvPr/>
          </p:nvSpPr>
          <p:spPr>
            <a:xfrm>
              <a:off x="4391592" y="5081226"/>
              <a:ext cx="115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Kicker 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15B71D-D7EB-4524-A58C-44FCDFD218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7326" y="4740908"/>
              <a:ext cx="226089" cy="41345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FD2EB-2184-46F1-A044-6B6F0AD33618}"/>
                </a:ext>
              </a:extLst>
            </p:cNvPr>
            <p:cNvSpPr txBox="1"/>
            <p:nvPr/>
          </p:nvSpPr>
          <p:spPr>
            <a:xfrm>
              <a:off x="3212578" y="3178645"/>
              <a:ext cx="1171410" cy="38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scraper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8A200FC-1D08-4DC9-BD1F-9AE954DD16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2578" y="3087159"/>
              <a:ext cx="202835" cy="17632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A0678CD-DA9A-481D-A925-006BB097F3E0}"/>
              </a:ext>
            </a:extLst>
          </p:cNvPr>
          <p:cNvSpPr txBox="1"/>
          <p:nvPr/>
        </p:nvSpPr>
        <p:spPr>
          <a:xfrm>
            <a:off x="6652657" y="5151221"/>
            <a:ext cx="238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 voltage form and deflection vs time measured with BPM.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02F551-200D-46C3-A56D-7E1FAF98A2AF}"/>
              </a:ext>
            </a:extLst>
          </p:cNvPr>
          <p:cNvCxnSpPr/>
          <p:nvPr/>
        </p:nvCxnSpPr>
        <p:spPr>
          <a:xfrm>
            <a:off x="3095497" y="3213338"/>
            <a:ext cx="0" cy="457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7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1333-5E8B-4AA3-A445-ADF7DD96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passing bunches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9DDE-D47C-447D-A461-C9FF7E2A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5093802"/>
          </a:xfrm>
        </p:spPr>
        <p:txBody>
          <a:bodyPr/>
          <a:lstStyle/>
          <a:p>
            <a:r>
              <a:rPr lang="en-US" dirty="0"/>
              <a:t>Because the kicker voltage changes slightly along the length of passing bunches, the beam emittance may grow. Effects:</a:t>
            </a:r>
          </a:p>
          <a:p>
            <a:pPr lvl="1"/>
            <a:r>
              <a:rPr lang="en-US" dirty="0"/>
              <a:t>The beam centroid is deflected and oscillate with respect to the trajectory with the kicker off. </a:t>
            </a:r>
          </a:p>
          <a:p>
            <a:pPr lvl="2"/>
            <a:r>
              <a:rPr lang="en-US" dirty="0"/>
              <a:t>If the beam line is tuned for un-perturbed beam, it appears as increase of the effective emittance.</a:t>
            </a:r>
          </a:p>
          <a:p>
            <a:pPr lvl="1"/>
            <a:r>
              <a:rPr lang="en-US" dirty="0"/>
              <a:t>Different parts of the beam are deflected differently =&gt;</a:t>
            </a:r>
          </a:p>
          <a:p>
            <a:pPr lvl="2"/>
            <a:r>
              <a:rPr lang="en-US" dirty="0"/>
              <a:t> Transverse </a:t>
            </a:r>
            <a:r>
              <a:rPr lang="en-US" dirty="0" err="1"/>
              <a:t>rms</a:t>
            </a:r>
            <a:r>
              <a:rPr lang="en-US" dirty="0"/>
              <a:t> emittance increases</a:t>
            </a:r>
          </a:p>
          <a:p>
            <a:pPr lvl="2"/>
            <a:r>
              <a:rPr lang="en-US" dirty="0"/>
              <a:t>Longitudinal tails contribute to growth of transverse tails (was not studied)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A9F2-6229-4B0A-A145-65510268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94C8-8F1A-4747-83E8-3EDB417B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5786-3BB8-48EB-8BDA-85CF82C8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6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4FC2-5237-423B-8A87-A634A397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Centroid motion of passing bunches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ACC0-DBB0-4921-9141-5C184F39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916970"/>
          </a:xfrm>
        </p:spPr>
        <p:txBody>
          <a:bodyPr/>
          <a:lstStyle/>
          <a:p>
            <a:r>
              <a:rPr lang="en-US" dirty="0"/>
              <a:t>The worse scenario is when only a single bunch is passed (measured with 81.25 MHz pattern)</a:t>
            </a:r>
          </a:p>
          <a:p>
            <a:pPr lvl="1"/>
            <a:r>
              <a:rPr lang="en-US" dirty="0"/>
              <a:t>Deflected bunches are removed; trajectory of passing bunches measured by BPMs is compared with the case of the kicker off</a:t>
            </a:r>
          </a:p>
          <a:p>
            <a:pPr lvl="1"/>
            <a:r>
              <a:rPr lang="en-US" dirty="0"/>
              <a:t>Fitting in </a:t>
            </a:r>
            <a:r>
              <a:rPr lang="en-US" dirty="0" err="1"/>
              <a:t>OptiM</a:t>
            </a:r>
            <a:r>
              <a:rPr lang="en-US" dirty="0"/>
              <a:t> gives 0.3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B1DF-D577-4FC1-9840-22DFA9AC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95A3-CDAF-46D6-B2AB-2CEA2B2F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B48EF-37B2-4E08-972E-0B0EEF5A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63F79E-6606-49D3-B6D4-4F0DC32E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369593"/>
            <a:ext cx="4895850" cy="2871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DB2AF-E221-4C5C-8228-6FAB30370DF1}"/>
              </a:ext>
            </a:extLst>
          </p:cNvPr>
          <p:cNvSpPr txBox="1"/>
          <p:nvPr/>
        </p:nvSpPr>
        <p:spPr>
          <a:xfrm>
            <a:off x="377029" y="5317802"/>
            <a:ext cx="3494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trajectory of passing bunches with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81.25 MHz; flat beam. A. Saini.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F26824-E400-492C-9313-39D73BF4674C}"/>
              </a:ext>
            </a:extLst>
          </p:cNvPr>
          <p:cNvSpPr txBox="1">
            <a:spLocks/>
          </p:cNvSpPr>
          <p:nvPr/>
        </p:nvSpPr>
        <p:spPr>
          <a:xfrm>
            <a:off x="154383" y="3021519"/>
            <a:ext cx="3790951" cy="189658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Vs 7.7 </a:t>
            </a:r>
            <a:r>
              <a:rPr lang="en-US" dirty="0" err="1"/>
              <a:t>mrad</a:t>
            </a:r>
            <a:r>
              <a:rPr lang="en-US" dirty="0"/>
              <a:t> for deflected bunches</a:t>
            </a:r>
          </a:p>
          <a:p>
            <a:pPr lvl="2"/>
            <a:r>
              <a:rPr lang="en-US" dirty="0"/>
              <a:t>For the un-scraped beam, would give 2% emittance increase</a:t>
            </a:r>
          </a:p>
        </p:txBody>
      </p:sp>
    </p:spTree>
    <p:extLst>
      <p:ext uri="{BB962C8B-B14F-4D97-AF65-F5344CB8AC3E}">
        <p14:creationId xmlns:p14="http://schemas.microsoft.com/office/powerpoint/2010/main" val="45007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1333-5E8B-4AA3-A445-ADF7DD96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passing bunches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9DDE-D47C-447D-A461-C9FF7E2A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466849"/>
          </a:xfrm>
        </p:spPr>
        <p:txBody>
          <a:bodyPr/>
          <a:lstStyle/>
          <a:p>
            <a:r>
              <a:rPr lang="en-US" dirty="0"/>
              <a:t>Before installation of Differential Pumping Insert (DPI), could pass both “passing” and “deflected” bunches to the end</a:t>
            </a:r>
          </a:p>
          <a:p>
            <a:pPr lvl="1"/>
            <a:r>
              <a:rPr lang="en-US" dirty="0"/>
              <a:t>Emittance growth is unresolvable (equivalent &lt;1% for full beam)</a:t>
            </a:r>
          </a:p>
          <a:p>
            <a:pPr lvl="2"/>
            <a:r>
              <a:rPr lang="en-US" dirty="0"/>
              <a:t>Same for ±0.5 ns shifting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A9F2-6229-4B0A-A145-65510268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94C8-8F1A-4747-83E8-3EDB417B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5786-3BB8-48EB-8BDA-85CF82C8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E289CB-BED4-4397-A1AC-0BEA2C6AE5B2}"/>
              </a:ext>
            </a:extLst>
          </p:cNvPr>
          <p:cNvGrpSpPr/>
          <p:nvPr/>
        </p:nvGrpSpPr>
        <p:grpSpPr>
          <a:xfrm>
            <a:off x="147716" y="2473424"/>
            <a:ext cx="8753397" cy="3922477"/>
            <a:chOff x="147716" y="2473424"/>
            <a:chExt cx="8753397" cy="39224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EAF31E-0E0C-4685-B6A5-D3809C48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16" y="2591667"/>
              <a:ext cx="5243014" cy="380423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8D5F9D-88C5-4507-9358-37AA2884A72C}"/>
                </a:ext>
              </a:extLst>
            </p:cNvPr>
            <p:cNvSpPr/>
            <p:nvPr/>
          </p:nvSpPr>
          <p:spPr>
            <a:xfrm>
              <a:off x="2082894" y="3147543"/>
              <a:ext cx="1041149" cy="84166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7DA203-09EA-4EEB-98B1-1512DA2DB19C}"/>
                </a:ext>
              </a:extLst>
            </p:cNvPr>
            <p:cNvSpPr/>
            <p:nvPr/>
          </p:nvSpPr>
          <p:spPr>
            <a:xfrm>
              <a:off x="938533" y="3989203"/>
              <a:ext cx="1144361" cy="95966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CE4B31-7310-4B6A-AA2F-DB6CB1A7491A}"/>
                </a:ext>
              </a:extLst>
            </p:cNvPr>
            <p:cNvSpPr txBox="1"/>
            <p:nvPr/>
          </p:nvSpPr>
          <p:spPr>
            <a:xfrm>
              <a:off x="5457327" y="5076372"/>
              <a:ext cx="3443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portrait with the  kicker pulsing at 81.25 </a:t>
              </a:r>
              <a:r>
                <a:rPr lang="en-US" sz="18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MHz.</a:t>
              </a:r>
              <a:r>
                <a:rPr lang="en-US" sz="1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Scraping a 5.1 mA beam to a “flat beam” with 1.5 mA. 20-Sep-2017.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F7F843-4D45-49B7-8316-714315088FAA}"/>
                </a:ext>
              </a:extLst>
            </p:cNvPr>
            <p:cNvSpPr txBox="1"/>
            <p:nvPr/>
          </p:nvSpPr>
          <p:spPr>
            <a:xfrm>
              <a:off x="954851" y="4885492"/>
              <a:ext cx="901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FF4A0D-2AAE-4643-9147-EF52A94588B2}"/>
                </a:ext>
              </a:extLst>
            </p:cNvPr>
            <p:cNvSpPr txBox="1"/>
            <p:nvPr/>
          </p:nvSpPr>
          <p:spPr>
            <a:xfrm>
              <a:off x="1047320" y="3014375"/>
              <a:ext cx="1101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Deflected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9F2C76-2872-4BCA-9C1F-1889EB75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3621" y="3771432"/>
              <a:ext cx="1841255" cy="13345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32DC3B-9552-4AAD-BB8D-E8BD6B500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1085" y="2473424"/>
              <a:ext cx="1776270" cy="1291076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DE76163-DEC7-4AB7-AF59-920A2DF0B743}"/>
                </a:ext>
              </a:extLst>
            </p:cNvPr>
            <p:cNvCxnSpPr>
              <a:cxnSpLocks/>
              <a:stCxn id="10" idx="3"/>
              <a:endCxn id="16" idx="1"/>
            </p:cNvCxnSpPr>
            <p:nvPr/>
          </p:nvCxnSpPr>
          <p:spPr>
            <a:xfrm flipV="1">
              <a:off x="3124043" y="3118962"/>
              <a:ext cx="3167042" cy="449411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E438D0C-57A4-463D-8E2F-8C062962A9A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099034" y="4391127"/>
              <a:ext cx="3534587" cy="47598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820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8659-7006-4976-A381-26A29F2A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of the phase velocity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65DC-60C2-4822-842D-F88CE8DD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0239-F60F-4190-BC6C-17A14C7B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BADDE-5627-42DE-9D7B-010423EF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68348-9264-4E14-BDE6-A862989EA127}"/>
              </a:ext>
            </a:extLst>
          </p:cNvPr>
          <p:cNvSpPr txBox="1">
            <a:spLocks/>
          </p:cNvSpPr>
          <p:nvPr/>
        </p:nvSpPr>
        <p:spPr>
          <a:xfrm>
            <a:off x="228600" y="1043047"/>
            <a:ext cx="8672513" cy="217640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Compared the deflection at different beam energies</a:t>
            </a:r>
          </a:p>
          <a:p>
            <a:pPr lvl="1"/>
            <a:r>
              <a:rPr lang="en-US"/>
              <a:t>The energy was changed by ±86 keV using the bunching cavity upstream</a:t>
            </a:r>
          </a:p>
          <a:p>
            <a:pPr lvl="1"/>
            <a:r>
              <a:rPr lang="en-US"/>
              <a:t>The dominant effect is 1/E increase of the deflection for lower energy =&gt; velocity mismatch is negligible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B4C78-F83B-40CD-85F0-115AF7949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278148"/>
            <a:ext cx="4205009" cy="252761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0E0E4-4FF0-499A-B32B-0F41B570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37" y="2794579"/>
            <a:ext cx="4007976" cy="15476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EC2F0-FADD-4A7A-98F5-F86FD4CD70D8}"/>
              </a:ext>
            </a:extLst>
          </p:cNvPr>
          <p:cNvSpPr txBox="1"/>
          <p:nvPr/>
        </p:nvSpPr>
        <p:spPr>
          <a:xfrm>
            <a:off x="4478059" y="4541956"/>
            <a:ext cx="4481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separation measured with the F-scraper vs beam energy. Two sets are measured at different voltage of the kicker plate power supply, with separation scaled to 500 V. The solid curve is 1/E dependence drawn through the point measured at the nominal energy.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6EDE7-FF8B-4187-A263-3C7A2D262AE7}"/>
              </a:ext>
            </a:extLst>
          </p:cNvPr>
          <p:cNvSpPr txBox="1"/>
          <p:nvPr/>
        </p:nvSpPr>
        <p:spPr>
          <a:xfrm>
            <a:off x="273050" y="5851693"/>
            <a:ext cx="139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Richard.</a:t>
            </a:r>
          </a:p>
        </p:txBody>
      </p:sp>
    </p:spTree>
    <p:extLst>
      <p:ext uri="{BB962C8B-B14F-4D97-AF65-F5344CB8AC3E}">
        <p14:creationId xmlns:p14="http://schemas.microsoft.com/office/powerpoint/2010/main" val="207520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A406-6C1F-4264-BBD3-891EFB1F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A960-B806-4C4B-8E50-3072290B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43593"/>
          </a:xfrm>
        </p:spPr>
        <p:txBody>
          <a:bodyPr/>
          <a:lstStyle/>
          <a:p>
            <a:r>
              <a:rPr lang="en-US" dirty="0"/>
              <a:t>200 Ohm kicker allowed forming a variety of bunch patterns </a:t>
            </a:r>
          </a:p>
          <a:p>
            <a:pPr lvl="1"/>
            <a:r>
              <a:rPr lang="en-US" dirty="0"/>
              <a:t>Flat beam + scraping with F-scraper</a:t>
            </a:r>
          </a:p>
          <a:p>
            <a:pPr lvl="1"/>
            <a:r>
              <a:rPr lang="en-US" dirty="0"/>
              <a:t>Examples: 81.25 MHz; “Booster injection pattern; “remove 10- pass 10”; randomly chosen sequence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43E26-152A-40E3-AA92-05BBAD18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FE8C-4508-4B8E-90E0-B5A715D1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3E672-855B-4CB3-AB93-7A958FFD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B84D3-36D7-4AB4-88C8-C49B8B507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599" y="3352800"/>
            <a:ext cx="5267325" cy="2920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F92240-6F41-448A-B1B2-8523EB7A420F}"/>
              </a:ext>
            </a:extLst>
          </p:cNvPr>
          <p:cNvSpPr txBox="1"/>
          <p:nvPr/>
        </p:nvSpPr>
        <p:spPr>
          <a:xfrm>
            <a:off x="5703888" y="4162425"/>
            <a:ext cx="3015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RWCM signal recording the 0.55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Booster injection sequence (orange), superimposed over the signal when the kicker is off (blue). 1.1 mA flat beam. D.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Saewert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107BC-483B-45C9-921D-FD85387B7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2" t="4182" r="8936"/>
          <a:stretch/>
        </p:blipFill>
        <p:spPr>
          <a:xfrm>
            <a:off x="5046360" y="2519307"/>
            <a:ext cx="3869040" cy="1345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A5067-D6D3-401E-BDD4-9479BD927D7F}"/>
              </a:ext>
            </a:extLst>
          </p:cNvPr>
          <p:cNvSpPr txBox="1"/>
          <p:nvPr/>
        </p:nvSpPr>
        <p:spPr>
          <a:xfrm>
            <a:off x="1610225" y="2614950"/>
            <a:ext cx="357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generated bunch pattern.</a:t>
            </a:r>
          </a:p>
        </p:txBody>
      </p:sp>
    </p:spTree>
    <p:extLst>
      <p:ext uri="{BB962C8B-B14F-4D97-AF65-F5344CB8AC3E}">
        <p14:creationId xmlns:p14="http://schemas.microsoft.com/office/powerpoint/2010/main" val="296851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9063-1F1D-4242-99BB-37423F9B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kickers working in sync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E788C-6847-4AA2-A29B-7AF876C0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7E611-240E-4847-B2F4-C29EAAD6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877B4-BB3F-4EE8-98FC-0B5FDE5B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41DCAB-9ACE-45B0-876A-93E17F10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369456"/>
          </a:xfrm>
        </p:spPr>
        <p:txBody>
          <a:bodyPr/>
          <a:lstStyle/>
          <a:p>
            <a:r>
              <a:rPr lang="en-US" dirty="0"/>
              <a:t>Bunch separation with nominal 5 mA beam </a:t>
            </a:r>
          </a:p>
          <a:p>
            <a:pPr lvl="1"/>
            <a:r>
              <a:rPr lang="en-US" dirty="0"/>
              <a:t>In 81.25 MHz pattern, i.e. half of bunches deflected to F-scraper</a:t>
            </a:r>
          </a:p>
          <a:p>
            <a:pPr lvl="1"/>
            <a:r>
              <a:rPr lang="en-US" dirty="0"/>
              <a:t>“standard”  scraping upstream at ~2% level</a:t>
            </a:r>
          </a:p>
          <a:p>
            <a:pPr lvl="1"/>
            <a:r>
              <a:rPr lang="en-US" dirty="0"/>
              <a:t>Analysis with Resistive Wall Current Monitor: extinction is &lt;0.6%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4CAB7-4BEF-42E7-9D3A-254DB6517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1" y="3037712"/>
            <a:ext cx="4755235" cy="26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ED122C-21FC-4736-BC8C-DCB0D4D5B227}"/>
              </a:ext>
            </a:extLst>
          </p:cNvPr>
          <p:cNvSpPr txBox="1"/>
          <p:nvPr/>
        </p:nvSpPr>
        <p:spPr>
          <a:xfrm>
            <a:off x="218925" y="5644001"/>
            <a:ext cx="477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RWCM signal of an initially 5 mA beam with two kickers operating synchronously at 81.25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46825-ED58-4A39-8E31-9E45BC754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73" y="3037712"/>
            <a:ext cx="3905940" cy="2929455"/>
          </a:xfrm>
          <a:prstGeom prst="rect">
            <a:avLst/>
          </a:prstGeom>
        </p:spPr>
      </p:pic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D96EFDA9-5AAA-477B-843E-6C2ED3296EA6}"/>
              </a:ext>
            </a:extLst>
          </p:cNvPr>
          <p:cNvSpPr/>
          <p:nvPr/>
        </p:nvSpPr>
        <p:spPr>
          <a:xfrm>
            <a:off x="3365369" y="4052572"/>
            <a:ext cx="2814769" cy="52885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6EAE2-0E52-4137-A7BA-C7651CA6FA19}"/>
              </a:ext>
            </a:extLst>
          </p:cNvPr>
          <p:cNvSpPr txBox="1"/>
          <p:nvPr/>
        </p:nvSpPr>
        <p:spPr>
          <a:xfrm>
            <a:off x="5174541" y="5921000"/>
            <a:ext cx="118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1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1AB2-7D75-4CBB-A6DA-B078E108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with high-power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3C65-77C5-4773-B180-06CB772F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209201"/>
          </a:xfrm>
        </p:spPr>
        <p:txBody>
          <a:bodyPr/>
          <a:lstStyle/>
          <a:p>
            <a:r>
              <a:rPr lang="en-GB" dirty="0"/>
              <a:t>Passed beam through non-pulsing kickers with the average power up to 5 kW (50% duty factor)</a:t>
            </a:r>
          </a:p>
          <a:p>
            <a:r>
              <a:rPr lang="en-GB" dirty="0"/>
              <a:t>“Booster injection” test – 24 hours</a:t>
            </a:r>
          </a:p>
          <a:p>
            <a:pPr lvl="1"/>
            <a:r>
              <a:rPr lang="en-GB" dirty="0"/>
              <a:t>200 Ohm kicker is pulsing with “Booster pattern”, 0.55 </a:t>
            </a:r>
            <a:r>
              <a:rPr lang="en-GB" dirty="0" err="1"/>
              <a:t>ms</a:t>
            </a:r>
            <a:endParaRPr lang="en-GB" dirty="0"/>
          </a:p>
          <a:p>
            <a:pPr lvl="1"/>
            <a:r>
              <a:rPr lang="en-GB" dirty="0"/>
              <a:t>5 mA × 0.55 </a:t>
            </a:r>
            <a:r>
              <a:rPr lang="en-GB" dirty="0" err="1"/>
              <a:t>ms</a:t>
            </a:r>
            <a:r>
              <a:rPr lang="en-GB" dirty="0"/>
              <a:t> × 2.1 MeV × 20 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467A-87A8-4737-83B2-3C214A0E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11F2-7B36-43EA-980F-70ACE335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102FA-D349-4BDC-91DF-C0C99C71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ED3A2-8FFC-4D82-B715-D5530CD4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3082475"/>
            <a:ext cx="3700463" cy="3064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AEC847-51F9-4649-A9DE-464BA4CAC571}"/>
              </a:ext>
            </a:extLst>
          </p:cNvPr>
          <p:cNvSpPr txBox="1"/>
          <p:nvPr/>
        </p:nvSpPr>
        <p:spPr>
          <a:xfrm>
            <a:off x="2057400" y="4995291"/>
            <a:ext cx="3391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24-hrs run. 0.5 mA/div for currents; 2%/div  for current comparison; 2.E-8 Torr/div for vacuum; 1 mm/div for BPM.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649E18-1629-427F-9631-AB6312C9766E}"/>
              </a:ext>
            </a:extLst>
          </p:cNvPr>
          <p:cNvSpPr txBox="1">
            <a:spLocks/>
          </p:cNvSpPr>
          <p:nvPr/>
        </p:nvSpPr>
        <p:spPr>
          <a:xfrm>
            <a:off x="228600" y="3082475"/>
            <a:ext cx="4762500" cy="16990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Machine Protection System protected the kickers effectively by monitoring of the kicker protection electrodes’ currents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2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CB120DA-75EF-45E0-AD60-CCE31CB03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4BADB257-1719-47B0-8B6D-4CD49C22538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Requirements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Setup and measurement procedure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50 Ohm kicker measurements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200 Ohm kicker measurements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Conclusion</a:t>
            </a: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A05E7A44-2AA9-4B6F-BE8B-0EDDB8A15B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/>
              <a:t>8/2/2018</a:t>
            </a:r>
          </a:p>
          <a:p>
            <a:pPr eaLnBrk="1" hangingPunct="1"/>
            <a:endParaRPr lang="en-US" altLang="en-US" sz="900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82480C17-2351-4185-9017-5D73586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 err="1">
                <a:solidFill>
                  <a:srgbClr val="154D81"/>
                </a:solidFill>
                <a:latin typeface="Helvetica" panose="020B0604020202020204" pitchFamily="34" charset="0"/>
              </a:rPr>
              <a:t>A.Shemyakin</a:t>
            </a:r>
            <a:r>
              <a:rPr lang="en-US" altLang="en-US" sz="900" dirty="0">
                <a:solidFill>
                  <a:srgbClr val="154D81"/>
                </a:solidFill>
                <a:latin typeface="Helvetica" panose="020B0604020202020204" pitchFamily="34" charset="0"/>
              </a:rPr>
              <a:t> | Kickers characterization</a:t>
            </a:r>
            <a:endParaRPr lang="en-US" altLang="en-US" sz="900" b="1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87931B51-F023-4EB2-8C44-7AAE4142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8A42C7-6D43-4164-B221-EDAFFF2D0A44}" type="slidenum">
              <a:rPr lang="en-US" altLang="en-US" sz="900">
                <a:solidFill>
                  <a:srgbClr val="154D81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A4F5-1A8D-4B9C-80FB-9E120D86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1E7E-2769-4F32-AB7E-D3C75F3F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Ohm kicker deflection was measured and found satisfying the specs. </a:t>
            </a:r>
          </a:p>
          <a:p>
            <a:pPr lvl="1"/>
            <a:r>
              <a:rPr lang="en-US" dirty="0"/>
              <a:t>Disagreement with simulations is large but on the safe side</a:t>
            </a:r>
          </a:p>
          <a:p>
            <a:r>
              <a:rPr lang="en-US" dirty="0"/>
              <a:t>200 Ohm kicker was studied in more detail</a:t>
            </a:r>
          </a:p>
          <a:p>
            <a:pPr lvl="1"/>
            <a:r>
              <a:rPr lang="en-US" dirty="0"/>
              <a:t>Deflection agrees with simulations. The maximum amplitude is on the border of the requirement when the kicker is at the Booster pattern.</a:t>
            </a:r>
          </a:p>
          <a:p>
            <a:pPr lvl="1"/>
            <a:r>
              <a:rPr lang="en-US" dirty="0"/>
              <a:t>Growth of the </a:t>
            </a:r>
            <a:r>
              <a:rPr lang="en-US" dirty="0" err="1"/>
              <a:t>rms</a:t>
            </a:r>
            <a:r>
              <a:rPr lang="en-US" dirty="0"/>
              <a:t> emittance of the passing bunches is low</a:t>
            </a:r>
          </a:p>
          <a:p>
            <a:pPr lvl="1"/>
            <a:r>
              <a:rPr lang="en-US" dirty="0"/>
              <a:t>No indication of phase velocity mismatch is found</a:t>
            </a:r>
          </a:p>
          <a:p>
            <a:pPr lvl="1"/>
            <a:r>
              <a:rPr lang="en-US" dirty="0"/>
              <a:t>Arbitrary waveform capability is demonstrated</a:t>
            </a:r>
          </a:p>
          <a:p>
            <a:r>
              <a:rPr lang="en-US" dirty="0"/>
              <a:t>Synchronous operation of two kickers was demonstrated</a:t>
            </a:r>
          </a:p>
          <a:p>
            <a:pPr lvl="1"/>
            <a:r>
              <a:rPr lang="en-US" dirty="0"/>
              <a:t>Extinction with the nominal beam might be an issue</a:t>
            </a:r>
          </a:p>
          <a:p>
            <a:pPr lvl="2"/>
            <a:r>
              <a:rPr lang="en-US" dirty="0"/>
              <a:t>Presently resolution might be limited by the tool (RWCM)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A9A4C-9E7B-49DA-827F-09D2D9C1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4A19F-02FB-453B-96FD-266BFA7C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B9F5-94A2-41A5-9505-04D5CB8D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3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8E87-B9C3-4ED5-A5FD-2A6070B1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kickers (recent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EE6A-CBBD-4A09-AC68-F5F50CED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Bunch-by-bunch selection (of bunches separated by 6.15 ns)</a:t>
            </a:r>
          </a:p>
          <a:p>
            <a:pPr lvl="1"/>
            <a:r>
              <a:rPr lang="en-US" dirty="0"/>
              <a:t>“Booster injection” pulsing (20 Hz x 0.55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Un-needed bunches are removed; &lt;0.5% left</a:t>
            </a:r>
          </a:p>
          <a:p>
            <a:pPr lvl="1"/>
            <a:r>
              <a:rPr lang="en-US" dirty="0"/>
              <a:t>Requested bunches are passed with low emittance growth (&lt;10%)</a:t>
            </a:r>
          </a:p>
          <a:p>
            <a:pPr lvl="1"/>
            <a:r>
              <a:rPr lang="en-US" dirty="0"/>
              <a:t>Translates for the nominal beam parameters into</a:t>
            </a:r>
          </a:p>
          <a:p>
            <a:pPr lvl="2"/>
            <a:r>
              <a:rPr lang="en-US" dirty="0"/>
              <a:t>Difference in deflection of passing and removed bunches: 7.4 </a:t>
            </a:r>
            <a:r>
              <a:rPr lang="en-US" dirty="0" err="1"/>
              <a:t>mrad</a:t>
            </a:r>
            <a:endParaRPr lang="en-US" dirty="0"/>
          </a:p>
          <a:p>
            <a:pPr lvl="3"/>
            <a:r>
              <a:rPr lang="en-US" dirty="0"/>
              <a:t>For bunch length 6</a:t>
            </a:r>
            <a:r>
              <a:rPr lang="el-GR" dirty="0"/>
              <a:t>σ</a:t>
            </a:r>
            <a:r>
              <a:rPr lang="en-US" dirty="0"/>
              <a:t> =1.3 ns</a:t>
            </a:r>
          </a:p>
          <a:p>
            <a:pPr lvl="2"/>
            <a:r>
              <a:rPr lang="en-US" dirty="0"/>
              <a:t>Jitter of passing bunches’ centroids &lt;0.4 </a:t>
            </a:r>
            <a:r>
              <a:rPr lang="en-US" dirty="0" err="1"/>
              <a:t>mrad</a:t>
            </a:r>
            <a:endParaRPr lang="en-US" dirty="0"/>
          </a:p>
          <a:p>
            <a:pPr lvl="2"/>
            <a:r>
              <a:rPr lang="en-US" dirty="0"/>
              <a:t>Small variation of deflection along the passing bunch</a:t>
            </a:r>
          </a:p>
          <a:p>
            <a:r>
              <a:rPr lang="en-US" dirty="0"/>
              <a:t>Need to survive when a powerful beam goes through </a:t>
            </a:r>
          </a:p>
          <a:p>
            <a:pPr lvl="1"/>
            <a:r>
              <a:rPr lang="en-US" dirty="0"/>
              <a:t>Beam tails; accidental beam shifts;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B31C-485F-4490-8A7B-240F85DB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2D464-260E-4A7F-9EC6-8106B0C7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DF51B-18DB-4E61-B739-02DA1F17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4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D96E-C338-487C-BD68-F9750F80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MEBT-3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2B23-0182-491F-94E3-9B1A72AA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52" y="3428028"/>
            <a:ext cx="8672513" cy="2303469"/>
          </a:xfrm>
        </p:spPr>
        <p:txBody>
          <a:bodyPr/>
          <a:lstStyle/>
          <a:p>
            <a:r>
              <a:rPr lang="en-US" dirty="0"/>
              <a:t>2 doublets + 7 triplets; 3 bunching cavities</a:t>
            </a:r>
          </a:p>
          <a:p>
            <a:pPr lvl="1"/>
            <a:r>
              <a:rPr lang="en-US" dirty="0"/>
              <a:t>pair of dipole correctors after each doublet/triplet</a:t>
            </a:r>
          </a:p>
          <a:p>
            <a:r>
              <a:rPr lang="en-US" dirty="0"/>
              <a:t>Instrumentation: </a:t>
            </a:r>
          </a:p>
          <a:p>
            <a:pPr lvl="1"/>
            <a:r>
              <a:rPr lang="en-US" dirty="0"/>
              <a:t>BPM in each doublet/triplet; 2 current transformers (ACCT) and dump; Allison scanner; Fast Faraday Cup (FFC); Resistive Wall Current Monitor (RWCM)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817D7-6AE3-4DCB-BA09-872D58B0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FCD4-7DCE-416B-82FA-31DD0D1A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D947-526C-4668-B3FE-8BC374DB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665BE-D753-4D50-A9BC-DE91EB92D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3" b="3223"/>
          <a:stretch/>
        </p:blipFill>
        <p:spPr bwMode="auto">
          <a:xfrm>
            <a:off x="228600" y="973510"/>
            <a:ext cx="8617665" cy="238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1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D8EA-E0BF-42F8-AD93-9AA97FC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8D41-1451-483F-90E8-3480541B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Ohm kicker – RF amplifier tuned to 81.25 MHz</a:t>
            </a:r>
          </a:p>
          <a:p>
            <a:pPr lvl="1"/>
            <a:r>
              <a:rPr lang="en-US" dirty="0"/>
              <a:t>The only way we found without buying wide-band PAs</a:t>
            </a:r>
          </a:p>
          <a:p>
            <a:pPr lvl="1"/>
            <a:r>
              <a:rPr lang="en-US" dirty="0"/>
              <a:t>Pulsed or CW</a:t>
            </a:r>
          </a:p>
          <a:p>
            <a:r>
              <a:rPr lang="en-US" dirty="0"/>
              <a:t>200 Ohm kicker – fast switch </a:t>
            </a:r>
          </a:p>
          <a:p>
            <a:pPr lvl="1"/>
            <a:r>
              <a:rPr lang="en-US" dirty="0"/>
              <a:t>Capable of forming an arbitrary pulse sequence</a:t>
            </a:r>
          </a:p>
          <a:p>
            <a:pPr lvl="1"/>
            <a:r>
              <a:rPr lang="en-US" dirty="0"/>
              <a:t>Limited to ~500 kHz of average switching rate</a:t>
            </a:r>
          </a:p>
          <a:p>
            <a:pPr lvl="2"/>
            <a:r>
              <a:rPr lang="en-US" dirty="0"/>
              <a:t>E.g. 20 Hz x 0.55 </a:t>
            </a:r>
            <a:r>
              <a:rPr lang="en-US" dirty="0" err="1"/>
              <a:t>ms</a:t>
            </a:r>
            <a:r>
              <a:rPr lang="en-US" dirty="0"/>
              <a:t> x 45 MHz (“Booster injection” pattern)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E537-20FB-441F-8359-A86AB585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C941E-88B8-4125-B758-333C8E19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05608-745F-4C49-A3F0-6B8557C9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5534-2669-479F-9DE2-38084244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Kicker phasing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344A-857D-429D-B6AE-DFCC1B74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43593"/>
          </a:xfrm>
        </p:spPr>
        <p:txBody>
          <a:bodyPr/>
          <a:lstStyle/>
          <a:p>
            <a:r>
              <a:rPr lang="en-US" dirty="0"/>
              <a:t>Tuning of delays to maximize bunch separation</a:t>
            </a:r>
          </a:p>
          <a:p>
            <a:pPr lvl="1"/>
            <a:r>
              <a:rPr lang="en-US" dirty="0"/>
              <a:t>Done with 81.25 MHz waveforms, deflecting every other bunch</a:t>
            </a:r>
          </a:p>
          <a:p>
            <a:pPr lvl="1"/>
            <a:r>
              <a:rPr lang="en-US" dirty="0"/>
              <a:t>Delay between the plate voltage signal and beam</a:t>
            </a:r>
          </a:p>
          <a:p>
            <a:pPr lvl="1"/>
            <a:r>
              <a:rPr lang="en-US" dirty="0"/>
              <a:t>Also checked delays between upper and lower plates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67472-A4ED-4A05-B133-83C246B5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59CC4-EDA3-4212-8C44-501F2941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564F-C9E1-41C8-9084-0CC4F4BB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C2CB9-5B90-4488-81B5-4EBB246F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4" y="2984282"/>
            <a:ext cx="6033331" cy="26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A989-3402-422B-9FF6-EBADE7F7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Phasing with scrapers and BPM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1297-320F-4832-B038-7CB2F0CF5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917771"/>
          </a:xfrm>
        </p:spPr>
        <p:txBody>
          <a:bodyPr/>
          <a:lstStyle/>
          <a:p>
            <a:r>
              <a:rPr lang="en-US" dirty="0"/>
              <a:t>BPM signal + fast  scope: bunch-by-bunch information</a:t>
            </a:r>
          </a:p>
          <a:p>
            <a:pPr lvl="1"/>
            <a:r>
              <a:rPr lang="en-US" dirty="0"/>
              <a:t>Good for quick phasing; difficult to get separation in mm</a:t>
            </a:r>
          </a:p>
          <a:p>
            <a:r>
              <a:rPr lang="en-US" dirty="0"/>
              <a:t>Scraper profile: slow but gives also the value for separation</a:t>
            </a:r>
          </a:p>
          <a:p>
            <a:pPr lvl="1"/>
            <a:r>
              <a:rPr lang="en-US" dirty="0"/>
              <a:t>Most of measurements were made with “flat” beam (heavily scraped in vertical direction with upstream scrapers)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8E4B-1154-4FD0-AA0F-3751B4DC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A72EB-863F-4D53-A394-BA251A35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33370-2AA3-4476-AA7D-4D7BF34D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48507-E301-4A6E-9B1A-387DBB86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7" y="3108008"/>
            <a:ext cx="3076253" cy="19762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E5C210-736A-4CAE-8681-B3F91626E732}"/>
              </a:ext>
            </a:extLst>
          </p:cNvPr>
          <p:cNvGrpSpPr>
            <a:grpSpLocks noChangeAspect="1"/>
          </p:cNvGrpSpPr>
          <p:nvPr/>
        </p:nvGrpSpPr>
        <p:grpSpPr>
          <a:xfrm>
            <a:off x="3431544" y="3030576"/>
            <a:ext cx="5480607" cy="1959920"/>
            <a:chOff x="452436" y="4334933"/>
            <a:chExt cx="4746977" cy="16975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3FF7B6-795E-4F28-A9E4-DBDA259F5D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2436" y="4334933"/>
              <a:ext cx="4746977" cy="1697567"/>
              <a:chOff x="3827780" y="2908300"/>
              <a:chExt cx="2912110" cy="10414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EA8D137-0E18-43D7-A9CC-712E67BBD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7780" y="2908300"/>
                <a:ext cx="1488440" cy="1041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C1214C5-2B6A-4A1F-8575-D1810E152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63"/>
              <a:stretch/>
            </p:blipFill>
            <p:spPr bwMode="auto">
              <a:xfrm>
                <a:off x="5316220" y="2930525"/>
                <a:ext cx="1423670" cy="10191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30BB2517-0270-4444-996E-EF51951C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30" y="4378782"/>
              <a:ext cx="194945" cy="1879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EE471BC-CA42-4B25-822E-B11E37F5A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7609" y="4378782"/>
              <a:ext cx="194945" cy="1879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GB" sz="1000" dirty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B3A5F7-7AEA-43E6-8CAC-03119ED0D627}"/>
              </a:ext>
            </a:extLst>
          </p:cNvPr>
          <p:cNvSpPr txBox="1"/>
          <p:nvPr/>
        </p:nvSpPr>
        <p:spPr>
          <a:xfrm>
            <a:off x="3583797" y="5060255"/>
            <a:ext cx="534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F-scraper profiles for optimum delay (a) and shifted by 1.73 ns (b). 50 Ohm kicker. The fitted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size is 1.15 mm, and the bunch separation is 8.2 mm (a) and 4.4 mm (b). Flat beam.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57806-85BE-4F7E-9C56-57900C1463AB}"/>
              </a:ext>
            </a:extLst>
          </p:cNvPr>
          <p:cNvSpPr txBox="1"/>
          <p:nvPr/>
        </p:nvSpPr>
        <p:spPr>
          <a:xfrm>
            <a:off x="239637" y="5071253"/>
            <a:ext cx="319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from vertical BPM plates and pictorial illustration.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Frolov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33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E944-A3B7-458A-B409-9712766E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Ohm deflection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4A99-6D63-440D-9D81-A634BEEF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90913"/>
          </a:xfrm>
        </p:spPr>
        <p:txBody>
          <a:bodyPr/>
          <a:lstStyle/>
          <a:p>
            <a:r>
              <a:rPr lang="en-US" dirty="0"/>
              <a:t>Either by separation at F-scraper or with BPMs</a:t>
            </a:r>
          </a:p>
          <a:p>
            <a:pPr lvl="1"/>
            <a:r>
              <a:rPr lang="en-US" dirty="0"/>
              <a:t>81.25 MHz voltage is applied to both plates of 50 Ohm kicker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02044-2870-4A07-B029-B30C201A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55512-7566-460D-A2AB-ED88A8FF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52A99-30A1-42F6-9B2C-E77F4295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116EB8-6D23-450C-9A55-3E3B28782F89}"/>
              </a:ext>
            </a:extLst>
          </p:cNvPr>
          <p:cNvSpPr txBox="1"/>
          <p:nvPr/>
        </p:nvSpPr>
        <p:spPr>
          <a:xfrm>
            <a:off x="7887527" y="5463145"/>
            <a:ext cx="115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Saini, L. Prost.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BF20D6-13B5-401C-A325-2C806815A1C3}"/>
              </a:ext>
            </a:extLst>
          </p:cNvPr>
          <p:cNvGrpSpPr>
            <a:grpSpLocks noChangeAspect="1"/>
          </p:cNvGrpSpPr>
          <p:nvPr/>
        </p:nvGrpSpPr>
        <p:grpSpPr>
          <a:xfrm>
            <a:off x="-242128" y="1929384"/>
            <a:ext cx="7317423" cy="4270618"/>
            <a:chOff x="228600" y="1532481"/>
            <a:chExt cx="7985125" cy="46603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0E0217-ED20-4871-92C5-2B70B1BB7F01}"/>
                </a:ext>
              </a:extLst>
            </p:cNvPr>
            <p:cNvGrpSpPr/>
            <p:nvPr/>
          </p:nvGrpSpPr>
          <p:grpSpPr>
            <a:xfrm>
              <a:off x="228600" y="1532481"/>
              <a:ext cx="7985125" cy="4660304"/>
              <a:chOff x="626529" y="1480950"/>
              <a:chExt cx="7985125" cy="46603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A4FE790-8E30-4CAE-B6AD-11ED967F5A02}"/>
                  </a:ext>
                </a:extLst>
              </p:cNvPr>
              <p:cNvGrpSpPr/>
              <p:nvPr/>
            </p:nvGrpSpPr>
            <p:grpSpPr>
              <a:xfrm>
                <a:off x="626529" y="1480950"/>
                <a:ext cx="7639998" cy="4660304"/>
                <a:chOff x="626529" y="1480950"/>
                <a:chExt cx="7639998" cy="4660304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13F56FA-BD02-4469-A09D-22EF98BC9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334" b="-1"/>
                <a:stretch/>
              </p:blipFill>
              <p:spPr>
                <a:xfrm>
                  <a:off x="626529" y="1480950"/>
                  <a:ext cx="7639998" cy="4660304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F4ACF6F-D202-429A-90F3-A1B3A2C27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000000">
                      <a:tint val="45000"/>
                      <a:satMod val="40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2179177" y="3073459"/>
                  <a:ext cx="5961748" cy="1071251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BD20EBD7-9F09-4DB2-92F7-1E8CF81BEF78}"/>
                  </a:ext>
                </a:extLst>
              </p:cNvPr>
              <p:cNvSpPr txBox="1"/>
              <p:nvPr/>
            </p:nvSpPr>
            <p:spPr>
              <a:xfrm>
                <a:off x="7526338" y="3533573"/>
                <a:ext cx="1085316" cy="338554"/>
              </a:xfrm>
              <a:prstGeom prst="rect">
                <a:avLst/>
              </a:prstGeom>
              <a:solidFill>
                <a:srgbClr val="F5F5F5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rgbClr val="B33737"/>
                    </a:solidFill>
                  </a:rPr>
                  <a:t>Kicker </a:t>
                </a:r>
                <a:r>
                  <a:rPr lang="en-US" sz="1600" b="1" dirty="0">
                    <a:solidFill>
                      <a:srgbClr val="B33737"/>
                    </a:solidFill>
                  </a:rPr>
                  <a:t>off</a:t>
                </a:r>
              </a:p>
            </p:txBody>
          </p:sp>
          <p:sp>
            <p:nvSpPr>
              <p:cNvPr id="21" name="TextBox 13">
                <a:extLst>
                  <a:ext uri="{FF2B5EF4-FFF2-40B4-BE49-F238E27FC236}">
                    <a16:creationId xmlns:a16="http://schemas.microsoft.com/office/drawing/2014/main" id="{B20B22EC-059B-42B1-BAEA-DD8DAC7F4E56}"/>
                  </a:ext>
                </a:extLst>
              </p:cNvPr>
              <p:cNvSpPr txBox="1"/>
              <p:nvPr/>
            </p:nvSpPr>
            <p:spPr>
              <a:xfrm>
                <a:off x="6284878" y="2505637"/>
                <a:ext cx="1824339" cy="638135"/>
              </a:xfrm>
              <a:prstGeom prst="rect">
                <a:avLst/>
              </a:prstGeom>
              <a:solidFill>
                <a:srgbClr val="F5F5F5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rgbClr val="535353"/>
                    </a:solidFill>
                  </a:rPr>
                  <a:t>Kicker </a:t>
                </a:r>
                <a:r>
                  <a:rPr lang="en-US" sz="1600" b="1" dirty="0">
                    <a:solidFill>
                      <a:srgbClr val="535353"/>
                    </a:solidFill>
                  </a:rPr>
                  <a:t>on</a:t>
                </a:r>
                <a:r>
                  <a:rPr lang="en-US" sz="1600" dirty="0">
                    <a:solidFill>
                      <a:srgbClr val="535353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535353"/>
                    </a:solidFill>
                  </a:rPr>
                  <a:t>Traj</a:t>
                </a:r>
                <a:r>
                  <a:rPr lang="en-US" sz="1600" dirty="0">
                    <a:solidFill>
                      <a:srgbClr val="535353"/>
                    </a:solidFill>
                  </a:rPr>
                  <a:t>. </a:t>
                </a:r>
                <a:r>
                  <a:rPr lang="en-US" sz="1600" b="1" dirty="0">
                    <a:solidFill>
                      <a:srgbClr val="535353"/>
                    </a:solidFill>
                  </a:rPr>
                  <a:t>1</a:t>
                </a:r>
                <a:r>
                  <a:rPr lang="en-US" sz="1600" dirty="0">
                    <a:solidFill>
                      <a:srgbClr val="535353"/>
                    </a:solidFill>
                  </a:rPr>
                  <a:t> (1/2 of bunches)</a:t>
                </a: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5F56F247-C29A-4AED-95C0-3B4E845D81FC}"/>
                  </a:ext>
                </a:extLst>
              </p:cNvPr>
              <p:cNvSpPr txBox="1"/>
              <p:nvPr/>
            </p:nvSpPr>
            <p:spPr>
              <a:xfrm>
                <a:off x="6284879" y="4344744"/>
                <a:ext cx="1778761" cy="638135"/>
              </a:xfrm>
              <a:prstGeom prst="rect">
                <a:avLst/>
              </a:prstGeom>
              <a:solidFill>
                <a:srgbClr val="F5F5F5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Geneva" pitchFamily="121" charset="-128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rgbClr val="408A40"/>
                    </a:solidFill>
                  </a:rPr>
                  <a:t>Kicker </a:t>
                </a:r>
                <a:r>
                  <a:rPr lang="en-US" sz="1600" b="1" dirty="0">
                    <a:solidFill>
                      <a:srgbClr val="408A40"/>
                    </a:solidFill>
                  </a:rPr>
                  <a:t>on</a:t>
                </a:r>
                <a:r>
                  <a:rPr lang="en-US" sz="1600" dirty="0">
                    <a:solidFill>
                      <a:srgbClr val="408A4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408A40"/>
                    </a:solidFill>
                  </a:rPr>
                  <a:t>Traj</a:t>
                </a:r>
                <a:r>
                  <a:rPr lang="en-US" sz="1600" dirty="0">
                    <a:solidFill>
                      <a:srgbClr val="408A40"/>
                    </a:solidFill>
                  </a:rPr>
                  <a:t>. </a:t>
                </a:r>
                <a:r>
                  <a:rPr lang="en-US" sz="1600" b="1" dirty="0">
                    <a:solidFill>
                      <a:srgbClr val="408A40"/>
                    </a:solidFill>
                  </a:rPr>
                  <a:t>2</a:t>
                </a:r>
                <a:r>
                  <a:rPr lang="en-US" sz="1600" dirty="0">
                    <a:solidFill>
                      <a:srgbClr val="408A40"/>
                    </a:solidFill>
                  </a:rPr>
                  <a:t> (1/2 of bunches)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D63A6D3-7F8A-4DD5-B3CC-E39F0F2DC371}"/>
                  </a:ext>
                </a:extLst>
              </p:cNvPr>
              <p:cNvGrpSpPr/>
              <p:nvPr/>
            </p:nvGrpSpPr>
            <p:grpSpPr>
              <a:xfrm>
                <a:off x="4572000" y="2076628"/>
                <a:ext cx="1229484" cy="1230594"/>
                <a:chOff x="4572000" y="2076628"/>
                <a:chExt cx="1229484" cy="123059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9B26CB2-30C6-4F56-8743-FF1AD435ED3B}"/>
                    </a:ext>
                  </a:extLst>
                </p:cNvPr>
                <p:cNvSpPr/>
                <p:nvPr/>
              </p:nvSpPr>
              <p:spPr>
                <a:xfrm>
                  <a:off x="4919388" y="2076628"/>
                  <a:ext cx="45719" cy="1230594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</a:gra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Arrow: Up-Down 24">
                  <a:extLst>
                    <a:ext uri="{FF2B5EF4-FFF2-40B4-BE49-F238E27FC236}">
                      <a16:creationId xmlns:a16="http://schemas.microsoft.com/office/drawing/2014/main" id="{5632786D-6B42-4221-8627-313FB0DFD504}"/>
                    </a:ext>
                  </a:extLst>
                </p:cNvPr>
                <p:cNvSpPr/>
                <p:nvPr/>
              </p:nvSpPr>
              <p:spPr>
                <a:xfrm flipV="1">
                  <a:off x="5048955" y="2594164"/>
                  <a:ext cx="222191" cy="47160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" name="TextBox 17">
                  <a:extLst>
                    <a:ext uri="{FF2B5EF4-FFF2-40B4-BE49-F238E27FC236}">
                      <a16:creationId xmlns:a16="http://schemas.microsoft.com/office/drawing/2014/main" id="{79FE1F0E-6327-440C-9536-D46C38D7A918}"/>
                    </a:ext>
                  </a:extLst>
                </p:cNvPr>
                <p:cNvSpPr txBox="1"/>
                <p:nvPr/>
              </p:nvSpPr>
              <p:spPr>
                <a:xfrm>
                  <a:off x="4572000" y="2253314"/>
                  <a:ext cx="1229484" cy="257344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Geneva" pitchFamily="121" charset="-128"/>
                      <a:cs typeface="+mn-cs"/>
                    </a:defRPr>
                  </a:lvl9pPr>
                </a:lstStyle>
                <a:p>
                  <a:r>
                    <a:rPr lang="en-US" sz="1600" dirty="0">
                      <a:solidFill>
                        <a:schemeClr val="accent6"/>
                      </a:solidFill>
                    </a:rPr>
                    <a:t>F-scraper</a:t>
                  </a: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CD4D43-908F-45A1-8897-3A7EB0D0F125}"/>
                </a:ext>
              </a:extLst>
            </p:cNvPr>
            <p:cNvSpPr txBox="1"/>
            <p:nvPr/>
          </p:nvSpPr>
          <p:spPr>
            <a:xfrm>
              <a:off x="1913557" y="2382772"/>
              <a:ext cx="922946" cy="584775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50-Ohm kicker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6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B1EB-A6C2-44C4-A28F-24744D9A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Phasing/deflection curve (50 Ohm kicker)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82D70-36A0-4C90-BE1C-B9F2D2F9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200532"/>
          </a:xfrm>
        </p:spPr>
        <p:txBody>
          <a:bodyPr/>
          <a:lstStyle/>
          <a:p>
            <a:r>
              <a:rPr lang="en-US" dirty="0"/>
              <a:t>Nominal voltage = 250 V, +/-10 V drift over the duration of the measurements (a few hours)</a:t>
            </a:r>
          </a:p>
          <a:p>
            <a:r>
              <a:rPr lang="en-US" dirty="0"/>
              <a:t>Analysis with </a:t>
            </a:r>
            <a:r>
              <a:rPr lang="en-US" dirty="0" err="1"/>
              <a:t>OptiM</a:t>
            </a:r>
            <a:r>
              <a:rPr lang="en-US" dirty="0"/>
              <a:t>: the maximum deflection is 8.4 </a:t>
            </a:r>
            <a:r>
              <a:rPr lang="en-US" dirty="0" err="1"/>
              <a:t>mrad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7779-EEB3-42AD-9114-FC84D2DD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8/2/2018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FDE8-780D-42BE-8574-FEE97D64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err="1">
                <a:latin typeface="Helvetica" panose="020B0604020202020204" pitchFamily="34" charset="0"/>
              </a:rPr>
              <a:t>A.Shemyakin</a:t>
            </a:r>
            <a:r>
              <a:rPr lang="en-US" altLang="en-US" dirty="0">
                <a:latin typeface="Helvetica" panose="020B0604020202020204" pitchFamily="34" charset="0"/>
              </a:rPr>
              <a:t> | Kickers characterization</a:t>
            </a:r>
            <a:endParaRPr lang="en-US" altLang="en-US" b="1" dirty="0">
              <a:latin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E74B-2A4F-4C37-BD02-887557F8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D63C-BD83-46E6-ACF1-6308435FC01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34C98-8190-45B0-A189-B9207DCED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" t="4387" r="1496" b="4034"/>
          <a:stretch/>
        </p:blipFill>
        <p:spPr>
          <a:xfrm>
            <a:off x="228600" y="2485577"/>
            <a:ext cx="6272613" cy="3693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0E651-8BC2-435D-B126-626C15EC0D15}"/>
              </a:ext>
            </a:extLst>
          </p:cNvPr>
          <p:cNvSpPr txBox="1"/>
          <p:nvPr/>
        </p:nvSpPr>
        <p:spPr>
          <a:xfrm>
            <a:off x="6614908" y="4595879"/>
            <a:ext cx="2286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separation at the location of F-scraper as a function of the global delay.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Prost.</a:t>
            </a:r>
          </a:p>
        </p:txBody>
      </p:sp>
    </p:spTree>
    <p:extLst>
      <p:ext uri="{BB962C8B-B14F-4D97-AF65-F5344CB8AC3E}">
        <p14:creationId xmlns:p14="http://schemas.microsoft.com/office/powerpoint/2010/main" val="4279825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_EPS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4937</TotalTime>
  <Words>1608</Words>
  <Application>Microsoft Office PowerPoint</Application>
  <PresentationFormat>On-screen Show (4:3)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Geneva</vt:lpstr>
      <vt:lpstr>Helvetica</vt:lpstr>
      <vt:lpstr>Times</vt:lpstr>
      <vt:lpstr>Times New Roman</vt:lpstr>
      <vt:lpstr>FermilabTemplate_EPS</vt:lpstr>
      <vt:lpstr>Fermilab: Footer Only</vt:lpstr>
      <vt:lpstr>Kickers characterization with beam at PIP2IT </vt:lpstr>
      <vt:lpstr>Outline</vt:lpstr>
      <vt:lpstr>Requirements to kickers (recent version)</vt:lpstr>
      <vt:lpstr>MEBT-3 configuration</vt:lpstr>
      <vt:lpstr>Drivers</vt:lpstr>
      <vt:lpstr>Kicker phasing</vt:lpstr>
      <vt:lpstr>Phasing with scrapers and BPM</vt:lpstr>
      <vt:lpstr>50 Ohm deflection measurement</vt:lpstr>
      <vt:lpstr>Phasing/deflection curve (50 Ohm kicker)</vt:lpstr>
      <vt:lpstr>Measuring the kick with differential trajectory</vt:lpstr>
      <vt:lpstr>Discussion on 50 Ohm kicker measurements</vt:lpstr>
      <vt:lpstr>200 Ohm deflection measurement</vt:lpstr>
      <vt:lpstr>Effects on passing bunches</vt:lpstr>
      <vt:lpstr>Centroid motion of passing bunches</vt:lpstr>
      <vt:lpstr>Effect on passing bunches</vt:lpstr>
      <vt:lpstr>Verification of the phase velocity matching</vt:lpstr>
      <vt:lpstr>Arbitrary structure</vt:lpstr>
      <vt:lpstr>Two kickers working in sync</vt:lpstr>
      <vt:lpstr>Tests with high-power beam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Alexander V Shemyakin</dc:creator>
  <cp:lastModifiedBy>Alexander V Shemyakin</cp:lastModifiedBy>
  <cp:revision>61</cp:revision>
  <cp:lastPrinted>2014-01-20T19:40:21Z</cp:lastPrinted>
  <dcterms:created xsi:type="dcterms:W3CDTF">2018-07-20T16:28:52Z</dcterms:created>
  <dcterms:modified xsi:type="dcterms:W3CDTF">2018-08-01T21:10:48Z</dcterms:modified>
</cp:coreProperties>
</file>