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9" r:id="rId2"/>
  </p:sldMasterIdLst>
  <p:notesMasterIdLst>
    <p:notesMasterId r:id="rId21"/>
  </p:notesMasterIdLst>
  <p:sldIdLst>
    <p:sldId id="256" r:id="rId3"/>
    <p:sldId id="334" r:id="rId4"/>
    <p:sldId id="1725" r:id="rId5"/>
    <p:sldId id="363" r:id="rId6"/>
    <p:sldId id="364" r:id="rId7"/>
    <p:sldId id="365" r:id="rId8"/>
    <p:sldId id="366" r:id="rId9"/>
    <p:sldId id="373" r:id="rId10"/>
    <p:sldId id="381" r:id="rId11"/>
    <p:sldId id="1717" r:id="rId12"/>
    <p:sldId id="353" r:id="rId13"/>
    <p:sldId id="1718" r:id="rId14"/>
    <p:sldId id="1719" r:id="rId15"/>
    <p:sldId id="1724" r:id="rId16"/>
    <p:sldId id="1722" r:id="rId17"/>
    <p:sldId id="1723" r:id="rId18"/>
    <p:sldId id="1720" r:id="rId19"/>
    <p:sldId id="172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5" autoAdjust="0"/>
    <p:restoredTop sz="94503"/>
  </p:normalViewPr>
  <p:slideViewPr>
    <p:cSldViewPr snapToGrid="0" snapToObjects="1">
      <p:cViewPr varScale="1">
        <p:scale>
          <a:sx n="92" d="100"/>
          <a:sy n="92" d="100"/>
        </p:scale>
        <p:origin x="20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74"/>
    </p:cViewPr>
  </p:sorterViewPr>
  <p:notesViewPr>
    <p:cSldViewPr snapToGrid="0" snapToObjects="1">
      <p:cViewPr varScale="1">
        <p:scale>
          <a:sx n="77" d="100"/>
          <a:sy n="77" d="100"/>
        </p:scale>
        <p:origin x="188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95B2-D29A-014A-9F7A-28300D120002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704F-45EC-824F-84B1-4FA33180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Circle your part of the upgrade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704F-45EC-824F-84B1-4FA331800B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3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Circle your part of the upgrade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704F-45EC-824F-84B1-4FA331800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704F-45EC-824F-84B1-4FA331800B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6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704F-45EC-824F-84B1-4FA331800B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704F-45EC-824F-84B1-4FA331800B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03" y="1034739"/>
            <a:ext cx="7428053" cy="14885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709"/>
            <a:ext cx="6858000" cy="1045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0"/>
            <a:ext cx="9144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tal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 userDrawn="1"/>
        </p:nvSpPr>
        <p:spPr>
          <a:xfrm>
            <a:off x="124968" y="2580805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 userDrawn="1"/>
        </p:nvSpPr>
        <p:spPr>
          <a:xfrm>
            <a:off x="124968" y="4029989"/>
            <a:ext cx="8894065" cy="2208444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4968" y="1130704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33307" y="2706484"/>
            <a:ext cx="55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No.</a:t>
            </a:r>
          </a:p>
          <a:p>
            <a:pPr algn="ctr"/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hrs</a:t>
            </a:r>
            <a:endParaRPr lang="en-US" sz="14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47518" y="2706484"/>
            <a:ext cx="11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Hourly rate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w/ fringe ($)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962245" y="5203246"/>
            <a:ext cx="321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Risk-based</a:t>
            </a:r>
            <a:r>
              <a:rPr lang="en-US" sz="1800" b="1" baseline="0" dirty="0">
                <a:solidFill>
                  <a:srgbClr val="800080"/>
                </a:solidFill>
                <a:latin typeface="Arial"/>
                <a:cs typeface="Arial"/>
              </a:rPr>
              <a:t> c</a:t>
            </a:r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ontingency ($)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76630" y="4218659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65672" y="4141715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M&amp;S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10049" y="4172493"/>
            <a:ext cx="31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5102" y="4172493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8635" y="4218659"/>
            <a:ext cx="117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57032" y="4141715"/>
            <a:ext cx="15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Labor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42273" y="2851492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  <a:endParaRPr lang="en-US" sz="18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6284" y="2805325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80996" y="2783428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354023" y="2752651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4954924" y="2783428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920237" y="2604897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6105554" y="2604897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6878978" y="2752651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94973" y="2783428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7961400" y="2604897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542233" y="2604897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249034" y="2783428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8083431" y="2760436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3094625" y="2783428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3014557" y="4044456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5511421" y="4044456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24289" y="4172493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5963107" y="4044456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8613250" y="4044456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2530538" y="2604897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4406071" y="2604897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 userDrawn="1"/>
        </p:nvSpPr>
        <p:spPr>
          <a:xfrm>
            <a:off x="1533767" y="3205435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2357465" y="2497175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4F81BD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8781439" y="2497175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4F81BD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687588" y="2879363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4F81BD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2665136" y="1392687"/>
            <a:ext cx="1830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Direct M&amp;S cost ($)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142273" y="1421093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  <a:endParaRPr lang="en-US" sz="18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225986" y="1374926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581791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5354818" y="1322252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55719" y="1353029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4921032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6106349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6879773" y="1322252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6595768" y="1353029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7962195" y="1174498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6543028" y="1174498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6249829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8084226" y="1330037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2531333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4406866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534562" y="1775036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2358260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00800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8782234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00800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688383" y="1448964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00800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142273" y="4264826"/>
            <a:ext cx="191726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  <a:endParaRPr lang="en-US" sz="1800" b="1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1955886" y="4218659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1992381" y="4641505"/>
            <a:ext cx="1037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2832695" y="3936734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8782234" y="3936734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43107" y="4292216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958459" y="5182261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2260278" y="5274382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1926972" y="5638269"/>
            <a:ext cx="1178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Probability-weighted MC</a:t>
            </a:r>
            <a:r>
              <a:rPr lang="en-US" sz="1100" b="1" baseline="0" dirty="0">
                <a:solidFill>
                  <a:srgbClr val="800080"/>
                </a:solidFill>
                <a:latin typeface="Arial"/>
                <a:cs typeface="Arial"/>
              </a:rPr>
              <a:t> s</a:t>
            </a:r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um over risks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2832695" y="4881043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022107" y="4881043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03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&amp;S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4968" y="1130704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2665136" y="1392687"/>
            <a:ext cx="1830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Direct M&amp;S cost ($)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142273" y="1421093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  <a:endParaRPr lang="en-US" sz="18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225986" y="1374926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581791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5354818" y="1322252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55719" y="1353029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4921032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6106349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6879773" y="1322252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6595768" y="1353029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7962195" y="1174498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6543028" y="1174498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6249829" y="1353029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008000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8084226" y="1330037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2531333" y="1174498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4406866" y="1174498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534562" y="1775036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2358260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00800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8782234" y="1066776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00800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688383" y="1448964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00800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658" y="2393959"/>
            <a:ext cx="8621036" cy="399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85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or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 userDrawn="1"/>
        </p:nvSpPr>
        <p:spPr>
          <a:xfrm>
            <a:off x="124968" y="1128377"/>
            <a:ext cx="8894065" cy="1095372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33307" y="1254056"/>
            <a:ext cx="55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No.</a:t>
            </a:r>
          </a:p>
          <a:p>
            <a:pPr algn="ctr"/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hrs</a:t>
            </a:r>
            <a:endParaRPr lang="en-US" sz="14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47518" y="1254056"/>
            <a:ext cx="11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Hourly rate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w/ fringe ($)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42273" y="1399064"/>
            <a:ext cx="109742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  <a:endParaRPr lang="en-US" sz="18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6284" y="1352897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80996" y="1331000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354023" y="1300223"/>
            <a:ext cx="85046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Indirect 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rate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4954924" y="1331000"/>
            <a:ext cx="53198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920237" y="1152469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6105554" y="1152469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6878978" y="1300223"/>
            <a:ext cx="136430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Escalation</a:t>
            </a:r>
          </a:p>
          <a:p>
            <a:pPr algn="ctr"/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per </a:t>
            </a:r>
            <a:r>
              <a:rPr lang="en-US" sz="1400" b="1" dirty="0" err="1">
                <a:solidFill>
                  <a:srgbClr val="4F81BD"/>
                </a:solidFill>
                <a:latin typeface="Arial"/>
                <a:cs typeface="Arial"/>
              </a:rPr>
              <a:t>yr</a:t>
            </a:r>
            <a:r>
              <a:rPr lang="en-US" sz="1400" b="1" dirty="0">
                <a:solidFill>
                  <a:srgbClr val="4F81BD"/>
                </a:solidFill>
                <a:latin typeface="Arial"/>
                <a:cs typeface="Arial"/>
              </a:rPr>
              <a:t> (%)</a:t>
            </a:r>
            <a:endParaRPr lang="en-US" sz="14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94973" y="1331000"/>
            <a:ext cx="54398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1</a:t>
            </a:r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+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7961400" y="1152469"/>
            <a:ext cx="22872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542233" y="1152469"/>
            <a:ext cx="19593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249034" y="1331000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8083431" y="1308008"/>
            <a:ext cx="77829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No. years</a:t>
            </a:r>
            <a:endParaRPr lang="en-US" sz="1100" b="1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3094625" y="1331000"/>
            <a:ext cx="3123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4F81BD"/>
                </a:solidFill>
                <a:latin typeface="Arial"/>
                <a:cs typeface="Arial"/>
              </a:rPr>
              <a:t>×</a:t>
            </a:r>
            <a:endParaRPr lang="en-US" sz="2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2530538" y="1152469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4406071" y="1152469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4F81BD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 userDrawn="1"/>
        </p:nvSpPr>
        <p:spPr>
          <a:xfrm>
            <a:off x="1533767" y="1753007"/>
            <a:ext cx="82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4F81BD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2357465" y="1044747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4F81BD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8781439" y="1044747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4F81BD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687588" y="1426935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4F81BD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752" y="2372063"/>
            <a:ext cx="8452977" cy="4028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54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ency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 userDrawn="1"/>
        </p:nvSpPr>
        <p:spPr>
          <a:xfrm>
            <a:off x="124968" y="1128377"/>
            <a:ext cx="8894065" cy="2208444"/>
          </a:xfrm>
          <a:prstGeom prst="rect">
            <a:avLst/>
          </a:prstGeom>
          <a:solidFill>
            <a:srgbClr val="FDFFEA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62245" y="2301634"/>
            <a:ext cx="321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Risk-based</a:t>
            </a:r>
            <a:r>
              <a:rPr lang="en-US" sz="1800" b="1" baseline="0" dirty="0">
                <a:solidFill>
                  <a:srgbClr val="800080"/>
                </a:solidFill>
                <a:latin typeface="Arial"/>
                <a:cs typeface="Arial"/>
              </a:rPr>
              <a:t> c</a:t>
            </a:r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ontingency ($)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76630" y="1317047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65672" y="1240103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M&amp;S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10049" y="1270881"/>
            <a:ext cx="31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5102" y="1270881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8635" y="1317047"/>
            <a:ext cx="117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57032" y="1240103"/>
            <a:ext cx="15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Labor Estimate </a:t>
            </a:r>
          </a:p>
          <a:p>
            <a:pPr algn="ctr"/>
            <a:r>
              <a:rPr lang="en-US" sz="1400" b="1" dirty="0" err="1">
                <a:solidFill>
                  <a:srgbClr val="800080"/>
                </a:solidFill>
                <a:latin typeface="Arial"/>
                <a:cs typeface="Arial"/>
              </a:rPr>
              <a:t>Uncert</a:t>
            </a:r>
            <a:r>
              <a:rPr lang="en-US" sz="1400" b="1" dirty="0">
                <a:solidFill>
                  <a:srgbClr val="800080"/>
                </a:solidFill>
                <a:latin typeface="Arial"/>
                <a:cs typeface="Arial"/>
              </a:rPr>
              <a:t>. (%)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527620" y="2613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24"/>
                </a:solidFill>
                <a:latin typeface="Arial"/>
                <a:cs typeface="Arial"/>
              </a:rPr>
              <a:t> Cost ($)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810771" y="261385"/>
            <a:ext cx="15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rial"/>
                <a:cs typeface="Arial"/>
              </a:rPr>
              <a:t>Labor ($)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19570" y="261385"/>
            <a:ext cx="133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M&amp;S ($)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72994" y="261385"/>
            <a:ext cx="25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76943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68144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30365" y="217843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tx2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3014557" y="1142844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5511421" y="1142844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24289" y="1270881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5963107" y="1142844"/>
            <a:ext cx="19646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8613250" y="1142844"/>
            <a:ext cx="169895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lang="en-US" sz="400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142273" y="1363214"/>
            <a:ext cx="191726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/>
            <a:r>
              <a:rPr lang="en-US" sz="1800" b="1" dirty="0">
                <a:solidFill>
                  <a:srgbClr val="800080"/>
                </a:solidFill>
                <a:latin typeface="Arial"/>
                <a:cs typeface="Arial"/>
              </a:rPr>
              <a:t>Contingency ($)</a:t>
            </a:r>
            <a:endParaRPr lang="en-US" sz="1800" b="1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1955886" y="1317047"/>
            <a:ext cx="35831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400" b="0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endParaRPr lang="en-US" sz="2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1992381" y="1739893"/>
            <a:ext cx="1037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Sum over</a:t>
            </a:r>
          </a:p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2832695" y="1035122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8782234" y="1035122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43107" y="1390604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958459" y="2280649"/>
            <a:ext cx="39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  <a:latin typeface="Arial"/>
                <a:cs typeface="Arial"/>
              </a:rPr>
              <a:t>+            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2260278" y="2372770"/>
            <a:ext cx="502000" cy="82073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0" b="0" baseline="30000" dirty="0">
                <a:solidFill>
                  <a:srgbClr val="800080"/>
                </a:solidFill>
                <a:latin typeface="Arial"/>
                <a:cs typeface="Arial"/>
              </a:rPr>
              <a:t>Σ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1926972" y="2736657"/>
            <a:ext cx="1178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Probability-weighted MC</a:t>
            </a:r>
            <a:r>
              <a:rPr lang="en-US" sz="1100" b="1" baseline="0" dirty="0">
                <a:solidFill>
                  <a:srgbClr val="800080"/>
                </a:solidFill>
                <a:latin typeface="Arial"/>
                <a:cs typeface="Arial"/>
              </a:rPr>
              <a:t> s</a:t>
            </a:r>
            <a:r>
              <a:rPr lang="en-US" sz="1100" b="1" dirty="0">
                <a:solidFill>
                  <a:srgbClr val="800080"/>
                </a:solidFill>
                <a:latin typeface="Arial"/>
                <a:cs typeface="Arial"/>
              </a:rPr>
              <a:t>um over risks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2832695" y="1979431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dirty="0">
                <a:solidFill>
                  <a:srgbClr val="800080"/>
                </a:solidFill>
                <a:latin typeface="Arial"/>
                <a:cs typeface="Arial"/>
              </a:rPr>
              <a:t>[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022107" y="1979431"/>
            <a:ext cx="19646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400" b="0" baseline="0" dirty="0">
                <a:solidFill>
                  <a:srgbClr val="800080"/>
                </a:solidFill>
                <a:latin typeface="Arial"/>
                <a:cs typeface="Arial"/>
              </a:rPr>
              <a:t>]</a:t>
            </a:r>
            <a:endParaRPr lang="en-US" sz="5400" b="0" baseline="30000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988" y="3459163"/>
            <a:ext cx="8453170" cy="2905125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87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6" y="972273"/>
            <a:ext cx="8650184" cy="5521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FF0000"/>
              </a:buClr>
              <a:buFont typeface="Wingdings" charset="2"/>
              <a:buChar char="§"/>
              <a:defRPr/>
            </a:lvl1pPr>
            <a:lvl2pPr marL="685800" indent="-228600">
              <a:buClr>
                <a:srgbClr val="0070C0"/>
              </a:buClr>
              <a:buSzPct val="90000"/>
              <a:buFont typeface="Wingdings" charset="2"/>
              <a:buChar char="§"/>
              <a:defRPr>
                <a:solidFill>
                  <a:srgbClr val="0070C0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/>
            </a:lvl3pPr>
            <a:lvl4pPr marL="1600200" indent="-228600">
              <a:buSzPct val="80000"/>
              <a:buFont typeface="Arial" charset="0"/>
              <a:buChar char="•"/>
              <a:defRPr/>
            </a:lvl4pPr>
            <a:lvl5pPr>
              <a:buSzPct val="6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1592263" y="111125"/>
            <a:ext cx="7408862" cy="698500"/>
          </a:xfrm>
          <a:prstGeom prst="rect">
            <a:avLst/>
          </a:prstGeom>
          <a:gradFill rotWithShape="1">
            <a:gsLst>
              <a:gs pos="0">
                <a:srgbClr val="00EE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05" y="149727"/>
            <a:ext cx="7405245" cy="625776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9043A-9C19-49C4-A95E-BA77CD96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EBF2-BCE3-48C2-B110-A0135135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4343-C765-4728-8B1D-A03BC90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 bwMode="auto">
          <a:xfrm>
            <a:off x="1592263" y="111125"/>
            <a:ext cx="7408862" cy="698500"/>
          </a:xfrm>
          <a:prstGeom prst="rect">
            <a:avLst/>
          </a:prstGeom>
          <a:gradFill rotWithShape="1">
            <a:gsLst>
              <a:gs pos="0">
                <a:srgbClr val="00EE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4305" y="161300"/>
            <a:ext cx="7405245" cy="625776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ACD47-F1CF-4778-B451-783D71AB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061E1-B546-4E1F-96F6-893EE644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94534-F9B4-4E85-B84B-2824B09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515" y="1895386"/>
            <a:ext cx="7473416" cy="818641"/>
          </a:xfrm>
          <a:noFill/>
        </p:spPr>
        <p:txBody>
          <a:bodyPr lIns="0" tIns="0" rIns="0" bIns="0">
            <a:normAutofit/>
          </a:bodyPr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515" y="2720635"/>
            <a:ext cx="4664981" cy="106592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98"/>
          <a:stretch/>
        </p:blipFill>
        <p:spPr>
          <a:xfrm>
            <a:off x="0" y="3902075"/>
            <a:ext cx="9151200" cy="2585515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7743" y="6516686"/>
            <a:ext cx="4923188" cy="27824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504780"/>
            <a:ext cx="2817628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162" y="2214860"/>
            <a:ext cx="6357114" cy="1475091"/>
          </a:xfrm>
          <a:noFill/>
        </p:spPr>
        <p:txBody>
          <a:bodyPr lIns="0" tIns="0" rIns="0" bIns="0">
            <a:normAutofit/>
          </a:bodyPr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162" y="3689951"/>
            <a:ext cx="4664981" cy="134058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7743" y="6516686"/>
            <a:ext cx="4923188" cy="27824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504780"/>
            <a:ext cx="2817628" cy="30205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85F8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thi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40" y="1030771"/>
            <a:ext cx="5582542" cy="5382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39875" y="109312"/>
            <a:ext cx="7508517" cy="7128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85F8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18552"/>
            <a:ext cx="5082814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391397" y="6518551"/>
            <a:ext cx="2987059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4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9" y="2690037"/>
            <a:ext cx="8228533" cy="3796615"/>
          </a:xfrm>
        </p:spPr>
        <p:txBody>
          <a:bodyPr/>
          <a:lstStyle>
            <a:lvl1pPr marL="0" indent="0" algn="ctr">
              <a:buNone/>
              <a:defRPr sz="4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3544" y="110440"/>
            <a:ext cx="7355331" cy="69981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00EE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6" y="6518552"/>
            <a:ext cx="5059064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403273" y="6518551"/>
            <a:ext cx="2975183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DE6A881-9BCD-C74F-AD28-355C948E3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42362"/>
            <a:ext cx="5720630" cy="27824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3"/>
          </p:nvPr>
        </p:nvSpPr>
        <p:spPr>
          <a:xfrm>
            <a:off x="6411433" y="6518551"/>
            <a:ext cx="1967023" cy="30205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3975"/>
            <a:ext cx="1387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652894"/>
            <a:ext cx="9144000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FEAE3-E895-4D7E-9E35-2D094692C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7006" y="6669302"/>
            <a:ext cx="1108239" cy="188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13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D588A-C896-41F2-A792-22B0D4C1E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313" y="6669302"/>
            <a:ext cx="6907376" cy="188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20115-48C4-4C93-B7EE-A517A6F53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0287" y="6669302"/>
            <a:ext cx="483713" cy="188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0552-FB02-410F-939C-3D61A3BA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734" y="110440"/>
            <a:ext cx="7409390" cy="69981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7BF6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039" y="1030771"/>
            <a:ext cx="8426345" cy="5382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572" y="6492875"/>
            <a:ext cx="596428" cy="365125"/>
          </a:xfrm>
          <a:prstGeom prst="rect">
            <a:avLst/>
          </a:prstGeom>
        </p:spPr>
        <p:txBody>
          <a:bodyPr vert="horz" wrap="square" lIns="0" tIns="46800" rIns="0" bIns="46800" rtlCol="0" anchor="ctr" anchorCtr="0">
            <a:noAutofit/>
          </a:bodyPr>
          <a:lstStyle>
            <a:lvl1pPr algn="ctr">
              <a:defRPr sz="1100" b="0">
                <a:solidFill>
                  <a:srgbClr val="A6A6A6"/>
                </a:solidFill>
              </a:defRPr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86652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0"/>
          <p:cNvSpPr txBox="1">
            <a:spLocks/>
          </p:cNvSpPr>
          <p:nvPr userDrawn="1"/>
        </p:nvSpPr>
        <p:spPr>
          <a:xfrm>
            <a:off x="319039" y="6510464"/>
            <a:ext cx="3019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748" y="53894"/>
            <a:ext cx="1387864" cy="884880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705" y="6542362"/>
            <a:ext cx="5720630" cy="2782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922335" y="6518551"/>
            <a:ext cx="2456121" cy="30205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June 13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rgbClr val="C80005"/>
          </a:solidFill>
          <a:latin typeface="Arial"/>
          <a:ea typeface="+mj-ea"/>
          <a:cs typeface="Arial"/>
        </a:defRPr>
      </a:lvl1pPr>
    </p:titleStyle>
    <p:bodyStyle>
      <a:lvl1pPr marL="269875" indent="-269875" algn="l" defTabSz="457200" rtl="0" eaLnBrk="1" latinLnBrk="0" hangingPunct="1">
        <a:lnSpc>
          <a:spcPct val="100000"/>
        </a:lnSpc>
        <a:spcBef>
          <a:spcPts val="1800"/>
        </a:spcBef>
        <a:buClr>
          <a:srgbClr val="C80005"/>
        </a:buClr>
        <a:buSzPct val="100000"/>
        <a:buFont typeface="Wingdings" charset="2"/>
        <a:buChar char="§"/>
        <a:defRPr sz="2400" b="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Courier New"/>
        <a:buChar char="o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200" kern="1200" baseline="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ms-docdb.cern.ch/cgi-bin/DocDB/ShowDocument?docid=1321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ms-docdb.cern.ch/cgi-bin/DocDB/ShowDocument?docid=132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ms-docdb.cern.ch/cgi-bin/DocDB/ShowDocument?docid=132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B8B13-4FF3-FA4F-BD70-A27D16F6E311}"/>
              </a:ext>
            </a:extLst>
          </p:cNvPr>
          <p:cNvSpPr>
            <a:spLocks noGrp="1"/>
          </p:cNvSpPr>
          <p:nvPr/>
        </p:nvSpPr>
        <p:spPr>
          <a:xfrm>
            <a:off x="218209" y="939349"/>
            <a:ext cx="9144000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HL LHC CMS Detector Project:  Outer Tracker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962AF8-9C77-3747-8C18-FFEAC3496B9D}"/>
              </a:ext>
            </a:extLst>
          </p:cNvPr>
          <p:cNvSpPr>
            <a:spLocks noGrp="1"/>
          </p:cNvSpPr>
          <p:nvPr/>
        </p:nvSpPr>
        <p:spPr>
          <a:xfrm>
            <a:off x="584811" y="2193325"/>
            <a:ext cx="5214856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Steve Nahn</a:t>
            </a:r>
          </a:p>
          <a:p>
            <a:r>
              <a:rPr lang="en-US" dirty="0"/>
              <a:t>June 13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6B61D-C4C8-49A0-8628-10E4F8E1A333}"/>
              </a:ext>
            </a:extLst>
          </p:cNvPr>
          <p:cNvSpPr txBox="1"/>
          <p:nvPr/>
        </p:nvSpPr>
        <p:spPr>
          <a:xfrm>
            <a:off x="4031673" y="2369127"/>
            <a:ext cx="392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hastily recycled from recent CD-1 review, and augmented appropriately.  Pardon the dust…</a:t>
            </a:r>
          </a:p>
        </p:txBody>
      </p:sp>
    </p:spTree>
    <p:extLst>
      <p:ext uri="{BB962C8B-B14F-4D97-AF65-F5344CB8AC3E}">
        <p14:creationId xmlns:p14="http://schemas.microsoft.com/office/powerpoint/2010/main" val="106435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D0ACF-9E50-4B58-8E10-8A0AAA11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to Level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2FA9-1D2E-4542-B9EC-970B3CAB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FC8E-C12A-4256-BB7B-A4EAD343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9919B-537A-42BA-A307-93ADE40E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89474C-D0CA-4E56-BE63-0454CF39F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b="20226"/>
          <a:stretch/>
        </p:blipFill>
        <p:spPr>
          <a:xfrm>
            <a:off x="59467" y="899028"/>
            <a:ext cx="9019819" cy="5958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AD749-9C0A-460A-8048-244CCBB05A94}"/>
              </a:ext>
            </a:extLst>
          </p:cNvPr>
          <p:cNvSpPr txBox="1"/>
          <p:nvPr/>
        </p:nvSpPr>
        <p:spPr>
          <a:xfrm>
            <a:off x="127043" y="896959"/>
            <a:ext cx="2003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Suppressed:  402.2.1 Milestones and 402.2.2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C4469-5DBB-4A3B-8898-17CD86A99EE4}"/>
              </a:ext>
            </a:extLst>
          </p:cNvPr>
          <p:cNvSpPr txBox="1"/>
          <p:nvPr/>
        </p:nvSpPr>
        <p:spPr>
          <a:xfrm>
            <a:off x="87313" y="2246558"/>
            <a:ext cx="126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Uli</a:t>
            </a:r>
            <a:r>
              <a:rPr lang="en-US" sz="1200" dirty="0"/>
              <a:t> </a:t>
            </a:r>
            <a:r>
              <a:rPr lang="en-US" sz="1200" dirty="0" err="1"/>
              <a:t>Heintz</a:t>
            </a:r>
            <a:r>
              <a:rPr lang="en-US" sz="1200" dirty="0"/>
              <a:t>, Brown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C47CB-1484-44D2-B678-38ABFF0A1CD4}"/>
              </a:ext>
            </a:extLst>
          </p:cNvPr>
          <p:cNvSpPr txBox="1"/>
          <p:nvPr/>
        </p:nvSpPr>
        <p:spPr>
          <a:xfrm>
            <a:off x="1905022" y="2244656"/>
            <a:ext cx="134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Petra Merkel FNAL</a:t>
            </a:r>
          </a:p>
          <a:p>
            <a:r>
              <a:rPr lang="en-US" sz="1200" dirty="0"/>
              <a:t>Yuri </a:t>
            </a:r>
            <a:r>
              <a:rPr lang="en-US" sz="1200" dirty="0" err="1"/>
              <a:t>Gershtein</a:t>
            </a:r>
            <a:r>
              <a:rPr lang="en-US" sz="1200" dirty="0"/>
              <a:t>, RU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C57C0-F253-4B84-99A9-76B0DF8C8B05}"/>
              </a:ext>
            </a:extLst>
          </p:cNvPr>
          <p:cNvSpPr txBox="1"/>
          <p:nvPr/>
        </p:nvSpPr>
        <p:spPr>
          <a:xfrm>
            <a:off x="3649464" y="2224580"/>
            <a:ext cx="151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Lenny Spiegel FNAL</a:t>
            </a:r>
          </a:p>
          <a:p>
            <a:r>
              <a:rPr lang="en-US" sz="1200" dirty="0"/>
              <a:t>Meenakshi </a:t>
            </a:r>
            <a:r>
              <a:rPr lang="en-US" sz="1200" dirty="0" err="1"/>
              <a:t>Narain</a:t>
            </a:r>
            <a:r>
              <a:rPr lang="en-US" sz="1200" dirty="0"/>
              <a:t> BR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3FFE5-4464-44B3-BFE4-C6778EB39572}"/>
              </a:ext>
            </a:extLst>
          </p:cNvPr>
          <p:cNvSpPr txBox="1"/>
          <p:nvPr/>
        </p:nvSpPr>
        <p:spPr>
          <a:xfrm>
            <a:off x="5539488" y="2237704"/>
            <a:ext cx="162512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Stefan </a:t>
            </a:r>
            <a:r>
              <a:rPr lang="en-US" sz="1200" dirty="0" err="1">
                <a:solidFill>
                  <a:srgbClr val="FF0000"/>
                </a:solidFill>
              </a:rPr>
              <a:t>Gruenendahl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Ron Lipton, FNAL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E5D5C-B406-4591-8D98-E4BC58E66F41}"/>
              </a:ext>
            </a:extLst>
          </p:cNvPr>
          <p:cNvSpPr txBox="1"/>
          <p:nvPr/>
        </p:nvSpPr>
        <p:spPr>
          <a:xfrm>
            <a:off x="8078875" y="0"/>
            <a:ext cx="1065126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#5,7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EB364-1062-439A-AED0-FAEDB0E8AA99}"/>
              </a:ext>
            </a:extLst>
          </p:cNvPr>
          <p:cNvSpPr txBox="1"/>
          <p:nvPr/>
        </p:nvSpPr>
        <p:spPr>
          <a:xfrm>
            <a:off x="7502811" y="2383653"/>
            <a:ext cx="11082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SG, RL, FNAL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D257F0-CE0E-403E-817A-36CA53FBB73D}"/>
              </a:ext>
            </a:extLst>
          </p:cNvPr>
          <p:cNvSpPr txBox="1"/>
          <p:nvPr/>
        </p:nvSpPr>
        <p:spPr>
          <a:xfrm>
            <a:off x="5324123" y="330821"/>
            <a:ext cx="29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WBS dictionary: </a:t>
            </a:r>
            <a:r>
              <a:rPr lang="en-US" dirty="0" err="1">
                <a:hlinkClick r:id="rId4"/>
              </a:rPr>
              <a:t>DocDb</a:t>
            </a:r>
            <a:r>
              <a:rPr lang="en-US" dirty="0">
                <a:hlinkClick r:id="rId4"/>
              </a:rPr>
              <a:t> 13216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EC5A0-013E-424E-8079-572F6622B848}"/>
              </a:ext>
            </a:extLst>
          </p:cNvPr>
          <p:cNvSpPr txBox="1"/>
          <p:nvPr/>
        </p:nvSpPr>
        <p:spPr>
          <a:xfrm rot="17975469">
            <a:off x="-40768" y="4855814"/>
            <a:ext cx="2367186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Irradiation Facility at FNAL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587C5-4306-457A-9D2E-71D8AC3402F3}"/>
              </a:ext>
            </a:extLst>
          </p:cNvPr>
          <p:cNvSpPr txBox="1"/>
          <p:nvPr/>
        </p:nvSpPr>
        <p:spPr>
          <a:xfrm>
            <a:off x="2127952" y="3425961"/>
            <a:ext cx="177535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FNAL responsibility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B3FD74-9FEE-4ABF-9CF5-E96B13E4D816}"/>
              </a:ext>
            </a:extLst>
          </p:cNvPr>
          <p:cNvSpPr txBox="1"/>
          <p:nvPr/>
        </p:nvSpPr>
        <p:spPr>
          <a:xfrm>
            <a:off x="2334004" y="4145993"/>
            <a:ext cx="1206997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FNAL-driven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80A93D-A000-4686-B034-B8D797431D77}"/>
              </a:ext>
            </a:extLst>
          </p:cNvPr>
          <p:cNvSpPr txBox="1"/>
          <p:nvPr/>
        </p:nvSpPr>
        <p:spPr>
          <a:xfrm>
            <a:off x="2384700" y="4940866"/>
            <a:ext cx="1206997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FNAL-driven</a:t>
            </a:r>
          </a:p>
          <a:p>
            <a:r>
              <a:rPr lang="en-US" sz="1600" dirty="0"/>
              <a:t> -- SCD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FA908-751B-459B-8736-EA1FD79A2990}"/>
              </a:ext>
            </a:extLst>
          </p:cNvPr>
          <p:cNvSpPr txBox="1"/>
          <p:nvPr/>
        </p:nvSpPr>
        <p:spPr>
          <a:xfrm>
            <a:off x="4833654" y="3361335"/>
            <a:ext cx="622799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SiDet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691E40-04E2-4488-ADC2-9AA9B7666E12}"/>
              </a:ext>
            </a:extLst>
          </p:cNvPr>
          <p:cNvSpPr txBox="1"/>
          <p:nvPr/>
        </p:nvSpPr>
        <p:spPr>
          <a:xfrm>
            <a:off x="4833653" y="5045380"/>
            <a:ext cx="622799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SiDet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EB116-6024-4536-902D-D096A1A857E0}"/>
              </a:ext>
            </a:extLst>
          </p:cNvPr>
          <p:cNvSpPr txBox="1"/>
          <p:nvPr/>
        </p:nvSpPr>
        <p:spPr>
          <a:xfrm rot="18210768">
            <a:off x="5381210" y="3833631"/>
            <a:ext cx="2249205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Carbon Fiber, C0</a:t>
            </a:r>
            <a:r>
              <a:rPr lang="en-US" sz="1600" baseline="-25000" dirty="0"/>
              <a:t>2 </a:t>
            </a:r>
            <a:r>
              <a:rPr lang="en-US" sz="1600" dirty="0"/>
              <a:t>cooling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4D266-5D80-4B1A-A8C9-32DF931495CB}"/>
              </a:ext>
            </a:extLst>
          </p:cNvPr>
          <p:cNvSpPr txBox="1"/>
          <p:nvPr/>
        </p:nvSpPr>
        <p:spPr>
          <a:xfrm>
            <a:off x="8320008" y="3361335"/>
            <a:ext cx="845103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PPD 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A8525-C954-4233-9E36-9D72D9852194}"/>
              </a:ext>
            </a:extLst>
          </p:cNvPr>
          <p:cNvSpPr txBox="1"/>
          <p:nvPr/>
        </p:nvSpPr>
        <p:spPr>
          <a:xfrm>
            <a:off x="8234183" y="5749447"/>
            <a:ext cx="845103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PPD 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8C62C8-8F0D-43B1-B96C-5346C7AEF5A6}"/>
              </a:ext>
            </a:extLst>
          </p:cNvPr>
          <p:cNvSpPr txBox="1"/>
          <p:nvPr/>
        </p:nvSpPr>
        <p:spPr>
          <a:xfrm>
            <a:off x="8404657" y="4314551"/>
            <a:ext cx="622799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SiDet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897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249FF1-2DD5-FD4D-A536-E2BA7963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Cartoon Schedule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8BDF4B-7FAF-FF45-84DD-4C8EBE5A666C}"/>
              </a:ext>
            </a:extLst>
          </p:cNvPr>
          <p:cNvGrpSpPr/>
          <p:nvPr/>
        </p:nvGrpSpPr>
        <p:grpSpPr>
          <a:xfrm>
            <a:off x="54430" y="6075576"/>
            <a:ext cx="9052560" cy="643672"/>
            <a:chOff x="235301" y="5898600"/>
            <a:chExt cx="8673399" cy="643672"/>
          </a:xfrm>
        </p:grpSpPr>
        <p:sp>
          <p:nvSpPr>
            <p:cNvPr id="5" name="Arrow: Right 84">
              <a:extLst>
                <a:ext uri="{FF2B5EF4-FFF2-40B4-BE49-F238E27FC236}">
                  <a16:creationId xmlns:a16="http://schemas.microsoft.com/office/drawing/2014/main" id="{58003224-B094-5D4C-A445-4CF44FE5FE12}"/>
                </a:ext>
              </a:extLst>
            </p:cNvPr>
            <p:cNvSpPr/>
            <p:nvPr/>
          </p:nvSpPr>
          <p:spPr>
            <a:xfrm>
              <a:off x="261551" y="5898600"/>
              <a:ext cx="8592681" cy="643672"/>
            </a:xfrm>
            <a:prstGeom prst="rightArrow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85">
              <a:extLst>
                <a:ext uri="{FF2B5EF4-FFF2-40B4-BE49-F238E27FC236}">
                  <a16:creationId xmlns:a16="http://schemas.microsoft.com/office/drawing/2014/main" id="{9508B226-0378-D94D-992F-DA3912517D56}"/>
                </a:ext>
              </a:extLst>
            </p:cNvPr>
            <p:cNvSpPr/>
            <p:nvPr/>
          </p:nvSpPr>
          <p:spPr>
            <a:xfrm>
              <a:off x="825313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FY26</a:t>
              </a:r>
            </a:p>
          </p:txBody>
        </p:sp>
        <p:sp>
          <p:nvSpPr>
            <p:cNvPr id="7" name="Freeform: Shape 86">
              <a:extLst>
                <a:ext uri="{FF2B5EF4-FFF2-40B4-BE49-F238E27FC236}">
                  <a16:creationId xmlns:a16="http://schemas.microsoft.com/office/drawing/2014/main" id="{D0FD6E45-87C2-4D4A-A191-7231C0824B05}"/>
                </a:ext>
              </a:extLst>
            </p:cNvPr>
            <p:cNvSpPr/>
            <p:nvPr/>
          </p:nvSpPr>
          <p:spPr>
            <a:xfrm>
              <a:off x="736226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FY25</a:t>
              </a:r>
            </a:p>
          </p:txBody>
        </p:sp>
        <p:sp>
          <p:nvSpPr>
            <p:cNvPr id="8" name="Freeform: Shape 87">
              <a:extLst>
                <a:ext uri="{FF2B5EF4-FFF2-40B4-BE49-F238E27FC236}">
                  <a16:creationId xmlns:a16="http://schemas.microsoft.com/office/drawing/2014/main" id="{7A81D642-D305-B441-B0CD-6F4514C71916}"/>
                </a:ext>
              </a:extLst>
            </p:cNvPr>
            <p:cNvSpPr/>
            <p:nvPr/>
          </p:nvSpPr>
          <p:spPr>
            <a:xfrm>
              <a:off x="647139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FY24</a:t>
              </a:r>
            </a:p>
          </p:txBody>
        </p:sp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11578BB9-E098-3348-8D6E-CA168D3A0FED}"/>
                </a:ext>
              </a:extLst>
            </p:cNvPr>
            <p:cNvSpPr/>
            <p:nvPr/>
          </p:nvSpPr>
          <p:spPr>
            <a:xfrm>
              <a:off x="558052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FY23</a:t>
              </a:r>
            </a:p>
          </p:txBody>
        </p:sp>
        <p:sp>
          <p:nvSpPr>
            <p:cNvPr id="10" name="Freeform: Shape 89">
              <a:extLst>
                <a:ext uri="{FF2B5EF4-FFF2-40B4-BE49-F238E27FC236}">
                  <a16:creationId xmlns:a16="http://schemas.microsoft.com/office/drawing/2014/main" id="{CBA57FE0-9AD0-3D4C-84E3-088B86F89AFB}"/>
                </a:ext>
              </a:extLst>
            </p:cNvPr>
            <p:cNvSpPr/>
            <p:nvPr/>
          </p:nvSpPr>
          <p:spPr>
            <a:xfrm>
              <a:off x="468965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FY22</a:t>
              </a:r>
            </a:p>
          </p:txBody>
        </p:sp>
        <p:sp>
          <p:nvSpPr>
            <p:cNvPr id="11" name="Freeform: Shape 90">
              <a:extLst>
                <a:ext uri="{FF2B5EF4-FFF2-40B4-BE49-F238E27FC236}">
                  <a16:creationId xmlns:a16="http://schemas.microsoft.com/office/drawing/2014/main" id="{D8350280-BD26-D34D-A71D-0E4E5B27C350}"/>
                </a:ext>
              </a:extLst>
            </p:cNvPr>
            <p:cNvSpPr/>
            <p:nvPr/>
          </p:nvSpPr>
          <p:spPr>
            <a:xfrm>
              <a:off x="379878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FY21</a:t>
              </a:r>
            </a:p>
          </p:txBody>
        </p:sp>
        <p:sp>
          <p:nvSpPr>
            <p:cNvPr id="12" name="Freeform: Shape 91">
              <a:extLst>
                <a:ext uri="{FF2B5EF4-FFF2-40B4-BE49-F238E27FC236}">
                  <a16:creationId xmlns:a16="http://schemas.microsoft.com/office/drawing/2014/main" id="{45EBA3A5-17B0-BE4D-9530-96A10B52FD54}"/>
                </a:ext>
              </a:extLst>
            </p:cNvPr>
            <p:cNvSpPr/>
            <p:nvPr/>
          </p:nvSpPr>
          <p:spPr>
            <a:xfrm>
              <a:off x="290791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FY20</a:t>
              </a:r>
            </a:p>
          </p:txBody>
        </p:sp>
        <p:sp>
          <p:nvSpPr>
            <p:cNvPr id="13" name="Freeform: Shape 92">
              <a:extLst>
                <a:ext uri="{FF2B5EF4-FFF2-40B4-BE49-F238E27FC236}">
                  <a16:creationId xmlns:a16="http://schemas.microsoft.com/office/drawing/2014/main" id="{6EB47B1A-9363-5A40-8E78-3492F0F9FF78}"/>
                </a:ext>
              </a:extLst>
            </p:cNvPr>
            <p:cNvSpPr/>
            <p:nvPr/>
          </p:nvSpPr>
          <p:spPr>
            <a:xfrm>
              <a:off x="201704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FY19</a:t>
              </a:r>
            </a:p>
          </p:txBody>
        </p:sp>
        <p:sp>
          <p:nvSpPr>
            <p:cNvPr id="14" name="Freeform: Shape 93">
              <a:extLst>
                <a:ext uri="{FF2B5EF4-FFF2-40B4-BE49-F238E27FC236}">
                  <a16:creationId xmlns:a16="http://schemas.microsoft.com/office/drawing/2014/main" id="{B34B5B92-4EF5-C84D-86F9-152998D46F77}"/>
                </a:ext>
              </a:extLst>
            </p:cNvPr>
            <p:cNvSpPr/>
            <p:nvPr/>
          </p:nvSpPr>
          <p:spPr>
            <a:xfrm>
              <a:off x="112617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FY18</a:t>
              </a:r>
            </a:p>
          </p:txBody>
        </p:sp>
        <p:sp>
          <p:nvSpPr>
            <p:cNvPr id="15" name="Freeform: Shape 94">
              <a:extLst>
                <a:ext uri="{FF2B5EF4-FFF2-40B4-BE49-F238E27FC236}">
                  <a16:creationId xmlns:a16="http://schemas.microsoft.com/office/drawing/2014/main" id="{769A2C0C-0EC7-9F47-A106-56C50A7B70CC}"/>
                </a:ext>
              </a:extLst>
            </p:cNvPr>
            <p:cNvSpPr/>
            <p:nvPr/>
          </p:nvSpPr>
          <p:spPr>
            <a:xfrm>
              <a:off x="235301" y="6081677"/>
              <a:ext cx="655569" cy="321583"/>
            </a:xfrm>
            <a:custGeom>
              <a:avLst/>
              <a:gdLst>
                <a:gd name="connsiteX0" fmla="*/ 0 w 655569"/>
                <a:gd name="connsiteY0" fmla="*/ 0 h 321583"/>
                <a:gd name="connsiteX1" fmla="*/ 655569 w 655569"/>
                <a:gd name="connsiteY1" fmla="*/ 0 h 321583"/>
                <a:gd name="connsiteX2" fmla="*/ 655569 w 655569"/>
                <a:gd name="connsiteY2" fmla="*/ 321583 h 321583"/>
                <a:gd name="connsiteX3" fmla="*/ 0 w 655569"/>
                <a:gd name="connsiteY3" fmla="*/ 321583 h 321583"/>
                <a:gd name="connsiteX4" fmla="*/ 0 w 655569"/>
                <a:gd name="connsiteY4" fmla="*/ 0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69" h="321583">
                  <a:moveTo>
                    <a:pt x="0" y="0"/>
                  </a:moveTo>
                  <a:lnTo>
                    <a:pt x="655569" y="0"/>
                  </a:lnTo>
                  <a:lnTo>
                    <a:pt x="655569" y="321583"/>
                  </a:lnTo>
                  <a:lnTo>
                    <a:pt x="0" y="321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FY17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7B21F6-59CE-234E-9D9A-8261DABF856E}"/>
              </a:ext>
            </a:extLst>
          </p:cNvPr>
          <p:cNvCxnSpPr>
            <a:cxnSpLocks/>
          </p:cNvCxnSpPr>
          <p:nvPr/>
        </p:nvCxnSpPr>
        <p:spPr>
          <a:xfrm flipV="1">
            <a:off x="820395" y="1128550"/>
            <a:ext cx="0" cy="53839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23DCBC-9709-3847-B53F-52B49A3E5C22}"/>
              </a:ext>
            </a:extLst>
          </p:cNvPr>
          <p:cNvCxnSpPr>
            <a:cxnSpLocks/>
          </p:cNvCxnSpPr>
          <p:nvPr/>
        </p:nvCxnSpPr>
        <p:spPr>
          <a:xfrm>
            <a:off x="175000" y="5241345"/>
            <a:ext cx="8860059" cy="0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F2F1AE-F94A-7B44-BC5B-1729A747C712}"/>
              </a:ext>
            </a:extLst>
          </p:cNvPr>
          <p:cNvCxnSpPr>
            <a:cxnSpLocks/>
          </p:cNvCxnSpPr>
          <p:nvPr/>
        </p:nvCxnSpPr>
        <p:spPr>
          <a:xfrm flipV="1">
            <a:off x="1776663" y="1128550"/>
            <a:ext cx="0" cy="53839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C1A95C-C1C7-BA41-AAC3-E8266199186C}"/>
              </a:ext>
            </a:extLst>
          </p:cNvPr>
          <p:cNvCxnSpPr>
            <a:cxnSpLocks/>
          </p:cNvCxnSpPr>
          <p:nvPr/>
        </p:nvCxnSpPr>
        <p:spPr>
          <a:xfrm flipV="1">
            <a:off x="2692734" y="1128550"/>
            <a:ext cx="0" cy="53839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3B4BA-7417-C649-9EE5-180286A518F4}"/>
              </a:ext>
            </a:extLst>
          </p:cNvPr>
          <p:cNvCxnSpPr>
            <a:cxnSpLocks/>
          </p:cNvCxnSpPr>
          <p:nvPr/>
        </p:nvCxnSpPr>
        <p:spPr>
          <a:xfrm flipV="1">
            <a:off x="3659049" y="1128550"/>
            <a:ext cx="0" cy="53839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1DA1E9-5F9D-1D41-96D1-47602C66F447}"/>
              </a:ext>
            </a:extLst>
          </p:cNvPr>
          <p:cNvCxnSpPr>
            <a:cxnSpLocks/>
          </p:cNvCxnSpPr>
          <p:nvPr/>
        </p:nvCxnSpPr>
        <p:spPr>
          <a:xfrm flipV="1">
            <a:off x="4575122" y="1128550"/>
            <a:ext cx="0" cy="53839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E991A6-AC85-8E4F-876C-64019AC204D3}"/>
              </a:ext>
            </a:extLst>
          </p:cNvPr>
          <p:cNvCxnSpPr>
            <a:cxnSpLocks/>
          </p:cNvCxnSpPr>
          <p:nvPr/>
        </p:nvCxnSpPr>
        <p:spPr>
          <a:xfrm flipV="1">
            <a:off x="5521338" y="1140261"/>
            <a:ext cx="5255" cy="537220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38C2FF-46B7-2141-B2A0-B28275DA25E3}"/>
              </a:ext>
            </a:extLst>
          </p:cNvPr>
          <p:cNvCxnSpPr>
            <a:cxnSpLocks/>
          </p:cNvCxnSpPr>
          <p:nvPr/>
        </p:nvCxnSpPr>
        <p:spPr>
          <a:xfrm flipH="1" flipV="1">
            <a:off x="6451042" y="1178782"/>
            <a:ext cx="16514" cy="533368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E09F52-3EAF-B740-BFC3-8A7CA12D0067}"/>
              </a:ext>
            </a:extLst>
          </p:cNvPr>
          <p:cNvCxnSpPr>
            <a:cxnSpLocks/>
          </p:cNvCxnSpPr>
          <p:nvPr/>
        </p:nvCxnSpPr>
        <p:spPr>
          <a:xfrm flipV="1">
            <a:off x="7393678" y="1128549"/>
            <a:ext cx="0" cy="538391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7B3ACB-41AB-D94A-8B9E-3C79A0C0EBBF}"/>
              </a:ext>
            </a:extLst>
          </p:cNvPr>
          <p:cNvCxnSpPr>
            <a:cxnSpLocks/>
          </p:cNvCxnSpPr>
          <p:nvPr/>
        </p:nvCxnSpPr>
        <p:spPr>
          <a:xfrm flipV="1">
            <a:off x="8349945" y="1128549"/>
            <a:ext cx="0" cy="538391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16E20B-6B0D-BC46-8E7D-86670D728FC3}"/>
              </a:ext>
            </a:extLst>
          </p:cNvPr>
          <p:cNvCxnSpPr>
            <a:cxnSpLocks/>
          </p:cNvCxnSpPr>
          <p:nvPr/>
        </p:nvCxnSpPr>
        <p:spPr>
          <a:xfrm>
            <a:off x="88766" y="4442498"/>
            <a:ext cx="8860059" cy="0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752286-EB57-9A4D-99DD-7F69FBC1016B}"/>
              </a:ext>
            </a:extLst>
          </p:cNvPr>
          <p:cNvCxnSpPr>
            <a:cxnSpLocks/>
          </p:cNvCxnSpPr>
          <p:nvPr/>
        </p:nvCxnSpPr>
        <p:spPr>
          <a:xfrm>
            <a:off x="152828" y="3231671"/>
            <a:ext cx="8860059" cy="0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6BD956-5381-0B47-8F6B-5A819C136E53}"/>
              </a:ext>
            </a:extLst>
          </p:cNvPr>
          <p:cNvCxnSpPr>
            <a:cxnSpLocks/>
          </p:cNvCxnSpPr>
          <p:nvPr/>
        </p:nvCxnSpPr>
        <p:spPr>
          <a:xfrm>
            <a:off x="190082" y="2201716"/>
            <a:ext cx="8860059" cy="0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owchart: Decision 115">
            <a:extLst>
              <a:ext uri="{FF2B5EF4-FFF2-40B4-BE49-F238E27FC236}">
                <a16:creationId xmlns:a16="http://schemas.microsoft.com/office/drawing/2014/main" id="{D70F508D-F5CA-2D44-9DF5-3A93E60A3489}"/>
              </a:ext>
            </a:extLst>
          </p:cNvPr>
          <p:cNvSpPr/>
          <p:nvPr/>
        </p:nvSpPr>
        <p:spPr>
          <a:xfrm>
            <a:off x="8876593" y="1061647"/>
            <a:ext cx="245676" cy="228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</a:rPr>
              <a:t>CD4</a:t>
            </a:r>
          </a:p>
        </p:txBody>
      </p:sp>
      <p:sp>
        <p:nvSpPr>
          <p:cNvPr id="30" name="Flowchart: Decision 116">
            <a:extLst>
              <a:ext uri="{FF2B5EF4-FFF2-40B4-BE49-F238E27FC236}">
                <a16:creationId xmlns:a16="http://schemas.microsoft.com/office/drawing/2014/main" id="{0D1C38F1-32A7-4948-9DA2-E4B6A607C227}"/>
              </a:ext>
            </a:extLst>
          </p:cNvPr>
          <p:cNvSpPr/>
          <p:nvPr/>
        </p:nvSpPr>
        <p:spPr>
          <a:xfrm>
            <a:off x="1288964" y="971215"/>
            <a:ext cx="188114" cy="228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</a:rPr>
              <a:t>CD1</a:t>
            </a:r>
          </a:p>
        </p:txBody>
      </p:sp>
      <p:sp>
        <p:nvSpPr>
          <p:cNvPr id="31" name="Flowchart: Decision 117">
            <a:extLst>
              <a:ext uri="{FF2B5EF4-FFF2-40B4-BE49-F238E27FC236}">
                <a16:creationId xmlns:a16="http://schemas.microsoft.com/office/drawing/2014/main" id="{27B31F77-A6B9-3B45-B477-7655B50E61ED}"/>
              </a:ext>
            </a:extLst>
          </p:cNvPr>
          <p:cNvSpPr/>
          <p:nvPr/>
        </p:nvSpPr>
        <p:spPr>
          <a:xfrm>
            <a:off x="2584068" y="971215"/>
            <a:ext cx="245676" cy="228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</a:rPr>
              <a:t>CD 2/3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3CA256-4C97-2642-8ED2-D4920C076AD1}"/>
              </a:ext>
            </a:extLst>
          </p:cNvPr>
          <p:cNvGrpSpPr/>
          <p:nvPr/>
        </p:nvGrpSpPr>
        <p:grpSpPr>
          <a:xfrm>
            <a:off x="-85810" y="1176268"/>
            <a:ext cx="8934384" cy="338554"/>
            <a:chOff x="-85810" y="999292"/>
            <a:chExt cx="8934384" cy="3385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5EFA29-6339-4544-AC45-5AAE46D2B868}"/>
                </a:ext>
              </a:extLst>
            </p:cNvPr>
            <p:cNvSpPr/>
            <p:nvPr/>
          </p:nvSpPr>
          <p:spPr>
            <a:xfrm>
              <a:off x="1887721" y="1054268"/>
              <a:ext cx="2002288" cy="2286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40000"/>
                  </a:srgbClr>
                </a:gs>
                <a:gs pos="26250">
                  <a:srgbClr val="7030A0"/>
                </a:gs>
                <a:gs pos="75000">
                  <a:srgbClr val="7030A0"/>
                </a:gs>
                <a:gs pos="100000">
                  <a:srgbClr val="7030A0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LS 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CEA732-879F-A548-A582-E880C3F504EB}"/>
                </a:ext>
              </a:extLst>
            </p:cNvPr>
            <p:cNvSpPr txBox="1"/>
            <p:nvPr/>
          </p:nvSpPr>
          <p:spPr>
            <a:xfrm>
              <a:off x="-85810" y="999292"/>
              <a:ext cx="508473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457200"/>
              <a:r>
                <a:rPr lang="en-US" sz="1600" dirty="0">
                  <a:solidFill>
                    <a:prstClr val="black"/>
                  </a:solidFill>
                </a:rPr>
                <a:t>LHC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1FE21C-B8EB-8547-83C6-A5165415A140}"/>
                </a:ext>
              </a:extLst>
            </p:cNvPr>
            <p:cNvSpPr/>
            <p:nvPr/>
          </p:nvSpPr>
          <p:spPr>
            <a:xfrm>
              <a:off x="924701" y="1054268"/>
              <a:ext cx="205334" cy="2286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40000"/>
                  </a:srgbClr>
                </a:gs>
                <a:gs pos="26250">
                  <a:srgbClr val="7030A0"/>
                </a:gs>
                <a:gs pos="75000">
                  <a:srgbClr val="7030A0"/>
                </a:gs>
                <a:gs pos="100000">
                  <a:srgbClr val="7030A0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CFB874-1374-5747-BF35-E6492227C824}"/>
                </a:ext>
              </a:extLst>
            </p:cNvPr>
            <p:cNvSpPr/>
            <p:nvPr/>
          </p:nvSpPr>
          <p:spPr>
            <a:xfrm>
              <a:off x="404346" y="1054268"/>
              <a:ext cx="520318" cy="228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4000"/>
                  </a:srgbClr>
                </a:gs>
                <a:gs pos="26250">
                  <a:srgbClr val="FF0000"/>
                </a:gs>
                <a:gs pos="75000">
                  <a:srgbClr val="FF0000"/>
                </a:gs>
                <a:gs pos="100000">
                  <a:srgbClr val="FF0000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Physics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D7479F-F413-9B45-9B8B-DFEB040B6C93}"/>
                </a:ext>
              </a:extLst>
            </p:cNvPr>
            <p:cNvSpPr/>
            <p:nvPr/>
          </p:nvSpPr>
          <p:spPr>
            <a:xfrm>
              <a:off x="1119452" y="1054268"/>
              <a:ext cx="761478" cy="228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4000"/>
                  </a:srgbClr>
                </a:gs>
                <a:gs pos="26250">
                  <a:srgbClr val="FF0000"/>
                </a:gs>
                <a:gs pos="75000">
                  <a:srgbClr val="FF0000"/>
                </a:gs>
                <a:gs pos="100000">
                  <a:srgbClr val="FF0000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Physics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03EFB8-9D51-EB4C-921A-BE7ADEC59F05}"/>
                </a:ext>
              </a:extLst>
            </p:cNvPr>
            <p:cNvSpPr/>
            <p:nvPr/>
          </p:nvSpPr>
          <p:spPr>
            <a:xfrm>
              <a:off x="3866656" y="1054268"/>
              <a:ext cx="761478" cy="228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4000"/>
                  </a:srgbClr>
                </a:gs>
                <a:gs pos="26250">
                  <a:srgbClr val="FF0000"/>
                </a:gs>
                <a:gs pos="75000">
                  <a:srgbClr val="FF0000"/>
                </a:gs>
                <a:gs pos="100000">
                  <a:srgbClr val="FF0000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Physics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4C9D20-58EE-A742-86F4-01776E8F71D2}"/>
                </a:ext>
              </a:extLst>
            </p:cNvPr>
            <p:cNvSpPr/>
            <p:nvPr/>
          </p:nvSpPr>
          <p:spPr>
            <a:xfrm>
              <a:off x="4613863" y="1054268"/>
              <a:ext cx="205334" cy="2286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40000"/>
                  </a:srgbClr>
                </a:gs>
                <a:gs pos="26250">
                  <a:srgbClr val="7030A0"/>
                </a:gs>
                <a:gs pos="75000">
                  <a:srgbClr val="7030A0"/>
                </a:gs>
                <a:gs pos="100000">
                  <a:srgbClr val="7030A0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ACF1E6-A14D-DA40-8264-46D83CB28863}"/>
                </a:ext>
              </a:extLst>
            </p:cNvPr>
            <p:cNvSpPr/>
            <p:nvPr/>
          </p:nvSpPr>
          <p:spPr>
            <a:xfrm>
              <a:off x="4812874" y="1054268"/>
              <a:ext cx="761478" cy="228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4000"/>
                  </a:srgbClr>
                </a:gs>
                <a:gs pos="26250">
                  <a:srgbClr val="FF0000"/>
                </a:gs>
                <a:gs pos="75000">
                  <a:srgbClr val="FF0000"/>
                </a:gs>
                <a:gs pos="100000">
                  <a:srgbClr val="FF0000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Physics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BFDC9DB-53EA-8C41-A99D-9C44A503C974}"/>
                </a:ext>
              </a:extLst>
            </p:cNvPr>
            <p:cNvSpPr/>
            <p:nvPr/>
          </p:nvSpPr>
          <p:spPr>
            <a:xfrm>
              <a:off x="5590225" y="1054268"/>
              <a:ext cx="205334" cy="2286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40000"/>
                  </a:srgbClr>
                </a:gs>
                <a:gs pos="26250">
                  <a:srgbClr val="7030A0"/>
                </a:gs>
                <a:gs pos="75000">
                  <a:srgbClr val="7030A0"/>
                </a:gs>
                <a:gs pos="100000">
                  <a:srgbClr val="7030A0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TS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29FEFF-6079-2443-8A96-46EC5C9250C0}"/>
                </a:ext>
              </a:extLst>
            </p:cNvPr>
            <p:cNvSpPr/>
            <p:nvPr/>
          </p:nvSpPr>
          <p:spPr>
            <a:xfrm>
              <a:off x="5789234" y="1054268"/>
              <a:ext cx="761478" cy="228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4000"/>
                  </a:srgbClr>
                </a:gs>
                <a:gs pos="26250">
                  <a:srgbClr val="FF0000"/>
                </a:gs>
                <a:gs pos="75000">
                  <a:srgbClr val="FF0000"/>
                </a:gs>
                <a:gs pos="100000">
                  <a:srgbClr val="FF0000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Physics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4389AE-27ED-6D4D-8EC8-95AE3C1A6321}"/>
                </a:ext>
              </a:extLst>
            </p:cNvPr>
            <p:cNvSpPr/>
            <p:nvPr/>
          </p:nvSpPr>
          <p:spPr>
            <a:xfrm>
              <a:off x="6562574" y="1054268"/>
              <a:ext cx="2286000" cy="2286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40000"/>
                  </a:srgbClr>
                </a:gs>
                <a:gs pos="26250">
                  <a:srgbClr val="7030A0"/>
                </a:gs>
                <a:gs pos="75000">
                  <a:srgbClr val="7030A0"/>
                </a:gs>
                <a:gs pos="100000">
                  <a:srgbClr val="7030A0">
                    <a:alpha val="4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LS 3</a:t>
              </a:r>
            </a:p>
          </p:txBody>
        </p:sp>
      </p:grpSp>
      <p:sp>
        <p:nvSpPr>
          <p:cNvPr id="44" name="Flowchart: Decision 139">
            <a:extLst>
              <a:ext uri="{FF2B5EF4-FFF2-40B4-BE49-F238E27FC236}">
                <a16:creationId xmlns:a16="http://schemas.microsoft.com/office/drawing/2014/main" id="{40784919-8CEE-0544-95EC-311724CD16DB}"/>
              </a:ext>
            </a:extLst>
          </p:cNvPr>
          <p:cNvSpPr/>
          <p:nvPr/>
        </p:nvSpPr>
        <p:spPr>
          <a:xfrm>
            <a:off x="2093375" y="982937"/>
            <a:ext cx="245676" cy="228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</a:rPr>
              <a:t>CD3a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07525B-535C-E84D-B85B-C38015CEB68E}"/>
              </a:ext>
            </a:extLst>
          </p:cNvPr>
          <p:cNvSpPr txBox="1"/>
          <p:nvPr/>
        </p:nvSpPr>
        <p:spPr>
          <a:xfrm>
            <a:off x="88766" y="1247126"/>
            <a:ext cx="246221" cy="941080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1600" dirty="0"/>
              <a:t>Sensors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FEB9E0-915B-2B46-81FB-77527E3383F5}"/>
              </a:ext>
            </a:extLst>
          </p:cNvPr>
          <p:cNvSpPr txBox="1"/>
          <p:nvPr/>
        </p:nvSpPr>
        <p:spPr>
          <a:xfrm>
            <a:off x="88766" y="2141428"/>
            <a:ext cx="246221" cy="103318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1600" dirty="0"/>
              <a:t>Electronics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21D18-8025-1044-81BC-95B1E7532AEB}"/>
              </a:ext>
            </a:extLst>
          </p:cNvPr>
          <p:cNvSpPr txBox="1"/>
          <p:nvPr/>
        </p:nvSpPr>
        <p:spPr>
          <a:xfrm>
            <a:off x="88766" y="3147937"/>
            <a:ext cx="246221" cy="103318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1600" dirty="0"/>
              <a:t>Modules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F1674D-9333-C543-9120-9413180F37C8}"/>
              </a:ext>
            </a:extLst>
          </p:cNvPr>
          <p:cNvSpPr txBox="1"/>
          <p:nvPr/>
        </p:nvSpPr>
        <p:spPr>
          <a:xfrm>
            <a:off x="88766" y="4184587"/>
            <a:ext cx="246221" cy="103318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1600" dirty="0"/>
              <a:t>Mechanics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AFE94-2AE1-7E4E-A6C1-F238DF011E3B}"/>
              </a:ext>
            </a:extLst>
          </p:cNvPr>
          <p:cNvSpPr txBox="1"/>
          <p:nvPr/>
        </p:nvSpPr>
        <p:spPr>
          <a:xfrm>
            <a:off x="88766" y="5160946"/>
            <a:ext cx="246221" cy="103318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1600" dirty="0" err="1"/>
              <a:t>Integrat’n</a:t>
            </a:r>
            <a:endParaRPr lang="en-US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6C665-08BB-1948-8BF0-05CDEDFA85C8}"/>
              </a:ext>
            </a:extLst>
          </p:cNvPr>
          <p:cNvSpPr/>
          <p:nvPr/>
        </p:nvSpPr>
        <p:spPr>
          <a:xfrm>
            <a:off x="440296" y="1801069"/>
            <a:ext cx="2132468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tx2"/>
              </a:gs>
              <a:gs pos="75000">
                <a:schemeClr val="tx2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3F0656-5296-B640-BECD-F0881767E4FB}"/>
              </a:ext>
            </a:extLst>
          </p:cNvPr>
          <p:cNvSpPr/>
          <p:nvPr/>
        </p:nvSpPr>
        <p:spPr>
          <a:xfrm>
            <a:off x="2544095" y="1804953"/>
            <a:ext cx="633912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tx2"/>
              </a:gs>
              <a:gs pos="75000">
                <a:schemeClr val="tx2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/>
              <a:t>PrePd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1D081C-890F-9B49-9F9C-98D2AB2E6320}"/>
              </a:ext>
            </a:extLst>
          </p:cNvPr>
          <p:cNvSpPr/>
          <p:nvPr/>
        </p:nvSpPr>
        <p:spPr>
          <a:xfrm>
            <a:off x="3195376" y="1805290"/>
            <a:ext cx="3468581" cy="2144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tx2"/>
              </a:gs>
              <a:gs pos="81000">
                <a:schemeClr val="tx2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 and QC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71F4C1-99FE-CF40-ADE7-7CB06AEB9920}"/>
              </a:ext>
            </a:extLst>
          </p:cNvPr>
          <p:cNvSpPr/>
          <p:nvPr/>
        </p:nvSpPr>
        <p:spPr>
          <a:xfrm>
            <a:off x="462070" y="2537369"/>
            <a:ext cx="839231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6">
                  <a:lumMod val="75000"/>
                </a:schemeClr>
              </a:gs>
              <a:gs pos="7500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372CBA-3C49-F24B-B4BC-8A9366C94E74}"/>
              </a:ext>
            </a:extLst>
          </p:cNvPr>
          <p:cNvSpPr/>
          <p:nvPr/>
        </p:nvSpPr>
        <p:spPr>
          <a:xfrm>
            <a:off x="1294587" y="2537369"/>
            <a:ext cx="1244072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accent6">
                  <a:lumMod val="75000"/>
                </a:schemeClr>
              </a:gs>
              <a:gs pos="8100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71A607-B356-4948-AB48-552813AC55C0}"/>
              </a:ext>
            </a:extLst>
          </p:cNvPr>
          <p:cNvSpPr/>
          <p:nvPr/>
        </p:nvSpPr>
        <p:spPr>
          <a:xfrm>
            <a:off x="391733" y="2221891"/>
            <a:ext cx="3059710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3">
                  <a:lumMod val="50000"/>
                </a:schemeClr>
              </a:gs>
              <a:gs pos="75000">
                <a:schemeClr val="accent3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9EE5C08-53A6-5C4B-BA0D-6018C7F01386}"/>
              </a:ext>
            </a:extLst>
          </p:cNvPr>
          <p:cNvSpPr/>
          <p:nvPr/>
        </p:nvSpPr>
        <p:spPr>
          <a:xfrm>
            <a:off x="3485581" y="2221891"/>
            <a:ext cx="480282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3">
                  <a:lumMod val="50000"/>
                </a:schemeClr>
              </a:gs>
              <a:gs pos="75000">
                <a:schemeClr val="accent3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/>
              <a:t>Pre</a:t>
            </a:r>
            <a:r>
              <a:rPr lang="en-US" sz="1100" dirty="0" err="1"/>
              <a:t>P</a:t>
            </a:r>
            <a:r>
              <a:rPr lang="en-US" sz="1200" dirty="0" err="1"/>
              <a:t>d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5707E65-365E-4748-94E3-33C6847B9B96}"/>
              </a:ext>
            </a:extLst>
          </p:cNvPr>
          <p:cNvSpPr/>
          <p:nvPr/>
        </p:nvSpPr>
        <p:spPr>
          <a:xfrm>
            <a:off x="3971358" y="2221891"/>
            <a:ext cx="3000837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accent3">
                  <a:lumMod val="50000"/>
                </a:schemeClr>
              </a:gs>
              <a:gs pos="81000">
                <a:schemeClr val="accent3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 and QC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8144AD-158B-2C47-B3AC-7AAB1ECDDF01}"/>
              </a:ext>
            </a:extLst>
          </p:cNvPr>
          <p:cNvSpPr/>
          <p:nvPr/>
        </p:nvSpPr>
        <p:spPr>
          <a:xfrm>
            <a:off x="483839" y="2900592"/>
            <a:ext cx="2609660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rgbClr val="993300"/>
              </a:gs>
              <a:gs pos="75000">
                <a:srgbClr val="9933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Components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C028C1-0107-E843-A61E-E62C796752C7}"/>
              </a:ext>
            </a:extLst>
          </p:cNvPr>
          <p:cNvSpPr/>
          <p:nvPr/>
        </p:nvSpPr>
        <p:spPr>
          <a:xfrm>
            <a:off x="3121131" y="2900592"/>
            <a:ext cx="2362526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993300"/>
              </a:gs>
              <a:gs pos="81000">
                <a:srgbClr val="9933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Systems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A27F69-44EC-854F-8390-44B87D8317C9}"/>
              </a:ext>
            </a:extLst>
          </p:cNvPr>
          <p:cNvSpPr/>
          <p:nvPr/>
        </p:nvSpPr>
        <p:spPr>
          <a:xfrm>
            <a:off x="5511289" y="2900592"/>
            <a:ext cx="1460905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rgbClr val="993300"/>
              </a:gs>
              <a:gs pos="81000">
                <a:srgbClr val="C0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Full DAQ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64C4DB-0436-C64C-9F9C-16287B785A3A}"/>
              </a:ext>
            </a:extLst>
          </p:cNvPr>
          <p:cNvSpPr/>
          <p:nvPr/>
        </p:nvSpPr>
        <p:spPr>
          <a:xfrm>
            <a:off x="473793" y="1491557"/>
            <a:ext cx="2192216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bg1">
                  <a:lumMod val="50000"/>
                </a:schemeClr>
              </a:gs>
              <a:gs pos="7500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Fabrication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30535C-409B-5845-805F-E2DE7760C6C9}"/>
              </a:ext>
            </a:extLst>
          </p:cNvPr>
          <p:cNvSpPr/>
          <p:nvPr/>
        </p:nvSpPr>
        <p:spPr>
          <a:xfrm>
            <a:off x="2687481" y="1491557"/>
            <a:ext cx="4640581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bg1">
                  <a:lumMod val="50000"/>
                </a:schemeClr>
              </a:gs>
              <a:gs pos="8100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Operation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45AE4B-3DC9-E745-A125-C11B61BE1BD5}"/>
              </a:ext>
            </a:extLst>
          </p:cNvPr>
          <p:cNvSpPr/>
          <p:nvPr/>
        </p:nvSpPr>
        <p:spPr>
          <a:xfrm>
            <a:off x="465420" y="3237182"/>
            <a:ext cx="2222060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bg1">
                  <a:lumMod val="50000"/>
                </a:schemeClr>
              </a:gs>
              <a:gs pos="7500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Fabrication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C140B0-274A-9342-B93A-366656A44FE4}"/>
              </a:ext>
            </a:extLst>
          </p:cNvPr>
          <p:cNvSpPr/>
          <p:nvPr/>
        </p:nvSpPr>
        <p:spPr>
          <a:xfrm>
            <a:off x="2687480" y="3229231"/>
            <a:ext cx="4602893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bg1">
                  <a:lumMod val="50000"/>
                </a:schemeClr>
              </a:gs>
              <a:gs pos="8100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Operation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6CC71A-FE51-9743-9E57-EA04B8750EE8}"/>
              </a:ext>
            </a:extLst>
          </p:cNvPr>
          <p:cNvSpPr txBox="1"/>
          <p:nvPr/>
        </p:nvSpPr>
        <p:spPr>
          <a:xfrm>
            <a:off x="7653472" y="1491557"/>
            <a:ext cx="1488613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Sensor QC sites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FC7A72-3256-534D-8671-823C008C58CD}"/>
              </a:ext>
            </a:extLst>
          </p:cNvPr>
          <p:cNvSpPr txBox="1"/>
          <p:nvPr/>
        </p:nvSpPr>
        <p:spPr>
          <a:xfrm>
            <a:off x="8301086" y="1732114"/>
            <a:ext cx="840999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</a:rPr>
              <a:t>Sensors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93BC5F-7179-B94F-B3B0-40DA1A62672E}"/>
              </a:ext>
            </a:extLst>
          </p:cNvPr>
          <p:cNvSpPr txBox="1"/>
          <p:nvPr/>
        </p:nvSpPr>
        <p:spPr>
          <a:xfrm>
            <a:off x="8265819" y="2166234"/>
            <a:ext cx="876266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MaPSAs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8861E0-53E8-1E42-B572-6C81A7C217AF}"/>
              </a:ext>
            </a:extLst>
          </p:cNvPr>
          <p:cNvSpPr txBox="1"/>
          <p:nvPr/>
        </p:nvSpPr>
        <p:spPr>
          <a:xfrm>
            <a:off x="7885202" y="2521467"/>
            <a:ext cx="1256883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Test Systems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CE4C8D-D77E-0242-9E09-8B7E5CEA3043}"/>
              </a:ext>
            </a:extLst>
          </p:cNvPr>
          <p:cNvSpPr txBox="1"/>
          <p:nvPr/>
        </p:nvSpPr>
        <p:spPr>
          <a:xfrm>
            <a:off x="7557099" y="2876739"/>
            <a:ext cx="1584986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993300"/>
                </a:solidFill>
              </a:rPr>
              <a:t>Data Acquisition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00A8D7-D87C-A04F-8EBC-32C8BFAC2624}"/>
              </a:ext>
            </a:extLst>
          </p:cNvPr>
          <p:cNvSpPr txBox="1"/>
          <p:nvPr/>
        </p:nvSpPr>
        <p:spPr>
          <a:xfrm>
            <a:off x="7711180" y="3229231"/>
            <a:ext cx="1430905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Assembly sites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0643CE-4372-A54A-926A-6BB80631808F}"/>
              </a:ext>
            </a:extLst>
          </p:cNvPr>
          <p:cNvSpPr/>
          <p:nvPr/>
        </p:nvSpPr>
        <p:spPr>
          <a:xfrm>
            <a:off x="493888" y="3518659"/>
            <a:ext cx="2046305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F6137B0-9B63-BD4E-A310-DEF96BB78189}"/>
              </a:ext>
            </a:extLst>
          </p:cNvPr>
          <p:cNvSpPr/>
          <p:nvPr/>
        </p:nvSpPr>
        <p:spPr>
          <a:xfrm>
            <a:off x="2639462" y="3518659"/>
            <a:ext cx="528063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/>
              <a:t>PrePd</a:t>
            </a:r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E8A604-E2D5-1C4E-8483-134A4EEF7BD7}"/>
              </a:ext>
            </a:extLst>
          </p:cNvPr>
          <p:cNvSpPr/>
          <p:nvPr/>
        </p:nvSpPr>
        <p:spPr>
          <a:xfrm>
            <a:off x="3319704" y="3526608"/>
            <a:ext cx="2455454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6BCC4A-AD96-1D44-89F6-120AAA01D388}"/>
              </a:ext>
            </a:extLst>
          </p:cNvPr>
          <p:cNvSpPr/>
          <p:nvPr/>
        </p:nvSpPr>
        <p:spPr>
          <a:xfrm>
            <a:off x="495569" y="3812299"/>
            <a:ext cx="2083975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5">
                  <a:lumMod val="75000"/>
                </a:schemeClr>
              </a:gs>
              <a:gs pos="75000">
                <a:schemeClr val="accent5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560B84-AB37-E74F-9ED7-04480559F7F2}"/>
              </a:ext>
            </a:extLst>
          </p:cNvPr>
          <p:cNvSpPr/>
          <p:nvPr/>
        </p:nvSpPr>
        <p:spPr>
          <a:xfrm>
            <a:off x="2647494" y="3812299"/>
            <a:ext cx="535516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5">
                  <a:lumMod val="75000"/>
                </a:schemeClr>
              </a:gs>
              <a:gs pos="75000">
                <a:schemeClr val="accent5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/>
              <a:t>PrePd</a:t>
            </a:r>
            <a:endParaRPr lang="en-US" sz="1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E0DCABC-3B2F-B943-9B19-F19479238B7C}"/>
              </a:ext>
            </a:extLst>
          </p:cNvPr>
          <p:cNvSpPr/>
          <p:nvPr/>
        </p:nvSpPr>
        <p:spPr>
          <a:xfrm>
            <a:off x="3226282" y="3812299"/>
            <a:ext cx="1526688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5">
                  <a:lumMod val="75000"/>
                </a:schemeClr>
              </a:gs>
              <a:gs pos="75000">
                <a:schemeClr val="accent5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6ADF70F-9D23-A340-9931-548CAB330183}"/>
              </a:ext>
            </a:extLst>
          </p:cNvPr>
          <p:cNvSpPr txBox="1"/>
          <p:nvPr/>
        </p:nvSpPr>
        <p:spPr>
          <a:xfrm>
            <a:off x="7593263" y="3518659"/>
            <a:ext cx="15488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Hybrids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7F1EBF-8713-824D-9572-327DCFE4031D}"/>
              </a:ext>
            </a:extLst>
          </p:cNvPr>
          <p:cNvSpPr txBox="1"/>
          <p:nvPr/>
        </p:nvSpPr>
        <p:spPr>
          <a:xfrm>
            <a:off x="7338386" y="3812299"/>
            <a:ext cx="1803699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Module Mechanics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4BECE8-1739-5948-B8D9-98574F89A6AE}"/>
              </a:ext>
            </a:extLst>
          </p:cNvPr>
          <p:cNvSpPr/>
          <p:nvPr/>
        </p:nvSpPr>
        <p:spPr>
          <a:xfrm>
            <a:off x="477147" y="4130710"/>
            <a:ext cx="2664083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rgbClr val="FF24E0"/>
              </a:gs>
              <a:gs pos="75000">
                <a:srgbClr val="FF24E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CA139A-4004-164E-98AC-00764C1803AB}"/>
              </a:ext>
            </a:extLst>
          </p:cNvPr>
          <p:cNvSpPr/>
          <p:nvPr/>
        </p:nvSpPr>
        <p:spPr>
          <a:xfrm>
            <a:off x="3173360" y="4136315"/>
            <a:ext cx="883944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rgbClr val="FF24E0"/>
              </a:gs>
              <a:gs pos="75000">
                <a:srgbClr val="FF24E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PrePd</a:t>
            </a:r>
            <a:endParaRPr lang="en-US" sz="1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539407-2E01-5845-9849-A641BEFB41F0}"/>
              </a:ext>
            </a:extLst>
          </p:cNvPr>
          <p:cNvSpPr/>
          <p:nvPr/>
        </p:nvSpPr>
        <p:spPr>
          <a:xfrm>
            <a:off x="4106163" y="4138467"/>
            <a:ext cx="3141197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rgbClr val="FF24E0"/>
              </a:gs>
              <a:gs pos="75000">
                <a:srgbClr val="FF24E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ECEB149-5620-A449-94E5-98415652C7C1}"/>
              </a:ext>
            </a:extLst>
          </p:cNvPr>
          <p:cNvSpPr/>
          <p:nvPr/>
        </p:nvSpPr>
        <p:spPr>
          <a:xfrm>
            <a:off x="498917" y="4499247"/>
            <a:ext cx="2613789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3"/>
              </a:gs>
              <a:gs pos="75000">
                <a:schemeClr val="accent3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36409D-2616-E948-B606-898FF024D67C}"/>
              </a:ext>
            </a:extLst>
          </p:cNvPr>
          <p:cNvSpPr/>
          <p:nvPr/>
        </p:nvSpPr>
        <p:spPr>
          <a:xfrm>
            <a:off x="3147430" y="4499247"/>
            <a:ext cx="2511473" cy="2065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3"/>
              </a:gs>
              <a:gs pos="75000">
                <a:schemeClr val="accent3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2F608D1-525B-704A-8C94-0FD762DCDB54}"/>
              </a:ext>
            </a:extLst>
          </p:cNvPr>
          <p:cNvSpPr/>
          <p:nvPr/>
        </p:nvSpPr>
        <p:spPr>
          <a:xfrm>
            <a:off x="520690" y="4884228"/>
            <a:ext cx="2166792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4"/>
              </a:gs>
              <a:gs pos="75000">
                <a:schemeClr val="accent4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99EBAB-2080-EF48-A729-479482A145FB}"/>
              </a:ext>
            </a:extLst>
          </p:cNvPr>
          <p:cNvSpPr/>
          <p:nvPr/>
        </p:nvSpPr>
        <p:spPr>
          <a:xfrm>
            <a:off x="2722879" y="4884228"/>
            <a:ext cx="1325593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4"/>
              </a:gs>
              <a:gs pos="75000">
                <a:schemeClr val="accent4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0E62B1E-3C1A-4342-87AB-18915BB18F75}"/>
              </a:ext>
            </a:extLst>
          </p:cNvPr>
          <p:cNvSpPr/>
          <p:nvPr/>
        </p:nvSpPr>
        <p:spPr>
          <a:xfrm>
            <a:off x="472127" y="5304644"/>
            <a:ext cx="2621369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6">
                  <a:lumMod val="50000"/>
                </a:schemeClr>
              </a:gs>
              <a:gs pos="75000">
                <a:schemeClr val="accent6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597B504-13A1-074F-8704-10E5081AC8C0}"/>
              </a:ext>
            </a:extLst>
          </p:cNvPr>
          <p:cNvSpPr/>
          <p:nvPr/>
        </p:nvSpPr>
        <p:spPr>
          <a:xfrm>
            <a:off x="4577635" y="5304644"/>
            <a:ext cx="2816043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accent6">
                  <a:lumMod val="50000"/>
                </a:schemeClr>
              </a:gs>
              <a:gs pos="75000">
                <a:schemeClr val="accent6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Assembly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3315806-AE65-A848-BAB2-33254F2BF406}"/>
              </a:ext>
            </a:extLst>
          </p:cNvPr>
          <p:cNvSpPr/>
          <p:nvPr/>
        </p:nvSpPr>
        <p:spPr>
          <a:xfrm>
            <a:off x="5073785" y="5652754"/>
            <a:ext cx="3755634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250">
                <a:schemeClr val="tx1"/>
              </a:gs>
              <a:gs pos="75000">
                <a:schemeClr val="tx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CERN Integration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A1FCE6E-302A-AE4C-9A36-1435E1BD3E6A}"/>
              </a:ext>
            </a:extLst>
          </p:cNvPr>
          <p:cNvSpPr txBox="1"/>
          <p:nvPr/>
        </p:nvSpPr>
        <p:spPr>
          <a:xfrm>
            <a:off x="7431360" y="4110614"/>
            <a:ext cx="1710725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24E0"/>
                </a:solidFill>
              </a:rPr>
              <a:t>Module Assembly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E99F9DC-936A-794A-8134-490E34B3FD64}"/>
              </a:ext>
            </a:extLst>
          </p:cNvPr>
          <p:cNvSpPr txBox="1"/>
          <p:nvPr/>
        </p:nvSpPr>
        <p:spPr>
          <a:xfrm>
            <a:off x="8409320" y="4499247"/>
            <a:ext cx="732765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3"/>
                </a:solidFill>
              </a:rPr>
              <a:t>Planks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6DACBE-EDDD-B747-8898-74503054F3B0}"/>
              </a:ext>
            </a:extLst>
          </p:cNvPr>
          <p:cNvSpPr txBox="1"/>
          <p:nvPr/>
        </p:nvSpPr>
        <p:spPr>
          <a:xfrm>
            <a:off x="8502166" y="4884228"/>
            <a:ext cx="639919" cy="228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4"/>
                </a:solidFill>
              </a:rPr>
              <a:t>Rings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2D9DF68-2F68-364A-97EF-3EF1F14CC102}"/>
              </a:ext>
            </a:extLst>
          </p:cNvPr>
          <p:cNvSpPr txBox="1"/>
          <p:nvPr/>
        </p:nvSpPr>
        <p:spPr>
          <a:xfrm>
            <a:off x="8083205" y="5284950"/>
            <a:ext cx="10588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Flat Barrel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0B5057-3EA9-D049-825D-7F0F1284D284}"/>
              </a:ext>
            </a:extLst>
          </p:cNvPr>
          <p:cNvSpPr/>
          <p:nvPr/>
        </p:nvSpPr>
        <p:spPr>
          <a:xfrm>
            <a:off x="4347793" y="2545548"/>
            <a:ext cx="905294" cy="228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accent6">
                  <a:lumMod val="75000"/>
                </a:schemeClr>
              </a:gs>
              <a:gs pos="8100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22D27-D7BE-4244-A8EB-1EC57BBE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94" name="Footer Placeholder 93">
            <a:extLst>
              <a:ext uri="{FF2B5EF4-FFF2-40B4-BE49-F238E27FC236}">
                <a16:creationId xmlns:a16="http://schemas.microsoft.com/office/drawing/2014/main" id="{1F066060-6505-4CA4-8409-A96AB8F5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E8AC193E-FC6D-421D-B553-9C3C1970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11</a:t>
            </a:fld>
            <a:endParaRPr lang="en-US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9B51FC0B-0318-428C-B3FB-ADA5CAC739FF}"/>
              </a:ext>
            </a:extLst>
          </p:cNvPr>
          <p:cNvSpPr/>
          <p:nvPr/>
        </p:nvSpPr>
        <p:spPr>
          <a:xfrm>
            <a:off x="8484432" y="955408"/>
            <a:ext cx="218374" cy="195265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50183B-8BDD-4B8E-A270-53228D4BA686}"/>
              </a:ext>
            </a:extLst>
          </p:cNvPr>
          <p:cNvSpPr txBox="1"/>
          <p:nvPr/>
        </p:nvSpPr>
        <p:spPr>
          <a:xfrm>
            <a:off x="7567676" y="899864"/>
            <a:ext cx="997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Installation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3A31E5-D81A-4C80-90D9-6F2E79FF8522}"/>
              </a:ext>
            </a:extLst>
          </p:cNvPr>
          <p:cNvSpPr txBox="1"/>
          <p:nvPr/>
        </p:nvSpPr>
        <p:spPr>
          <a:xfrm>
            <a:off x="8078875" y="-10048"/>
            <a:ext cx="1065126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#3,8</a:t>
            </a:r>
          </a:p>
        </p:txBody>
      </p:sp>
    </p:spTree>
    <p:extLst>
      <p:ext uri="{BB962C8B-B14F-4D97-AF65-F5344CB8AC3E}">
        <p14:creationId xmlns:p14="http://schemas.microsoft.com/office/powerpoint/2010/main" val="63846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E9F1A0-33C4-47AA-BCBF-338B6E55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Budget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68F9-F269-4B05-9845-7AF63B52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0452-6A87-4493-BC83-6DFB73EF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1C96-3B99-4A8C-AF46-E5EE4C35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199C8E-75A5-4F33-8B01-3C510EA6B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2" y="829878"/>
            <a:ext cx="7256815" cy="2742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B57F5-5079-48E2-84AC-59026479D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11" y="2576945"/>
            <a:ext cx="5486876" cy="41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5B90EC-56EA-4C65-A3BF-1AD1F102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2" y="910979"/>
            <a:ext cx="8658808" cy="5593730"/>
          </a:xfrm>
        </p:spPr>
        <p:txBody>
          <a:bodyPr>
            <a:normAutofit/>
          </a:bodyPr>
          <a:lstStyle/>
          <a:p>
            <a:r>
              <a:rPr lang="en-US" dirty="0"/>
              <a:t>Estimate not final (and never will be) but </a:t>
            </a:r>
          </a:p>
          <a:p>
            <a:pPr lvl="1"/>
            <a:r>
              <a:rPr lang="en-US" dirty="0"/>
              <a:t>We are funding-limited, will have to be vigilant about runaway charging</a:t>
            </a:r>
          </a:p>
          <a:p>
            <a:pPr lvl="2"/>
            <a:r>
              <a:rPr lang="en-US" dirty="0"/>
              <a:t>Often an issue at FNAL – Institutes are constrained by POs </a:t>
            </a:r>
          </a:p>
          <a:p>
            <a:pPr lvl="2"/>
            <a:r>
              <a:rPr lang="en-US" dirty="0"/>
              <a:t>Working to improve “early warning” system</a:t>
            </a:r>
          </a:p>
          <a:p>
            <a:r>
              <a:rPr lang="en-US" dirty="0"/>
              <a:t>FTEs ( = 1768 hours/year) are from the Project plan</a:t>
            </a:r>
          </a:p>
          <a:p>
            <a:pPr lvl="1"/>
            <a:r>
              <a:rPr lang="en-US" dirty="0"/>
              <a:t>Each  of 1114 tasks with FNAL labor is estimated in hours, </a:t>
            </a:r>
          </a:p>
          <a:p>
            <a:pPr lvl="1"/>
            <a:r>
              <a:rPr lang="en-US" dirty="0"/>
              <a:t>Resources at </a:t>
            </a:r>
            <a:r>
              <a:rPr lang="en-US" dirty="0" err="1"/>
              <a:t>Femilab</a:t>
            </a:r>
            <a:r>
              <a:rPr lang="en-US" dirty="0"/>
              <a:t> are Named Employees when possible, however that does not preclude equivalent substitution</a:t>
            </a:r>
          </a:p>
          <a:p>
            <a:pPr lvl="2"/>
            <a:r>
              <a:rPr lang="en-US" dirty="0"/>
              <a:t>Will need to double/triple up when one employee has &gt; 1 FTE</a:t>
            </a:r>
          </a:p>
          <a:p>
            <a:r>
              <a:rPr lang="en-US" dirty="0"/>
              <a:t>Huge number of Task Codes to be dealt with</a:t>
            </a:r>
          </a:p>
          <a:p>
            <a:pPr lvl="1"/>
            <a:r>
              <a:rPr lang="en-US" dirty="0"/>
              <a:t>At ~ L4, but multiplicity for color of money (</a:t>
            </a:r>
            <a:r>
              <a:rPr lang="en-US" dirty="0">
                <a:solidFill>
                  <a:srgbClr val="FF0000"/>
                </a:solidFill>
              </a:rPr>
              <a:t>OPC/MIE</a:t>
            </a:r>
            <a:r>
              <a:rPr lang="en-US" dirty="0"/>
              <a:t>), type of Activity (</a:t>
            </a:r>
            <a:r>
              <a:rPr lang="en-US" dirty="0">
                <a:solidFill>
                  <a:srgbClr val="FF0000"/>
                </a:solidFill>
              </a:rPr>
              <a:t>Labor</a:t>
            </a:r>
            <a:r>
              <a:rPr lang="en-US" dirty="0"/>
              <a:t>, M&amp;S, COLA, Travel),  site of work (CERN, Institute, </a:t>
            </a:r>
            <a:r>
              <a:rPr lang="en-US" dirty="0">
                <a:solidFill>
                  <a:srgbClr val="FF0000"/>
                </a:solidFill>
              </a:rPr>
              <a:t>FNAL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B354DE-0CA9-4A24-9D6C-905488CF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Estimate of FNAL labor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6A58D-92E1-492D-B171-9FFE63EA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87BA0-79E8-4F57-B890-50A0FE20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ED8C3-5F5C-4140-9804-7A6A20A4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2ECAD8-0D4E-4583-8305-4A253121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02" y="1070264"/>
            <a:ext cx="3771211" cy="54032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use the correct code</a:t>
            </a:r>
          </a:p>
          <a:p>
            <a:pPr lvl="1"/>
            <a:r>
              <a:rPr lang="en-US" dirty="0"/>
              <a:t>We are required to keep budget vs actual balanced within tight bounds</a:t>
            </a:r>
          </a:p>
          <a:p>
            <a:r>
              <a:rPr lang="en-US" dirty="0"/>
              <a:t>If you don’t know, ask the L3</a:t>
            </a:r>
          </a:p>
          <a:p>
            <a:pPr lvl="1"/>
            <a:r>
              <a:rPr lang="en-US" dirty="0"/>
              <a:t>They can connect names to codes, but sometimes people will need to use more than one</a:t>
            </a:r>
          </a:p>
          <a:p>
            <a:pPr lvl="1"/>
            <a:r>
              <a:rPr lang="en-US" dirty="0"/>
              <a:t>If you screw up, they will try to correct it</a:t>
            </a:r>
          </a:p>
          <a:p>
            <a:r>
              <a:rPr lang="en-US" dirty="0"/>
              <a:t>Currently FY18 is a mess, trying to correct it</a:t>
            </a:r>
          </a:p>
          <a:p>
            <a:pPr lvl="1"/>
            <a:r>
              <a:rPr lang="en-US" dirty="0"/>
              <a:t>Good to mess up when the totals are not so large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43AEF-F4DC-40FA-AC1A-B13460B5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Codes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96312-40A1-4063-B743-28FB84F4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F10AE-D8D0-4CAA-9B7B-DD11C079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95F4-9ED7-4B3E-8AD9-E04040D8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2FDE3-4215-4A44-A09F-ABF25AC6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88" y="2237125"/>
            <a:ext cx="4948599" cy="4432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0E1229-7D45-43A4-943E-A2386BEFC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67" y="0"/>
            <a:ext cx="3771211" cy="2197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BC0C3C-569B-4F01-8683-742ED0F698D3}"/>
              </a:ext>
            </a:extLst>
          </p:cNvPr>
          <p:cNvSpPr/>
          <p:nvPr/>
        </p:nvSpPr>
        <p:spPr>
          <a:xfrm>
            <a:off x="4170434" y="2413799"/>
            <a:ext cx="4881462" cy="963247"/>
          </a:xfrm>
          <a:prstGeom prst="rect">
            <a:avLst/>
          </a:prstGeom>
          <a:solidFill>
            <a:srgbClr val="9696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28406-A02B-4ED5-A05C-BAB9E4CAC478}"/>
              </a:ext>
            </a:extLst>
          </p:cNvPr>
          <p:cNvSpPr/>
          <p:nvPr/>
        </p:nvSpPr>
        <p:spPr>
          <a:xfrm>
            <a:off x="4264640" y="6089073"/>
            <a:ext cx="4881462" cy="540354"/>
          </a:xfrm>
          <a:prstGeom prst="rect">
            <a:avLst/>
          </a:prstGeom>
          <a:solidFill>
            <a:srgbClr val="9696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20BE33-7F6E-4828-A927-8AF92E9CB63E}"/>
              </a:ext>
            </a:extLst>
          </p:cNvPr>
          <p:cNvSpPr/>
          <p:nvPr/>
        </p:nvSpPr>
        <p:spPr>
          <a:xfrm>
            <a:off x="4141656" y="4934410"/>
            <a:ext cx="4881462" cy="188631"/>
          </a:xfrm>
          <a:prstGeom prst="rect">
            <a:avLst/>
          </a:prstGeom>
          <a:solidFill>
            <a:srgbClr val="9696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FF938-893E-4ED8-B9D8-1FC48138FE04}"/>
              </a:ext>
            </a:extLst>
          </p:cNvPr>
          <p:cNvSpPr/>
          <p:nvPr/>
        </p:nvSpPr>
        <p:spPr>
          <a:xfrm>
            <a:off x="4170434" y="3766215"/>
            <a:ext cx="4881462" cy="188631"/>
          </a:xfrm>
          <a:prstGeom prst="rect">
            <a:avLst/>
          </a:prstGeom>
          <a:solidFill>
            <a:srgbClr val="9696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21B3A-394B-4228-A103-34581FCF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–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F99B-D930-40DE-8A72-A08FE363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9A1A-E008-44D8-B3D6-2E7205A7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4B16-CC72-4EAE-827B-7BFF6DB9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C2985-B86F-4884-A4C6-6FEC5FF6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" y="4693771"/>
            <a:ext cx="9144000" cy="1036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624AB-309F-4284-B529-674797A5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07" y="5710032"/>
            <a:ext cx="9144000" cy="628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07937-3988-4D53-A9B7-7B53AFEBA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309" y="1097143"/>
            <a:ext cx="5082762" cy="33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21B3A-394B-4228-A103-34581FCF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– PPD Engineering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F99B-D930-40DE-8A72-A08FE363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9A1A-E008-44D8-B3D6-2E7205A7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4B16-CC72-4EAE-827B-7BFF6DB9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44753-26CC-466C-9BA3-E6017D8DD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39"/>
          <a:stretch/>
        </p:blipFill>
        <p:spPr>
          <a:xfrm>
            <a:off x="149572" y="1859971"/>
            <a:ext cx="8752571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21B3A-394B-4228-A103-34581FCF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– PPD Technicians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F99B-D930-40DE-8A72-A08FE363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9A1A-E008-44D8-B3D6-2E7205A7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4B16-CC72-4EAE-827B-7BFF6DB9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44753-26CC-466C-9BA3-E6017D8DD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4" t="25758" b="29697"/>
          <a:stretch/>
        </p:blipFill>
        <p:spPr>
          <a:xfrm>
            <a:off x="1028700" y="801655"/>
            <a:ext cx="6564725" cy="59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9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21B3A-394B-4228-A103-34581FCF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– PPD Scientists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F99B-D930-40DE-8A72-A08FE363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9A1A-E008-44D8-B3D6-2E7205A7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4B16-CC72-4EAE-827B-7BFF6DB9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44753-26CC-466C-9BA3-E6017D8DD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52" b="1099"/>
          <a:stretch/>
        </p:blipFill>
        <p:spPr>
          <a:xfrm>
            <a:off x="244504" y="1381991"/>
            <a:ext cx="8577378" cy="44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1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33424-CA4B-D440-B407-085222CC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HL-LHC Upgrade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B1DB1E-0B10-404A-9F2D-D863C4E1A08E}"/>
              </a:ext>
            </a:extLst>
          </p:cNvPr>
          <p:cNvGrpSpPr/>
          <p:nvPr/>
        </p:nvGrpSpPr>
        <p:grpSpPr>
          <a:xfrm>
            <a:off x="256779" y="775503"/>
            <a:ext cx="8456146" cy="5404350"/>
            <a:chOff x="-155486" y="428297"/>
            <a:chExt cx="9353823" cy="60591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21FD9C-EFFF-A246-9190-C2BCCE138898}"/>
                </a:ext>
              </a:extLst>
            </p:cNvPr>
            <p:cNvGrpSpPr/>
            <p:nvPr/>
          </p:nvGrpSpPr>
          <p:grpSpPr>
            <a:xfrm>
              <a:off x="-155486" y="428297"/>
              <a:ext cx="9353823" cy="6059187"/>
              <a:chOff x="-155486" y="463571"/>
              <a:chExt cx="9353823" cy="605918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28E0405-6CC2-CE4E-A7FF-742F8EF5D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276" y="1913345"/>
                <a:ext cx="5222275" cy="350153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31C8449C-B711-544B-94C2-7A0E7B25636E}"/>
                  </a:ext>
                </a:extLst>
              </p:cNvPr>
              <p:cNvSpPr txBox="1"/>
              <p:nvPr/>
            </p:nvSpPr>
            <p:spPr>
              <a:xfrm>
                <a:off x="-63475" y="5260874"/>
                <a:ext cx="5117763" cy="1261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</a:rPr>
                  <a:t>                        New Tracker </a:t>
                </a:r>
                <a:endParaRPr lang="en-US" sz="1500" dirty="0">
                  <a:solidFill>
                    <a:srgbClr val="000090"/>
                  </a:solidFill>
                  <a:sym typeface="Wingdings"/>
                </a:endParaRP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Rad. tolerant -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increased granularity - lighter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</a:rPr>
                  <a:t>40 MHz selective readout (strips) for Trigger</a:t>
                </a:r>
                <a:endParaRPr lang="en-US" sz="1350" dirty="0"/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</a:rPr>
                  <a:t>Extended 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coverage to </a:t>
                </a:r>
                <a:r>
                  <a:rPr lang="en-US" sz="1350" dirty="0" err="1">
                    <a:solidFill>
                      <a:srgbClr val="000000"/>
                    </a:solidFill>
                    <a:sym typeface="Wingdings"/>
                  </a:rPr>
                  <a:t>η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 ≃ 3.8</a:t>
                </a:r>
              </a:p>
            </p:txBody>
          </p:sp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AACC82F-052F-524B-9A2F-52FF38364C70}"/>
                  </a:ext>
                </a:extLst>
              </p:cNvPr>
              <p:cNvSpPr txBox="1"/>
              <p:nvPr/>
            </p:nvSpPr>
            <p:spPr>
              <a:xfrm>
                <a:off x="48166" y="687440"/>
                <a:ext cx="4511133" cy="1179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90"/>
                    </a:solidFill>
                    <a:sym typeface="Wingdings"/>
                  </a:rPr>
                  <a:t>Trigger/HLT/DAQ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sym typeface="Wingdings"/>
                  </a:rPr>
                  <a:t>Track information in trigger at 40 MHz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sym typeface="Wingdings"/>
                  </a:rPr>
                  <a:t>12.5 µs latency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sym typeface="Wingdings"/>
                  </a:rPr>
                  <a:t>HLT input/output 750/7.5 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kHz</a:t>
                </a: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F2C004AF-AE4D-5142-BAC3-2F1D6F91BB9E}"/>
                  </a:ext>
                </a:extLst>
              </p:cNvPr>
              <p:cNvSpPr txBox="1"/>
              <p:nvPr/>
            </p:nvSpPr>
            <p:spPr>
              <a:xfrm>
                <a:off x="5905501" y="2114563"/>
                <a:ext cx="3292836" cy="1815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 err="1">
                    <a:solidFill>
                      <a:srgbClr val="000090"/>
                    </a:solidFill>
                    <a:sym typeface="Wingdings"/>
                  </a:rPr>
                  <a:t>Muon</a:t>
                </a:r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 systems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New DT &amp; CSC FE/BE electronics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New station to complete CSC at 1.6 &lt; </a:t>
                </a:r>
                <a:r>
                  <a:rPr lang="en-US" sz="1350" dirty="0" err="1">
                    <a:solidFill>
                      <a:srgbClr val="000000"/>
                    </a:solidFill>
                    <a:sym typeface="Wingdings"/>
                  </a:rPr>
                  <a:t>η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 &lt; 2.4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Extended coverage  to </a:t>
                </a:r>
                <a:r>
                  <a:rPr lang="en-US" sz="1350" dirty="0" err="1">
                    <a:solidFill>
                      <a:srgbClr val="000000"/>
                    </a:solidFill>
                    <a:sym typeface="Wingdings"/>
                  </a:rPr>
                  <a:t>η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 ≃ 3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C276470-C5D7-F14A-8D91-6B0103A6476D}"/>
                  </a:ext>
                </a:extLst>
              </p:cNvPr>
              <p:cNvCxnSpPr/>
              <p:nvPr/>
            </p:nvCxnSpPr>
            <p:spPr>
              <a:xfrm flipV="1">
                <a:off x="2928471" y="3314513"/>
                <a:ext cx="777724" cy="545702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3C682B9C-D8B2-0646-92CE-E63AE8AED307}"/>
                  </a:ext>
                </a:extLst>
              </p:cNvPr>
              <p:cNvSpPr txBox="1"/>
              <p:nvPr/>
            </p:nvSpPr>
            <p:spPr>
              <a:xfrm>
                <a:off x="-155486" y="3567075"/>
                <a:ext cx="4110121" cy="1538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New </a:t>
                </a:r>
                <a:r>
                  <a:rPr lang="en-US" sz="1500" dirty="0" err="1">
                    <a:solidFill>
                      <a:srgbClr val="000090"/>
                    </a:solidFill>
                    <a:sym typeface="Wingdings"/>
                  </a:rPr>
                  <a:t>Endcap</a:t>
                </a:r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 Calorimeters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Rad. tolerant - High granularity transverse and longitudinal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4D shower measurement including precise timing capability 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D4FAE9-F87C-424F-AA8E-31FCCE055658}"/>
                  </a:ext>
                </a:extLst>
              </p:cNvPr>
              <p:cNvCxnSpPr/>
              <p:nvPr/>
            </p:nvCxnSpPr>
            <p:spPr>
              <a:xfrm flipV="1">
                <a:off x="2928471" y="3631739"/>
                <a:ext cx="1179704" cy="1863391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2687E59-E1A9-FB48-ADDA-025D131DB316}"/>
                  </a:ext>
                </a:extLst>
              </p:cNvPr>
              <p:cNvCxnSpPr>
                <a:stCxn id="15" idx="1"/>
              </p:cNvCxnSpPr>
              <p:nvPr/>
            </p:nvCxnSpPr>
            <p:spPr>
              <a:xfrm flipH="1">
                <a:off x="4108175" y="1110576"/>
                <a:ext cx="1060623" cy="2195772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37">
                <a:extLst>
                  <a:ext uri="{FF2B5EF4-FFF2-40B4-BE49-F238E27FC236}">
                    <a16:creationId xmlns:a16="http://schemas.microsoft.com/office/drawing/2014/main" id="{4CA1D7BF-1B16-FB44-9907-025DC328C10E}"/>
                  </a:ext>
                </a:extLst>
              </p:cNvPr>
              <p:cNvSpPr txBox="1"/>
              <p:nvPr/>
            </p:nvSpPr>
            <p:spPr>
              <a:xfrm>
                <a:off x="5168798" y="463571"/>
                <a:ext cx="3969325" cy="1294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Barrel Calorimeter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New FE/BE electronics </a:t>
                </a:r>
                <a:r>
                  <a:rPr lang="en-US" sz="1350" dirty="0">
                    <a:sym typeface="Wingdings"/>
                  </a:rPr>
                  <a:t>for full granularity readout at 40 MHz - with 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improved time resolution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Lower ECAL operating temperature (8</a:t>
                </a:r>
                <a:r>
                  <a:rPr lang="en-US" sz="1350" baseline="30000" dirty="0">
                    <a:solidFill>
                      <a:srgbClr val="000000"/>
                    </a:solidFill>
                    <a:sym typeface="Wingdings"/>
                  </a:rPr>
                  <a:t>∘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C) 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6EBE22-DA72-5E47-B2F6-E2CC4995C959}"/>
                  </a:ext>
                </a:extLst>
              </p:cNvPr>
              <p:cNvCxnSpPr/>
              <p:nvPr/>
            </p:nvCxnSpPr>
            <p:spPr>
              <a:xfrm flipV="1">
                <a:off x="2928471" y="3480897"/>
                <a:ext cx="777724" cy="379318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CF7F8BA-8F48-1F49-879E-DBDE11640935}"/>
                  </a:ext>
                </a:extLst>
              </p:cNvPr>
              <p:cNvCxnSpPr/>
              <p:nvPr/>
            </p:nvCxnSpPr>
            <p:spPr>
              <a:xfrm flipH="1">
                <a:off x="4881217" y="2617304"/>
                <a:ext cx="1204296" cy="209826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F0C59C1-AC4F-1D4F-9405-0E8681F3D96C}"/>
                  </a:ext>
                </a:extLst>
              </p:cNvPr>
              <p:cNvCxnSpPr/>
              <p:nvPr/>
            </p:nvCxnSpPr>
            <p:spPr>
              <a:xfrm flipH="1">
                <a:off x="5091044" y="2625711"/>
                <a:ext cx="994469" cy="946263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9BCAAFBF-84E3-AB44-8FA3-9B1BDE14750B}"/>
                  </a:ext>
                </a:extLst>
              </p:cNvPr>
              <p:cNvSpPr txBox="1"/>
              <p:nvPr/>
            </p:nvSpPr>
            <p:spPr>
              <a:xfrm>
                <a:off x="5054288" y="4544247"/>
                <a:ext cx="407282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</a:rPr>
                  <a:t>   Beam radiation and luminosity</a:t>
                </a:r>
              </a:p>
              <a:p>
                <a:r>
                  <a:rPr lang="en-US" sz="1500" dirty="0">
                    <a:solidFill>
                      <a:srgbClr val="000090"/>
                    </a:solidFill>
                  </a:rPr>
                  <a:t> Common systems and infrastructure</a:t>
                </a:r>
              </a:p>
            </p:txBody>
          </p:sp>
        </p:grp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932AA94-CE27-144B-8AC6-8FF4AABB16A9}"/>
                </a:ext>
              </a:extLst>
            </p:cNvPr>
            <p:cNvSpPr txBox="1"/>
            <p:nvPr/>
          </p:nvSpPr>
          <p:spPr>
            <a:xfrm>
              <a:off x="4740946" y="5409056"/>
              <a:ext cx="4375624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solidFill>
                    <a:srgbClr val="000090"/>
                  </a:solidFill>
                </a:rPr>
                <a:t>MIP precision Timing Detector</a:t>
              </a:r>
              <a:endParaRPr lang="en-US" sz="1500" dirty="0">
                <a:solidFill>
                  <a:srgbClr val="000090"/>
                </a:solidFill>
                <a:sym typeface="Wingdings"/>
              </a:endParaRPr>
            </a:p>
            <a:p>
              <a:pPr marL="159300" indent="-132300">
                <a:buFont typeface="Arial"/>
                <a:buChar char="•"/>
              </a:pPr>
              <a:r>
                <a:rPr lang="en-US" sz="1350" dirty="0">
                  <a:solidFill>
                    <a:srgbClr val="000000"/>
                  </a:solidFill>
                  <a:sym typeface="Wingdings"/>
                </a:rPr>
                <a:t>Barrel layer: Crystal + </a:t>
              </a:r>
              <a:r>
                <a:rPr lang="en-US" sz="1350" dirty="0" err="1">
                  <a:solidFill>
                    <a:srgbClr val="000000"/>
                  </a:solidFill>
                  <a:sym typeface="Wingdings"/>
                </a:rPr>
                <a:t>SiPM</a:t>
              </a:r>
              <a:endParaRPr lang="en-US" sz="1350" dirty="0">
                <a:solidFill>
                  <a:srgbClr val="000000"/>
                </a:solidFill>
                <a:sym typeface="Wingdings"/>
              </a:endParaRPr>
            </a:p>
            <a:p>
              <a:pPr marL="159300" indent="-132300">
                <a:buFont typeface="Arial"/>
                <a:buChar char="•"/>
              </a:pPr>
              <a:r>
                <a:rPr lang="en-US" sz="1350" dirty="0" err="1">
                  <a:solidFill>
                    <a:srgbClr val="000000"/>
                  </a:solidFill>
                  <a:sym typeface="Wingdings"/>
                </a:rPr>
                <a:t>Endcap</a:t>
              </a:r>
              <a:r>
                <a:rPr lang="en-US" sz="1350" dirty="0">
                  <a:solidFill>
                    <a:srgbClr val="000000"/>
                  </a:solidFill>
                  <a:sym typeface="Wingdings"/>
                </a:rPr>
                <a:t> layer: Low Gain Avalanche  Diodes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6C935-FF88-40BE-B18C-84E5290C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6F37BDA-7D22-42DF-A37F-DB7A5EC7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0AC0DE9-5558-494F-ACC8-D46DD176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2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54E629-8263-48EF-AE8C-2481F4695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3" y="6025421"/>
            <a:ext cx="7391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33424-CA4B-D440-B407-085222CC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HL-LHC Upgrade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B1DB1E-0B10-404A-9F2D-D863C4E1A08E}"/>
              </a:ext>
            </a:extLst>
          </p:cNvPr>
          <p:cNvGrpSpPr/>
          <p:nvPr/>
        </p:nvGrpSpPr>
        <p:grpSpPr>
          <a:xfrm>
            <a:off x="256779" y="775503"/>
            <a:ext cx="8456146" cy="5320917"/>
            <a:chOff x="-155486" y="428297"/>
            <a:chExt cx="9353823" cy="59656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21FD9C-EFFF-A246-9190-C2BCCE138898}"/>
                </a:ext>
              </a:extLst>
            </p:cNvPr>
            <p:cNvGrpSpPr/>
            <p:nvPr/>
          </p:nvGrpSpPr>
          <p:grpSpPr>
            <a:xfrm>
              <a:off x="-155486" y="428297"/>
              <a:ext cx="9353823" cy="5858391"/>
              <a:chOff x="-155486" y="463571"/>
              <a:chExt cx="9353823" cy="58583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28E0405-6CC2-CE4E-A7FF-742F8EF5D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276" y="1913345"/>
                <a:ext cx="5222275" cy="350153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31C8449C-B711-544B-94C2-7A0E7B25636E}"/>
                  </a:ext>
                </a:extLst>
              </p:cNvPr>
              <p:cNvSpPr txBox="1"/>
              <p:nvPr/>
            </p:nvSpPr>
            <p:spPr>
              <a:xfrm>
                <a:off x="-63475" y="5260874"/>
                <a:ext cx="5117763" cy="10610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</a:rPr>
                  <a:t>                        New Tracker </a:t>
                </a:r>
                <a:endParaRPr lang="en-US" sz="1500" dirty="0">
                  <a:solidFill>
                    <a:srgbClr val="000090"/>
                  </a:solidFill>
                  <a:sym typeface="Wingdings"/>
                </a:endParaRP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Rad. tolerant -</a:t>
                </a:r>
                <a:r>
                  <a:rPr lang="en-US" sz="1350" dirty="0">
                    <a:solidFill>
                      <a:srgbClr val="000000"/>
                    </a:solidFill>
                  </a:rPr>
                  <a:t> increased granularity - lighter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</a:rPr>
                  <a:t>40 MHz selective readout (strips) for Trigger</a:t>
                </a:r>
                <a:endParaRPr lang="en-US" sz="1350" dirty="0"/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</a:rPr>
                  <a:t>Extended 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coverage to η ≃ 3.8   </a:t>
                </a:r>
                <a:r>
                  <a:rPr lang="en-US" sz="1350" dirty="0">
                    <a:solidFill>
                      <a:srgbClr val="FF0000"/>
                    </a:solidFill>
                    <a:sym typeface="Wingdings"/>
                  </a:rPr>
                  <a:t>Outer Tracker to 2.8 </a:t>
                </a:r>
                <a:endParaRPr lang="en-US" sz="1350" dirty="0">
                  <a:solidFill>
                    <a:srgbClr val="000000"/>
                  </a:solidFill>
                  <a:sym typeface="Wingdings"/>
                </a:endParaRPr>
              </a:p>
            </p:txBody>
          </p:sp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AACC82F-052F-524B-9A2F-52FF38364C70}"/>
                  </a:ext>
                </a:extLst>
              </p:cNvPr>
              <p:cNvSpPr txBox="1"/>
              <p:nvPr/>
            </p:nvSpPr>
            <p:spPr>
              <a:xfrm>
                <a:off x="48166" y="687440"/>
                <a:ext cx="4511133" cy="1179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90"/>
                    </a:solidFill>
                    <a:sym typeface="Wingdings"/>
                  </a:rPr>
                  <a:t>Trigger/HLT/DAQ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sym typeface="Wingdings"/>
                  </a:rPr>
                  <a:t>Track information in trigger at 40 MHz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sym typeface="Wingdings"/>
                  </a:rPr>
                  <a:t>12.5 µs latency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  <a:sym typeface="Wingdings"/>
                  </a:rPr>
                  <a:t>HLT input/output 750/7.5 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kHz</a:t>
                </a: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F2C004AF-AE4D-5142-BAC3-2F1D6F91BB9E}"/>
                  </a:ext>
                </a:extLst>
              </p:cNvPr>
              <p:cNvSpPr txBox="1"/>
              <p:nvPr/>
            </p:nvSpPr>
            <p:spPr>
              <a:xfrm>
                <a:off x="5905501" y="2114563"/>
                <a:ext cx="3292836" cy="1815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 err="1">
                    <a:solidFill>
                      <a:srgbClr val="000090"/>
                    </a:solidFill>
                    <a:sym typeface="Wingdings"/>
                  </a:rPr>
                  <a:t>Muon</a:t>
                </a:r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 systems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New DT &amp; CSC FE/BE electronics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New station to complete CSC at 1.6 &lt; </a:t>
                </a:r>
                <a:r>
                  <a:rPr lang="en-US" sz="1350" dirty="0" err="1">
                    <a:solidFill>
                      <a:srgbClr val="000000"/>
                    </a:solidFill>
                    <a:sym typeface="Wingdings"/>
                  </a:rPr>
                  <a:t>η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 &lt; 2.4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Extended coverage  to </a:t>
                </a:r>
                <a:r>
                  <a:rPr lang="en-US" sz="1350" dirty="0" err="1">
                    <a:solidFill>
                      <a:srgbClr val="000000"/>
                    </a:solidFill>
                    <a:sym typeface="Wingdings"/>
                  </a:rPr>
                  <a:t>η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 ≃ 3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C276470-C5D7-F14A-8D91-6B0103A6476D}"/>
                  </a:ext>
                </a:extLst>
              </p:cNvPr>
              <p:cNvCxnSpPr/>
              <p:nvPr/>
            </p:nvCxnSpPr>
            <p:spPr>
              <a:xfrm flipV="1">
                <a:off x="2928471" y="3314513"/>
                <a:ext cx="777724" cy="545702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3C682B9C-D8B2-0646-92CE-E63AE8AED307}"/>
                  </a:ext>
                </a:extLst>
              </p:cNvPr>
              <p:cNvSpPr txBox="1"/>
              <p:nvPr/>
            </p:nvSpPr>
            <p:spPr>
              <a:xfrm>
                <a:off x="-155486" y="3567075"/>
                <a:ext cx="4110121" cy="1538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New </a:t>
                </a:r>
                <a:r>
                  <a:rPr lang="en-US" sz="1500" dirty="0" err="1">
                    <a:solidFill>
                      <a:srgbClr val="000090"/>
                    </a:solidFill>
                    <a:sym typeface="Wingdings"/>
                  </a:rPr>
                  <a:t>Endcap</a:t>
                </a:r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 Calorimeters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Rad. tolerant - High granularity transverse and longitudinal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4D shower measurement including precise timing capability 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D4FAE9-F87C-424F-AA8E-31FCCE055658}"/>
                  </a:ext>
                </a:extLst>
              </p:cNvPr>
              <p:cNvCxnSpPr/>
              <p:nvPr/>
            </p:nvCxnSpPr>
            <p:spPr>
              <a:xfrm flipV="1">
                <a:off x="2928471" y="3631739"/>
                <a:ext cx="1179704" cy="1863391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2687E59-E1A9-FB48-ADDA-025D131DB316}"/>
                  </a:ext>
                </a:extLst>
              </p:cNvPr>
              <p:cNvCxnSpPr>
                <a:stCxn id="15" idx="1"/>
              </p:cNvCxnSpPr>
              <p:nvPr/>
            </p:nvCxnSpPr>
            <p:spPr>
              <a:xfrm flipH="1">
                <a:off x="4108175" y="1110576"/>
                <a:ext cx="1060623" cy="2195772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37">
                <a:extLst>
                  <a:ext uri="{FF2B5EF4-FFF2-40B4-BE49-F238E27FC236}">
                    <a16:creationId xmlns:a16="http://schemas.microsoft.com/office/drawing/2014/main" id="{4CA1D7BF-1B16-FB44-9907-025DC328C10E}"/>
                  </a:ext>
                </a:extLst>
              </p:cNvPr>
              <p:cNvSpPr txBox="1"/>
              <p:nvPr/>
            </p:nvSpPr>
            <p:spPr>
              <a:xfrm>
                <a:off x="5168798" y="463571"/>
                <a:ext cx="3969325" cy="1294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  <a:sym typeface="Wingdings"/>
                  </a:rPr>
                  <a:t>Barrel Calorimeter 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New FE/BE electronics </a:t>
                </a:r>
                <a:r>
                  <a:rPr lang="en-US" sz="1350" dirty="0">
                    <a:sym typeface="Wingdings"/>
                  </a:rPr>
                  <a:t>for full granularity readout at 40 MHz - with 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improved time resolution</a:t>
                </a:r>
              </a:p>
              <a:p>
                <a:pPr marL="159300" indent="-132300">
                  <a:buFont typeface="Arial"/>
                  <a:buChar char="•"/>
                </a:pP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Lower ECAL operating temperature (8</a:t>
                </a:r>
                <a:r>
                  <a:rPr lang="en-US" sz="1350" baseline="30000" dirty="0">
                    <a:solidFill>
                      <a:srgbClr val="000000"/>
                    </a:solidFill>
                    <a:sym typeface="Wingdings"/>
                  </a:rPr>
                  <a:t>∘</a:t>
                </a:r>
                <a:r>
                  <a:rPr lang="en-US" sz="1350" dirty="0">
                    <a:solidFill>
                      <a:srgbClr val="000000"/>
                    </a:solidFill>
                    <a:sym typeface="Wingdings"/>
                  </a:rPr>
                  <a:t>C) 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6EBE22-DA72-5E47-B2F6-E2CC4995C959}"/>
                  </a:ext>
                </a:extLst>
              </p:cNvPr>
              <p:cNvCxnSpPr/>
              <p:nvPr/>
            </p:nvCxnSpPr>
            <p:spPr>
              <a:xfrm flipV="1">
                <a:off x="2928471" y="3480897"/>
                <a:ext cx="777724" cy="379318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CF7F8BA-8F48-1F49-879E-DBDE11640935}"/>
                  </a:ext>
                </a:extLst>
              </p:cNvPr>
              <p:cNvCxnSpPr/>
              <p:nvPr/>
            </p:nvCxnSpPr>
            <p:spPr>
              <a:xfrm flipH="1">
                <a:off x="4881217" y="2617304"/>
                <a:ext cx="1204296" cy="209826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F0C59C1-AC4F-1D4F-9405-0E8681F3D96C}"/>
                  </a:ext>
                </a:extLst>
              </p:cNvPr>
              <p:cNvCxnSpPr/>
              <p:nvPr/>
            </p:nvCxnSpPr>
            <p:spPr>
              <a:xfrm flipH="1">
                <a:off x="5091044" y="2625711"/>
                <a:ext cx="994469" cy="946263"/>
              </a:xfrm>
              <a:prstGeom prst="straightConnector1">
                <a:avLst/>
              </a:prstGeom>
              <a:ln w="12700" cmpd="sng">
                <a:solidFill>
                  <a:srgbClr val="B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9BCAAFBF-84E3-AB44-8FA3-9B1BDE14750B}"/>
                  </a:ext>
                </a:extLst>
              </p:cNvPr>
              <p:cNvSpPr txBox="1"/>
              <p:nvPr/>
            </p:nvSpPr>
            <p:spPr>
              <a:xfrm>
                <a:off x="5054288" y="4544247"/>
                <a:ext cx="407282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solidFill>
                      <a:srgbClr val="000090"/>
                    </a:solidFill>
                  </a:rPr>
                  <a:t>   Beam radiation and luminosity</a:t>
                </a:r>
              </a:p>
              <a:p>
                <a:r>
                  <a:rPr lang="en-US" sz="1500" dirty="0">
                    <a:solidFill>
                      <a:srgbClr val="000090"/>
                    </a:solidFill>
                  </a:rPr>
                  <a:t> Common systems and infrastructure</a:t>
                </a:r>
              </a:p>
            </p:txBody>
          </p:sp>
        </p:grp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932AA94-CE27-144B-8AC6-8FF4AABB16A9}"/>
                </a:ext>
              </a:extLst>
            </p:cNvPr>
            <p:cNvSpPr txBox="1"/>
            <p:nvPr/>
          </p:nvSpPr>
          <p:spPr>
            <a:xfrm>
              <a:off x="4740946" y="5409056"/>
              <a:ext cx="4375624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solidFill>
                    <a:srgbClr val="000090"/>
                  </a:solidFill>
                </a:rPr>
                <a:t>MIP precision Timing Detector</a:t>
              </a:r>
              <a:endParaRPr lang="en-US" sz="1500" dirty="0">
                <a:solidFill>
                  <a:srgbClr val="000090"/>
                </a:solidFill>
                <a:sym typeface="Wingdings"/>
              </a:endParaRPr>
            </a:p>
            <a:p>
              <a:pPr marL="159300" indent="-132300">
                <a:buFont typeface="Arial"/>
                <a:buChar char="•"/>
              </a:pPr>
              <a:r>
                <a:rPr lang="en-US" sz="1350" dirty="0">
                  <a:solidFill>
                    <a:srgbClr val="000000"/>
                  </a:solidFill>
                  <a:sym typeface="Wingdings"/>
                </a:rPr>
                <a:t>Barrel layer: Crystal + </a:t>
              </a:r>
              <a:r>
                <a:rPr lang="en-US" sz="1350" dirty="0" err="1">
                  <a:solidFill>
                    <a:srgbClr val="000000"/>
                  </a:solidFill>
                  <a:sym typeface="Wingdings"/>
                </a:rPr>
                <a:t>SiPM</a:t>
              </a:r>
              <a:endParaRPr lang="en-US" sz="1350" dirty="0">
                <a:solidFill>
                  <a:srgbClr val="000000"/>
                </a:solidFill>
                <a:sym typeface="Wingdings"/>
              </a:endParaRPr>
            </a:p>
            <a:p>
              <a:pPr marL="159300" indent="-132300">
                <a:buFont typeface="Arial"/>
                <a:buChar char="•"/>
              </a:pPr>
              <a:r>
                <a:rPr lang="en-US" sz="1350" dirty="0" err="1">
                  <a:solidFill>
                    <a:srgbClr val="000000"/>
                  </a:solidFill>
                  <a:sym typeface="Wingdings"/>
                </a:rPr>
                <a:t>Endcap</a:t>
              </a:r>
              <a:r>
                <a:rPr lang="en-US" sz="1350" dirty="0">
                  <a:solidFill>
                    <a:srgbClr val="000000"/>
                  </a:solidFill>
                  <a:sym typeface="Wingdings"/>
                </a:rPr>
                <a:t> layer: Low Gain Avalanche  Diodes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6C935-FF88-40BE-B18C-84E5290C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6F37BDA-7D22-42DF-A37F-DB7A5EC7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0AC0DE9-5558-494F-ACC8-D46DD176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54E629-8263-48EF-AE8C-2481F4695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3" y="6025421"/>
            <a:ext cx="7391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5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384A7-7F40-437A-B4C4-B91128A9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s://twiki.cern.ch/twiki/pub/CMSPublic/SketchUpCMSGallery/cms_160204_02_cms_2023TTI.png">
            <a:extLst>
              <a:ext uri="{FF2B5EF4-FFF2-40B4-BE49-F238E27FC236}">
                <a16:creationId xmlns:a16="http://schemas.microsoft.com/office/drawing/2014/main" id="{F73E48BB-1FA0-40B4-850C-033129C8F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5"/>
          <a:stretch/>
        </p:blipFill>
        <p:spPr bwMode="auto">
          <a:xfrm>
            <a:off x="302540" y="721297"/>
            <a:ext cx="8449574" cy="57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C7BD6-11B6-46F2-A3FB-82262F272205}"/>
              </a:ext>
            </a:extLst>
          </p:cNvPr>
          <p:cNvSpPr txBox="1"/>
          <p:nvPr/>
        </p:nvSpPr>
        <p:spPr>
          <a:xfrm rot="1252084">
            <a:off x="3716068" y="2726951"/>
            <a:ext cx="764699" cy="369332"/>
          </a:xfrm>
          <a:prstGeom prst="rect">
            <a:avLst/>
          </a:prstGeom>
          <a:solidFill>
            <a:srgbClr val="AFABAB">
              <a:alpha val="4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TBPX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05985-3CD5-42BB-9938-E216ECBC9765}"/>
              </a:ext>
            </a:extLst>
          </p:cNvPr>
          <p:cNvSpPr txBox="1"/>
          <p:nvPr/>
        </p:nvSpPr>
        <p:spPr>
          <a:xfrm rot="1200000">
            <a:off x="4422159" y="2969580"/>
            <a:ext cx="828052" cy="369332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TFPX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A04B0-AAB9-4770-B509-29E3ECDDB15C}"/>
              </a:ext>
            </a:extLst>
          </p:cNvPr>
          <p:cNvSpPr txBox="1"/>
          <p:nvPr/>
        </p:nvSpPr>
        <p:spPr>
          <a:xfrm rot="1140000">
            <a:off x="5228467" y="3518083"/>
            <a:ext cx="2626132" cy="369332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TEPX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1B6F6-194B-4697-9ECC-6A176C4114AD}"/>
              </a:ext>
            </a:extLst>
          </p:cNvPr>
          <p:cNvSpPr txBox="1"/>
          <p:nvPr/>
        </p:nvSpPr>
        <p:spPr>
          <a:xfrm rot="1200000">
            <a:off x="3074624" y="2544310"/>
            <a:ext cx="801682" cy="338554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TFPX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9B1762-D0BD-492D-A36E-775835C1DCA5}"/>
              </a:ext>
            </a:extLst>
          </p:cNvPr>
          <p:cNvSpPr txBox="1"/>
          <p:nvPr/>
        </p:nvSpPr>
        <p:spPr>
          <a:xfrm rot="1713506" flipH="1">
            <a:off x="4397562" y="5851495"/>
            <a:ext cx="28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Endcap </a:t>
            </a:r>
            <a:r>
              <a:rPr lang="en-US" sz="2000" dirty="0"/>
              <a:t>Disks</a:t>
            </a:r>
            <a:r>
              <a:rPr lang="en-US" dirty="0"/>
              <a:t> (TEDD)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5724C-A116-4D38-9ACC-36C7B76C0F36}"/>
              </a:ext>
            </a:extLst>
          </p:cNvPr>
          <p:cNvSpPr txBox="1"/>
          <p:nvPr/>
        </p:nvSpPr>
        <p:spPr>
          <a:xfrm rot="1713506" flipH="1">
            <a:off x="294964" y="3593479"/>
            <a:ext cx="286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Endcap Disks (TEDD)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ABBF3-5267-4AD1-83DE-6BCE06FD7514}"/>
              </a:ext>
            </a:extLst>
          </p:cNvPr>
          <p:cNvSpPr txBox="1"/>
          <p:nvPr/>
        </p:nvSpPr>
        <p:spPr>
          <a:xfrm rot="1753196" flipH="1">
            <a:off x="1961354" y="4534207"/>
            <a:ext cx="286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Barrel Cylinders</a:t>
            </a:r>
          </a:p>
          <a:p>
            <a:r>
              <a:rPr lang="en-US" dirty="0"/>
              <a:t>   Inner TBPS </a:t>
            </a:r>
          </a:p>
          <a:p>
            <a:r>
              <a:rPr lang="en-US" dirty="0"/>
              <a:t>   Outer TB2S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C51FA8-CAD2-4F6C-A74D-EEE958C42D9E}"/>
              </a:ext>
            </a:extLst>
          </p:cNvPr>
          <p:cNvCxnSpPr>
            <a:cxnSpLocks/>
          </p:cNvCxnSpPr>
          <p:nvPr/>
        </p:nvCxnSpPr>
        <p:spPr>
          <a:xfrm>
            <a:off x="2139885" y="894636"/>
            <a:ext cx="6125360" cy="95121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BAB56A-694D-4251-85A2-6D2436E24CEE}"/>
              </a:ext>
            </a:extLst>
          </p:cNvPr>
          <p:cNvSpPr txBox="1"/>
          <p:nvPr/>
        </p:nvSpPr>
        <p:spPr>
          <a:xfrm rot="518274">
            <a:off x="3679583" y="867923"/>
            <a:ext cx="84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5.3m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AD1E8-9F97-4618-87D3-4039A0E7983B}"/>
              </a:ext>
            </a:extLst>
          </p:cNvPr>
          <p:cNvSpPr txBox="1"/>
          <p:nvPr/>
        </p:nvSpPr>
        <p:spPr>
          <a:xfrm rot="518274">
            <a:off x="8477951" y="1522956"/>
            <a:ext cx="7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1.2 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C2823B-79E1-45A4-A1DC-E89DCF264D14}"/>
              </a:ext>
            </a:extLst>
          </p:cNvPr>
          <p:cNvCxnSpPr>
            <a:cxnSpLocks/>
          </p:cNvCxnSpPr>
          <p:nvPr/>
        </p:nvCxnSpPr>
        <p:spPr>
          <a:xfrm flipH="1">
            <a:off x="8473694" y="1936164"/>
            <a:ext cx="515856" cy="247710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C6F603-4AD9-4142-B141-9D0299B2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B8B21BD-C959-4601-8E58-C1DDB828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B112388-CEF0-4814-9FF9-69D5170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67BE-0234-4D76-8D6F-4502085CFD7D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B9832-64C3-4720-B5DD-9ED425F898A8}"/>
              </a:ext>
            </a:extLst>
          </p:cNvPr>
          <p:cNvSpPr txBox="1"/>
          <p:nvPr/>
        </p:nvSpPr>
        <p:spPr>
          <a:xfrm>
            <a:off x="166146" y="4909568"/>
            <a:ext cx="27576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Outer Tracker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23.5 m</a:t>
            </a:r>
            <a:r>
              <a:rPr lang="en-US" baseline="30000" dirty="0"/>
              <a:t>3 </a:t>
            </a:r>
            <a:r>
              <a:rPr lang="en-US" dirty="0"/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~1600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75 kW total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192 m</a:t>
            </a:r>
            <a:r>
              <a:rPr lang="en-US" baseline="30000" dirty="0"/>
              <a:t>2 </a:t>
            </a:r>
            <a:r>
              <a:rPr lang="en-US" dirty="0"/>
              <a:t> Silicon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215 M readout channels</a:t>
            </a:r>
          </a:p>
        </p:txBody>
      </p:sp>
    </p:spTree>
    <p:extLst>
      <p:ext uri="{BB962C8B-B14F-4D97-AF65-F5344CB8AC3E}">
        <p14:creationId xmlns:p14="http://schemas.microsoft.com/office/powerpoint/2010/main" val="32028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Divided into 6 barrel layers and 5 endcap disks</a:t>
            </a:r>
          </a:p>
          <a:p>
            <a:pPr lvl="1"/>
            <a:r>
              <a:rPr lang="en-US" dirty="0"/>
              <a:t>Barrel has “Flat” section and “Tilted Section”</a:t>
            </a:r>
          </a:p>
          <a:p>
            <a:pPr lvl="1"/>
            <a:r>
              <a:rPr lang="en-US" dirty="0"/>
              <a:t>Trigger:  Each layer is a sandwich of sensors (next slide)</a:t>
            </a:r>
          </a:p>
          <a:p>
            <a:pPr lvl="2"/>
            <a:r>
              <a:rPr lang="en-US" dirty="0"/>
              <a:t>Two flavors of pairs,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“PS”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“2S”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 Detector Layout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07732" y="2802785"/>
            <a:ext cx="8367785" cy="3752496"/>
            <a:chOff x="179787" y="3438185"/>
            <a:chExt cx="7694909" cy="3231396"/>
          </a:xfrm>
        </p:grpSpPr>
        <p:grpSp>
          <p:nvGrpSpPr>
            <p:cNvPr id="7" name="Group 6"/>
            <p:cNvGrpSpPr/>
            <p:nvPr/>
          </p:nvGrpSpPr>
          <p:grpSpPr>
            <a:xfrm>
              <a:off x="179787" y="3438185"/>
              <a:ext cx="7694909" cy="3231396"/>
              <a:chOff x="1294108" y="3394129"/>
              <a:chExt cx="7694909" cy="3231396"/>
            </a:xfrm>
          </p:grpSpPr>
          <p:pic>
            <p:nvPicPr>
              <p:cNvPr id="8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4108" y="3394129"/>
                <a:ext cx="7694909" cy="3231396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1874350" y="4092799"/>
                <a:ext cx="6811430" cy="2222026"/>
                <a:chOff x="1874350" y="3749009"/>
                <a:chExt cx="6811430" cy="222202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012142" y="5537224"/>
                  <a:ext cx="6673638" cy="433811"/>
                  <a:chOff x="897104" y="5593327"/>
                  <a:chExt cx="8120873" cy="488000"/>
                </a:xfrm>
              </p:grpSpPr>
              <p:cxnSp>
                <p:nvCxnSpPr>
                  <p:cNvPr id="18" name="Straight Connector 17"/>
                  <p:cNvCxnSpPr>
                    <a:endCxn id="19" idx="1"/>
                  </p:cNvCxnSpPr>
                  <p:nvPr/>
                </p:nvCxnSpPr>
                <p:spPr>
                  <a:xfrm>
                    <a:off x="897104" y="6013960"/>
                    <a:ext cx="7915107" cy="7894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8812211" y="5965860"/>
                    <a:ext cx="55634" cy="11198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8412830" y="6068853"/>
                    <a:ext cx="605147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5075880" y="5593327"/>
                    <a:ext cx="0" cy="42852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8550312" y="5982122"/>
                    <a:ext cx="0" cy="8673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8802724" y="6017331"/>
                    <a:ext cx="0" cy="63996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2834186" y="3749009"/>
                  <a:ext cx="710462" cy="338554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</a:rPr>
                    <a:t>TB2S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34186" y="4871458"/>
                  <a:ext cx="1101912" cy="291540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</a:rPr>
                    <a:t>Tilted TBPS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874350" y="4579918"/>
                  <a:ext cx="1158192" cy="291540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600" kern="0" dirty="0">
                      <a:solidFill>
                        <a:srgbClr val="70AD47">
                          <a:lumMod val="75000"/>
                        </a:srgbClr>
                      </a:solidFill>
                    </a:rPr>
                    <a:t>Flat</a:t>
                  </a: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</a:rPr>
                    <a:t> TBPS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986915" y="4422051"/>
                  <a:ext cx="623407" cy="291540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</a:rPr>
                    <a:t>TEDD</a:t>
                  </a: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051897" y="5881012"/>
                <a:ext cx="3394314" cy="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446212" y="5704714"/>
                <a:ext cx="120198" cy="18026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566410" y="5704714"/>
                <a:ext cx="2655570" cy="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4" name="Freeform: Shape 23"/>
            <p:cNvSpPr/>
            <p:nvPr/>
          </p:nvSpPr>
          <p:spPr>
            <a:xfrm>
              <a:off x="928048" y="5745707"/>
              <a:ext cx="6182436" cy="573206"/>
            </a:xfrm>
            <a:custGeom>
              <a:avLst/>
              <a:gdLst>
                <a:gd name="connsiteX0" fmla="*/ 0 w 6182436"/>
                <a:gd name="connsiteY0" fmla="*/ 559559 h 573206"/>
                <a:gd name="connsiteX1" fmla="*/ 27295 w 6182436"/>
                <a:gd name="connsiteY1" fmla="*/ 191069 h 573206"/>
                <a:gd name="connsiteX2" fmla="*/ 3398292 w 6182436"/>
                <a:gd name="connsiteY2" fmla="*/ 191069 h 573206"/>
                <a:gd name="connsiteX3" fmla="*/ 3521122 w 6182436"/>
                <a:gd name="connsiteY3" fmla="*/ 0 h 573206"/>
                <a:gd name="connsiteX4" fmla="*/ 6168788 w 6182436"/>
                <a:gd name="connsiteY4" fmla="*/ 0 h 573206"/>
                <a:gd name="connsiteX5" fmla="*/ 6182436 w 6182436"/>
                <a:gd name="connsiteY5" fmla="*/ 573206 h 573206"/>
                <a:gd name="connsiteX6" fmla="*/ 0 w 6182436"/>
                <a:gd name="connsiteY6" fmla="*/ 559559 h 57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2436" h="573206">
                  <a:moveTo>
                    <a:pt x="0" y="559559"/>
                  </a:moveTo>
                  <a:lnTo>
                    <a:pt x="27295" y="191069"/>
                  </a:lnTo>
                  <a:lnTo>
                    <a:pt x="3398292" y="191069"/>
                  </a:lnTo>
                  <a:lnTo>
                    <a:pt x="3521122" y="0"/>
                  </a:lnTo>
                  <a:lnTo>
                    <a:pt x="6168788" y="0"/>
                  </a:lnTo>
                  <a:lnTo>
                    <a:pt x="6182436" y="573206"/>
                  </a:lnTo>
                  <a:lnTo>
                    <a:pt x="0" y="559559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Inner Tracker – aka “Pixels”  NSF scope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6A558-EA5A-4D9F-B3B5-500F6645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EBEB7-E36B-439E-9817-E5C24FDA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3FAC6-5E40-40DD-AB02-AAC71E6B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67BE-0234-4D76-8D6F-4502085CFD7D}" type="slidenum">
              <a:rPr lang="en-US" smtClean="0"/>
              <a:t>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48A1F8-E806-49B7-B354-6141C9920CA9}"/>
              </a:ext>
            </a:extLst>
          </p:cNvPr>
          <p:cNvSpPr txBox="1"/>
          <p:nvPr/>
        </p:nvSpPr>
        <p:spPr>
          <a:xfrm>
            <a:off x="8217819" y="950"/>
            <a:ext cx="931675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29362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705" y="963035"/>
            <a:ext cx="4805411" cy="5827162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Sensor “sandwich” provides local curvature information for trigger</a:t>
            </a:r>
          </a:p>
          <a:p>
            <a:pPr lvl="2"/>
            <a:r>
              <a:rPr lang="en-US" dirty="0"/>
              <a:t>Different spacing in sandwich at different radii to match trigger</a:t>
            </a:r>
          </a:p>
          <a:p>
            <a:pPr lvl="1"/>
            <a:r>
              <a:rPr lang="en-US" dirty="0"/>
              <a:t>Two types of module</a:t>
            </a:r>
          </a:p>
          <a:p>
            <a:pPr lvl="2"/>
            <a:r>
              <a:rPr lang="en-US" b="1" dirty="0"/>
              <a:t>Pixel</a:t>
            </a:r>
            <a:r>
              <a:rPr lang="en-US" dirty="0"/>
              <a:t>-Strip (PS):  Strip sensor (PS-s)  provide 1D information, Pixelated sensor (PS-p) provide 2D information.  Used at lower radius, balance between precision and cost</a:t>
            </a:r>
          </a:p>
          <a:p>
            <a:pPr lvl="2"/>
            <a:r>
              <a:rPr lang="en-US" dirty="0"/>
              <a:t>Strip-Strip (2S): Strip Sensors (2S) for both slices of sandwich at high radius</a:t>
            </a:r>
          </a:p>
          <a:p>
            <a:pPr lvl="1"/>
            <a:r>
              <a:rPr lang="en-US" dirty="0"/>
              <a:t>Modules include sensors, ASICs, power and readout hybrids, spacers and mechanical support</a:t>
            </a:r>
          </a:p>
          <a:p>
            <a:pPr lvl="2"/>
            <a:r>
              <a:rPr lang="en-US" dirty="0"/>
              <a:t>Sensors and Electronics may differ, Mechanics similar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 – Fundamental Unit: Module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5325" y="4822740"/>
            <a:ext cx="3367096" cy="194087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6005" y="2159413"/>
            <a:ext cx="3185736" cy="19095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108" y="791336"/>
            <a:ext cx="4117473" cy="140834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2CFA5-3DCC-4410-9087-C6059800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C1522-DDFE-44C2-A76F-6AF13CB9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A4FFF-6D8F-4496-ABF5-BA56F39E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67BE-0234-4D76-8D6F-4502085CFD7D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3B060-6134-4B6A-BC64-34829B2FC791}"/>
              </a:ext>
            </a:extLst>
          </p:cNvPr>
          <p:cNvSpPr txBox="1"/>
          <p:nvPr/>
        </p:nvSpPr>
        <p:spPr>
          <a:xfrm>
            <a:off x="8227868" y="950"/>
            <a:ext cx="931675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6871C-7E75-4253-9645-6BFD35EF7A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770" y="3920945"/>
            <a:ext cx="3610476" cy="9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842" y="1022516"/>
            <a:ext cx="4449170" cy="5328675"/>
          </a:xfrm>
        </p:spPr>
        <p:txBody>
          <a:bodyPr>
            <a:normAutofit/>
          </a:bodyPr>
          <a:lstStyle/>
          <a:p>
            <a:r>
              <a:rPr lang="en-US" dirty="0"/>
              <a:t>Mechanical Structure</a:t>
            </a:r>
          </a:p>
          <a:p>
            <a:pPr lvl="1"/>
            <a:r>
              <a:rPr lang="en-US" dirty="0"/>
              <a:t>Modules go on Planks</a:t>
            </a:r>
          </a:p>
          <a:p>
            <a:pPr lvl="1"/>
            <a:r>
              <a:rPr lang="en-US" dirty="0"/>
              <a:t>Planks go on Rings</a:t>
            </a:r>
          </a:p>
          <a:p>
            <a:pPr lvl="1"/>
            <a:r>
              <a:rPr lang="en-US" dirty="0"/>
              <a:t>Minimize mass: Carbon Fiber</a:t>
            </a:r>
          </a:p>
          <a:p>
            <a:pPr lvl="1"/>
            <a:r>
              <a:rPr lang="en-US" dirty="0"/>
              <a:t>Dual Phase CO</a:t>
            </a:r>
            <a:r>
              <a:rPr lang="en-US" baseline="-25000" dirty="0"/>
              <a:t>2 </a:t>
            </a:r>
            <a:r>
              <a:rPr lang="en-US" dirty="0"/>
              <a:t>cooling</a:t>
            </a:r>
          </a:p>
          <a:p>
            <a:pPr lvl="2"/>
            <a:r>
              <a:rPr lang="en-US" dirty="0"/>
              <a:t>ala FPIX Phase 1</a:t>
            </a:r>
          </a:p>
          <a:p>
            <a:r>
              <a:rPr lang="en-US" dirty="0"/>
              <a:t>Electronics</a:t>
            </a:r>
          </a:p>
          <a:p>
            <a:pPr lvl="1"/>
            <a:r>
              <a:rPr lang="en-US" dirty="0"/>
              <a:t>Test Systems to support component and module QC </a:t>
            </a:r>
          </a:p>
          <a:p>
            <a:pPr lvl="1"/>
            <a:r>
              <a:rPr lang="en-US" dirty="0"/>
              <a:t>Off-detector Data Acquisition electronics</a:t>
            </a:r>
          </a:p>
          <a:p>
            <a:pPr lvl="2"/>
            <a:r>
              <a:rPr lang="en-US" dirty="0"/>
              <a:t>Share of Design and Firmware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(Trigger part of 402.07)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 Structure and Accessories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49"/>
          <a:stretch/>
        </p:blipFill>
        <p:spPr>
          <a:xfrm>
            <a:off x="4804012" y="2562098"/>
            <a:ext cx="2661166" cy="238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869"/>
          <a:stretch/>
        </p:blipFill>
        <p:spPr>
          <a:xfrm>
            <a:off x="5775425" y="0"/>
            <a:ext cx="3477757" cy="23804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89612" y="1665027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6771861" y="2203488"/>
            <a:ext cx="503583" cy="402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6655" y="4849122"/>
            <a:ext cx="3663900" cy="18703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65178" y="3057099"/>
            <a:ext cx="167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scope: Flat Barrel</a:t>
            </a:r>
          </a:p>
          <a:p>
            <a:r>
              <a:rPr lang="en-US" dirty="0"/>
              <a:t>(layer 1 shown)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71861" y="4928351"/>
            <a:ext cx="243088" cy="279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8A47B-F288-41E9-BBCE-B01D5263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F4BDE-FE94-4A29-BB4C-AACB5049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0800-9457-4F1A-AEC0-4D3A2946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67BE-0234-4D76-8D6F-4502085CFD7D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AA465-9CC2-44D3-8C2E-9F1330FD27CB}"/>
              </a:ext>
            </a:extLst>
          </p:cNvPr>
          <p:cNvSpPr txBox="1"/>
          <p:nvPr/>
        </p:nvSpPr>
        <p:spPr>
          <a:xfrm>
            <a:off x="8227868" y="950"/>
            <a:ext cx="931675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87069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258" y="972273"/>
            <a:ext cx="8728292" cy="5736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Modules </a:t>
            </a:r>
          </a:p>
          <a:p>
            <a:pPr lvl="1"/>
            <a:r>
              <a:rPr lang="en-US" dirty="0"/>
              <a:t>Deliverable:  2500 PS and 2000 2S working production modules, plus 5% preproduction and 10% spares.  </a:t>
            </a:r>
            <a:r>
              <a:rPr lang="en-US" dirty="0">
                <a:solidFill>
                  <a:srgbClr val="FF0000"/>
                </a:solidFill>
              </a:rPr>
              <a:t>Half of these built at FNAL</a:t>
            </a:r>
          </a:p>
          <a:p>
            <a:pPr lvl="2"/>
            <a:r>
              <a:rPr lang="en-US" dirty="0"/>
              <a:t>952 PS go to Flat Barrel (below), rest to </a:t>
            </a:r>
            <a:r>
              <a:rPr lang="en-US" dirty="0" err="1"/>
              <a:t>iCMS</a:t>
            </a:r>
            <a:r>
              <a:rPr lang="en-US" dirty="0"/>
              <a:t> collaborators</a:t>
            </a:r>
          </a:p>
          <a:p>
            <a:pPr lvl="1"/>
            <a:r>
              <a:rPr lang="en-US" dirty="0"/>
              <a:t>Sensors - Procurement (CERN group purchase), QC</a:t>
            </a:r>
          </a:p>
          <a:p>
            <a:pPr lvl="1"/>
            <a:r>
              <a:rPr lang="en-US" dirty="0"/>
              <a:t>Electronics</a:t>
            </a:r>
          </a:p>
          <a:p>
            <a:pPr lvl="2"/>
            <a:r>
              <a:rPr lang="en-US" dirty="0"/>
              <a:t>Development of Test systems for </a:t>
            </a:r>
            <a:r>
              <a:rPr lang="en-US" dirty="0" err="1"/>
              <a:t>iCMS</a:t>
            </a:r>
            <a:r>
              <a:rPr lang="en-US" dirty="0"/>
              <a:t>, Procurement for  U.S. needs</a:t>
            </a:r>
          </a:p>
          <a:p>
            <a:pPr lvl="2"/>
            <a:r>
              <a:rPr lang="en-US" dirty="0"/>
              <a:t>Development of Sensor-ASIC assembly: </a:t>
            </a:r>
            <a:r>
              <a:rPr lang="en-US" dirty="0" err="1"/>
              <a:t>MacroPixel</a:t>
            </a:r>
            <a:r>
              <a:rPr lang="en-US" dirty="0"/>
              <a:t> Sub Assembly (</a:t>
            </a:r>
            <a:r>
              <a:rPr lang="en-US" dirty="0" err="1"/>
              <a:t>MaPSA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Modules</a:t>
            </a:r>
          </a:p>
          <a:p>
            <a:pPr lvl="2"/>
            <a:r>
              <a:rPr lang="en-US" dirty="0"/>
              <a:t>Development of assembly sites</a:t>
            </a:r>
          </a:p>
          <a:p>
            <a:pPr lvl="3"/>
            <a:r>
              <a:rPr lang="en-US" dirty="0"/>
              <a:t>East Coast and </a:t>
            </a:r>
            <a:r>
              <a:rPr lang="en-US" dirty="0">
                <a:solidFill>
                  <a:srgbClr val="FF0000"/>
                </a:solidFill>
              </a:rPr>
              <a:t>FNAL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Module component procurements and QC</a:t>
            </a:r>
          </a:p>
          <a:p>
            <a:pPr lvl="2"/>
            <a:r>
              <a:rPr lang="en-US" dirty="0"/>
              <a:t>Assembly of components into modules and QC</a:t>
            </a:r>
          </a:p>
          <a:p>
            <a:r>
              <a:rPr lang="en-US" dirty="0"/>
              <a:t>Flat Barrel Fabrication (Key Performance Parameter #1)</a:t>
            </a:r>
          </a:p>
          <a:p>
            <a:pPr lvl="1"/>
            <a:r>
              <a:rPr lang="en-US" dirty="0"/>
              <a:t>Fabrication of Planks and Rings for the PS Flat Barrel (inner 3 layers)</a:t>
            </a:r>
          </a:p>
          <a:p>
            <a:pPr lvl="1"/>
            <a:r>
              <a:rPr lang="en-US" dirty="0"/>
              <a:t>Assembly of  (U.S.) PS Modules onto Planks/Rings, QC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All of this done at FNAL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 – U.S. Involvement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BEFA8-4BE3-4747-9449-B8A3AB0A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8AB9-7848-4E08-9B30-0DAE9D39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3AEB-DBA2-4280-AE29-DA5D9EE6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67BE-0234-4D76-8D6F-4502085CFD7D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57ED9-B71D-4593-BE0B-459BD43AF161}"/>
              </a:ext>
            </a:extLst>
          </p:cNvPr>
          <p:cNvSpPr txBox="1"/>
          <p:nvPr/>
        </p:nvSpPr>
        <p:spPr>
          <a:xfrm>
            <a:off x="5981623" y="462615"/>
            <a:ext cx="202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KPPs: DocDb-13237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70B33-A62F-4CE4-B52A-EA839FC50F61}"/>
              </a:ext>
            </a:extLst>
          </p:cNvPr>
          <p:cNvSpPr txBox="1"/>
          <p:nvPr/>
        </p:nvSpPr>
        <p:spPr>
          <a:xfrm>
            <a:off x="8227868" y="950"/>
            <a:ext cx="931675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00592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D0ACF-9E50-4B58-8E10-8A0AAA11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to Level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2FA9-1D2E-4542-B9EC-970B3CAB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FC8E-C12A-4256-BB7B-A4EAD343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Nahn                                      402.2 Outer Tracker                      PPD Resource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9919B-537A-42BA-A307-93ADE40E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0552-FB02-410F-939C-3D61A3BAC707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89474C-D0CA-4E56-BE63-0454CF39F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b="20226"/>
          <a:stretch/>
        </p:blipFill>
        <p:spPr>
          <a:xfrm>
            <a:off x="59467" y="899028"/>
            <a:ext cx="9019819" cy="5958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AD749-9C0A-460A-8048-244CCBB05A94}"/>
              </a:ext>
            </a:extLst>
          </p:cNvPr>
          <p:cNvSpPr txBox="1"/>
          <p:nvPr/>
        </p:nvSpPr>
        <p:spPr>
          <a:xfrm>
            <a:off x="127043" y="896959"/>
            <a:ext cx="2003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Suppressed:  402.2.1 Milestones and 402.2.2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C4469-5DBB-4A3B-8898-17CD86A99EE4}"/>
              </a:ext>
            </a:extLst>
          </p:cNvPr>
          <p:cNvSpPr txBox="1"/>
          <p:nvPr/>
        </p:nvSpPr>
        <p:spPr>
          <a:xfrm>
            <a:off x="87313" y="2246558"/>
            <a:ext cx="126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Uli</a:t>
            </a:r>
            <a:r>
              <a:rPr lang="en-US" sz="1200" dirty="0"/>
              <a:t> </a:t>
            </a:r>
            <a:r>
              <a:rPr lang="en-US" sz="1200" dirty="0" err="1"/>
              <a:t>Heintz</a:t>
            </a:r>
            <a:r>
              <a:rPr lang="en-US" sz="1200" dirty="0"/>
              <a:t>, Brown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C47CB-1484-44D2-B678-38ABFF0A1CD4}"/>
              </a:ext>
            </a:extLst>
          </p:cNvPr>
          <p:cNvSpPr txBox="1"/>
          <p:nvPr/>
        </p:nvSpPr>
        <p:spPr>
          <a:xfrm>
            <a:off x="1905022" y="2244656"/>
            <a:ext cx="134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Petra Merkel FNAL</a:t>
            </a:r>
          </a:p>
          <a:p>
            <a:r>
              <a:rPr lang="en-US" sz="1200" dirty="0"/>
              <a:t>Yuri </a:t>
            </a:r>
            <a:r>
              <a:rPr lang="en-US" sz="1200" dirty="0" err="1"/>
              <a:t>Gershtein</a:t>
            </a:r>
            <a:r>
              <a:rPr lang="en-US" sz="1200" dirty="0"/>
              <a:t>, RU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C57C0-F253-4B84-99A9-76B0DF8C8B05}"/>
              </a:ext>
            </a:extLst>
          </p:cNvPr>
          <p:cNvSpPr txBox="1"/>
          <p:nvPr/>
        </p:nvSpPr>
        <p:spPr>
          <a:xfrm>
            <a:off x="3649464" y="2224580"/>
            <a:ext cx="151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Lenny Spiegel FNAL</a:t>
            </a:r>
          </a:p>
          <a:p>
            <a:r>
              <a:rPr lang="en-US" sz="1200" dirty="0"/>
              <a:t>Meenakshi </a:t>
            </a:r>
            <a:r>
              <a:rPr lang="en-US" sz="1200" dirty="0" err="1"/>
              <a:t>Narain</a:t>
            </a:r>
            <a:r>
              <a:rPr lang="en-US" sz="1200" dirty="0"/>
              <a:t> BR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3FFE5-4464-44B3-BFE4-C6778EB39572}"/>
              </a:ext>
            </a:extLst>
          </p:cNvPr>
          <p:cNvSpPr txBox="1"/>
          <p:nvPr/>
        </p:nvSpPr>
        <p:spPr>
          <a:xfrm>
            <a:off x="5539488" y="2237704"/>
            <a:ext cx="162512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/>
              <a:t>Stefan </a:t>
            </a:r>
            <a:r>
              <a:rPr lang="en-US" sz="1200" dirty="0" err="1"/>
              <a:t>Gruenendahl</a:t>
            </a:r>
            <a:r>
              <a:rPr lang="en-US" sz="1200" dirty="0"/>
              <a:t>,</a:t>
            </a:r>
          </a:p>
          <a:p>
            <a:r>
              <a:rPr lang="en-US" sz="1200" dirty="0"/>
              <a:t> Ron Lipton, FNAL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E5D5C-B406-4591-8D98-E4BC58E66F41}"/>
              </a:ext>
            </a:extLst>
          </p:cNvPr>
          <p:cNvSpPr txBox="1"/>
          <p:nvPr/>
        </p:nvSpPr>
        <p:spPr>
          <a:xfrm>
            <a:off x="8078875" y="0"/>
            <a:ext cx="1065126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 #5,7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EB364-1062-439A-AED0-FAEDB0E8AA99}"/>
              </a:ext>
            </a:extLst>
          </p:cNvPr>
          <p:cNvSpPr txBox="1"/>
          <p:nvPr/>
        </p:nvSpPr>
        <p:spPr>
          <a:xfrm>
            <a:off x="7502811" y="2383653"/>
            <a:ext cx="11082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/>
              <a:t>SG, RL, FNAL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D257F0-CE0E-403E-817A-36CA53FBB73D}"/>
              </a:ext>
            </a:extLst>
          </p:cNvPr>
          <p:cNvSpPr txBox="1"/>
          <p:nvPr/>
        </p:nvSpPr>
        <p:spPr>
          <a:xfrm>
            <a:off x="5324123" y="330821"/>
            <a:ext cx="29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WBS dictionary: </a:t>
            </a:r>
            <a:r>
              <a:rPr lang="en-US" dirty="0" err="1">
                <a:hlinkClick r:id="rId4"/>
              </a:rPr>
              <a:t>DocDb</a:t>
            </a:r>
            <a:r>
              <a:rPr lang="en-US" dirty="0">
                <a:hlinkClick r:id="rId4"/>
              </a:rPr>
              <a:t> 13216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654E491-9903-4207-8D66-9780D47E9C0C}"/>
              </a:ext>
            </a:extLst>
          </p:cNvPr>
          <p:cNvSpPr/>
          <p:nvPr/>
        </p:nvSpPr>
        <p:spPr>
          <a:xfrm>
            <a:off x="6652009" y="6350558"/>
            <a:ext cx="633046" cy="176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F7B84-1C21-4E57-9DFF-824B9A056087}"/>
              </a:ext>
            </a:extLst>
          </p:cNvPr>
          <p:cNvSpPr txBox="1"/>
          <p:nvPr/>
        </p:nvSpPr>
        <p:spPr>
          <a:xfrm>
            <a:off x="3700913" y="6265376"/>
            <a:ext cx="29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 KPP: Work at CERN </a:t>
            </a:r>
          </a:p>
        </p:txBody>
      </p:sp>
    </p:spTree>
    <p:extLst>
      <p:ext uri="{BB962C8B-B14F-4D97-AF65-F5344CB8AC3E}">
        <p14:creationId xmlns:p14="http://schemas.microsoft.com/office/powerpoint/2010/main" val="174206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plus tall thin imag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500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C80005"/>
          </a:solidFill>
        </a:ln>
      </a:spPr>
      <a:bodyPr wrap="square" rtlCol="0" anchor="ctr">
        <a:spAutoFit/>
      </a:bodyPr>
      <a:lstStyle>
        <a:defPPr algn="ctr">
          <a:defRPr sz="2400" b="1" dirty="0">
            <a:solidFill>
              <a:srgbClr val="0000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10662</TotalTime>
  <Words>1483</Words>
  <Application>Microsoft Office PowerPoint</Application>
  <PresentationFormat>On-screen Show (4:3)</PresentationFormat>
  <Paragraphs>318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Courier New</vt:lpstr>
      <vt:lpstr>Geneva</vt:lpstr>
      <vt:lpstr>Helvetica</vt:lpstr>
      <vt:lpstr>Wingdings</vt:lpstr>
      <vt:lpstr>Office Theme</vt:lpstr>
      <vt:lpstr>Text plus tall thin image</vt:lpstr>
      <vt:lpstr>PowerPoint Presentation</vt:lpstr>
      <vt:lpstr>CMS HL-LHC Upgrade Overview</vt:lpstr>
      <vt:lpstr>CMS HL-LHC Upgrade Overview</vt:lpstr>
      <vt:lpstr>PowerPoint Presentation</vt:lpstr>
      <vt:lpstr>OT Detector Layout</vt:lpstr>
      <vt:lpstr>OT – Fundamental Unit: Module</vt:lpstr>
      <vt:lpstr>OT Structure and Accessories</vt:lpstr>
      <vt:lpstr>OT – U.S. Involvement</vt:lpstr>
      <vt:lpstr>WBS to Level 4</vt:lpstr>
      <vt:lpstr>WBS to Level 4</vt:lpstr>
      <vt:lpstr>OT Cartoon Schedule</vt:lpstr>
      <vt:lpstr>FNAL Budget</vt:lpstr>
      <vt:lpstr>Current Estimate of FNAL labor</vt:lpstr>
      <vt:lpstr>Charge Codes</vt:lpstr>
      <vt:lpstr>FNAL – Summary</vt:lpstr>
      <vt:lpstr>FNAL – PPD Engineering</vt:lpstr>
      <vt:lpstr>FNAL – PPD Technicians</vt:lpstr>
      <vt:lpstr>FNAL – PPD Scientists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Ryd</dc:creator>
  <cp:lastModifiedBy>Steven Nahn</cp:lastModifiedBy>
  <cp:revision>266</cp:revision>
  <dcterms:created xsi:type="dcterms:W3CDTF">2017-07-25T08:55:25Z</dcterms:created>
  <dcterms:modified xsi:type="dcterms:W3CDTF">2018-06-13T14:02:42Z</dcterms:modified>
</cp:coreProperties>
</file>