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2" r:id="rId4"/>
    <p:sldId id="266" r:id="rId5"/>
    <p:sldId id="265" r:id="rId6"/>
    <p:sldId id="258" r:id="rId7"/>
    <p:sldId id="257" r:id="rId8"/>
    <p:sldId id="260" r:id="rId9"/>
    <p:sldId id="261" r:id="rId10"/>
    <p:sldId id="262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D55-865D-4F4A-AF08-7753FF636E96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DF23-B0FC-094A-A0D6-31052DADE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4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D55-865D-4F4A-AF08-7753FF636E96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DF23-B0FC-094A-A0D6-31052DADE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6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D55-865D-4F4A-AF08-7753FF636E96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DF23-B0FC-094A-A0D6-31052DADE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1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D55-865D-4F4A-AF08-7753FF636E96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DF23-B0FC-094A-A0D6-31052DADE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D55-865D-4F4A-AF08-7753FF636E96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DF23-B0FC-094A-A0D6-31052DADE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0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D55-865D-4F4A-AF08-7753FF636E96}" type="datetimeFigureOut">
              <a:rPr lang="en-US" smtClean="0"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DF23-B0FC-094A-A0D6-31052DADE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2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D55-865D-4F4A-AF08-7753FF636E96}" type="datetimeFigureOut">
              <a:rPr lang="en-US" smtClean="0"/>
              <a:t>6/14/18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DF23-B0FC-094A-A0D6-31052DADE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6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D55-865D-4F4A-AF08-7753FF636E96}" type="datetimeFigureOut">
              <a:rPr lang="en-US" smtClean="0"/>
              <a:t>6/14/18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DF23-B0FC-094A-A0D6-31052DADE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1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D55-865D-4F4A-AF08-7753FF636E96}" type="datetimeFigureOut">
              <a:rPr lang="en-US" smtClean="0"/>
              <a:t>6/14/18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DF23-B0FC-094A-A0D6-31052DADE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1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D55-865D-4F4A-AF08-7753FF636E96}" type="datetimeFigureOut">
              <a:rPr lang="en-US" smtClean="0"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DF23-B0FC-094A-A0D6-31052DADE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9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D55-865D-4F4A-AF08-7753FF636E96}" type="datetimeFigureOut">
              <a:rPr lang="en-US" smtClean="0"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DF23-B0FC-094A-A0D6-31052DADE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B0D55-865D-4F4A-AF08-7753FF636E96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2DF23-B0FC-094A-A0D6-31052DADE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ARAPUCA </a:t>
            </a:r>
            <a:r>
              <a:rPr lang="en-US" dirty="0" smtClean="0"/>
              <a:t>Design</a:t>
            </a:r>
            <a:br>
              <a:rPr lang="en-US" dirty="0" smtClean="0"/>
            </a:br>
            <a:r>
              <a:rPr lang="en-US" dirty="0" smtClean="0"/>
              <a:t>for CE Test Stand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Warner</a:t>
            </a:r>
          </a:p>
          <a:p>
            <a:r>
              <a:rPr lang="en-US" dirty="0" smtClean="0"/>
              <a:t>CSU</a:t>
            </a:r>
          </a:p>
          <a:p>
            <a:r>
              <a:rPr lang="en-US" dirty="0" smtClean="0"/>
              <a:t>6-</a:t>
            </a:r>
            <a:r>
              <a:rPr lang="en-US" dirty="0" smtClean="0"/>
              <a:t>18-</a:t>
            </a:r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06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6-MPPC Passive Ganging PCB</a:t>
            </a:r>
            <a:endParaRPr lang="en-US" dirty="0"/>
          </a:p>
        </p:txBody>
      </p:sp>
      <p:pic>
        <p:nvPicPr>
          <p:cNvPr id="4" name="Content Placeholder 3" descr="5-30-18 Six Hamamatsu PCB Stuffe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53" r="-2025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487811" y="4960030"/>
            <a:ext cx="2614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 X 8mm 4-layer board.</a:t>
            </a:r>
          </a:p>
          <a:p>
            <a:r>
              <a:rPr lang="en-US" dirty="0" smtClean="0"/>
              <a:t>Passively gangs 6 MPPCs</a:t>
            </a:r>
          </a:p>
        </p:txBody>
      </p:sp>
    </p:spTree>
    <p:extLst>
      <p:ext uri="{BB962C8B-B14F-4D97-AF65-F5344CB8AC3E}">
        <p14:creationId xmlns:p14="http://schemas.microsoft.com/office/powerpoint/2010/main" val="1251973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wo Supercell PDs in CE APA Fram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14414"/>
          <a:stretch>
            <a:fillRect/>
          </a:stretch>
        </p:blipFill>
        <p:spPr>
          <a:xfrm>
            <a:off x="1645220" y="275709"/>
            <a:ext cx="5687732" cy="31280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8" y="3633581"/>
            <a:ext cx="4517188" cy="2992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22" y="3403743"/>
            <a:ext cx="3115247" cy="32224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909805" y="2749364"/>
            <a:ext cx="443868" cy="1072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70291" y="2749364"/>
            <a:ext cx="961715" cy="1072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6368" y="2379495"/>
            <a:ext cx="2432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Two-</a:t>
            </a:r>
            <a:r>
              <a:rPr lang="en-US" dirty="0" err="1" smtClean="0"/>
              <a:t>Supercell</a:t>
            </a:r>
            <a:r>
              <a:rPr lang="en-US" dirty="0" smtClean="0"/>
              <a:t> PD</a:t>
            </a:r>
          </a:p>
          <a:p>
            <a:r>
              <a:rPr lang="en-US" dirty="0" smtClean="0"/>
              <a:t>Buried ~ 50mm</a:t>
            </a:r>
          </a:p>
          <a:p>
            <a:r>
              <a:rPr lang="en-US" dirty="0" smtClean="0"/>
              <a:t>Into load-side APA Tube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87715" y="2564430"/>
            <a:ext cx="185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Readout side</a:t>
            </a:r>
          </a:p>
          <a:p>
            <a:r>
              <a:rPr lang="en-US" dirty="0" smtClean="0"/>
              <a:t>Must mount flush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15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Wire Frame (Transparent) View</a:t>
            </a:r>
            <a:endParaRPr lang="en-US" dirty="0"/>
          </a:p>
        </p:txBody>
      </p:sp>
      <p:pic>
        <p:nvPicPr>
          <p:cNvPr id="4" name="Content Placeholder 3" descr="Two Supercell PDs in CE APA Frame-Wirefram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53" r="-20253"/>
          <a:stretch>
            <a:fillRect/>
          </a:stretch>
        </p:blipFill>
        <p:spPr>
          <a:xfrm>
            <a:off x="-524519" y="1060293"/>
            <a:ext cx="9998389" cy="5498729"/>
          </a:xfrm>
        </p:spPr>
      </p:pic>
      <p:sp>
        <p:nvSpPr>
          <p:cNvPr id="5" name="TextBox 4"/>
          <p:cNvSpPr txBox="1"/>
          <p:nvPr/>
        </p:nvSpPr>
        <p:spPr>
          <a:xfrm>
            <a:off x="457200" y="3994592"/>
            <a:ext cx="1114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Buried PD</a:t>
            </a:r>
          </a:p>
          <a:p>
            <a:r>
              <a:rPr lang="en-US" dirty="0" smtClean="0"/>
              <a:t>End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71733" y="4327475"/>
            <a:ext cx="585961" cy="2095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</p:cNvCxnSpPr>
          <p:nvPr/>
        </p:nvCxnSpPr>
        <p:spPr>
          <a:xfrm flipV="1">
            <a:off x="1571733" y="3452117"/>
            <a:ext cx="585961" cy="865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33435" y="3797329"/>
            <a:ext cx="158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Active Ganging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6670358" y="3279511"/>
            <a:ext cx="863077" cy="7024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670358" y="3994592"/>
            <a:ext cx="863077" cy="5424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436094" y="2552102"/>
            <a:ext cx="0" cy="16145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238819" y="2293192"/>
            <a:ext cx="197275" cy="2589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238819" y="1294544"/>
            <a:ext cx="0" cy="998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337456" y="2552102"/>
            <a:ext cx="12330" cy="3698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6140181" y="2293192"/>
            <a:ext cx="197275" cy="2589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140181" y="1294544"/>
            <a:ext cx="0" cy="998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09594" y="2293193"/>
            <a:ext cx="1830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 Readout</a:t>
            </a:r>
          </a:p>
          <a:p>
            <a:r>
              <a:rPr lang="en-US" dirty="0" smtClean="0"/>
              <a:t>Inside APA Frame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770291" y="2416482"/>
            <a:ext cx="369890" cy="135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960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Options: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1)  Re-design </a:t>
            </a:r>
            <a:r>
              <a:rPr lang="en-US" dirty="0" err="1" smtClean="0"/>
              <a:t>Supercell</a:t>
            </a:r>
            <a:r>
              <a:rPr lang="en-US" dirty="0" smtClean="0"/>
              <a:t> to fit into CE APA</a:t>
            </a:r>
          </a:p>
          <a:p>
            <a:pPr lvl="1"/>
            <a:r>
              <a:rPr lang="en-US" dirty="0" smtClean="0"/>
              <a:t>Does not test final configuration</a:t>
            </a:r>
          </a:p>
          <a:p>
            <a:pPr lvl="1"/>
            <a:r>
              <a:rPr lang="en-US" dirty="0" smtClean="0"/>
              <a:t>Requires fabricating filter plates and </a:t>
            </a:r>
            <a:r>
              <a:rPr lang="en-US" dirty="0" err="1" smtClean="0"/>
              <a:t>SiPM</a:t>
            </a:r>
            <a:r>
              <a:rPr lang="en-US" dirty="0" smtClean="0"/>
              <a:t> mount PCBs of a different size from DUNE FD.</a:t>
            </a:r>
          </a:p>
          <a:p>
            <a:r>
              <a:rPr lang="en-US" dirty="0" smtClean="0"/>
              <a:t>2)  Use 2-Supercell design as presented, but bury 50mm in feed-side tube (as shown)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Supercell</a:t>
            </a:r>
            <a:r>
              <a:rPr lang="en-US" dirty="0" smtClean="0"/>
              <a:t> not completely exposed.  Confusing?</a:t>
            </a:r>
          </a:p>
          <a:p>
            <a:pPr lvl="1"/>
            <a:r>
              <a:rPr lang="en-US" dirty="0" smtClean="0"/>
              <a:t>Requires consultation with CE/APA group (but I don’t expect interferences)</a:t>
            </a:r>
          </a:p>
          <a:p>
            <a:r>
              <a:rPr lang="en-US" dirty="0" smtClean="0"/>
              <a:t>3)  Mount 1 </a:t>
            </a:r>
            <a:r>
              <a:rPr lang="en-US" dirty="0" err="1" smtClean="0"/>
              <a:t>Supercell</a:t>
            </a:r>
            <a:r>
              <a:rPr lang="en-US" dirty="0" smtClean="0"/>
              <a:t> per slot</a:t>
            </a:r>
          </a:p>
          <a:p>
            <a:pPr lvl="1"/>
            <a:r>
              <a:rPr lang="en-US" dirty="0" smtClean="0"/>
              <a:t>Reduces the number of PDs tested per run</a:t>
            </a:r>
          </a:p>
          <a:p>
            <a:pPr lvl="1"/>
            <a:r>
              <a:rPr lang="en-US" dirty="0" smtClean="0"/>
              <a:t>Gives perhaps the best and clearest test of the PD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4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Status of PD Design/Planning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1025"/>
            <a:ext cx="8229600" cy="531392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PD Design ~75% complete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APA DESIGN REQUIRES MOUNTING DECISION ASAP</a:t>
            </a:r>
          </a:p>
          <a:p>
            <a:r>
              <a:rPr lang="en-US" dirty="0" smtClean="0"/>
              <a:t>MPPC order placed.  Expected delivery ~ mid-July)</a:t>
            </a:r>
          </a:p>
          <a:p>
            <a:r>
              <a:rPr lang="en-US" dirty="0" smtClean="0"/>
              <a:t>Layout for </a:t>
            </a:r>
            <a:r>
              <a:rPr lang="en-US" dirty="0" err="1" smtClean="0"/>
              <a:t>SiPM</a:t>
            </a:r>
            <a:r>
              <a:rPr lang="en-US" dirty="0" smtClean="0"/>
              <a:t> mounting plates nearly complete.  Order to go out this week.</a:t>
            </a:r>
          </a:p>
          <a:p>
            <a:r>
              <a:rPr lang="en-US" dirty="0" smtClean="0"/>
              <a:t>Test PD Module connector plates in hand.  Preliminary testing next two weeks.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APA FABRICATION REQUIRES CONNECTOR COMPONENTS AND RAILS MID JULY</a:t>
            </a:r>
          </a:p>
          <a:p>
            <a:r>
              <a:rPr lang="en-US" dirty="0" smtClean="0"/>
              <a:t>Quotation for 60 dichroic filters received.  Ordering process begun.  Expected delivery ~end of August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Aim for PD module fabrication by late September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1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CE Test Stand TPC (at FNAL)</a:t>
            </a:r>
            <a:endParaRPr lang="en-US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xmlns="" id="{E6FF9A1E-2026-4F96-A756-2BCA7277A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46" r="-11246"/>
          <a:stretch/>
        </p:blipFill>
        <p:spPr>
          <a:xfrm>
            <a:off x="1" y="1267318"/>
            <a:ext cx="9144000" cy="5028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9786" y="6176823"/>
            <a:ext cx="189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From Bo Yu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56265" y="1800032"/>
            <a:ext cx="2313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TC ~ 1.05 X 1.65m</a:t>
            </a:r>
          </a:p>
          <a:p>
            <a:r>
              <a:rPr lang="en-US" dirty="0" smtClean="0"/>
              <a:t>~300mm drift (2 sided)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05341" y="1664413"/>
            <a:ext cx="2243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Planned for operation</a:t>
            </a:r>
          </a:p>
          <a:p>
            <a:r>
              <a:rPr lang="en-US" dirty="0" smtClean="0"/>
              <a:t>~ late fall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9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677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Preliminary schedule from CE group</a:t>
            </a:r>
            <a:endParaRPr lang="en-US" dirty="0"/>
          </a:p>
        </p:txBody>
      </p:sp>
      <p:pic>
        <p:nvPicPr>
          <p:cNvPr id="4" name="Content Placeholder 3" descr="screenshot109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29" r="-10129"/>
          <a:stretch>
            <a:fillRect/>
          </a:stretch>
        </p:blipFill>
        <p:spPr>
          <a:xfrm>
            <a:off x="125245" y="1417639"/>
            <a:ext cx="9018755" cy="4959968"/>
          </a:xfrm>
        </p:spPr>
      </p:pic>
    </p:spTree>
    <p:extLst>
      <p:ext uri="{BB962C8B-B14F-4D97-AF65-F5344CB8AC3E}">
        <p14:creationId xmlns:p14="http://schemas.microsoft.com/office/powerpoint/2010/main" val="2183802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70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But--  CE APA Frame slightly undersize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43" y="985296"/>
            <a:ext cx="6442460" cy="5705436"/>
          </a:xfrm>
        </p:spPr>
      </p:pic>
      <p:sp>
        <p:nvSpPr>
          <p:cNvPr id="5" name="TextBox 4"/>
          <p:cNvSpPr txBox="1"/>
          <p:nvPr/>
        </p:nvSpPr>
        <p:spPr>
          <a:xfrm>
            <a:off x="457200" y="5844150"/>
            <a:ext cx="2969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Full-size APA Bay = 997mm</a:t>
            </a:r>
          </a:p>
          <a:p>
            <a:r>
              <a:rPr lang="en-US" dirty="0" smtClean="0"/>
              <a:t>CE Test Frame 946.8mm wide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82966" y="4210146"/>
            <a:ext cx="1888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“Middle” side</a:t>
            </a:r>
          </a:p>
          <a:p>
            <a:r>
              <a:rPr lang="en-US" dirty="0" smtClean="0"/>
              <a:t>In one side of APA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5971599" y="4533312"/>
            <a:ext cx="582995" cy="323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98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Two-</a:t>
            </a:r>
            <a:r>
              <a:rPr lang="en-US" dirty="0" err="1" smtClean="0"/>
              <a:t>supercell</a:t>
            </a:r>
            <a:r>
              <a:rPr lang="en-US" dirty="0" smtClean="0"/>
              <a:t> ARAPUCA PD Concept</a:t>
            </a:r>
            <a:endParaRPr lang="en-US" dirty="0"/>
          </a:p>
        </p:txBody>
      </p:sp>
      <p:pic>
        <p:nvPicPr>
          <p:cNvPr id="4" name="Content Placeholder 3" descr="6-18-18 CE ARAPUCA Two-SuperCell Assembly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14414"/>
          <a:stretch>
            <a:fillRect/>
          </a:stretch>
        </p:blipFill>
        <p:spPr>
          <a:xfrm>
            <a:off x="457200" y="20508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278215" y="1417638"/>
            <a:ext cx="486578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or 2</a:t>
            </a:r>
            <a:r>
              <a:rPr lang="en-US" dirty="0" smtClean="0"/>
              <a:t> </a:t>
            </a:r>
            <a:r>
              <a:rPr lang="en-US" dirty="0" smtClean="0"/>
              <a:t>readout channels/module</a:t>
            </a:r>
          </a:p>
          <a:p>
            <a:r>
              <a:rPr lang="en-US" dirty="0" smtClean="0"/>
              <a:t>48 MPPCs/channel</a:t>
            </a:r>
          </a:p>
          <a:p>
            <a:r>
              <a:rPr lang="en-US" dirty="0" smtClean="0"/>
              <a:t>8 groups of 6 passively-ganged MPPCs/channel</a:t>
            </a:r>
          </a:p>
          <a:p>
            <a:r>
              <a:rPr lang="en-US" dirty="0" smtClean="0"/>
              <a:t>Nearly 50% more collection area from </a:t>
            </a:r>
            <a:r>
              <a:rPr lang="en-US" dirty="0" err="1" smtClean="0"/>
              <a:t>ProtoDUNE</a:t>
            </a:r>
            <a:endParaRPr lang="en-US" dirty="0" smtClean="0"/>
          </a:p>
          <a:p>
            <a:r>
              <a:rPr lang="en-US" dirty="0" smtClean="0"/>
              <a:t>Single or double sided</a:t>
            </a:r>
          </a:p>
          <a:p>
            <a:r>
              <a:rPr lang="en-US" dirty="0" smtClean="0"/>
              <a:t>1 or 2</a:t>
            </a:r>
            <a:r>
              <a:rPr lang="en-US" dirty="0" smtClean="0"/>
              <a:t>-</a:t>
            </a:r>
            <a:r>
              <a:rPr lang="en-US" dirty="0" smtClean="0"/>
              <a:t>region segmentation (~ 10 X 50 </a:t>
            </a:r>
            <a:r>
              <a:rPr lang="en-US" dirty="0" smtClean="0"/>
              <a:t>cm </a:t>
            </a:r>
            <a:r>
              <a:rPr lang="en-US" dirty="0" smtClean="0"/>
              <a:t>area)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466155"/>
            <a:ext cx="4787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Far-end </a:t>
            </a:r>
            <a:r>
              <a:rPr lang="en-US" dirty="0" smtClean="0"/>
              <a:t>readout (connector on </a:t>
            </a:r>
            <a:r>
              <a:rPr lang="en-US" dirty="0" smtClean="0"/>
              <a:t>far APA </a:t>
            </a:r>
            <a:r>
              <a:rPr lang="en-US" dirty="0" smtClean="0"/>
              <a:t>tube)</a:t>
            </a:r>
          </a:p>
          <a:p>
            <a:r>
              <a:rPr lang="en-US" dirty="0" smtClean="0"/>
              <a:t>Requires new 136 X 25mm APA slot (agreed to)</a:t>
            </a:r>
          </a:p>
          <a:p>
            <a:r>
              <a:rPr lang="en-US" dirty="0" smtClean="0"/>
              <a:t>Adaptable to X-ARAPUCA and both bar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8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Active Ganging area (inside </a:t>
            </a:r>
            <a:r>
              <a:rPr lang="en-US" dirty="0" smtClean="0"/>
              <a:t>far </a:t>
            </a:r>
            <a:r>
              <a:rPr lang="en-US" dirty="0" smtClean="0"/>
              <a:t>tube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Content Placeholder 5" descr="6-18-18 CE ARAPUCA Two-SuperCell Assembly-Active Ganging Are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14414"/>
          <a:stretch>
            <a:fillRect/>
          </a:stretch>
        </p:blipFill>
        <p:spPr>
          <a:xfrm>
            <a:off x="587290" y="1932359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5972628" y="5546882"/>
            <a:ext cx="2935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Active Ganging PCB</a:t>
            </a:r>
          </a:p>
          <a:p>
            <a:r>
              <a:rPr lang="en-US" dirty="0" smtClean="0"/>
              <a:t>Mounts here </a:t>
            </a:r>
            <a:r>
              <a:rPr lang="en-US" dirty="0" smtClean="0"/>
              <a:t>(1 or 2/</a:t>
            </a:r>
            <a:r>
              <a:rPr lang="en-US" dirty="0" smtClean="0"/>
              <a:t>module)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72628" y="213181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Alignment pins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61147" y="4248689"/>
            <a:ext cx="117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Pins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465317" y="2375892"/>
            <a:ext cx="1507311" cy="382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</p:cNvCxnSpPr>
          <p:nvPr/>
        </p:nvCxnSpPr>
        <p:spPr>
          <a:xfrm flipV="1">
            <a:off x="2734290" y="4000784"/>
            <a:ext cx="624939" cy="4325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1"/>
          </p:cNvCxnSpPr>
          <p:nvPr/>
        </p:nvCxnSpPr>
        <p:spPr>
          <a:xfrm flipH="1" flipV="1">
            <a:off x="5066155" y="4433355"/>
            <a:ext cx="906473" cy="14366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91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Module Attachment Points</a:t>
            </a:r>
            <a:endParaRPr lang="en-US" dirty="0"/>
          </a:p>
        </p:txBody>
      </p:sp>
      <p:pic>
        <p:nvPicPr>
          <p:cNvPr id="4" name="Content Placeholder 3" descr="6-13-18 ARAPUCA Assembly-Mount End Closeup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1441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141131" y="5456953"/>
            <a:ext cx="3080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M4 captive screw mounts here</a:t>
            </a:r>
          </a:p>
          <a:p>
            <a:r>
              <a:rPr lang="en-US" dirty="0" smtClean="0"/>
              <a:t>(both sides)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H="1" flipV="1">
            <a:off x="1472427" y="3956981"/>
            <a:ext cx="1209150" cy="14999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89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6 filter “</a:t>
            </a:r>
            <a:r>
              <a:rPr lang="en-US" dirty="0" err="1" smtClean="0"/>
              <a:t>Supercell</a:t>
            </a:r>
            <a:r>
              <a:rPr lang="en-US" dirty="0" smtClean="0"/>
              <a:t> (nee </a:t>
            </a:r>
            <a:r>
              <a:rPr lang="en-US" dirty="0" err="1" smtClean="0"/>
              <a:t>Cartucho</a:t>
            </a:r>
            <a:r>
              <a:rPr lang="en-US" dirty="0" smtClean="0"/>
              <a:t>) Concept</a:t>
            </a:r>
            <a:endParaRPr lang="en-US" dirty="0"/>
          </a:p>
        </p:txBody>
      </p:sp>
      <p:pic>
        <p:nvPicPr>
          <p:cNvPr id="4" name="Content Placeholder 3" descr="5-30-18 Super Cell Assembly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14414"/>
          <a:stretch>
            <a:fillRect/>
          </a:stretch>
        </p:blipFill>
        <p:spPr>
          <a:xfrm>
            <a:off x="861053" y="2143135"/>
            <a:ext cx="8229600" cy="4525963"/>
          </a:xfrm>
        </p:spPr>
      </p:pic>
      <p:sp>
        <p:nvSpPr>
          <p:cNvPr id="6" name="TextBox 5"/>
          <p:cNvSpPr txBox="1"/>
          <p:nvPr/>
        </p:nvSpPr>
        <p:spPr>
          <a:xfrm>
            <a:off x="6146317" y="5254503"/>
            <a:ext cx="2198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filter plates</a:t>
            </a:r>
          </a:p>
          <a:p>
            <a:r>
              <a:rPr lang="en-US" dirty="0" smtClean="0"/>
              <a:t>Each 100 X 77 X 2mm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61000" y="5900834"/>
            <a:ext cx="2037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between cells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4977579" y="4398691"/>
            <a:ext cx="402127" cy="15021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6-13-18 ARAPUCA Assembly-Closed between supercell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3" y="1877266"/>
            <a:ext cx="2257587" cy="17444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44256" y="2197173"/>
            <a:ext cx="2007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Optically blocked</a:t>
            </a:r>
          </a:p>
          <a:p>
            <a:r>
              <a:rPr lang="en-US" dirty="0" smtClean="0"/>
              <a:t>Between </a:t>
            </a:r>
            <a:r>
              <a:rPr lang="en-US" dirty="0" err="1" smtClean="0"/>
              <a:t>supercells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116613" y="2539830"/>
            <a:ext cx="1527643" cy="128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938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Supercell</a:t>
            </a:r>
            <a:r>
              <a:rPr lang="en-US" dirty="0" smtClean="0"/>
              <a:t> Detail</a:t>
            </a:r>
            <a:endParaRPr lang="en-US" dirty="0"/>
          </a:p>
        </p:txBody>
      </p:sp>
      <p:pic>
        <p:nvPicPr>
          <p:cNvPr id="4" name="Content Placeholder 3" descr="5-30-18 Super Cell Assembly-Closeup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1441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58905" y="1627806"/>
            <a:ext cx="174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MPPCs/</a:t>
            </a:r>
            <a:r>
              <a:rPr lang="en-US" dirty="0" err="1" smtClean="0"/>
              <a:t>subcell</a:t>
            </a:r>
            <a:endParaRPr lang="en-US" dirty="0" smtClean="0"/>
          </a:p>
          <a:p>
            <a:r>
              <a:rPr lang="en-US" dirty="0" smtClean="0"/>
              <a:t>(4 on other side)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905" y="2438604"/>
            <a:ext cx="2382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Cover strips hold plates</a:t>
            </a:r>
          </a:p>
          <a:p>
            <a:r>
              <a:rPr lang="en-US" dirty="0" smtClean="0"/>
              <a:t>In window frames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65085" y="2861909"/>
            <a:ext cx="662592" cy="223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02366" y="1978490"/>
            <a:ext cx="1403850" cy="1288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5848" y="5134873"/>
            <a:ext cx="239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Connection pins thru to </a:t>
            </a:r>
          </a:p>
          <a:p>
            <a:r>
              <a:rPr lang="en-US" dirty="0" smtClean="0"/>
              <a:t>Side routing bars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102366" y="3561283"/>
            <a:ext cx="1151344" cy="16932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455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5709</TotalTime>
  <Words>496</Words>
  <Application>Microsoft Macintosh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ARAPUCA Design for CE Test Stand</vt:lpstr>
      <vt:lpstr>CE Test Stand TPC (at FNAL)</vt:lpstr>
      <vt:lpstr>Preliminary schedule from CE group</vt:lpstr>
      <vt:lpstr>But--  CE APA Frame slightly undersize </vt:lpstr>
      <vt:lpstr>Two-supercell ARAPUCA PD Concept</vt:lpstr>
      <vt:lpstr>Active Ganging area (inside far tube)</vt:lpstr>
      <vt:lpstr>Module Attachment Points</vt:lpstr>
      <vt:lpstr>6 filter “Supercell (nee Cartucho) Concept</vt:lpstr>
      <vt:lpstr>Supercell Detail</vt:lpstr>
      <vt:lpstr>6-MPPC Passive Ganging PCB</vt:lpstr>
      <vt:lpstr>PowerPoint Presentation</vt:lpstr>
      <vt:lpstr>Wire Frame (Transparent) View</vt:lpstr>
      <vt:lpstr>Options:</vt:lpstr>
      <vt:lpstr>Status of PD Design/Planning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ARAPUCA Conceptual Design</dc:title>
  <dc:creator>David Warner</dc:creator>
  <cp:lastModifiedBy>David Warner</cp:lastModifiedBy>
  <cp:revision>12</cp:revision>
  <dcterms:created xsi:type="dcterms:W3CDTF">2018-06-13T18:20:55Z</dcterms:created>
  <dcterms:modified xsi:type="dcterms:W3CDTF">2018-06-18T15:06:17Z</dcterms:modified>
</cp:coreProperties>
</file>