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7" r:id="rId4"/>
    <p:sldId id="258" r:id="rId5"/>
    <p:sldId id="264" r:id="rId6"/>
    <p:sldId id="265" r:id="rId7"/>
    <p:sldId id="266" r:id="rId8"/>
    <p:sldId id="259" r:id="rId9"/>
    <p:sldId id="260" r:id="rId10"/>
    <p:sldId id="261" r:id="rId11"/>
    <p:sldId id="262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17FF"/>
    <a:srgbClr val="FFB541"/>
    <a:srgbClr val="FFDF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4D469-C7A2-CD4C-A347-604C82EEFFF2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863D0-4881-8545-A660-0F5978D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64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863D0-4881-8545-A660-0F5978D74CF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88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863D0-4881-8545-A660-0F5978D74CF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88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570D-8210-764F-8CF3-067E21C38481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35B6-1CFB-4A46-8E49-57B92DAA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9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570D-8210-764F-8CF3-067E21C38481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35B6-1CFB-4A46-8E49-57B92DAA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570D-8210-764F-8CF3-067E21C38481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35B6-1CFB-4A46-8E49-57B92DAA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5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570D-8210-764F-8CF3-067E21C38481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35B6-1CFB-4A46-8E49-57B92DAA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8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570D-8210-764F-8CF3-067E21C38481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35B6-1CFB-4A46-8E49-57B92DAA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64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570D-8210-764F-8CF3-067E21C38481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35B6-1CFB-4A46-8E49-57B92DAA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0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570D-8210-764F-8CF3-067E21C38481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35B6-1CFB-4A46-8E49-57B92DAA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31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570D-8210-764F-8CF3-067E21C38481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35B6-1CFB-4A46-8E49-57B92DAA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0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570D-8210-764F-8CF3-067E21C38481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35B6-1CFB-4A46-8E49-57B92DAA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2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570D-8210-764F-8CF3-067E21C38481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35B6-1CFB-4A46-8E49-57B92DAA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2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570D-8210-764F-8CF3-067E21C38481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35B6-1CFB-4A46-8E49-57B92DAA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2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C570D-8210-764F-8CF3-067E21C38481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335B6-1CFB-4A46-8E49-57B92DAA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7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A422FF"/>
                </a:solidFill>
              </a:rPr>
              <a:t>Why are we here today?</a:t>
            </a:r>
            <a:endParaRPr lang="en-US" b="1" dirty="0">
              <a:solidFill>
                <a:srgbClr val="A422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Marcel and Dave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14 August 2018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381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Optimum information capture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Obvious candidate: full </a:t>
            </a:r>
            <a:r>
              <a:rPr lang="en-US" dirty="0" err="1" smtClean="0"/>
              <a:t>pixelization</a:t>
            </a:r>
            <a:r>
              <a:rPr lang="en-US" dirty="0" smtClean="0"/>
              <a:t> of FD !</a:t>
            </a:r>
          </a:p>
          <a:p>
            <a:pPr lvl="1"/>
            <a:r>
              <a:rPr lang="en-US" dirty="0" smtClean="0"/>
              <a:t>Is this necessary ?</a:t>
            </a:r>
          </a:p>
          <a:p>
            <a:pPr lvl="1"/>
            <a:r>
              <a:rPr lang="en-US" dirty="0" smtClean="0"/>
              <a:t>Is this sufficient ?</a:t>
            </a:r>
          </a:p>
          <a:p>
            <a:pPr lvl="1"/>
            <a:r>
              <a:rPr lang="en-US" dirty="0" smtClean="0"/>
              <a:t>Is this technically possible ?</a:t>
            </a:r>
          </a:p>
          <a:p>
            <a:pPr lvl="1"/>
            <a:r>
              <a:rPr lang="en-US" dirty="0" smtClean="0"/>
              <a:t>Is this financially feasible ?</a:t>
            </a:r>
          </a:p>
          <a:p>
            <a:pPr lvl="1"/>
            <a:r>
              <a:rPr lang="en-US" dirty="0" smtClean="0"/>
              <a:t>Is this R&amp;D compatible with schedule ?</a:t>
            </a:r>
          </a:p>
          <a:p>
            <a:pPr lvl="1"/>
            <a:r>
              <a:rPr lang="en-US" dirty="0" smtClean="0"/>
              <a:t>Is this possible politically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590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Optimum information capture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Obvious candidate: full </a:t>
            </a:r>
            <a:r>
              <a:rPr lang="en-US" dirty="0" err="1" smtClean="0"/>
              <a:t>pixelization</a:t>
            </a:r>
            <a:r>
              <a:rPr lang="en-US" dirty="0" smtClean="0"/>
              <a:t> of FD !</a:t>
            </a:r>
          </a:p>
          <a:p>
            <a:pPr lvl="1"/>
            <a:r>
              <a:rPr lang="en-US" dirty="0" smtClean="0"/>
              <a:t>Is this necessary ? 				</a:t>
            </a:r>
            <a:r>
              <a:rPr lang="en-US" dirty="0" smtClean="0">
                <a:solidFill>
                  <a:srgbClr val="008000"/>
                </a:solidFill>
              </a:rPr>
              <a:t>maybe !</a:t>
            </a:r>
          </a:p>
          <a:p>
            <a:pPr lvl="1"/>
            <a:r>
              <a:rPr lang="en-US" dirty="0" smtClean="0"/>
              <a:t>Is this sufficient ?				</a:t>
            </a:r>
            <a:r>
              <a:rPr lang="en-US" dirty="0" smtClean="0">
                <a:solidFill>
                  <a:srgbClr val="008000"/>
                </a:solidFill>
              </a:rPr>
              <a:t>almost surely !</a:t>
            </a:r>
          </a:p>
          <a:p>
            <a:pPr lvl="1"/>
            <a:r>
              <a:rPr lang="en-US" dirty="0" smtClean="0"/>
              <a:t>Is this technically possible ?	</a:t>
            </a:r>
            <a:r>
              <a:rPr lang="en-US" dirty="0" smtClean="0">
                <a:solidFill>
                  <a:srgbClr val="008000"/>
                </a:solidFill>
              </a:rPr>
              <a:t>almost surely !</a:t>
            </a:r>
          </a:p>
          <a:p>
            <a:pPr lvl="1"/>
            <a:r>
              <a:rPr lang="en-US" dirty="0" smtClean="0"/>
              <a:t>Is this financially feasible ?		</a:t>
            </a:r>
            <a:r>
              <a:rPr lang="en-US" dirty="0" smtClean="0">
                <a:solidFill>
                  <a:srgbClr val="FFB541"/>
                </a:solidFill>
              </a:rPr>
              <a:t>hope so !</a:t>
            </a:r>
          </a:p>
          <a:p>
            <a:pPr lvl="1"/>
            <a:r>
              <a:rPr lang="en-US" dirty="0" smtClean="0"/>
              <a:t>Is this R&amp;D compatible with schedule ? 	</a:t>
            </a:r>
            <a:r>
              <a:rPr lang="en-US" dirty="0" smtClean="0">
                <a:solidFill>
                  <a:srgbClr val="FFB541"/>
                </a:solidFill>
              </a:rPr>
              <a:t>what ?</a:t>
            </a:r>
          </a:p>
          <a:p>
            <a:pPr lvl="1"/>
            <a:r>
              <a:rPr lang="en-US" dirty="0" smtClean="0"/>
              <a:t>Is this possible politically ? 	</a:t>
            </a:r>
            <a:r>
              <a:rPr lang="en-US" dirty="0" smtClean="0">
                <a:solidFill>
                  <a:srgbClr val="FF6600"/>
                </a:solidFill>
              </a:rPr>
              <a:t>don’t ask 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958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Optimum information capture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Obvious candidate: full </a:t>
            </a:r>
            <a:r>
              <a:rPr lang="en-US" dirty="0" err="1" smtClean="0"/>
              <a:t>pixelization</a:t>
            </a:r>
            <a:r>
              <a:rPr lang="en-US" dirty="0" smtClean="0"/>
              <a:t> of FD !</a:t>
            </a:r>
          </a:p>
          <a:p>
            <a:pPr lvl="1"/>
            <a:r>
              <a:rPr lang="en-US" dirty="0" smtClean="0"/>
              <a:t>Is this necessary ? 				</a:t>
            </a:r>
            <a:r>
              <a:rPr lang="en-US" dirty="0" smtClean="0">
                <a:solidFill>
                  <a:srgbClr val="008000"/>
                </a:solidFill>
              </a:rPr>
              <a:t>maybe !</a:t>
            </a:r>
          </a:p>
          <a:p>
            <a:pPr lvl="1"/>
            <a:r>
              <a:rPr lang="en-US" dirty="0" smtClean="0"/>
              <a:t>Is this sufficient ?				</a:t>
            </a:r>
            <a:r>
              <a:rPr lang="en-US" dirty="0" smtClean="0">
                <a:solidFill>
                  <a:srgbClr val="008000"/>
                </a:solidFill>
              </a:rPr>
              <a:t>almost surely !</a:t>
            </a:r>
          </a:p>
          <a:p>
            <a:pPr lvl="1"/>
            <a:r>
              <a:rPr lang="en-US" dirty="0" smtClean="0"/>
              <a:t>Is this technically possible ?	</a:t>
            </a:r>
            <a:r>
              <a:rPr lang="en-US" dirty="0" smtClean="0">
                <a:solidFill>
                  <a:srgbClr val="008000"/>
                </a:solidFill>
              </a:rPr>
              <a:t>almost surely !</a:t>
            </a:r>
          </a:p>
          <a:p>
            <a:pPr lvl="1"/>
            <a:r>
              <a:rPr lang="en-US" dirty="0" smtClean="0"/>
              <a:t>Is this financially feasible ?		</a:t>
            </a:r>
            <a:r>
              <a:rPr lang="en-US" dirty="0" smtClean="0">
                <a:solidFill>
                  <a:srgbClr val="FFB541"/>
                </a:solidFill>
              </a:rPr>
              <a:t>hope so !</a:t>
            </a:r>
          </a:p>
          <a:p>
            <a:pPr lvl="1"/>
            <a:r>
              <a:rPr lang="en-US" dirty="0" smtClean="0"/>
              <a:t>Is this R&amp;D compatible with schedule ? 	</a:t>
            </a:r>
            <a:r>
              <a:rPr lang="en-US" dirty="0" smtClean="0">
                <a:solidFill>
                  <a:srgbClr val="FFB541"/>
                </a:solidFill>
              </a:rPr>
              <a:t>what ?</a:t>
            </a:r>
          </a:p>
          <a:p>
            <a:pPr lvl="1"/>
            <a:r>
              <a:rPr lang="en-US" dirty="0" smtClean="0"/>
              <a:t>Is this possible politically ? 	</a:t>
            </a:r>
            <a:r>
              <a:rPr lang="en-US" dirty="0" smtClean="0">
                <a:solidFill>
                  <a:srgbClr val="FF6600"/>
                </a:solidFill>
              </a:rPr>
              <a:t>don’t ask !</a:t>
            </a:r>
          </a:p>
          <a:p>
            <a:r>
              <a:rPr lang="en-US" dirty="0" smtClean="0"/>
              <a:t>In other words, a perfect situation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51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817FF"/>
                </a:solidFill>
              </a:rPr>
              <a:t>We are here to ask ourselves…</a:t>
            </a:r>
            <a:endParaRPr lang="en-US" dirty="0">
              <a:solidFill>
                <a:srgbClr val="A817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are the current performance metrics ?</a:t>
            </a:r>
          </a:p>
          <a:p>
            <a:pPr lvl="1"/>
            <a:r>
              <a:rPr lang="en-US" dirty="0" smtClean="0"/>
              <a:t>single-phase, dual-phase, …various channels, …</a:t>
            </a:r>
          </a:p>
          <a:p>
            <a:r>
              <a:rPr lang="en-US" dirty="0" smtClean="0"/>
              <a:t>What is needed to know whether </a:t>
            </a:r>
            <a:r>
              <a:rPr lang="en-US" dirty="0" err="1" smtClean="0"/>
              <a:t>pixelization</a:t>
            </a:r>
            <a:r>
              <a:rPr lang="en-US" dirty="0" smtClean="0"/>
              <a:t> is “necessary / sufficient” for optimization ?</a:t>
            </a:r>
          </a:p>
          <a:p>
            <a:r>
              <a:rPr lang="en-US" dirty="0" smtClean="0"/>
              <a:t>What is the status and promise of current approaches to </a:t>
            </a:r>
            <a:r>
              <a:rPr lang="en-US" dirty="0" err="1" smtClean="0"/>
              <a:t>pixelization</a:t>
            </a:r>
            <a:r>
              <a:rPr lang="en-US" dirty="0" smtClean="0"/>
              <a:t> of </a:t>
            </a:r>
            <a:r>
              <a:rPr lang="en-US" dirty="0" err="1" smtClean="0"/>
              <a:t>LAr</a:t>
            </a:r>
            <a:r>
              <a:rPr lang="en-US" dirty="0" smtClean="0"/>
              <a:t> TPCs?</a:t>
            </a:r>
          </a:p>
          <a:p>
            <a:r>
              <a:rPr lang="en-US" dirty="0" smtClean="0"/>
              <a:t>What is the sense of overall feasibility?</a:t>
            </a:r>
          </a:p>
          <a:p>
            <a:r>
              <a:rPr lang="en-US" dirty="0" smtClean="0"/>
              <a:t>What actions should / should not be undertaken to understand opportunity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649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817FF"/>
                </a:solidFill>
              </a:rPr>
              <a:t>Morning agenda</a:t>
            </a:r>
            <a:endParaRPr lang="en-US" dirty="0">
              <a:solidFill>
                <a:srgbClr val="A817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08:30 – 08:45 	Why are we here? 					Marcel, Dave </a:t>
            </a:r>
          </a:p>
          <a:p>
            <a:r>
              <a:rPr lang="en-US" dirty="0"/>
              <a:t>08:45 – 09:15 	Status of non-pixel technologies			Petra 	</a:t>
            </a:r>
          </a:p>
          <a:p>
            <a:r>
              <a:rPr lang="en-US" dirty="0"/>
              <a:t>09:15 – 09:45 	Performance requirements, as given		Jonathan </a:t>
            </a:r>
          </a:p>
          <a:p>
            <a:r>
              <a:rPr lang="en-US" dirty="0"/>
              <a:t>09:45 – 10:15 	Algorithmic enhancement of reconstruction 	</a:t>
            </a:r>
            <a:r>
              <a:rPr lang="en-US" dirty="0" err="1"/>
              <a:t>Xin</a:t>
            </a:r>
            <a:endParaRPr lang="en-US" dirty="0"/>
          </a:p>
          <a:p>
            <a:r>
              <a:rPr lang="en-US" dirty="0"/>
              <a:t>10:15 – 10:30 	Simulation status 					Roxanne, …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10:30 – 10:45 	Coffee Break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10:45 – 11:30	LBNL/Bern Pixel status, prospects			Jonathan, Dan</a:t>
            </a:r>
          </a:p>
          <a:p>
            <a:r>
              <a:rPr lang="en-US" dirty="0"/>
              <a:t>12:15 – 12:45 	Charge-centric Pixel 	concept			Dave</a:t>
            </a:r>
          </a:p>
          <a:p>
            <a:r>
              <a:rPr lang="en-US" dirty="0"/>
              <a:t>12:45 – 13:30	Lunch and Discussion:</a:t>
            </a:r>
          </a:p>
          <a:p>
            <a:r>
              <a:rPr lang="en-US" dirty="0"/>
              <a:t>		 </a:t>
            </a:r>
          </a:p>
          <a:p>
            <a:r>
              <a:rPr lang="en-US" dirty="0"/>
              <a:t>How might science reach/ discovery potential be better with  pixels ?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906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Afternoon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13:30 – 14:00	Electronic &amp; system considerations		</a:t>
            </a:r>
            <a:r>
              <a:rPr lang="en-US" sz="2000" dirty="0" smtClean="0"/>
              <a:t>	Rick</a:t>
            </a:r>
            <a:r>
              <a:rPr lang="en-US" sz="2000" dirty="0"/>
              <a:t>/Mitch 	</a:t>
            </a:r>
          </a:p>
          <a:p>
            <a:r>
              <a:rPr lang="en-US" sz="2000" dirty="0"/>
              <a:t>14:00 – 14:30 	Photon detection 					</a:t>
            </a:r>
            <a:r>
              <a:rPr lang="en-US" sz="2000" dirty="0" smtClean="0"/>
              <a:t>	Vishnu</a:t>
            </a:r>
            <a:endParaRPr lang="en-US" sz="2000" dirty="0"/>
          </a:p>
          <a:p>
            <a:r>
              <a:rPr lang="en-US" sz="2000" dirty="0"/>
              <a:t>14:30 – 15:00 	Cost discussion 				</a:t>
            </a:r>
            <a:r>
              <a:rPr lang="en-US" sz="2000" dirty="0" smtClean="0"/>
              <a:t>	</a:t>
            </a:r>
            <a:r>
              <a:rPr lang="en-US" sz="2000" dirty="0"/>
              <a:t>	</a:t>
            </a:r>
            <a:r>
              <a:rPr lang="en-US" sz="2000" dirty="0" smtClean="0"/>
              <a:t>	Gary</a:t>
            </a:r>
            <a:r>
              <a:rPr lang="en-US" sz="2000" dirty="0"/>
              <a:t>, … 		</a:t>
            </a:r>
          </a:p>
          <a:p>
            <a:r>
              <a:rPr lang="en-US" sz="2000" dirty="0"/>
              <a:t>15:00 – 15:30 	Coffee Break 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15:30 – 16:00 	Why are we here? – revisited	moderators:	Dave/Marcel</a:t>
            </a:r>
          </a:p>
          <a:p>
            <a:r>
              <a:rPr lang="en-US" sz="2000" dirty="0"/>
              <a:t>16:00 – 16:30 	Action items, Plans + Milestones			Marcel/Dave</a:t>
            </a:r>
          </a:p>
          <a:p>
            <a:r>
              <a:rPr lang="en-US" sz="2000" dirty="0"/>
              <a:t>16:30 – 17:00 	Open Discussion: Outlook &amp; Perspectives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924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A422FF"/>
                </a:solidFill>
              </a:rPr>
              <a:t>DUNE: Discovery Machine?</a:t>
            </a:r>
            <a:endParaRPr lang="en-US" b="1" dirty="0">
              <a:solidFill>
                <a:srgbClr val="A422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Perspective on present path:</a:t>
            </a:r>
          </a:p>
          <a:p>
            <a:pPr lvl="2"/>
            <a:r>
              <a:rPr lang="en-US" dirty="0" smtClean="0"/>
              <a:t>When DUNE begins to operate, much more may be known about neutrino mass ordering, </a:t>
            </a:r>
            <a:r>
              <a:rPr lang="en-US" dirty="0" err="1" smtClean="0"/>
              <a:t>δ</a:t>
            </a:r>
            <a:r>
              <a:rPr lang="en-US" baseline="-25000" dirty="0" err="1" smtClean="0"/>
              <a:t>CP</a:t>
            </a:r>
            <a:r>
              <a:rPr lang="en-US" dirty="0"/>
              <a:t> </a:t>
            </a:r>
            <a:r>
              <a:rPr lang="en-US" dirty="0" smtClean="0"/>
              <a:t>,…</a:t>
            </a:r>
          </a:p>
          <a:p>
            <a:pPr lvl="2"/>
            <a:r>
              <a:rPr lang="en-US" dirty="0"/>
              <a:t>Q</a:t>
            </a:r>
            <a:r>
              <a:rPr lang="en-US" dirty="0" smtClean="0"/>
              <a:t>uality of information in a </a:t>
            </a:r>
            <a:r>
              <a:rPr lang="en-US" dirty="0" err="1" smtClean="0"/>
              <a:t>LAr</a:t>
            </a:r>
            <a:r>
              <a:rPr lang="en-US" dirty="0" smtClean="0"/>
              <a:t> TPC is very high!</a:t>
            </a:r>
          </a:p>
          <a:p>
            <a:pPr lvl="2"/>
            <a:r>
              <a:rPr lang="en-US" dirty="0" smtClean="0"/>
              <a:t>Current information capture is far from optimal !</a:t>
            </a:r>
          </a:p>
          <a:p>
            <a:r>
              <a:rPr lang="en-US" dirty="0" smtClean="0"/>
              <a:t>Can DUNE be optimized as a “discovery machine” such that new physics is revealed, not obscured?</a:t>
            </a:r>
          </a:p>
          <a:p>
            <a:pPr lvl="1"/>
            <a:r>
              <a:rPr lang="en-US" dirty="0"/>
              <a:t>An obligation exists within HEP </a:t>
            </a:r>
            <a:r>
              <a:rPr lang="en-US" dirty="0" smtClean="0"/>
              <a:t>community </a:t>
            </a:r>
            <a:r>
              <a:rPr lang="en-US" dirty="0"/>
              <a:t>to work toward </a:t>
            </a:r>
            <a:r>
              <a:rPr lang="en-US" dirty="0" smtClean="0"/>
              <a:t>maximum extraction </a:t>
            </a:r>
            <a:r>
              <a:rPr lang="en-US" dirty="0"/>
              <a:t>of this </a:t>
            </a:r>
            <a:r>
              <a:rPr lang="en-US" dirty="0" smtClean="0"/>
              <a:t>information…</a:t>
            </a:r>
          </a:p>
          <a:p>
            <a:pPr lvl="1"/>
            <a:r>
              <a:rPr lang="en-US" dirty="0" smtClean="0"/>
              <a:t>Weirdness: new physics, or bad data ?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3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A422FF"/>
                </a:solidFill>
              </a:rPr>
              <a:t>DUNE: Discovery Machine?</a:t>
            </a:r>
            <a:endParaRPr lang="en-US" b="1" dirty="0">
              <a:solidFill>
                <a:srgbClr val="A422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Perspective on present path:</a:t>
            </a:r>
          </a:p>
          <a:p>
            <a:pPr lvl="2"/>
            <a:r>
              <a:rPr lang="en-US" dirty="0" smtClean="0"/>
              <a:t>When DUNE begins to operate, much more may be known about neutrino mass ordering, </a:t>
            </a:r>
            <a:r>
              <a:rPr lang="en-US" dirty="0" err="1" smtClean="0"/>
              <a:t>δ</a:t>
            </a:r>
            <a:r>
              <a:rPr lang="en-US" baseline="-25000" dirty="0" err="1" smtClean="0"/>
              <a:t>CP</a:t>
            </a:r>
            <a:r>
              <a:rPr lang="en-US" dirty="0"/>
              <a:t> </a:t>
            </a:r>
            <a:r>
              <a:rPr lang="en-US" dirty="0" smtClean="0"/>
              <a:t>,…</a:t>
            </a:r>
          </a:p>
          <a:p>
            <a:pPr lvl="2"/>
            <a:r>
              <a:rPr lang="en-US" dirty="0"/>
              <a:t>Q</a:t>
            </a:r>
            <a:r>
              <a:rPr lang="en-US" dirty="0" smtClean="0"/>
              <a:t>uality of information in a </a:t>
            </a:r>
            <a:r>
              <a:rPr lang="en-US" dirty="0" err="1" smtClean="0"/>
              <a:t>LAr</a:t>
            </a:r>
            <a:r>
              <a:rPr lang="en-US" dirty="0" smtClean="0"/>
              <a:t> TPC is very high!</a:t>
            </a:r>
          </a:p>
          <a:p>
            <a:pPr lvl="2"/>
            <a:r>
              <a:rPr lang="en-US" dirty="0" smtClean="0"/>
              <a:t>Current information capture is far from optimal !</a:t>
            </a:r>
          </a:p>
          <a:p>
            <a:r>
              <a:rPr lang="en-US" dirty="0" smtClean="0"/>
              <a:t>Can DUNE be optimized as a “discovery machine” such that new physics is revealed, not obscured?</a:t>
            </a:r>
          </a:p>
          <a:p>
            <a:pPr lvl="1"/>
            <a:r>
              <a:rPr lang="en-US" dirty="0"/>
              <a:t>An obligation exists within HEP </a:t>
            </a:r>
            <a:r>
              <a:rPr lang="en-US" dirty="0" smtClean="0"/>
              <a:t>community </a:t>
            </a:r>
            <a:r>
              <a:rPr lang="en-US" dirty="0"/>
              <a:t>to work toward </a:t>
            </a:r>
            <a:r>
              <a:rPr lang="en-US" dirty="0" smtClean="0"/>
              <a:t>maximum extraction </a:t>
            </a:r>
            <a:r>
              <a:rPr lang="en-US" dirty="0"/>
              <a:t>of this </a:t>
            </a:r>
            <a:r>
              <a:rPr lang="en-US" dirty="0" smtClean="0"/>
              <a:t>information…</a:t>
            </a:r>
          </a:p>
          <a:p>
            <a:pPr lvl="1"/>
            <a:r>
              <a:rPr lang="en-US" dirty="0" smtClean="0"/>
              <a:t>Weirdness: </a:t>
            </a:r>
            <a:r>
              <a:rPr lang="en-US" u="sng" dirty="0" smtClean="0"/>
              <a:t>new physics</a:t>
            </a:r>
            <a:r>
              <a:rPr lang="en-US" dirty="0" smtClean="0"/>
              <a:t>, or </a:t>
            </a:r>
            <a:r>
              <a:rPr lang="en-US" strike="sngStrike" dirty="0" smtClean="0"/>
              <a:t>bad data 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93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Optimum information capture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Obvious candidate: full </a:t>
            </a:r>
            <a:r>
              <a:rPr lang="en-US" dirty="0" err="1" smtClean="0"/>
              <a:t>pixelization</a:t>
            </a:r>
            <a:r>
              <a:rPr lang="en-US" dirty="0" smtClean="0"/>
              <a:t> of FD !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Is this necessary 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Is this sufficient 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Is this technically possible 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Is this financially feasible 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Is this R&amp;D compatible with schedule 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Is this possible politically 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793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Optimum information capture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Obvious candidate: full </a:t>
            </a:r>
            <a:r>
              <a:rPr lang="en-US" dirty="0" err="1" smtClean="0"/>
              <a:t>pixelization</a:t>
            </a:r>
            <a:r>
              <a:rPr lang="en-US" dirty="0" smtClean="0"/>
              <a:t> of FD !</a:t>
            </a:r>
          </a:p>
          <a:p>
            <a:pPr lvl="1"/>
            <a:r>
              <a:rPr lang="en-US" dirty="0" smtClean="0"/>
              <a:t>Is this necessary 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Is this sufficient 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Is this technically possible 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Is this financially feasible 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Is this R&amp;D compatible with schedule 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Is this possible politically ?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585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Optimum information capture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Obvious candidate: full </a:t>
            </a:r>
            <a:r>
              <a:rPr lang="en-US" dirty="0" err="1" smtClean="0"/>
              <a:t>pixelization</a:t>
            </a:r>
            <a:r>
              <a:rPr lang="en-US" dirty="0" smtClean="0"/>
              <a:t> of FD !</a:t>
            </a:r>
          </a:p>
          <a:p>
            <a:pPr lvl="1"/>
            <a:r>
              <a:rPr lang="en-US" dirty="0" smtClean="0"/>
              <a:t>Is this necessary ?</a:t>
            </a:r>
          </a:p>
          <a:p>
            <a:pPr lvl="1"/>
            <a:r>
              <a:rPr lang="en-US" dirty="0" smtClean="0"/>
              <a:t>Is this sufficient 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Is this technically possible 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Is this financially feasible 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Is this R&amp;D compatible with schedule 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Is this possible politically ?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402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Optimum information capture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Obvious candidate: full </a:t>
            </a:r>
            <a:r>
              <a:rPr lang="en-US" dirty="0" err="1" smtClean="0"/>
              <a:t>pixelization</a:t>
            </a:r>
            <a:r>
              <a:rPr lang="en-US" dirty="0" smtClean="0"/>
              <a:t> of FD !</a:t>
            </a:r>
          </a:p>
          <a:p>
            <a:pPr lvl="1"/>
            <a:r>
              <a:rPr lang="en-US" dirty="0" smtClean="0"/>
              <a:t>Is this necessary ?</a:t>
            </a:r>
          </a:p>
          <a:p>
            <a:pPr lvl="1"/>
            <a:r>
              <a:rPr lang="en-US" dirty="0" smtClean="0"/>
              <a:t>Is this sufficient ?</a:t>
            </a:r>
          </a:p>
          <a:p>
            <a:pPr lvl="1"/>
            <a:r>
              <a:rPr lang="en-US" dirty="0" smtClean="0"/>
              <a:t>Is this technically possible 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Is this financially feasible 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Is this R&amp;D compatible with schedule 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Is this possible politically ?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489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Optimum information capture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Obvious candidate: full </a:t>
            </a:r>
            <a:r>
              <a:rPr lang="en-US" dirty="0" err="1" smtClean="0"/>
              <a:t>pixelization</a:t>
            </a:r>
            <a:r>
              <a:rPr lang="en-US" dirty="0" smtClean="0"/>
              <a:t> of FD !</a:t>
            </a:r>
          </a:p>
          <a:p>
            <a:pPr lvl="1"/>
            <a:r>
              <a:rPr lang="en-US" dirty="0" smtClean="0"/>
              <a:t>Is this necessary ?</a:t>
            </a:r>
          </a:p>
          <a:p>
            <a:pPr lvl="1"/>
            <a:r>
              <a:rPr lang="en-US" dirty="0" smtClean="0"/>
              <a:t>Is this sufficient ?</a:t>
            </a:r>
          </a:p>
          <a:p>
            <a:pPr lvl="1"/>
            <a:r>
              <a:rPr lang="en-US" dirty="0" smtClean="0"/>
              <a:t>Is this technically possible ?</a:t>
            </a:r>
          </a:p>
          <a:p>
            <a:pPr lvl="1"/>
            <a:r>
              <a:rPr lang="en-US" dirty="0" smtClean="0"/>
              <a:t>Is this financially feasible 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Is this R&amp;D compatible with schedule 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Is this possible politically ?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260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Optimum information capture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Obvious candidate: full </a:t>
            </a:r>
            <a:r>
              <a:rPr lang="en-US" dirty="0" err="1" smtClean="0"/>
              <a:t>pixelization</a:t>
            </a:r>
            <a:r>
              <a:rPr lang="en-US" dirty="0" smtClean="0"/>
              <a:t> of FD !</a:t>
            </a:r>
          </a:p>
          <a:p>
            <a:pPr lvl="1"/>
            <a:r>
              <a:rPr lang="en-US" dirty="0" smtClean="0"/>
              <a:t>Is this necessary ?</a:t>
            </a:r>
          </a:p>
          <a:p>
            <a:pPr lvl="1"/>
            <a:r>
              <a:rPr lang="en-US" dirty="0" smtClean="0"/>
              <a:t>Is this sufficient ?</a:t>
            </a:r>
          </a:p>
          <a:p>
            <a:pPr lvl="1"/>
            <a:r>
              <a:rPr lang="en-US" dirty="0" smtClean="0"/>
              <a:t>Is this technically possible ?</a:t>
            </a:r>
          </a:p>
          <a:p>
            <a:pPr lvl="1"/>
            <a:r>
              <a:rPr lang="en-US" dirty="0" smtClean="0"/>
              <a:t>Is this financially feasible ?</a:t>
            </a:r>
          </a:p>
          <a:p>
            <a:pPr lvl="1"/>
            <a:r>
              <a:rPr lang="en-US" dirty="0" smtClean="0"/>
              <a:t>Is this R&amp;D compatible with schedule 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Is this possible politically ?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738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601</Words>
  <Application>Microsoft Office PowerPoint</Application>
  <PresentationFormat>On-screen Show (4:3)</PresentationFormat>
  <Paragraphs>128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Why are we here today?</vt:lpstr>
      <vt:lpstr>DUNE: Discovery Machine?</vt:lpstr>
      <vt:lpstr>DUNE: Discovery Machine?</vt:lpstr>
      <vt:lpstr>Optimum information capture</vt:lpstr>
      <vt:lpstr>Optimum information capture</vt:lpstr>
      <vt:lpstr>Optimum information capture</vt:lpstr>
      <vt:lpstr>Optimum information capture</vt:lpstr>
      <vt:lpstr>Optimum information capture</vt:lpstr>
      <vt:lpstr>Optimum information capture</vt:lpstr>
      <vt:lpstr>Optimum information capture</vt:lpstr>
      <vt:lpstr>Optimum information capture</vt:lpstr>
      <vt:lpstr>Optimum information capture</vt:lpstr>
      <vt:lpstr>We are here to ask ourselves…</vt:lpstr>
      <vt:lpstr>Morning agenda</vt:lpstr>
      <vt:lpstr>Afternoon agenda</vt:lpstr>
    </vt:vector>
  </TitlesOfParts>
  <Company>University of Texas at Arlington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are we here today?</dc:title>
  <dc:creator>David Nygren</dc:creator>
  <cp:lastModifiedBy>Tezak, Samantha L.</cp:lastModifiedBy>
  <cp:revision>14</cp:revision>
  <dcterms:created xsi:type="dcterms:W3CDTF">2018-08-07T23:32:36Z</dcterms:created>
  <dcterms:modified xsi:type="dcterms:W3CDTF">2018-08-14T13:17:38Z</dcterms:modified>
</cp:coreProperties>
</file>