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4" r:id="rId3"/>
    <p:sldId id="257" r:id="rId4"/>
    <p:sldId id="258" r:id="rId5"/>
    <p:sldId id="260" r:id="rId6"/>
    <p:sldId id="259" r:id="rId7"/>
    <p:sldId id="262" r:id="rId8"/>
    <p:sldId id="265" r:id="rId9"/>
    <p:sldId id="279" r:id="rId10"/>
    <p:sldId id="267" r:id="rId11"/>
    <p:sldId id="263" r:id="rId12"/>
    <p:sldId id="270" r:id="rId13"/>
    <p:sldId id="269" r:id="rId14"/>
    <p:sldId id="264" r:id="rId15"/>
    <p:sldId id="268" r:id="rId16"/>
    <p:sldId id="272" r:id="rId17"/>
    <p:sldId id="273" r:id="rId18"/>
    <p:sldId id="277" r:id="rId19"/>
    <p:sldId id="276" r:id="rId20"/>
    <p:sldId id="275" r:id="rId21"/>
    <p:sldId id="278" r:id="rId22"/>
    <p:sldId id="280" r:id="rId23"/>
    <p:sldId id="282" r:id="rId24"/>
    <p:sldId id="283" r:id="rId25"/>
    <p:sldId id="285" r:id="rId26"/>
    <p:sldId id="286" r:id="rId27"/>
    <p:sldId id="271" r:id="rId28"/>
    <p:sldId id="281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D13D-9A92-41C3-B7E1-2AE2B54526A4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DA74-985F-47B7-8DF3-624CA6CA1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1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improvement in SP and … write something …  why is better ??? Remove last line, more dots </a:t>
            </a:r>
            <a:r>
              <a:rPr lang="en-US" baseline="0" dirty="0" smtClean="0">
                <a:sym typeface="Wingdings" panose="05000000000000000000" pitchFamily="2" charset="2"/>
              </a:rPr>
              <a:t> more hits, high efficiency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DB50-F9B4-4ECC-807C-B02F40E43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CDAC-DB54-461F-9580-D84D986F34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into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MicroBooNE</a:t>
            </a:r>
            <a:r>
              <a:rPr lang="en-US" baseline="0" dirty="0" smtClean="0"/>
              <a:t> … , </a:t>
            </a:r>
            <a:r>
              <a:rPr lang="en-US" baseline="0" dirty="0" err="1" smtClean="0"/>
              <a:t>Ehcho</a:t>
            </a:r>
            <a:r>
              <a:rPr lang="en-US" baseline="0" dirty="0" smtClean="0"/>
              <a:t> to Chao’s talk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BFCA2-5481-4C8C-A45F-2D58C86DBE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3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set</a:t>
            </a:r>
            <a:r>
              <a:rPr lang="en-US" baseline="0" dirty="0" smtClean="0"/>
              <a:t> of plots …  First time ever in </a:t>
            </a:r>
            <a:r>
              <a:rPr lang="en-US" baseline="0" dirty="0" err="1" smtClean="0"/>
              <a:t>LArTPC</a:t>
            </a:r>
            <a:r>
              <a:rPr lang="en-US" baseline="0" dirty="0" smtClean="0"/>
              <a:t> to reach charge matching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DB50-F9B4-4ECC-807C-B02F40E43F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improvement in SP and … write something …  why is better ??? Remove last line, more dots </a:t>
            </a:r>
            <a:r>
              <a:rPr lang="en-US" baseline="0" dirty="0" smtClean="0">
                <a:sym typeface="Wingdings" panose="05000000000000000000" pitchFamily="2" charset="2"/>
              </a:rPr>
              <a:t> more hits, high efficiency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DB50-F9B4-4ECC-807C-B02F40E43F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C2F0B-74D8-4C4B-8D61-4188EEAC2D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9E6F-6C92-44C8-B9D8-B2A473F30133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BADA-1AD2-450A-9A1E-E83E5F1910D3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AF11-AE46-45F6-91FF-D7F866F75743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3000-3AA3-41EF-8DB9-7AE4138AF818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3E01-943F-4A4A-B984-849640D9520A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C5F6-82FC-4EC1-ABD2-243603630985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85F-0985-42A8-AAD9-D24F13BB09E0}" type="datetime1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5F9D7-6D27-436A-997A-F5F1FBDE5D72}" type="datetime1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AD6F-0A66-480A-9D12-1384ED365AEC}" type="datetime1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E4A3-E534-4DA7-8AFE-752AA0143C24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5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57F-79D6-4774-B8C7-ED5E85F1FF1F}" type="datetime1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11E1-7F94-491A-8066-8BE4B841B618}" type="datetime1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C9EA-F346-4959-B658-08C8517E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article/10.1088/1748-0221/13/07/P07006/me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article/10.1088/1748-0221/13/07/P07007/met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article/10.1088/1748-0221/12/08/P08003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opscience.iop.org/article/10.1088/1748-0221/13/07/P07006/meta" TargetMode="External"/><Relationship Id="rId3" Type="http://schemas.openxmlformats.org/officeDocument/2006/relationships/oleObject" Target="../embeddings/oleObject5.bin"/><Relationship Id="rId7" Type="http://schemas.openxmlformats.org/officeDocument/2006/relationships/hyperlink" Target="http://iopscience.iop.org/article/10.1088/1748-0221/12/08/P0800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pscience.iop.org/article/10.1088/1748-0221/13/07/P07007/meta" TargetMode="External"/><Relationship Id="rId5" Type="http://schemas.openxmlformats.org/officeDocument/2006/relationships/hyperlink" Target="http://iopscience.iop.org/article/10.1088/1748-0221/12/08/P08003" TargetMode="Externa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opscience.iop.org/article/10.1088/1748-0221/13/07/P07007/meta" TargetMode="External"/><Relationship Id="rId5" Type="http://schemas.openxmlformats.org/officeDocument/2006/relationships/hyperlink" Target="http://iopscience.iop.org/article/10.1088/1748-0221/12/08/P08003" TargetMode="Externa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://www.phy.bnl.gov/wire-cell/bee/set/f3161aa9-7370-48f6-9cb5-5f7a28515104/event/14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www.phy.bnl.gov/wire-cell/bee/set/dca28af8-5866-454d-8ab7-c7f6402fdf3c/event/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opscience.iop.org/article/10.1088/1748-0221/13/07/P07006/meta" TargetMode="External"/><Relationship Id="rId4" Type="http://schemas.openxmlformats.org/officeDocument/2006/relationships/hyperlink" Target="http://iopscience.iop.org/article/10.1088/1748-0221/12/08/P0800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croboone.fnal.gov/wp-content/uploads/MICROBOONE-NOTE-1040-PUB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boone.fnal.gov/wp-content/uploads/MICROBOONE-NOTE-1040-PUB.pdf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y.bnl.gov/twister/bee/set/e06d5db6-3e16-4e05-8787-8fc3fcd3927f/event/42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phy.bnl.gov/twister/bee/set/7ab3a69b-09cf-473e-a220-33615b6f1e55/event/12/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www.phy.bnl.gov/wire-cell/bee/set/8ce87fc2-ecd0-49c2-b227-2deec9a6a566/event/1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://microboone.fnal.gov/wp-content/uploads/MICROBOONE-NOTE-1040-PUB.pdf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2.jp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.bnl.gov/wire-cell/bee/set/8ce87fc2-ecd0-49c2-b227-2deec9a6a566/event/122/" TargetMode="External"/><Relationship Id="rId7" Type="http://schemas.openxmlformats.org/officeDocument/2006/relationships/hyperlink" Target="http://microboone.fnal.gov/wp-content/uploads/MICROBOONE-NOTE-1040-PUB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9.png"/><Relationship Id="rId4" Type="http://schemas.openxmlformats.org/officeDocument/2006/relationships/hyperlink" Target="https://www.phy.bnl.gov/twister/bee/set/7ab3a69b-09cf-473e-a220-33615b6f1e55/event/12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://www.phy.bnl.gov/wire-cell/bee/set/f3161aa9-7370-48f6-9cb5-5f7a28515104/event/14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www.phy.bnl.gov/wire-cell/bee/set/dca28af8-5866-454d-8ab7-c7f6402fdf3c/event/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692421"/>
            <a:ext cx="5283200" cy="3159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50" y="1152309"/>
            <a:ext cx="10363200" cy="1470025"/>
          </a:xfrm>
        </p:spPr>
        <p:txBody>
          <a:bodyPr/>
          <a:lstStyle/>
          <a:p>
            <a:r>
              <a:rPr lang="en-US" dirty="0" smtClean="0"/>
              <a:t>Algorithmic Enhancement of 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193268"/>
            <a:ext cx="8534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BNL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" y="5516803"/>
            <a:ext cx="3662855" cy="1341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161" y="6254008"/>
            <a:ext cx="1034201" cy="322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2950" y="6254008"/>
            <a:ext cx="282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Wire-Cell Reconstruction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76" y="914400"/>
            <a:ext cx="4147024" cy="449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673" y="-228600"/>
            <a:ext cx="1175789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Single-Phase TPC Signal Formation and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3895" y="5350464"/>
            <a:ext cx="11465170" cy="1507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Non-destructive induction wire plane is necessary for position identification in a detector with wire readout</a:t>
            </a:r>
          </a:p>
          <a:p>
            <a:r>
              <a:rPr lang="en-US" dirty="0" smtClean="0"/>
              <a:t>Induction signal strongly depends on the local charge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4902" y="755035"/>
            <a:ext cx="2289466" cy="4544199"/>
            <a:chOff x="6324311" y="1143000"/>
            <a:chExt cx="2289466" cy="4544199"/>
          </a:xfrm>
        </p:grpSpPr>
        <p:sp>
          <p:nvSpPr>
            <p:cNvPr id="12" name="TextBox 11"/>
            <p:cNvSpPr txBox="1"/>
            <p:nvPr/>
          </p:nvSpPr>
          <p:spPr>
            <a:xfrm>
              <a:off x="6324600" y="11430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True number of ionized electrons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15200" y="17893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24311" y="23622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Signal on Wire Plane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4689" y="1863298"/>
              <a:ext cx="182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Field Response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315200" y="30085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24600" y="3581400"/>
              <a:ext cx="1981200" cy="646331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Signal to be digitized by ADC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5199" y="2971800"/>
              <a:ext cx="12189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Electronics </a:t>
              </a:r>
              <a:br>
                <a:rPr lang="en-US" dirty="0"/>
              </a:br>
              <a:r>
                <a:rPr lang="en-US" dirty="0"/>
                <a:t>Response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316680" y="4227731"/>
              <a:ext cx="0" cy="5728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24600" y="4763869"/>
              <a:ext cx="1981200" cy="92333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Reconstructed number of ionized electrons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2954" y="4242754"/>
              <a:ext cx="1980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(Charge Extraction)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5791200" y="1847166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248236" y="1847165"/>
            <a:ext cx="0" cy="13532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250513" y="1493803"/>
            <a:ext cx="3694422" cy="2972095"/>
            <a:chOff x="7620000" y="1097444"/>
            <a:chExt cx="2975499" cy="3055167"/>
          </a:xfrm>
        </p:grpSpPr>
        <p:sp>
          <p:nvSpPr>
            <p:cNvPr id="32" name="Rectangle 31"/>
            <p:cNvSpPr/>
            <p:nvPr/>
          </p:nvSpPr>
          <p:spPr>
            <a:xfrm>
              <a:off x="7620000" y="1097444"/>
              <a:ext cx="2819400" cy="2831592"/>
            </a:xfrm>
            <a:prstGeom prst="rect">
              <a:avLst/>
            </a:prstGeom>
            <a:solidFill>
              <a:srgbClr val="FFFF00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924800" y="2336729"/>
              <a:ext cx="25146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/>
                <a:t>v</a:t>
              </a:r>
              <a:r>
                <a:rPr lang="en-US" sz="2800" baseline="-25000" dirty="0" err="1"/>
                <a:t>q</a:t>
              </a:r>
              <a:r>
                <a:rPr lang="en-US" sz="2800" dirty="0"/>
                <a:t>: velocity</a:t>
              </a:r>
            </a:p>
            <a:p>
              <a:r>
                <a:rPr lang="en-US" sz="2800" dirty="0" err="1"/>
                <a:t>E</a:t>
              </a:r>
              <a:r>
                <a:rPr lang="en-US" sz="2800" baseline="-25000" dirty="0" err="1"/>
                <a:t>w</a:t>
              </a:r>
              <a:r>
                <a:rPr lang="en-US" sz="2800" dirty="0"/>
                <a:t>: weighting field</a:t>
              </a:r>
            </a:p>
            <a:p>
              <a:r>
                <a:rPr lang="en-US" sz="2800" dirty="0"/>
                <a:t>q: charge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8103394" y="1602299"/>
            <a:ext cx="2157412" cy="674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" name="Equation" r:id="rId5" imgW="850680" imgH="266400" progId="Equation.DSMT4">
                    <p:embed/>
                  </p:oleObj>
                </mc:Choice>
                <mc:Fallback>
                  <p:oleObj name="Equation" r:id="rId5" imgW="850680" imgH="2664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103394" y="1602299"/>
                          <a:ext cx="2157412" cy="674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7776099" y="1122402"/>
              <a:ext cx="2819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Ramo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theorem</a:t>
              </a:r>
            </a:p>
            <a:p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 rot="20147537">
            <a:off x="4459279" y="172033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1" y="9144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Weighting Potential of a U wire</a:t>
            </a:r>
          </a:p>
        </p:txBody>
      </p:sp>
    </p:spTree>
    <p:extLst>
      <p:ext uri="{BB962C8B-B14F-4D97-AF65-F5344CB8AC3E}">
        <p14:creationId xmlns:p14="http://schemas.microsoft.com/office/powerpoint/2010/main" val="40275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63" y="-442409"/>
            <a:ext cx="12093323" cy="1731779"/>
          </a:xfrm>
        </p:spPr>
        <p:txBody>
          <a:bodyPr>
            <a:normAutofit/>
          </a:bodyPr>
          <a:lstStyle/>
          <a:p>
            <a:r>
              <a:rPr lang="en-US" dirty="0" smtClean="0"/>
              <a:t>Charge Determination: Field Response Function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11" y="818990"/>
            <a:ext cx="6181642" cy="56410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81" y="818990"/>
            <a:ext cx="3107480" cy="56022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0633" y="6352146"/>
            <a:ext cx="332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Charge Topology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3124" y="6361909"/>
            <a:ext cx="332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Track Topology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37600" y="1013076"/>
            <a:ext cx="345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Long-range and position-dependent induction effect plays an important role in the signal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Without shielding from a grid plane, very long front porch in the induction U-plane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Collection plane wires also receive bipolar induction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features are important for the </a:t>
            </a:r>
            <a:r>
              <a:rPr lang="en-US" b="1" dirty="0" smtClean="0"/>
              <a:t>integrated design of </a:t>
            </a:r>
            <a:r>
              <a:rPr lang="en-US" b="1" dirty="0"/>
              <a:t>c</a:t>
            </a:r>
            <a:r>
              <a:rPr lang="en-US" b="1" dirty="0" smtClean="0"/>
              <a:t>harge readout and  zero-suppression in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MicroBooNE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JINST 13, P07006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66032" y="6421207"/>
            <a:ext cx="290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 Garfield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4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810" y="3468028"/>
            <a:ext cx="8806633" cy="338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98" y="94791"/>
            <a:ext cx="68700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Determination: Electronics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97" y="1600203"/>
            <a:ext cx="6578417" cy="4525963"/>
          </a:xfrm>
        </p:spPr>
        <p:txBody>
          <a:bodyPr/>
          <a:lstStyle/>
          <a:p>
            <a:r>
              <a:rPr lang="en-US" dirty="0"/>
              <a:t>Observed imperfect response due to “imperfect pole cancellation”</a:t>
            </a:r>
          </a:p>
          <a:p>
            <a:pPr lvl="1"/>
            <a:r>
              <a:rPr lang="en-US" dirty="0"/>
              <a:t>Significantly reduced in the newer generation of ASICs</a:t>
            </a:r>
          </a:p>
          <a:p>
            <a:endParaRPr lang="en-US" dirty="0"/>
          </a:p>
          <a:p>
            <a:r>
              <a:rPr lang="en-US" sz="2800" dirty="0"/>
              <a:t>Developed a procedure to </a:t>
            </a:r>
            <a:br>
              <a:rPr lang="en-US" sz="2800" dirty="0"/>
            </a:br>
            <a:r>
              <a:rPr lang="en-US" sz="2800" dirty="0"/>
              <a:t>calibrate out imperfect </a:t>
            </a:r>
            <a:br>
              <a:rPr lang="en-US" sz="2800" dirty="0"/>
            </a:br>
            <a:r>
              <a:rPr lang="en-US" sz="2800" dirty="0"/>
              <a:t>electronics response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err="1" smtClean="0"/>
              <a:t>MicroBooNE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15" y="78057"/>
            <a:ext cx="5181188" cy="3144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1362" y="3098696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JINST 13 P07007 </a:t>
            </a:r>
            <a:r>
              <a:rPr lang="en-US" dirty="0">
                <a:hlinkClick r:id="rId4"/>
              </a:rPr>
              <a:t>(2017)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2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18"/>
            <a:ext cx="10972800" cy="1143000"/>
          </a:xfrm>
        </p:spPr>
        <p:txBody>
          <a:bodyPr/>
          <a:lstStyle/>
          <a:p>
            <a:r>
              <a:rPr lang="en-US" dirty="0"/>
              <a:t>Charge Determination: Electronics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5" y="975618"/>
            <a:ext cx="6900760" cy="49712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field and electronics responses are crucial for the accuracy of charge determination (systematics), electronics noise is crucial for the precision of the charge determination (statistics)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 the presence of excess noise, capability of noise filtering would be handy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95" y="1330852"/>
            <a:ext cx="4864720" cy="4716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6539" y="6161372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JINST </a:t>
            </a:r>
            <a:r>
              <a:rPr lang="en-US" dirty="0">
                <a:hlinkClick r:id="rId3"/>
              </a:rPr>
              <a:t>12 P08003 (2017)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0803" r="12488"/>
          <a:stretch/>
        </p:blipFill>
        <p:spPr>
          <a:xfrm>
            <a:off x="4010423" y="4640258"/>
            <a:ext cx="2767173" cy="216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12284" b="51998"/>
          <a:stretch/>
        </p:blipFill>
        <p:spPr>
          <a:xfrm>
            <a:off x="319387" y="4657515"/>
            <a:ext cx="2739577" cy="208181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09213" y="5589269"/>
            <a:ext cx="693145" cy="2183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6304"/>
            <a:ext cx="10972800" cy="1143000"/>
          </a:xfrm>
        </p:spPr>
        <p:txBody>
          <a:bodyPr/>
          <a:lstStyle/>
          <a:p>
            <a:r>
              <a:rPr lang="en-US" dirty="0" smtClean="0"/>
              <a:t>Charge determination: ADC nonlinearity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7" y="1086696"/>
            <a:ext cx="5347883" cy="56347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a cold ADC, a new challenge is the control of nonlinearity and stuck bits (known issues for </a:t>
            </a:r>
            <a:r>
              <a:rPr lang="en-US" dirty="0" err="1" smtClean="0"/>
              <a:t>protoDUNE</a:t>
            </a:r>
            <a:r>
              <a:rPr lang="en-US" dirty="0" smtClean="0"/>
              <a:t> P1 ADC)</a:t>
            </a:r>
          </a:p>
          <a:p>
            <a:pPr lvl="1"/>
            <a:r>
              <a:rPr lang="en-US" dirty="0" smtClean="0"/>
              <a:t>Not an issue in </a:t>
            </a:r>
            <a:r>
              <a:rPr lang="en-US" dirty="0" err="1" smtClean="0"/>
              <a:t>MicroBooNE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warm ADCs</a:t>
            </a:r>
          </a:p>
          <a:p>
            <a:pPr lvl="1"/>
            <a:endParaRPr lang="en-US" dirty="0"/>
          </a:p>
          <a:p>
            <a:r>
              <a:rPr lang="en-US" dirty="0" smtClean="0"/>
              <a:t>A software calibration procedure is being developed based on </a:t>
            </a:r>
            <a:r>
              <a:rPr lang="en-US" dirty="0" err="1" smtClean="0"/>
              <a:t>MicroBooNE</a:t>
            </a:r>
            <a:r>
              <a:rPr lang="en-US" dirty="0" smtClean="0"/>
              <a:t> electronics response calibration</a:t>
            </a:r>
          </a:p>
          <a:p>
            <a:pPr lvl="1"/>
            <a:r>
              <a:rPr lang="en-US" dirty="0" smtClean="0"/>
              <a:t>Minimizing the spread of normalized calibration pulses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F7A255-5983-4A5B-8423-F429D50C5404}"/>
              </a:ext>
            </a:extLst>
          </p:cNvPr>
          <p:cNvGrpSpPr/>
          <p:nvPr/>
        </p:nvGrpSpPr>
        <p:grpSpPr>
          <a:xfrm>
            <a:off x="5308413" y="1122358"/>
            <a:ext cx="6674177" cy="4960856"/>
            <a:chOff x="2286001" y="1006578"/>
            <a:chExt cx="7298676" cy="52875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DA49F1-CD31-4EB2-BA9B-34B5F9031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90"/>
            <a:stretch/>
          </p:blipFill>
          <p:spPr>
            <a:xfrm>
              <a:off x="2286001" y="1006578"/>
              <a:ext cx="7298676" cy="52875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B47FA-843D-4E1D-9EB1-0A17F4BF92AD}"/>
                </a:ext>
              </a:extLst>
            </p:cNvPr>
            <p:cNvSpPr txBox="1"/>
            <p:nvPr/>
          </p:nvSpPr>
          <p:spPr>
            <a:xfrm>
              <a:off x="4800600" y="2133600"/>
              <a:ext cx="16764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Stuck bits at 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9749CF-F7C3-4FFB-844E-B79662F1EA4D}"/>
                </a:ext>
              </a:extLst>
            </p:cNvPr>
            <p:cNvSpPr txBox="1"/>
            <p:nvPr/>
          </p:nvSpPr>
          <p:spPr>
            <a:xfrm>
              <a:off x="3577395" y="4191000"/>
              <a:ext cx="1974826" cy="393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Stuck bits at 63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F2BCCB-DE74-4B93-A7EE-840B145CDE4F}"/>
                </a:ext>
              </a:extLst>
            </p:cNvPr>
            <p:cNvCxnSpPr/>
            <p:nvPr/>
          </p:nvCxnSpPr>
          <p:spPr>
            <a:xfrm flipH="1" flipV="1">
              <a:off x="4267200" y="3733800"/>
              <a:ext cx="762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767858B-8D8E-40E9-8D27-3F7348ED946F}"/>
                </a:ext>
              </a:extLst>
            </p:cNvPr>
            <p:cNvCxnSpPr/>
            <p:nvPr/>
          </p:nvCxnSpPr>
          <p:spPr>
            <a:xfrm flipH="1">
              <a:off x="4800600" y="2502932"/>
              <a:ext cx="381000" cy="316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A9A1C1-9608-4492-8055-B2C710253A8D}"/>
                </a:ext>
              </a:extLst>
            </p:cNvPr>
            <p:cNvSpPr txBox="1"/>
            <p:nvPr/>
          </p:nvSpPr>
          <p:spPr>
            <a:xfrm>
              <a:off x="6477000" y="2819400"/>
              <a:ext cx="2133600" cy="6888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Overall </a:t>
              </a:r>
              <a:endParaRPr lang="en-US" dirty="0" smtClean="0"/>
            </a:p>
            <a:p>
              <a:r>
                <a:rPr lang="en-US" dirty="0" smtClean="0"/>
                <a:t>Nonlinearity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0A2470-E4B5-419B-907C-64B92C762136}"/>
                </a:ext>
              </a:extLst>
            </p:cNvPr>
            <p:cNvCxnSpPr/>
            <p:nvPr/>
          </p:nvCxnSpPr>
          <p:spPr>
            <a:xfrm flipH="1">
              <a:off x="6096000" y="3004066"/>
              <a:ext cx="381000" cy="7297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A6760B-688D-4336-9C2A-C2C38641C19B}"/>
                </a:ext>
              </a:extLst>
            </p:cNvPr>
            <p:cNvSpPr txBox="1"/>
            <p:nvPr/>
          </p:nvSpPr>
          <p:spPr>
            <a:xfrm>
              <a:off x="5552222" y="4244315"/>
              <a:ext cx="2057629" cy="1178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 oscillation/jump and double peak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C796B6-D666-499E-A782-C656148154DA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7609851" y="4758032"/>
              <a:ext cx="768181" cy="754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92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06910"/>
            <a:ext cx="10972800" cy="1143000"/>
          </a:xfrm>
        </p:spPr>
        <p:txBody>
          <a:bodyPr/>
          <a:lstStyle/>
          <a:p>
            <a:r>
              <a:rPr lang="en-US" dirty="0" smtClean="0"/>
              <a:t>Charge Determination: 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8428"/>
            <a:ext cx="12192000" cy="3810563"/>
          </a:xfrm>
        </p:spPr>
        <p:txBody>
          <a:bodyPr/>
          <a:lstStyle/>
          <a:p>
            <a:r>
              <a:rPr lang="en-US" sz="2800" dirty="0"/>
              <a:t>With induced signals, the signal is still linear sum of direct </a:t>
            </a:r>
            <a:r>
              <a:rPr lang="en-US" sz="2800" dirty="0" smtClean="0"/>
              <a:t>and </a:t>
            </a:r>
            <a:r>
              <a:rPr lang="en-US" sz="2800" dirty="0"/>
              <a:t>induced </a:t>
            </a:r>
            <a:r>
              <a:rPr lang="en-US" sz="2800" dirty="0" smtClean="0"/>
              <a:t>signals</a:t>
            </a:r>
            <a:endParaRPr lang="en-US" sz="2800" dirty="0"/>
          </a:p>
          <a:p>
            <a:pPr lvl="1"/>
            <a:r>
              <a:rPr lang="en-US" sz="2400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represents the induced signal from </a:t>
            </a:r>
            <a:br>
              <a:rPr lang="en-US" sz="2400" dirty="0"/>
            </a:br>
            <a:r>
              <a:rPr lang="en-US" sz="2400" dirty="0"/>
              <a:t>i+1th wire signal to </a:t>
            </a:r>
            <a:r>
              <a:rPr lang="en-US" sz="2400" dirty="0" err="1"/>
              <a:t>ith</a:t>
            </a:r>
            <a:r>
              <a:rPr lang="en-US" sz="2400" dirty="0"/>
              <a:t> wire</a:t>
            </a:r>
          </a:p>
          <a:p>
            <a:pPr lvl="1"/>
            <a:r>
              <a:rPr lang="en-US" sz="2400" dirty="0"/>
              <a:t>S</a:t>
            </a:r>
            <a:r>
              <a:rPr lang="en-US" sz="2400" baseline="-25000" dirty="0"/>
              <a:t>i</a:t>
            </a:r>
            <a:r>
              <a:rPr lang="en-US" sz="2400" dirty="0"/>
              <a:t> and S</a:t>
            </a:r>
            <a:r>
              <a:rPr lang="en-US" sz="2400" baseline="-25000" dirty="0"/>
              <a:t>i+1</a:t>
            </a:r>
            <a:r>
              <a:rPr lang="en-US" sz="2400" dirty="0"/>
              <a:t> are not directly related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80888"/>
              </p:ext>
            </p:extLst>
          </p:nvPr>
        </p:nvGraphicFramePr>
        <p:xfrm>
          <a:off x="2910949" y="1027090"/>
          <a:ext cx="6184900" cy="11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3" imgW="3213100" imgH="609600" progId="Equation.DSMT4">
                  <p:embed/>
                </p:oleObj>
              </mc:Choice>
              <mc:Fallback>
                <p:oleObj name="Equation" r:id="rId3" imgW="3213100" imgH="609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949" y="1027090"/>
                        <a:ext cx="6184900" cy="11734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465"/>
              </p:ext>
            </p:extLst>
          </p:nvPr>
        </p:nvGraphicFramePr>
        <p:xfrm>
          <a:off x="5803900" y="3087470"/>
          <a:ext cx="5867400" cy="164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5" imgW="4178160" imgH="1168200" progId="Equation.DSMT4">
                  <p:embed/>
                </p:oleObj>
              </mc:Choice>
              <mc:Fallback>
                <p:oleObj name="Equation" r:id="rId5" imgW="4178160" imgH="1168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3087470"/>
                        <a:ext cx="5867400" cy="1640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0763" y="4988490"/>
            <a:ext cx="9290473" cy="954107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inversion of matrix R can again be done with deconvolution through 2-D FFT </a:t>
            </a:r>
            <a:r>
              <a:rPr lang="en-US" sz="2800" b="1" dirty="0" smtClean="0">
                <a:sym typeface="Wingdings" panose="05000000000000000000" pitchFamily="2" charset="2"/>
              </a:rPr>
              <a:t> 2D deconvolution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635169" y="6236313"/>
            <a:ext cx="37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7"/>
              </a:rPr>
              <a:t>MicroBooNE</a:t>
            </a:r>
            <a:r>
              <a:rPr lang="en-US" dirty="0" smtClean="0">
                <a:hlinkClick r:id="rId7"/>
              </a:rPr>
              <a:t>: </a:t>
            </a:r>
            <a:r>
              <a:rPr lang="en-US" dirty="0" smtClean="0">
                <a:hlinkClick r:id="rId8"/>
              </a:rPr>
              <a:t>JINST 13 P07006 </a:t>
            </a:r>
            <a:r>
              <a:rPr lang="en-US" dirty="0">
                <a:hlinkClick r:id="rId8"/>
              </a:rPr>
              <a:t>(2017)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3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9" y="569816"/>
            <a:ext cx="9909473" cy="560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9818"/>
            <a:ext cx="1184323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Signal Processing in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C7A8-D972-47BD-94EC-BC5A32F9606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7" y="6075147"/>
            <a:ext cx="2118946" cy="660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3822579" y="3094983"/>
            <a:ext cx="19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85" y="5444343"/>
            <a:ext cx="19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number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00671" y="1731875"/>
            <a:ext cx="13854" cy="356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80704" y="2448652"/>
            <a:ext cx="1337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 2 years of effort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635169" y="6236313"/>
            <a:ext cx="452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5"/>
              </a:rPr>
              <a:t>MicroBooNE</a:t>
            </a:r>
            <a:r>
              <a:rPr lang="en-US" dirty="0" smtClean="0">
                <a:hlinkClick r:id="rId6"/>
              </a:rPr>
              <a:t>: JINST 13 P07006/P07007 </a:t>
            </a:r>
            <a:r>
              <a:rPr lang="en-US" dirty="0">
                <a:hlinkClick r:id="rId5"/>
              </a:rPr>
              <a:t>(2017)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195"/>
            <a:ext cx="10972800" cy="1839951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of Charge Matching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Wire-Cell Tomographic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9D77-8DE1-49D2-80E3-2B4D0BB9D69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44" y="1370866"/>
            <a:ext cx="7438213" cy="515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77" y="3114825"/>
            <a:ext cx="141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1D, </a:t>
            </a:r>
            <a:br>
              <a:rPr lang="en-US" sz="4000" dirty="0" smtClean="0"/>
            </a:br>
            <a:r>
              <a:rPr lang="en-US" sz="4000" dirty="0" smtClean="0"/>
              <a:t>Old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236000" y="2969858"/>
            <a:ext cx="142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2D, New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" y="6178591"/>
            <a:ext cx="2183260" cy="680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9999" y="6446173"/>
            <a:ext cx="452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5"/>
              </a:rPr>
              <a:t>MicroBooNE</a:t>
            </a:r>
            <a:r>
              <a:rPr lang="en-US" dirty="0" smtClean="0">
                <a:hlinkClick r:id="rId6"/>
              </a:rPr>
              <a:t>: JINST 13 P07006/P07007 </a:t>
            </a:r>
            <a:r>
              <a:rPr lang="en-US" dirty="0">
                <a:hlinkClick r:id="rId5"/>
              </a:rPr>
              <a:t>(2017)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53" y="-171764"/>
            <a:ext cx="111484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Wire-Cell on </a:t>
            </a:r>
            <a:r>
              <a:rPr lang="en-US" dirty="0" err="1" smtClean="0"/>
              <a:t>MicroBooNE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C7A8-D972-47BD-94EC-BC5A32F9606F}" type="slidenum">
              <a:rPr lang="en-US" smtClean="0"/>
              <a:t>18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216" y="3278012"/>
            <a:ext cx="2732739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722" y="838310"/>
            <a:ext cx="2691743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43" y="3327139"/>
            <a:ext cx="2226638" cy="215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571" y="840905"/>
            <a:ext cx="2185010" cy="213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Oval 20"/>
          <p:cNvSpPr/>
          <p:nvPr/>
        </p:nvSpPr>
        <p:spPr>
          <a:xfrm>
            <a:off x="2962419" y="3972273"/>
            <a:ext cx="500268" cy="50409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56568" y="1586360"/>
            <a:ext cx="500268" cy="50409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353" y="5572393"/>
            <a:ext cx="1138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Signal Processing chain significantly enhances the efficiencies (thicker lines) </a:t>
            </a:r>
            <a:r>
              <a:rPr lang="en-US" sz="2400" dirty="0" smtClean="0">
                <a:sym typeface="Wingdings" panose="05000000000000000000" pitchFamily="2" charset="2"/>
              </a:rPr>
              <a:t> continuous energy deposition in fully active detector, which is crucial for the later pattern recognition tasks</a:t>
            </a:r>
            <a:endParaRPr lang="en-US" sz="24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01255" y="668684"/>
            <a:ext cx="4745175" cy="5005528"/>
            <a:chOff x="401255" y="668684"/>
            <a:chExt cx="4745175" cy="500552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55" y="3327139"/>
              <a:ext cx="4690279" cy="23470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770" y="668684"/>
              <a:ext cx="4639250" cy="26629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1609" y="771852"/>
              <a:ext cx="3676259" cy="33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2015, after several hours of running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221" y="3124275"/>
              <a:ext cx="3676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2018, </a:t>
              </a:r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err="1"/>
                <a:t>mins</a:t>
              </a:r>
              <a:r>
                <a:rPr lang="en-US" dirty="0"/>
                <a:t> of running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49065" y="5069963"/>
              <a:ext cx="897365" cy="33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9"/>
                </a:rPr>
                <a:t>Bee link 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7186" y="771852"/>
              <a:ext cx="848834" cy="33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10"/>
                </a:rPr>
                <a:t>Bee link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929527" y="3799091"/>
              <a:ext cx="500268" cy="504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65794" y="1447288"/>
              <a:ext cx="500268" cy="504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Induction Plane Signal Processing Challenge for “Prolonged”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506" y="1624869"/>
            <a:ext cx="5966625" cy="27168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Though “2D deconvolution” significantly reduce the inefficiency in induction-signal processing, there are still holes in the phase space for very-long induction signal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4310" y="1488644"/>
            <a:ext cx="5750169" cy="4637522"/>
            <a:chOff x="-74803" y="750690"/>
            <a:chExt cx="6350905" cy="5439561"/>
          </a:xfrm>
        </p:grpSpPr>
        <p:grpSp>
          <p:nvGrpSpPr>
            <p:cNvPr id="6" name="Group 5"/>
            <p:cNvGrpSpPr/>
            <p:nvPr/>
          </p:nvGrpSpPr>
          <p:grpSpPr>
            <a:xfrm>
              <a:off x="109764" y="750690"/>
              <a:ext cx="6166338" cy="5254895"/>
              <a:chOff x="109764" y="750690"/>
              <a:chExt cx="6166338" cy="525489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19052" r="40766" b="7851"/>
              <a:stretch/>
            </p:blipFill>
            <p:spPr>
              <a:xfrm>
                <a:off x="109764" y="778291"/>
                <a:ext cx="4032738" cy="522729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77905" b="7851"/>
              <a:stretch/>
            </p:blipFill>
            <p:spPr>
              <a:xfrm>
                <a:off x="4058575" y="750690"/>
                <a:ext cx="2217527" cy="5227294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6"/>
            <p:cNvCxnSpPr/>
            <p:nvPr/>
          </p:nvCxnSpPr>
          <p:spPr>
            <a:xfrm flipV="1">
              <a:off x="373008" y="1648691"/>
              <a:ext cx="13854" cy="3851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74803" y="1884218"/>
              <a:ext cx="461665" cy="26035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dirty="0"/>
                <a:t>Drift Time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98764" y="5818912"/>
              <a:ext cx="5670519" cy="2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80124" y="5820919"/>
              <a:ext cx="2216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Wire number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24" y="3630292"/>
            <a:ext cx="4687682" cy="27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213"/>
            <a:ext cx="10972800" cy="54929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content in a </a:t>
            </a:r>
            <a:r>
              <a:rPr lang="en-US" dirty="0" err="1" smtClean="0"/>
              <a:t>LArTPC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Wire-Cell tomographic event reconstruction</a:t>
            </a:r>
          </a:p>
          <a:p>
            <a:endParaRPr lang="en-US" dirty="0"/>
          </a:p>
          <a:p>
            <a:r>
              <a:rPr lang="en-US" dirty="0" smtClean="0"/>
              <a:t>Journey to achieve accurate charge determination</a:t>
            </a:r>
          </a:p>
          <a:p>
            <a:pPr lvl="1"/>
            <a:r>
              <a:rPr lang="en-US" dirty="0" smtClean="0"/>
              <a:t>Thoughts on pixel readout</a:t>
            </a:r>
          </a:p>
          <a:p>
            <a:pPr lvl="1"/>
            <a:endParaRPr lang="en-US" dirty="0"/>
          </a:p>
          <a:p>
            <a:r>
              <a:rPr lang="en-US" dirty="0"/>
              <a:t>“Many-to-many” </a:t>
            </a:r>
            <a:r>
              <a:rPr lang="en-US" dirty="0" smtClean="0"/>
              <a:t>TPC cluster/PMT flash </a:t>
            </a:r>
            <a:r>
              <a:rPr lang="en-US" dirty="0"/>
              <a:t>matching in </a:t>
            </a:r>
            <a:r>
              <a:rPr lang="en-US" dirty="0" err="1"/>
              <a:t>MicroBooNE</a:t>
            </a:r>
            <a:endParaRPr lang="en-US" dirty="0"/>
          </a:p>
          <a:p>
            <a:pPr lvl="1"/>
            <a:r>
              <a:rPr lang="en-US" dirty="0" smtClean="0"/>
              <a:t>Is pixel readout a sufficient solution for high-multiplicity environment?</a:t>
            </a:r>
          </a:p>
          <a:p>
            <a:pPr lvl="1"/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02" y="1092820"/>
            <a:ext cx="6594088" cy="5263533"/>
          </a:xfrm>
        </p:spPr>
        <p:txBody>
          <a:bodyPr/>
          <a:lstStyle/>
          <a:p>
            <a:r>
              <a:rPr lang="en-US" dirty="0" smtClean="0"/>
              <a:t>Quantitative evaluation of the signal processing chain </a:t>
            </a:r>
            <a:r>
              <a:rPr lang="en-US" dirty="0" smtClean="0">
                <a:sym typeface="Wingdings" panose="05000000000000000000" pitchFamily="2" charset="2"/>
              </a:rPr>
              <a:t> inefficiency for prolonged tracks (large-angle) track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4-wire plane proposal for DUNE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702" y="66194"/>
            <a:ext cx="11407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Signal Processing Evaluation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04" y="1459528"/>
            <a:ext cx="5339955" cy="4539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7" y="3143436"/>
            <a:ext cx="6208257" cy="3714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64716" y="6356353"/>
            <a:ext cx="37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4"/>
              </a:rPr>
              <a:t>MicroBooNE</a:t>
            </a:r>
            <a:r>
              <a:rPr lang="en-US" dirty="0" smtClean="0">
                <a:hlinkClick r:id="rId4"/>
              </a:rPr>
              <a:t>: </a:t>
            </a:r>
            <a:r>
              <a:rPr lang="en-US" dirty="0" smtClean="0">
                <a:hlinkClick r:id="rId5"/>
              </a:rPr>
              <a:t>JINST 13 P07006 </a:t>
            </a:r>
            <a:r>
              <a:rPr lang="en-US" dirty="0">
                <a:hlinkClick r:id="rId5"/>
              </a:rPr>
              <a:t>(2017)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64"/>
            <a:ext cx="10972800" cy="1143000"/>
          </a:xfrm>
        </p:spPr>
        <p:txBody>
          <a:bodyPr/>
          <a:lstStyle/>
          <a:p>
            <a:r>
              <a:rPr lang="en-US" dirty="0" smtClean="0"/>
              <a:t>Thoughts of Requirements on Pixel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6864"/>
            <a:ext cx="10972800" cy="54946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Statistical uncertainty of charge determination</a:t>
            </a:r>
          </a:p>
          <a:p>
            <a:pPr lvl="1"/>
            <a:r>
              <a:rPr lang="en-US" dirty="0" smtClean="0"/>
              <a:t>Control electronics noise </a:t>
            </a:r>
            <a:r>
              <a:rPr lang="en-US" dirty="0" smtClean="0">
                <a:sym typeface="Wingdings" panose="05000000000000000000" pitchFamily="2" charset="2"/>
              </a:rPr>
              <a:t> low ENC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Ability to filter electronics noise is desired  scheme of zero suppression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Systematic uncertainties of charge determination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Field response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Scheme of zero suppression, </a:t>
            </a:r>
            <a:r>
              <a:rPr lang="en-US" dirty="0"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rid plane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Electronics response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Uniformity and calibration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ADC performance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Nonlinearity and calibration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Charge readout must respect the fully-active detector design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gap is crucial for subsequent pattern recognition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60" y="2369864"/>
            <a:ext cx="3664343" cy="3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8517" y="3983100"/>
            <a:ext cx="2466594" cy="923330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Signal Processing can benefit</a:t>
            </a:r>
            <a:r>
              <a:rPr lang="en-US" dirty="0"/>
              <a:t> </a:t>
            </a:r>
            <a:r>
              <a:rPr lang="en-US" dirty="0" smtClean="0"/>
              <a:t>collection plane signals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3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213"/>
            <a:ext cx="10972800" cy="54929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Information content in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LArTPC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Wire-Cell tomographic event reconstruction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Journey to achieve accurate charge determination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Thoughts on pixel readout</a:t>
            </a:r>
          </a:p>
          <a:p>
            <a:pPr lvl="1"/>
            <a:endParaRPr lang="en-US" dirty="0"/>
          </a:p>
          <a:p>
            <a:r>
              <a:rPr lang="en-US" dirty="0"/>
              <a:t>“Many-to-many” TPC/flash matching in </a:t>
            </a:r>
            <a:r>
              <a:rPr lang="en-US" dirty="0" err="1"/>
              <a:t>MicroBooNE</a:t>
            </a:r>
            <a:endParaRPr lang="en-US" dirty="0"/>
          </a:p>
          <a:p>
            <a:pPr lvl="1"/>
            <a:r>
              <a:rPr lang="en-US" dirty="0" smtClean="0"/>
              <a:t>Is pixel readout an sufficient solution for high-multiplicity environment?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48" y="1089028"/>
            <a:ext cx="6696075" cy="53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3751265"/>
            <a:ext cx="4879975" cy="291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762"/>
            <a:ext cx="10972800" cy="1143000"/>
          </a:xfrm>
        </p:spPr>
        <p:txBody>
          <a:bodyPr/>
          <a:lstStyle/>
          <a:p>
            <a:r>
              <a:rPr lang="en-US" dirty="0"/>
              <a:t>Wire-Cell on </a:t>
            </a:r>
            <a:r>
              <a:rPr lang="en-US" dirty="0" err="1"/>
              <a:t>MicroBooNE</a:t>
            </a:r>
            <a:r>
              <a:rPr lang="en-US" dirty="0"/>
              <a:t> Data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738" y="1138239"/>
            <a:ext cx="5803462" cy="29450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damage of 10% dead channels can be sufficiently mitigated in the reconstruction for cosmic muons</a:t>
            </a:r>
          </a:p>
          <a:p>
            <a:endParaRPr lang="en-US" dirty="0" smtClean="0"/>
          </a:p>
          <a:p>
            <a:pPr marL="285750" indent="-285750"/>
            <a:r>
              <a:rPr lang="en-US" dirty="0"/>
              <a:t>A set of 3D clustering  </a:t>
            </a:r>
            <a:r>
              <a:rPr lang="en-US" dirty="0" smtClean="0"/>
              <a:t>algorithms </a:t>
            </a:r>
            <a:r>
              <a:rPr lang="en-US" dirty="0"/>
              <a:t>is developed based on data </a:t>
            </a:r>
            <a:r>
              <a:rPr lang="en-US" dirty="0" smtClean="0"/>
              <a:t>events</a:t>
            </a:r>
            <a:endParaRPr lang="en-US" dirty="0"/>
          </a:p>
          <a:p>
            <a:pPr marL="685800" lvl="1"/>
            <a:r>
              <a:rPr lang="en-US" dirty="0" smtClean="0"/>
              <a:t>Different TPC clusters represent separate physics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46BA-FCF2-45DF-9904-9A6F0C5B3D3B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7836" y="6356353"/>
            <a:ext cx="40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MicroBooNE-PUB-tech-note-40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4263" y="-170617"/>
            <a:ext cx="92109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and Neutrino Selection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8284" y="5007215"/>
            <a:ext cx="6817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A novel “many-to-many” TPC/flash matching algorithm is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~25 TPC objects vs. ~40 PMT flashes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Combinatorial problem </a:t>
            </a:r>
            <a:r>
              <a:rPr lang="en-US" sz="24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compressed sensing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93978" y="809801"/>
            <a:ext cx="6600346" cy="4127026"/>
            <a:chOff x="5591654" y="1008573"/>
            <a:chExt cx="6600346" cy="41270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047"/>
            <a:stretch/>
          </p:blipFill>
          <p:spPr>
            <a:xfrm>
              <a:off x="5894262" y="1479071"/>
              <a:ext cx="5727847" cy="35963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94262" y="1078961"/>
              <a:ext cx="6297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Cosmic removal after TPC cluster/ PMT flash matching</a:t>
              </a:r>
              <a:endParaRPr lang="en-US" sz="20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91654" y="1008573"/>
              <a:ext cx="6508247" cy="41270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1568" y="828881"/>
            <a:ext cx="5242999" cy="5933732"/>
            <a:chOff x="131568" y="828881"/>
            <a:chExt cx="5242999" cy="59337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14201"/>
            <a:stretch/>
          </p:blipFill>
          <p:spPr>
            <a:xfrm>
              <a:off x="252761" y="877847"/>
              <a:ext cx="5073438" cy="250902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88007" y="4047155"/>
              <a:ext cx="4673599" cy="2512539"/>
              <a:chOff x="349250" y="4078761"/>
              <a:chExt cx="4673599" cy="251253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661" y="4337050"/>
                <a:ext cx="4490751" cy="225425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49250" y="4248150"/>
                <a:ext cx="1149350" cy="3897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56682" y="4078761"/>
                <a:ext cx="1666167" cy="3897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131568" y="828881"/>
              <a:ext cx="5242999" cy="59337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5683" y="3431322"/>
              <a:ext cx="48486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Recognized clusters based on 3D event image reconstructed with charge matching</a:t>
              </a:r>
              <a:endParaRPr lang="en-US" sz="2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95758" y="4102525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CC </a:t>
            </a:r>
            <a:r>
              <a:rPr lang="el-GR" dirty="0" smtClean="0">
                <a:hlinkClick r:id="rId6"/>
              </a:rPr>
              <a:t>ν</a:t>
            </a:r>
            <a:r>
              <a:rPr lang="el-GR" baseline="-25000" dirty="0" smtClean="0">
                <a:hlinkClick r:id="rId6"/>
              </a:rPr>
              <a:t>μ</a:t>
            </a:r>
            <a:r>
              <a:rPr lang="en-US" dirty="0" smtClean="0">
                <a:hlinkClick r:id="rId6"/>
              </a:rPr>
              <a:t> candidate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7"/>
            <a:ext cx="1842974" cy="5748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24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20760" y="6488668"/>
            <a:ext cx="40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MicroBooNE-PUB-tech-note-40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81121" y="6171687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CC </a:t>
            </a:r>
            <a:r>
              <a:rPr lang="el-GR" dirty="0" smtClean="0">
                <a:hlinkClick r:id="rId2"/>
              </a:rPr>
              <a:t>ν</a:t>
            </a:r>
            <a:r>
              <a:rPr lang="en-US" baseline="-25000" dirty="0" smtClean="0">
                <a:hlinkClick r:id="rId2"/>
              </a:rPr>
              <a:t>e</a:t>
            </a:r>
            <a:r>
              <a:rPr lang="en-US" dirty="0" smtClean="0">
                <a:hlinkClick r:id="rId2"/>
              </a:rPr>
              <a:t> candidate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8523" y="6200257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CC </a:t>
            </a:r>
            <a:r>
              <a:rPr lang="el-GR" dirty="0" smtClean="0">
                <a:hlinkClick r:id="rId3"/>
              </a:rPr>
              <a:t>ν</a:t>
            </a:r>
            <a:r>
              <a:rPr lang="el-GR" baseline="-25000" dirty="0" smtClean="0">
                <a:hlinkClick r:id="rId3"/>
              </a:rPr>
              <a:t>μ</a:t>
            </a:r>
            <a:r>
              <a:rPr lang="en-US" dirty="0" smtClean="0">
                <a:hlinkClick r:id="rId3"/>
              </a:rPr>
              <a:t> candidate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CC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l-GR" dirty="0"/>
              <a:t>ν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 smtClean="0"/>
              <a:t>candidates (all activities)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7"/>
            <a:ext cx="2100235" cy="65508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172082" y="1666705"/>
            <a:ext cx="5983566" cy="4576036"/>
            <a:chOff x="6172082" y="1666705"/>
            <a:chExt cx="5983566" cy="4576036"/>
          </a:xfrm>
        </p:grpSpPr>
        <p:grpSp>
          <p:nvGrpSpPr>
            <p:cNvPr id="14" name="Group 13"/>
            <p:cNvGrpSpPr/>
            <p:nvPr/>
          </p:nvGrpSpPr>
          <p:grpSpPr>
            <a:xfrm>
              <a:off x="6343288" y="2047908"/>
              <a:ext cx="5812360" cy="1951744"/>
              <a:chOff x="6343288" y="818193"/>
              <a:chExt cx="5812360" cy="195174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3288" y="1006941"/>
                <a:ext cx="2450176" cy="140175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3464" y="818193"/>
                <a:ext cx="3362184" cy="1951744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161745" y="1666705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Side view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85844" y="1695776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op view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64255" y="4043176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 view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2082" y="4404416"/>
              <a:ext cx="5943600" cy="183832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2736" y="1671965"/>
            <a:ext cx="6077590" cy="4526772"/>
            <a:chOff x="72736" y="1671965"/>
            <a:chExt cx="6077590" cy="4526772"/>
          </a:xfrm>
        </p:grpSpPr>
        <p:sp>
          <p:nvSpPr>
            <p:cNvPr id="17" name="TextBox 16"/>
            <p:cNvSpPr txBox="1"/>
            <p:nvPr/>
          </p:nvSpPr>
          <p:spPr>
            <a:xfrm>
              <a:off x="797724" y="1671965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Side view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21823" y="1701036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op view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00234" y="4048436"/>
              <a:ext cx="1359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 view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2736" y="2047909"/>
              <a:ext cx="6077590" cy="4150828"/>
              <a:chOff x="72736" y="2047909"/>
              <a:chExt cx="6077590" cy="415082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2736" y="2047909"/>
                <a:ext cx="5964342" cy="1951743"/>
                <a:chOff x="72736" y="818194"/>
                <a:chExt cx="5964342" cy="195174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36" y="1006941"/>
                  <a:ext cx="2809232" cy="1532975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9122" y="818194"/>
                  <a:ext cx="3207956" cy="1951743"/>
                </a:xfrm>
                <a:prstGeom prst="rect">
                  <a:avLst/>
                </a:prstGeom>
              </p:spPr>
            </p:pic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576" y="4388987"/>
                <a:ext cx="6000750" cy="180975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914685" y="6261743"/>
            <a:ext cx="40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1"/>
              </a:rPr>
              <a:t>MicroBooNE-PUB-tech-note-40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246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CC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l-GR" dirty="0"/>
              <a:t>ν</a:t>
            </a:r>
            <a:r>
              <a:rPr lang="en-US" baseline="-25000" dirty="0"/>
              <a:t>e</a:t>
            </a:r>
            <a:r>
              <a:rPr lang="en-US" dirty="0"/>
              <a:t> </a:t>
            </a:r>
            <a:r>
              <a:rPr lang="en-US" dirty="0" smtClean="0"/>
              <a:t>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63" y="1415535"/>
            <a:ext cx="5789969" cy="4573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06151" y="1046203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CC </a:t>
            </a:r>
            <a:r>
              <a:rPr lang="el-GR" dirty="0" smtClean="0">
                <a:hlinkClick r:id="rId3"/>
              </a:rPr>
              <a:t>ν</a:t>
            </a:r>
            <a:r>
              <a:rPr lang="en-US" baseline="-25000" dirty="0" smtClean="0">
                <a:hlinkClick r:id="rId3"/>
              </a:rPr>
              <a:t>e</a:t>
            </a:r>
            <a:r>
              <a:rPr lang="en-US" dirty="0" smtClean="0">
                <a:hlinkClick r:id="rId3"/>
              </a:rPr>
              <a:t> candidate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6140" y="1046203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CC </a:t>
            </a:r>
            <a:r>
              <a:rPr lang="el-GR" dirty="0" smtClean="0">
                <a:hlinkClick r:id="rId4"/>
              </a:rPr>
              <a:t>ν</a:t>
            </a:r>
            <a:r>
              <a:rPr lang="el-GR" baseline="-25000" dirty="0" smtClean="0">
                <a:hlinkClick r:id="rId4"/>
              </a:rPr>
              <a:t>μ</a:t>
            </a:r>
            <a:r>
              <a:rPr lang="en-US" dirty="0" smtClean="0">
                <a:hlinkClick r:id="rId4"/>
              </a:rPr>
              <a:t> candidate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8" y="1415535"/>
            <a:ext cx="5764727" cy="4499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17"/>
            <a:ext cx="2100235" cy="655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854330"/>
            <a:ext cx="1070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Cosmic background can be sufficiently rejected with this technique in </a:t>
            </a:r>
            <a:r>
              <a:rPr lang="en-US" sz="2400" dirty="0" err="1" smtClean="0"/>
              <a:t>MicroBooNE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Same technique should benefit </a:t>
            </a:r>
            <a:r>
              <a:rPr lang="en-US" sz="2400" dirty="0" err="1" smtClean="0"/>
              <a:t>protoDUNE</a:t>
            </a:r>
            <a:r>
              <a:rPr lang="en-US" sz="2400" dirty="0" smtClean="0"/>
              <a:t>, SBND, and ICARUS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8997" y="1053369"/>
            <a:ext cx="403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MicroBooNE-PUB-tech-note-40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70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pixel readout an sufficient solution for high-multiplicity environment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4" y="1213707"/>
            <a:ext cx="12064817" cy="5644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Pixel readout is </a:t>
            </a:r>
            <a:r>
              <a:rPr lang="en-US" sz="2800" b="1" u="sng" smtClean="0"/>
              <a:t>certainly preferable </a:t>
            </a:r>
            <a:r>
              <a:rPr lang="en-US" sz="2800" dirty="0" smtClean="0"/>
              <a:t>for a high-multiplicity environment (such as DUNE ND)</a:t>
            </a:r>
          </a:p>
          <a:p>
            <a:pPr lvl="1"/>
            <a:r>
              <a:rPr lang="en-US" sz="2400" dirty="0" smtClean="0"/>
              <a:t>Ambiguity caused by wire-readout may not be sufficiently controlled even after including charge, positivity, sparsity information at </a:t>
            </a:r>
            <a:r>
              <a:rPr lang="en-US" sz="2400" b="1" u="sng" dirty="0" smtClean="0"/>
              <a:t>extreme high rate </a:t>
            </a:r>
            <a:r>
              <a:rPr lang="en-US" sz="2400" dirty="0" smtClean="0"/>
              <a:t>in a </a:t>
            </a:r>
            <a:r>
              <a:rPr lang="en-US" sz="2400" b="1" u="sng" dirty="0" smtClean="0"/>
              <a:t>3-wire</a:t>
            </a:r>
            <a:r>
              <a:rPr lang="en-US" sz="2400" b="1" u="sng" dirty="0"/>
              <a:t>-</a:t>
            </a:r>
            <a:r>
              <a:rPr lang="en-US" sz="2400" b="1" u="sng" dirty="0" smtClean="0"/>
              <a:t>plane</a:t>
            </a:r>
            <a:r>
              <a:rPr lang="en-US" sz="2400" dirty="0" smtClean="0"/>
              <a:t> setup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However, for neutrino energy reconstruction, clustering of disconnected pieces (neutrons, low-energy gammas, high energy gammas from π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) are important</a:t>
            </a:r>
          </a:p>
          <a:p>
            <a:pPr lvl="1"/>
            <a:r>
              <a:rPr lang="en-US" sz="2400" dirty="0" smtClean="0"/>
              <a:t>Experience from the </a:t>
            </a:r>
            <a:r>
              <a:rPr lang="en-US" sz="2400" dirty="0" err="1" smtClean="0"/>
              <a:t>MicroBooNE</a:t>
            </a:r>
            <a:r>
              <a:rPr lang="en-US" sz="2400" dirty="0" smtClean="0"/>
              <a:t> neutrino selection (rejection cosmic activities through many-to-many TPC/flash matching)</a:t>
            </a:r>
          </a:p>
          <a:p>
            <a:pPr lvl="1"/>
            <a:r>
              <a:rPr lang="en-US" sz="2400" dirty="0" smtClean="0"/>
              <a:t>With expected high statistics in a </a:t>
            </a:r>
            <a:r>
              <a:rPr lang="en-US" sz="2400" dirty="0" err="1" smtClean="0"/>
              <a:t>LAr</a:t>
            </a:r>
            <a:r>
              <a:rPr lang="en-US" sz="2400" dirty="0" smtClean="0"/>
              <a:t> ND, one can</a:t>
            </a:r>
            <a:r>
              <a:rPr lang="en-US" sz="2400" b="1" u="sng" dirty="0" smtClean="0"/>
              <a:t> explore low-intensity beam spills </a:t>
            </a:r>
            <a:r>
              <a:rPr lang="en-US" sz="2400" dirty="0" smtClean="0"/>
              <a:t>(e.g. one low-intensity x1/20 spills in every 10 beam spills </a:t>
            </a:r>
            <a:r>
              <a:rPr lang="en-US" sz="2400" dirty="0" smtClean="0">
                <a:sym typeface="Wingdings" panose="05000000000000000000" pitchFamily="2" charset="2"/>
              </a:rPr>
              <a:t> lower the event multiplicity in the DUNE </a:t>
            </a:r>
            <a:r>
              <a:rPr lang="en-US" sz="2400" dirty="0" err="1" smtClean="0">
                <a:sym typeface="Wingdings" panose="05000000000000000000" pitchFamily="2" charset="2"/>
              </a:rPr>
              <a:t>LAr</a:t>
            </a:r>
            <a:r>
              <a:rPr lang="en-US" sz="2400" dirty="0" smtClean="0">
                <a:sym typeface="Wingdings" panose="05000000000000000000" pitchFamily="2" charset="2"/>
              </a:rPr>
              <a:t> ND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High-intensity spills can still be used to select simple event topologies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71" y="114320"/>
            <a:ext cx="10972800" cy="1143000"/>
          </a:xfrm>
        </p:spPr>
        <p:txBody>
          <a:bodyPr/>
          <a:lstStyle/>
          <a:p>
            <a:r>
              <a:rPr lang="en-US" dirty="0" smtClean="0"/>
              <a:t>Summary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27" y="1257319"/>
            <a:ext cx="11433289" cy="52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Event reconstruction in single-phase wire-readout </a:t>
            </a:r>
            <a:r>
              <a:rPr lang="en-US" dirty="0" err="1" smtClean="0"/>
              <a:t>LArTPCs</a:t>
            </a:r>
            <a:r>
              <a:rPr lang="en-US" dirty="0" smtClean="0"/>
              <a:t> has been significantly enhanced with implementation of advanced algorithms</a:t>
            </a:r>
          </a:p>
          <a:p>
            <a:pPr lvl="1"/>
            <a:r>
              <a:rPr lang="en-US" dirty="0" smtClean="0"/>
              <a:t>2D deconvolution, sparsity/positivity/connectivity information through compressed sensing, many-to-many TPC/flash matching, L1SP …</a:t>
            </a:r>
          </a:p>
          <a:p>
            <a:endParaRPr lang="en-US" dirty="0" smtClean="0"/>
          </a:p>
          <a:p>
            <a:r>
              <a:rPr lang="en-US" dirty="0" smtClean="0"/>
              <a:t>Accurate </a:t>
            </a:r>
            <a:r>
              <a:rPr lang="en-US" dirty="0"/>
              <a:t>charge determination is not </a:t>
            </a:r>
            <a:r>
              <a:rPr lang="en-US" dirty="0" smtClean="0"/>
              <a:t>trivial, but essential </a:t>
            </a:r>
          </a:p>
          <a:p>
            <a:endParaRPr lang="en-US" dirty="0" smtClean="0"/>
          </a:p>
          <a:p>
            <a:r>
              <a:rPr lang="en-US" dirty="0" smtClean="0"/>
              <a:t>Prolonged signal in the induction wire plane still represents a challenge </a:t>
            </a:r>
          </a:p>
          <a:p>
            <a:pPr lvl="1"/>
            <a:r>
              <a:rPr lang="en-US" dirty="0" smtClean="0"/>
              <a:t>Problem can be reduced by adding a 4</a:t>
            </a:r>
            <a:r>
              <a:rPr lang="en-US" baseline="30000" dirty="0" smtClean="0"/>
              <a:t>th</a:t>
            </a:r>
            <a:r>
              <a:rPr lang="en-US" dirty="0" smtClean="0"/>
              <a:t> wire plane with a different orientation or pixel readout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Summary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91" y="1085440"/>
            <a:ext cx="11551701" cy="5400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TPC readout design must respect the fully-active detector concept of </a:t>
            </a:r>
            <a:r>
              <a:rPr lang="en-US" dirty="0" err="1" smtClean="0"/>
              <a:t>LArTPCs</a:t>
            </a:r>
            <a:r>
              <a:rPr lang="en-US" dirty="0" smtClean="0"/>
              <a:t> (no gap </a:t>
            </a:r>
            <a:r>
              <a:rPr lang="en-US" dirty="0" smtClean="0">
                <a:sym typeface="Wingdings" panose="05000000000000000000" pitchFamily="2" charset="2"/>
              </a:rPr>
              <a:t> subsequent pattern recognition steps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Accurate charge determination is the key to judge the success of pixel readout in </a:t>
            </a:r>
            <a:r>
              <a:rPr lang="en-US" dirty="0" err="1" smtClean="0"/>
              <a:t>LArTPCs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ield response, electronics response, ADC nonlinearity, and electronics noise</a:t>
            </a:r>
          </a:p>
          <a:p>
            <a:pPr lvl="1"/>
            <a:r>
              <a:rPr lang="en-US" dirty="0" smtClean="0"/>
              <a:t>The power of PID and energy reconstruction</a:t>
            </a:r>
          </a:p>
          <a:p>
            <a:pPr lvl="1"/>
            <a:endParaRPr lang="en-US" dirty="0"/>
          </a:p>
          <a:p>
            <a:r>
              <a:rPr lang="en-US" dirty="0" smtClean="0"/>
              <a:t>Low-intensity beam spill is essential to achieve accurate neutrino energy reconstruction for DUNE ND with a Pixel readout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1143000"/>
          </a:xfrm>
        </p:spPr>
        <p:txBody>
          <a:bodyPr/>
          <a:lstStyle/>
          <a:p>
            <a:r>
              <a:rPr lang="en-US" dirty="0" smtClean="0"/>
              <a:t>Information Content from a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65238"/>
            <a:ext cx="6616700" cy="53530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Information:</a:t>
            </a:r>
          </a:p>
          <a:p>
            <a:pPr lvl="1"/>
            <a:r>
              <a:rPr lang="en-US" dirty="0" smtClean="0"/>
              <a:t>When charge arrive at anode plane</a:t>
            </a:r>
          </a:p>
          <a:p>
            <a:r>
              <a:rPr lang="en-US" dirty="0" smtClean="0"/>
              <a:t>Geometry information:</a:t>
            </a:r>
          </a:p>
          <a:p>
            <a:pPr lvl="1"/>
            <a:r>
              <a:rPr lang="en-US" dirty="0" smtClean="0"/>
              <a:t>Where charge arrive at anode plane</a:t>
            </a:r>
          </a:p>
          <a:p>
            <a:r>
              <a:rPr lang="en-US" dirty="0" smtClean="0"/>
              <a:t>Charge information:</a:t>
            </a:r>
          </a:p>
          <a:p>
            <a:pPr lvl="1"/>
            <a:r>
              <a:rPr lang="en-US" dirty="0" smtClean="0"/>
              <a:t>How much charge arrive at anode plane</a:t>
            </a:r>
          </a:p>
          <a:p>
            <a:r>
              <a:rPr lang="en-US" dirty="0" smtClean="0"/>
              <a:t>Additional information:</a:t>
            </a:r>
          </a:p>
          <a:p>
            <a:pPr lvl="1"/>
            <a:r>
              <a:rPr lang="en-US" dirty="0"/>
              <a:t>Particle </a:t>
            </a:r>
            <a:r>
              <a:rPr lang="en-US" dirty="0" smtClean="0"/>
              <a:t>(e.g. energy deposition should be continuous </a:t>
            </a:r>
            <a:r>
              <a:rPr lang="en-US" dirty="0" smtClean="0">
                <a:sym typeface="Wingdings" panose="05000000000000000000" pitchFamily="2" charset="2"/>
              </a:rPr>
              <a:t> connectivity, one of unique features for a fully active detector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Positivity (i.e., electrons only drift towards anode plane)</a:t>
            </a:r>
          </a:p>
          <a:p>
            <a:pPr lvl="1"/>
            <a:r>
              <a:rPr lang="en-US" dirty="0" smtClean="0"/>
              <a:t>Sparsity 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6819900" y="1174750"/>
            <a:ext cx="5168900" cy="4847972"/>
            <a:chOff x="37781" y="17477"/>
            <a:chExt cx="7414539" cy="6237549"/>
          </a:xfrm>
        </p:grpSpPr>
        <p:pic>
          <p:nvPicPr>
            <p:cNvPr id="5" name="Picture 2" descr="C:\Documents and Settings\flanni\Desktop\TPC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781" y="17477"/>
              <a:ext cx="7414539" cy="6237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6113505" y="5511623"/>
              <a:ext cx="1086787" cy="5096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i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4283968" y="5427677"/>
              <a:ext cx="599607" cy="1588"/>
            </a:xfrm>
            <a:prstGeom prst="straightConnector1">
              <a:avLst/>
            </a:pr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4377072" y="5482855"/>
              <a:ext cx="303236" cy="1967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</a:rPr>
                <a:t>time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5949" y="5910410"/>
            <a:ext cx="7530986" cy="707886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Reconstruction is essentially </a:t>
            </a:r>
            <a:r>
              <a:rPr lang="en-US" sz="2000" b="1" dirty="0" smtClean="0"/>
              <a:t>information processing</a:t>
            </a:r>
            <a:r>
              <a:rPr lang="en-US" sz="2000" dirty="0" smtClean="0"/>
              <a:t>: converting measured information to particle information (kinematics and type)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252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10972800" cy="1143000"/>
          </a:xfrm>
        </p:spPr>
        <p:txBody>
          <a:bodyPr/>
          <a:lstStyle/>
          <a:p>
            <a:r>
              <a:rPr lang="en-US" dirty="0" smtClean="0"/>
              <a:t>Wire-Readout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8941" y="1092018"/>
            <a:ext cx="6558682" cy="5525870"/>
          </a:xfrm>
        </p:spPr>
        <p:txBody>
          <a:bodyPr>
            <a:normAutofit/>
          </a:bodyPr>
          <a:lstStyle/>
          <a:p>
            <a:r>
              <a:rPr lang="en-US" dirty="0" smtClean="0"/>
              <a:t>For pattern recognition</a:t>
            </a:r>
          </a:p>
          <a:p>
            <a:pPr lvl="1"/>
            <a:r>
              <a:rPr lang="en-US" b="1" dirty="0" smtClean="0"/>
              <a:t>“Time” is more important than “Geometry”</a:t>
            </a:r>
          </a:p>
          <a:p>
            <a:pPr lvl="2"/>
            <a:r>
              <a:rPr lang="en-US" dirty="0" smtClean="0"/>
              <a:t>Two hits arrive at different time cannot come from the same energy deposition</a:t>
            </a:r>
          </a:p>
          <a:p>
            <a:pPr lvl="2"/>
            <a:r>
              <a:rPr lang="en-US" dirty="0"/>
              <a:t>Two hits arrive at different wires that do not cross each other cannot come from the same energy </a:t>
            </a:r>
            <a:r>
              <a:rPr lang="en-US" dirty="0" smtClean="0"/>
              <a:t>deposition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“Geometry” is probably more important than “Charge”</a:t>
            </a:r>
          </a:p>
          <a:p>
            <a:pPr lvl="2"/>
            <a:r>
              <a:rPr lang="en-US" dirty="0"/>
              <a:t>Two hits with very different charge measurements may not come from the same energy deposition</a:t>
            </a:r>
          </a:p>
          <a:p>
            <a:pPr lvl="2"/>
            <a:r>
              <a:rPr lang="en-US" dirty="0" smtClean="0"/>
              <a:t>Statement depends on how accurate the charge can be measured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94180" y="1143001"/>
            <a:ext cx="5196951" cy="4983166"/>
          </a:xfrm>
        </p:spPr>
        <p:txBody>
          <a:bodyPr>
            <a:normAutofit/>
          </a:bodyPr>
          <a:lstStyle/>
          <a:p>
            <a:r>
              <a:rPr lang="en-US" dirty="0" smtClean="0"/>
              <a:t>For particle identification and energy reconstruction</a:t>
            </a:r>
          </a:p>
          <a:p>
            <a:pPr lvl="1"/>
            <a:r>
              <a:rPr lang="en-US" b="1" dirty="0" smtClean="0"/>
              <a:t>“Charge” </a:t>
            </a:r>
            <a:r>
              <a:rPr lang="en-US" dirty="0" smtClean="0"/>
              <a:t>is obviously crucial (e.g. e/gamma separation)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08" y="3095403"/>
            <a:ext cx="3548511" cy="36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Wire-Cell Tomographic Event Reconstruction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90" y="1143001"/>
            <a:ext cx="8374566" cy="52133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Principle paper: “Three-dimensional Imaging for Large </a:t>
            </a:r>
            <a:r>
              <a:rPr lang="en-US" sz="2400" dirty="0" err="1" smtClean="0"/>
              <a:t>LArTPCs</a:t>
            </a:r>
            <a:r>
              <a:rPr lang="en-US" sz="2400" dirty="0" smtClean="0"/>
              <a:t>”, X. Qian, C. Zhang, B. </a:t>
            </a:r>
            <a:r>
              <a:rPr lang="en-US" sz="2400" dirty="0" err="1" smtClean="0"/>
              <a:t>Viren</a:t>
            </a:r>
            <a:r>
              <a:rPr lang="en-US" sz="2400" dirty="0" smtClean="0"/>
              <a:t>, M. </a:t>
            </a:r>
            <a:r>
              <a:rPr lang="en-US" sz="2400" dirty="0" err="1" smtClean="0"/>
              <a:t>Diwan</a:t>
            </a:r>
            <a:r>
              <a:rPr lang="en-US" sz="2400" dirty="0" smtClean="0"/>
              <a:t>, JINST 13, P05032 (2018)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FDC7-4BFA-4AB7-B857-D801FFC6DA7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2" y="1301754"/>
            <a:ext cx="3158129" cy="55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24547" y="2595528"/>
            <a:ext cx="7735428" cy="4125950"/>
            <a:chOff x="3724547" y="2595528"/>
            <a:chExt cx="7735428" cy="4125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0569"/>
            <a:stretch/>
          </p:blipFill>
          <p:spPr>
            <a:xfrm>
              <a:off x="3724547" y="2595528"/>
              <a:ext cx="7735428" cy="4125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3150" y="2629231"/>
              <a:ext cx="2766825" cy="123114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789007" y="3749692"/>
            <a:ext cx="84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“Time”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54402" y="3749677"/>
            <a:ext cx="132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“Geometry”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6212" y="5615586"/>
            <a:ext cx="1584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“Charge”</a:t>
            </a:r>
          </a:p>
          <a:p>
            <a:r>
              <a:rPr lang="en-US" dirty="0" smtClean="0"/>
              <a:t>“Sparsity”</a:t>
            </a:r>
          </a:p>
          <a:p>
            <a:r>
              <a:rPr lang="en-US" dirty="0" smtClean="0"/>
              <a:t>“Positivity”</a:t>
            </a:r>
          </a:p>
          <a:p>
            <a:r>
              <a:rPr lang="en-US" dirty="0" smtClean="0"/>
              <a:t>“Connectivity”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69" y="815166"/>
            <a:ext cx="7784816" cy="29899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-126646"/>
            <a:ext cx="10972800" cy="1143000"/>
          </a:xfrm>
        </p:spPr>
        <p:txBody>
          <a:bodyPr/>
          <a:lstStyle/>
          <a:p>
            <a:r>
              <a:rPr lang="en-US" dirty="0" smtClean="0"/>
              <a:t>Principle of Solving: Usage of “Charge”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6274" y="1016354"/>
            <a:ext cx="4547880" cy="4775886"/>
          </a:xfrm>
        </p:spPr>
        <p:txBody>
          <a:bodyPr/>
          <a:lstStyle/>
          <a:p>
            <a:pPr marL="214313" indent="-214313"/>
            <a:r>
              <a:rPr lang="en-US" sz="2800" dirty="0"/>
              <a:t>The goal is to differentiate the true hits from fake ones by using the charge information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2400" dirty="0"/>
              <a:t> ~ large charge  </a:t>
            </a:r>
            <a:r>
              <a:rPr lang="en-US" sz="2400" dirty="0">
                <a:sym typeface="Wingdings" panose="05000000000000000000" pitchFamily="2" charset="2"/>
              </a:rPr>
              <a:t> true hits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~ zero charge   fake hits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091731"/>
              </p:ext>
            </p:extLst>
          </p:nvPr>
        </p:nvGraphicFramePr>
        <p:xfrm>
          <a:off x="739368" y="4193046"/>
          <a:ext cx="4942606" cy="250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4" imgW="2705040" imgH="1371600" progId="Equation.DSMT4">
                  <p:embed/>
                </p:oleObj>
              </mc:Choice>
              <mc:Fallback>
                <p:oleObj name="Equation" r:id="rId4" imgW="27050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368" y="4193046"/>
                        <a:ext cx="4942606" cy="2502720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30664"/>
              </p:ext>
            </p:extLst>
          </p:nvPr>
        </p:nvGraphicFramePr>
        <p:xfrm>
          <a:off x="6302375" y="4179888"/>
          <a:ext cx="5173663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Equation" r:id="rId6" imgW="2895480" imgH="1422360" progId="Equation.DSMT4">
                  <p:embed/>
                </p:oleObj>
              </mc:Choice>
              <mc:Fallback>
                <p:oleObj name="Equation" r:id="rId6" imgW="289548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2375" y="4179888"/>
                        <a:ext cx="5173663" cy="2541587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57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770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L0 vs. L1 Compressed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2" y="3945586"/>
            <a:ext cx="11289146" cy="2573667"/>
          </a:xfrm>
        </p:spPr>
        <p:txBody>
          <a:bodyPr/>
          <a:lstStyle/>
          <a:p>
            <a:r>
              <a:rPr lang="en-US" sz="2400" dirty="0">
                <a:sym typeface="Wingdings" panose="05000000000000000000" pitchFamily="2" charset="2"/>
              </a:rPr>
              <a:t>T</a:t>
            </a:r>
            <a:r>
              <a:rPr lang="en-US" sz="2400" dirty="0" smtClean="0">
                <a:sym typeface="Wingdings" panose="05000000000000000000" pitchFamily="2" charset="2"/>
              </a:rPr>
              <a:t>he L0 regularization and is NP (non-deterministic polynomial-time) hard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For the previous example, need to remove 2 out of the 6 possibilities to solve  15 combinations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Imagine a case of removing “m” from “n” possibilities  n! / (m! (n-m)! 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L1 regularization  reduce computation to O(n k), k: number of zeros in the eigenvalues of  matrix “A</a:t>
            </a:r>
            <a:r>
              <a:rPr lang="en-US" sz="2400" baseline="30000" dirty="0" smtClean="0">
                <a:sym typeface="Wingdings" panose="05000000000000000000" pitchFamily="2" charset="2"/>
              </a:rPr>
              <a:t>T</a:t>
            </a:r>
            <a:r>
              <a:rPr lang="en-US" sz="2400" dirty="0" smtClean="0">
                <a:sym typeface="Wingdings" panose="05000000000000000000" pitchFamily="2" charset="2"/>
              </a:rPr>
              <a:t>V</a:t>
            </a:r>
            <a:r>
              <a:rPr lang="en-US" sz="2400" baseline="30000" dirty="0" smtClean="0">
                <a:sym typeface="Wingdings" panose="05000000000000000000" pitchFamily="2" charset="2"/>
              </a:rPr>
              <a:t>-1</a:t>
            </a:r>
            <a:r>
              <a:rPr lang="en-US" sz="2400" dirty="0" smtClean="0">
                <a:sym typeface="Wingdings" panose="05000000000000000000" pitchFamily="2" charset="2"/>
              </a:rPr>
              <a:t>A”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94" y="1095295"/>
            <a:ext cx="7497212" cy="2705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42" y="980027"/>
            <a:ext cx="5157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Compressed sensing (or the usage of sparsity and positivity) is very powerful and well known in other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procedure is revolutionized by the equivalent L1 regularization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Candes</a:t>
            </a:r>
            <a:r>
              <a:rPr lang="en-US" sz="2400" dirty="0" smtClean="0"/>
              <a:t>, Romberg, Tao (2006)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86571"/>
              </p:ext>
            </p:extLst>
          </p:nvPr>
        </p:nvGraphicFramePr>
        <p:xfrm>
          <a:off x="696822" y="6030748"/>
          <a:ext cx="55387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Equation" r:id="rId4" imgW="3187440" imgH="368280" progId="Equation.DSMT4">
                  <p:embed/>
                </p:oleObj>
              </mc:Choice>
              <mc:Fallback>
                <p:oleObj name="Equation" r:id="rId4" imgW="318744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822" y="6030748"/>
                        <a:ext cx="5538787" cy="639762"/>
                      </a:xfrm>
                      <a:prstGeom prst="rect">
                        <a:avLst/>
                      </a:prstGeom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8947" y="5683753"/>
            <a:ext cx="5604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Minimization can be achieved through the “coordinate descent” approach, in which “positivity” can be naturally included. “Connectivity” can be achieved through adjusting values of </a:t>
            </a:r>
            <a:r>
              <a:rPr lang="el-GR" dirty="0" smtClean="0"/>
              <a:t>λ</a:t>
            </a:r>
            <a:r>
              <a:rPr lang="en-US" dirty="0" smtClean="0"/>
              <a:t> for each x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6645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53" y="-171764"/>
            <a:ext cx="111484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Wire-Cell on </a:t>
            </a:r>
            <a:r>
              <a:rPr lang="en-US" dirty="0" err="1" smtClean="0"/>
              <a:t>MicroBooNE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C7A8-D972-47BD-94EC-BC5A32F9606F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216" y="3278012"/>
            <a:ext cx="2732739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5722" y="838310"/>
            <a:ext cx="2691743" cy="220096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43" y="3327139"/>
            <a:ext cx="2226638" cy="2151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571" y="840905"/>
            <a:ext cx="2185010" cy="2131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01255" y="668684"/>
            <a:ext cx="4745175" cy="5005528"/>
            <a:chOff x="401255" y="668684"/>
            <a:chExt cx="4745175" cy="50055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255" y="3327139"/>
              <a:ext cx="4690279" cy="23470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770" y="668684"/>
              <a:ext cx="4639250" cy="26629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1609" y="771852"/>
              <a:ext cx="3676259" cy="33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2015, after several hours of running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221" y="3124275"/>
              <a:ext cx="3676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2018, </a:t>
              </a:r>
              <a:r>
                <a:rPr lang="en-US" dirty="0"/>
                <a:t>3</a:t>
              </a:r>
              <a:r>
                <a:rPr lang="en-US" dirty="0" smtClean="0"/>
                <a:t> </a:t>
              </a:r>
              <a:r>
                <a:rPr lang="en-US" dirty="0" err="1"/>
                <a:t>mins</a:t>
              </a:r>
              <a:r>
                <a:rPr lang="en-US" dirty="0"/>
                <a:t> of running 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49065" y="5069963"/>
              <a:ext cx="897365" cy="33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9"/>
                </a:rPr>
                <a:t>Bee link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17186" y="771852"/>
              <a:ext cx="848834" cy="339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hlinkClick r:id="rId10"/>
                </a:rPr>
                <a:t>Bee link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29527" y="3799091"/>
              <a:ext cx="500268" cy="504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65794" y="1447288"/>
              <a:ext cx="500268" cy="5040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4353" y="5633984"/>
            <a:ext cx="1138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Advanced algorithms (compressed sensing) significantly reduce the running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 signal </a:t>
            </a:r>
            <a:r>
              <a:rPr lang="en-US" sz="2400" dirty="0"/>
              <a:t>p</a:t>
            </a:r>
            <a:r>
              <a:rPr lang="en-US" sz="2400" dirty="0" smtClean="0"/>
              <a:t>rocessing chain significantly enhances the efficiencies (thicker lines)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Getting correct “Charge” is crucial </a:t>
            </a:r>
            <a:r>
              <a:rPr lang="en-US" sz="2400" dirty="0" smtClean="0">
                <a:sym typeface="Wingdings" panose="05000000000000000000" pitchFamily="2" charset="2"/>
              </a:rPr>
              <a:t> also for PID and energy </a:t>
            </a:r>
            <a:r>
              <a:rPr lang="en-US" sz="2400" dirty="0" err="1" smtClean="0">
                <a:sym typeface="Wingdings" panose="05000000000000000000" pitchFamily="2" charset="2"/>
              </a:rPr>
              <a:t>reco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329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6213"/>
            <a:ext cx="10972800" cy="54929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Information content in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LArTPC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Wire-Cell tomographic event reconstruction</a:t>
            </a:r>
          </a:p>
          <a:p>
            <a:endParaRPr lang="en-US" dirty="0"/>
          </a:p>
          <a:p>
            <a:r>
              <a:rPr lang="en-US" dirty="0" smtClean="0"/>
              <a:t>Journey to achieve accurate charge determination</a:t>
            </a:r>
          </a:p>
          <a:p>
            <a:pPr lvl="1"/>
            <a:r>
              <a:rPr lang="en-US" dirty="0" smtClean="0"/>
              <a:t>Thoughts on pixel readout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“Many-to-many” TPC/flash matching in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MicroBooNE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Is pixel readout an sufficient solution for high-multiplicity environment?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8C9EA-F346-4959-B658-08C8517EE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413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X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Xin" id="{5E1D956B-6B00-4970-BB26-1657A0EF85CE}" vid="{06F813E3-AB7C-47F9-B382-8F320B4A06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Theme_Xin</Template>
  <TotalTime>795</TotalTime>
  <Words>1762</Words>
  <Application>Microsoft Office PowerPoint</Application>
  <PresentationFormat>Widescreen</PresentationFormat>
  <Paragraphs>290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Theme_Xin</vt:lpstr>
      <vt:lpstr>Equation</vt:lpstr>
      <vt:lpstr>Algorithmic Enhancement of Reconstruction</vt:lpstr>
      <vt:lpstr>Outline</vt:lpstr>
      <vt:lpstr>Information Content from a LArTPC</vt:lpstr>
      <vt:lpstr>Wire-Readout LArTPC</vt:lpstr>
      <vt:lpstr>Wire-Cell Tomographic Event Reconstruction </vt:lpstr>
      <vt:lpstr>Principle of Solving: Usage of “Charge”</vt:lpstr>
      <vt:lpstr>L0 vs. L1 Compressed Sensing</vt:lpstr>
      <vt:lpstr>Wire-Cell on MicroBooNE Data</vt:lpstr>
      <vt:lpstr>Outline</vt:lpstr>
      <vt:lpstr>Single-Phase TPC Signal Formation and Processing</vt:lpstr>
      <vt:lpstr>Charge Determination: Field Response Function</vt:lpstr>
      <vt:lpstr>Charge Determination: Electronics Response </vt:lpstr>
      <vt:lpstr>Charge Determination: Electronics Noise</vt:lpstr>
      <vt:lpstr>Charge determination: ADC nonlinearity</vt:lpstr>
      <vt:lpstr>Charge Determination: Signal Processing</vt:lpstr>
      <vt:lpstr>Evolution of Signal Processing in MicroBooNE</vt:lpstr>
      <vt:lpstr>Demonstration of Charge Matching   Wire-Cell Tomographic Reconstruction</vt:lpstr>
      <vt:lpstr>Wire-Cell on MicroBooNE Data</vt:lpstr>
      <vt:lpstr>Induction Plane Signal Processing Challenge for “Prolonged” topology</vt:lpstr>
      <vt:lpstr>PowerPoint Presentation</vt:lpstr>
      <vt:lpstr>Thoughts of Requirements on Pixel Readout</vt:lpstr>
      <vt:lpstr>Outline</vt:lpstr>
      <vt:lpstr>Wire-Cell on MicroBooNE Data</vt:lpstr>
      <vt:lpstr>Clustering and Neutrino Selection</vt:lpstr>
      <vt:lpstr>Example of CC νμ and νe candidates (all activities)</vt:lpstr>
      <vt:lpstr>Example of CC νμ and νe candidates</vt:lpstr>
      <vt:lpstr>Is pixel readout an sufficient solution for high-multiplicity environment?</vt:lpstr>
      <vt:lpstr>Summary (I)</vt:lpstr>
      <vt:lpstr>Summary (II)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Enhancement of Reconstruction</dc:title>
  <dc:creator>Qian, Xin</dc:creator>
  <cp:lastModifiedBy>Qian, Xin</cp:lastModifiedBy>
  <cp:revision>165</cp:revision>
  <dcterms:created xsi:type="dcterms:W3CDTF">2018-08-12T23:24:13Z</dcterms:created>
  <dcterms:modified xsi:type="dcterms:W3CDTF">2018-08-14T13:06:31Z</dcterms:modified>
</cp:coreProperties>
</file>