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345" r:id="rId3"/>
    <p:sldId id="334" r:id="rId4"/>
    <p:sldId id="335" r:id="rId5"/>
    <p:sldId id="336" r:id="rId6"/>
    <p:sldId id="339" r:id="rId7"/>
    <p:sldId id="307" r:id="rId8"/>
    <p:sldId id="342" r:id="rId9"/>
    <p:sldId id="308" r:id="rId10"/>
    <p:sldId id="346" r:id="rId11"/>
    <p:sldId id="349" r:id="rId12"/>
    <p:sldId id="347" r:id="rId13"/>
    <p:sldId id="348" r:id="rId14"/>
    <p:sldId id="300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505050"/>
    <a:srgbClr val="5050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25 June 2018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B8F793-A53F-4BE0-BF55-FE7F5360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21D4DCE-A227-429C-ADD3-B4D9F787196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926697"/>
              </p:ext>
            </p:extLst>
          </p:nvPr>
        </p:nvGraphicFramePr>
        <p:xfrm>
          <a:off x="228600" y="728663"/>
          <a:ext cx="8686800" cy="392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Document" r:id="rId3" imgW="9130323" imgH="6743899" progId="Word.Document.12">
                  <p:embed/>
                </p:oleObj>
              </mc:Choice>
              <mc:Fallback>
                <p:oleObj name="Document" r:id="rId3" imgW="9130323" imgH="67438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728663"/>
                        <a:ext cx="8686800" cy="392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911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D74FF-B7F7-4968-973C-90A09758B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B8F793-A53F-4BE0-BF55-FE7F5360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2796A55-28D3-4C1D-92D1-1F7330FDC4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0188" y="538164"/>
          <a:ext cx="8685211" cy="41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Document" r:id="rId3" imgW="9152969" imgH="6743899" progId="Word.Document.12">
                  <p:embed/>
                </p:oleObj>
              </mc:Choice>
              <mc:Fallback>
                <p:oleObj name="Document" r:id="rId3" imgW="9152969" imgH="6743899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2796A55-28D3-4C1D-92D1-1F7330FDC4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188" y="538164"/>
                        <a:ext cx="8685211" cy="414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3937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85C40-1229-41E3-89AE-DD287FD78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824F5E-8A3B-486F-904B-33D3DD67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B7DADAC-97AB-45F3-ADEB-474091F33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476647"/>
              </p:ext>
            </p:extLst>
          </p:nvPr>
        </p:nvGraphicFramePr>
        <p:xfrm>
          <a:off x="223838" y="538163"/>
          <a:ext cx="8691562" cy="418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Document" r:id="rId3" imgW="9130323" imgH="6743899" progId="Word.Document.12">
                  <p:embed/>
                </p:oleObj>
              </mc:Choice>
              <mc:Fallback>
                <p:oleObj name="Document" r:id="rId3" imgW="9130323" imgH="67438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838" y="538163"/>
                        <a:ext cx="8691562" cy="418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73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EED2DD-FABE-47D5-8ACA-D0EEF172A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4F8A81-8481-4557-8147-C5439198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08FF591-2B9C-491E-BF61-B84896CE19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235044"/>
              </p:ext>
            </p:extLst>
          </p:nvPr>
        </p:nvGraphicFramePr>
        <p:xfrm>
          <a:off x="228603" y="568325"/>
          <a:ext cx="8686797" cy="409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Document" r:id="rId3" imgW="9173384" imgH="6030693" progId="Word.Document.12">
                  <p:embed/>
                </p:oleObj>
              </mc:Choice>
              <mc:Fallback>
                <p:oleObj name="Document" r:id="rId3" imgW="9173384" imgH="6030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3" y="568325"/>
                        <a:ext cx="8686797" cy="4096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703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E3752EA-1F29-4074-8020-8B605D6CA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June 18, 2018 (0000 hours)</a:t>
            </a:r>
          </a:p>
          <a:p>
            <a:pPr marL="0" indent="0" algn="just">
              <a:buNone/>
            </a:pPr>
            <a:r>
              <a:rPr lang="en-US" sz="1100" dirty="0"/>
              <a:t>To:      June 25, 2018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25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 </a:t>
            </a:r>
            <a:r>
              <a:rPr lang="en-US" sz="1100" b="1" dirty="0">
                <a:solidFill>
                  <a:schemeClr val="tx2"/>
                </a:solidFill>
              </a:rPr>
              <a:t>1.77 E19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147.1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6.23 E18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147.4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Muon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4.99 E18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Muon	</a:t>
            </a:r>
            <a:r>
              <a:rPr lang="en-US" sz="1100" b="1" dirty="0">
                <a:solidFill>
                  <a:schemeClr val="tx2"/>
                </a:solidFill>
              </a:rPr>
              <a:t>                                   137.4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2.65 E13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40.2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41A604-F612-4F63-8446-FB2849103F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r="5001"/>
          <a:stretch/>
        </p:blipFill>
        <p:spPr>
          <a:xfrm rot="5400000">
            <a:off x="-28687" y="746553"/>
            <a:ext cx="4495817" cy="3380337"/>
          </a:xfrm>
        </p:spPr>
      </p:pic>
    </p:spTree>
    <p:extLst>
      <p:ext uri="{BB962C8B-B14F-4D97-AF65-F5344CB8AC3E}">
        <p14:creationId xmlns:p14="http://schemas.microsoft.com/office/powerpoint/2010/main" val="23514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8C41640-872F-477C-AD6E-0336976E7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F77B66-4873-4136-9B38-98991354746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38155"/>
            <a:ext cx="4088604" cy="2725736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87D2EB9-FE37-40BD-A990-A7C1AB1BF0C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38155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14257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F1ED7B4-A4FE-4E2E-80BA-FC6F79F26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A4C9F6B-B915-4649-8E21-C2DAACB76D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97790"/>
            <a:ext cx="4088604" cy="2725736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9E23C62-7680-4256-A098-6D81D61A9DB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97790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08450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14BD4CD-6BAE-45F8-83AB-491952BA6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01955-3A85-438A-BDF4-4EF7CE5BE60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51345" y="1201766"/>
            <a:ext cx="4088604" cy="272573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34102EC-E927-4A48-BD43-E159C87DE80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201766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200293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LINAC</a:t>
            </a:r>
          </a:p>
          <a:p>
            <a:pPr lvl="1"/>
            <a:r>
              <a:rPr lang="en-US" sz="1500" dirty="0"/>
              <a:t>Running well</a:t>
            </a:r>
          </a:p>
          <a:p>
            <a:pPr lvl="2"/>
            <a:r>
              <a:rPr lang="en-US" sz="1400" dirty="0"/>
              <a:t>Moved LRF5 to tube modulator to prep test stand for Marx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</a:t>
            </a:r>
            <a:endParaRPr lang="en-US" sz="1500" dirty="0"/>
          </a:p>
          <a:p>
            <a:pPr lvl="1"/>
            <a:r>
              <a:rPr lang="en-US" sz="1500" dirty="0"/>
              <a:t>Running well</a:t>
            </a:r>
          </a:p>
          <a:p>
            <a:pPr lvl="1"/>
            <a:r>
              <a:rPr lang="en-US" sz="1500" dirty="0"/>
              <a:t>RF Studies Monday and Friday</a:t>
            </a:r>
          </a:p>
          <a:p>
            <a:pPr lvl="2"/>
            <a:r>
              <a:rPr lang="en-US" sz="1400" dirty="0"/>
              <a:t>Studies while g-2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MI/RR</a:t>
            </a:r>
          </a:p>
          <a:p>
            <a:pPr lvl="1"/>
            <a:r>
              <a:rPr lang="en-US" sz="1500" dirty="0"/>
              <a:t>Running well</a:t>
            </a:r>
            <a:endParaRPr lang="en-US" sz="1400" dirty="0"/>
          </a:p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NuMI</a:t>
            </a:r>
            <a:endParaRPr lang="en-US" sz="1500" dirty="0"/>
          </a:p>
          <a:p>
            <a:pPr lvl="1"/>
            <a:r>
              <a:rPr lang="en-US" sz="1500" dirty="0"/>
              <a:t>Monitoring </a:t>
            </a:r>
            <a:r>
              <a:rPr lang="en-US" sz="1500" dirty="0" err="1"/>
              <a:t>NuMI</a:t>
            </a:r>
            <a:r>
              <a:rPr lang="en-US" sz="1500" dirty="0"/>
              <a:t> target (TA-02) helium leak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2"/>
            <a:ext cx="4215383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 Neutrino Beamline (BNB)</a:t>
            </a:r>
          </a:p>
          <a:p>
            <a:pPr lvl="1"/>
            <a:r>
              <a:rPr lang="en-US" sz="1500" dirty="0"/>
              <a:t>Taking beam</a:t>
            </a:r>
          </a:p>
          <a:p>
            <a:pPr lvl="2"/>
            <a:r>
              <a:rPr lang="en-US" sz="1300" dirty="0"/>
              <a:t>BPM VPTGTS failed/required new file build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Switchyard</a:t>
            </a:r>
          </a:p>
          <a:p>
            <a:pPr lvl="1"/>
            <a:r>
              <a:rPr lang="en-US" sz="1500" dirty="0"/>
              <a:t>Meson Test taking beam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Muon Campus</a:t>
            </a:r>
            <a:endParaRPr lang="en-US" sz="1500" dirty="0"/>
          </a:p>
          <a:p>
            <a:pPr lvl="1"/>
            <a:r>
              <a:rPr lang="en-US" sz="1500" dirty="0"/>
              <a:t>G-2 taking beam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sz="500" dirty="0"/>
              <a:t>	</a:t>
            </a:r>
          </a:p>
          <a:p>
            <a:pPr lvl="1"/>
            <a:r>
              <a:rPr lang="en-US" sz="1500" dirty="0"/>
              <a:t>TLG reboot this week</a:t>
            </a:r>
          </a:p>
          <a:p>
            <a:pPr lvl="1"/>
            <a:r>
              <a:rPr lang="en-US" sz="1500" dirty="0"/>
              <a:t>Summer Shutdown starts July 9</a:t>
            </a:r>
          </a:p>
          <a:p>
            <a:pPr lvl="2"/>
            <a:r>
              <a:rPr lang="en-US" sz="1400" dirty="0"/>
              <a:t>Beam off on July 7 for cooldown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499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182880" y="606587"/>
            <a:ext cx="429768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PIP-II Injector Test</a:t>
            </a:r>
          </a:p>
          <a:p>
            <a:pPr lvl="1"/>
            <a:r>
              <a:rPr lang="en-US" dirty="0"/>
              <a:t>Shutdown for Cryogenic Transfer Line (CTL)  installation </a:t>
            </a:r>
          </a:p>
          <a:p>
            <a:pPr lvl="1"/>
            <a:r>
              <a:rPr lang="en-US" dirty="0"/>
              <a:t>Continuing to qualify cavities for SSR1 at MDB</a:t>
            </a:r>
          </a:p>
          <a:p>
            <a:pPr marL="857250" lvl="3" indent="0">
              <a:buNone/>
            </a:pPr>
            <a:endParaRPr lang="en-US" dirty="0"/>
          </a:p>
          <a:p>
            <a:pPr marL="573087" lvl="2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63440" y="606587"/>
            <a:ext cx="429768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FAST/IOTA</a:t>
            </a:r>
          </a:p>
          <a:p>
            <a:r>
              <a:rPr lang="en-US" dirty="0"/>
              <a:t>Checkout of the FAST beamline has begun.</a:t>
            </a:r>
          </a:p>
          <a:p>
            <a:pPr lvl="1"/>
            <a:r>
              <a:rPr lang="en-US" dirty="0"/>
              <a:t>All quad and trim magnets in the 50 and 300 MeV lines are on.</a:t>
            </a:r>
          </a:p>
          <a:p>
            <a:pPr lvl="1"/>
            <a:r>
              <a:rPr lang="en-US" dirty="0"/>
              <a:t>The RF Group started warmup of the klystron filaments to all 4 stations.</a:t>
            </a:r>
          </a:p>
          <a:p>
            <a:r>
              <a:rPr lang="en-US" dirty="0"/>
              <a:t>ORC to begin cooldown has been approved. </a:t>
            </a:r>
          </a:p>
          <a:p>
            <a:pPr lvl="1"/>
            <a:r>
              <a:rPr lang="en-US" dirty="0"/>
              <a:t>Expect the Cave to become ODH 1 on Tuesday.</a:t>
            </a:r>
          </a:p>
          <a:p>
            <a:pPr lvl="1"/>
            <a:r>
              <a:rPr lang="en-US" dirty="0" err="1"/>
              <a:t>Pumpdown</a:t>
            </a:r>
            <a:r>
              <a:rPr lang="en-US" dirty="0"/>
              <a:t> of the CC1, CC2, and Cryomodule insulating vacuum systems has begun.</a:t>
            </a:r>
          </a:p>
          <a:p>
            <a:pPr lvl="0"/>
            <a:r>
              <a:rPr lang="en-US" dirty="0"/>
              <a:t>Beam operations are schedule to begin in July.</a:t>
            </a:r>
          </a:p>
          <a:p>
            <a:pPr marL="0" lvl="0" indent="0">
              <a:buNone/>
            </a:pPr>
            <a:endParaRPr lang="en-US" sz="1600" dirty="0"/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FAST/IOTA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EFC8B1-EE43-492A-B30A-89BDB63A7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605144-2FC1-4E47-8DB2-CD37CFE6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85E7F4-B2CF-4BE9-AE4F-9FAE24ED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82DB3C-51CA-499F-B530-20B1406D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iota2.short">
            <a:hlinkClick r:id="" action="ppaction://media"/>
            <a:extLst>
              <a:ext uri="{FF2B5EF4-FFF2-40B4-BE49-F238E27FC236}">
                <a16:creationId xmlns:a16="http://schemas.microsoft.com/office/drawing/2014/main" id="{F2828694-2194-4AF8-9BF6-595F0091EA3B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401" b="5401"/>
          <a:stretch>
            <a:fillRect/>
          </a:stretch>
        </p:blipFill>
        <p:spPr>
          <a:xfrm>
            <a:off x="690563" y="190500"/>
            <a:ext cx="7739062" cy="4352925"/>
          </a:xfrm>
        </p:spPr>
      </p:pic>
    </p:spTree>
    <p:extLst>
      <p:ext uri="{BB962C8B-B14F-4D97-AF65-F5344CB8AC3E}">
        <p14:creationId xmlns:p14="http://schemas.microsoft.com/office/powerpoint/2010/main" val="13189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003087">
                    <a:lumMod val="60000"/>
                    <a:lumOff val="40000"/>
                  </a:srgbClr>
                </a:solidFill>
              </a:rPr>
              <a:t>LCLSII Cryomodule F1.3-08</a:t>
            </a:r>
            <a:endParaRPr lang="en-US" dirty="0"/>
          </a:p>
          <a:p>
            <a:pPr lvl="1"/>
            <a:r>
              <a:rPr lang="en-US" dirty="0"/>
              <a:t>Testing has gone well</a:t>
            </a:r>
          </a:p>
          <a:p>
            <a:pPr lvl="2"/>
            <a:r>
              <a:rPr lang="en-US" dirty="0"/>
              <a:t>Unit test (all 8 cavities at ~16 MV/m) plus magnet coils powered to 20 A is in progress at this time</a:t>
            </a:r>
          </a:p>
          <a:p>
            <a:pPr lvl="1"/>
            <a:r>
              <a:rPr lang="en-US" dirty="0"/>
              <a:t>Expect to complete this week and warm up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6/25/2018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5035827" y="90580"/>
            <a:ext cx="3432312" cy="4576416"/>
          </a:xfr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045361-7562-4FE4-94C4-AC795FCAE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33220</TotalTime>
  <Words>448</Words>
  <Application>Microsoft Office PowerPoint</Application>
  <PresentationFormat>On-screen Show (16:9)</PresentationFormat>
  <Paragraphs>117</Paragraphs>
  <Slides>14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Geneva</vt:lpstr>
      <vt:lpstr>Helvetica</vt:lpstr>
      <vt:lpstr>Fermilab_PPT_090915</vt:lpstr>
      <vt:lpstr>Document</vt:lpstr>
      <vt:lpstr>PowerPoint Presentation</vt:lpstr>
      <vt:lpstr>Accelerator Operations Summary</vt:lpstr>
      <vt:lpstr>NuMI Operation</vt:lpstr>
      <vt:lpstr>BNB Operation</vt:lpstr>
      <vt:lpstr>Muon Operation</vt:lpstr>
      <vt:lpstr>Complex Status</vt:lpstr>
      <vt:lpstr>PIP-II Injector Test &amp; FAST/IOTA Status</vt:lpstr>
      <vt:lpstr>PowerPoint Presentation</vt:lpstr>
      <vt:lpstr>CMTS1 Status</vt:lpstr>
      <vt:lpstr>Power Outages</vt:lpstr>
      <vt:lpstr>Power Outages</vt:lpstr>
      <vt:lpstr>Power Outages</vt:lpstr>
      <vt:lpstr>Power Outages</vt:lpstr>
      <vt:lpstr>Schedules and Links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L Newhart</cp:lastModifiedBy>
  <cp:revision>745</cp:revision>
  <cp:lastPrinted>2014-01-20T19:40:21Z</cp:lastPrinted>
  <dcterms:created xsi:type="dcterms:W3CDTF">2016-08-16T13:41:08Z</dcterms:created>
  <dcterms:modified xsi:type="dcterms:W3CDTF">2018-06-25T18:30:57Z</dcterms:modified>
</cp:coreProperties>
</file>