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1pPr>
    <a:lvl2pPr marL="40639" marR="40639" indent="266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2pPr>
    <a:lvl3pPr marL="40639" marR="40639" indent="533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3pPr>
    <a:lvl4pPr marL="40639" marR="40639" indent="80009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4pPr>
    <a:lvl5pPr marL="40639" marR="40639" indent="1066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5pPr>
    <a:lvl6pPr marL="40639" marR="40639" indent="1333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6pPr>
    <a:lvl7pPr marL="40639" marR="40639" indent="161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7pPr>
    <a:lvl8pPr marL="40639" marR="40639" indent="1879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8pPr>
    <a:lvl9pPr marL="40639" marR="40639" indent="2146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60606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2FE57B6-1175-4803-AAAF-610E812FC263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292C573-8B74-4A30-918B-63F9D12EAB63}" styleName="">
    <a:tblBg/>
    <a:wholeTbl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F9A45443-0E5C-4C9E-B441-C583FE67DDE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2FBF49F3-3ECB-460A-BF8C-E153456ADEE0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A534939-D247-495F-8BFE-E2D54A4EBDE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1" name="Shape 3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47700" y="47497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71500" y="0"/>
            <a:ext cx="11861800" cy="44958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71500" y="5016500"/>
            <a:ext cx="11861800" cy="4737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571500" y="0"/>
            <a:ext cx="11861800" cy="12573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571500" y="2324100"/>
            <a:ext cx="118618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Shape 107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8369300" y="2324100"/>
            <a:ext cx="40640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72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72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72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72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72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571500" y="2324100"/>
            <a:ext cx="118618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647699" y="4749799"/>
            <a:ext cx="4881564" cy="159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Shape 161"/>
          <p:cNvSpPr/>
          <p:nvPr>
            <p:ph type="title"/>
          </p:nvPr>
        </p:nvSpPr>
        <p:spPr>
          <a:xfrm>
            <a:off x="571500" y="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571500" y="5016500"/>
            <a:ext cx="5080000" cy="4737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 flipH="1">
            <a:off x="7543799" y="7975600"/>
            <a:ext cx="1589" cy="14224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Shape 171"/>
          <p:cNvSpPr/>
          <p:nvPr>
            <p:ph type="title"/>
          </p:nvPr>
        </p:nvSpPr>
        <p:spPr>
          <a:xfrm>
            <a:off x="1409700" y="7518400"/>
            <a:ext cx="5791200" cy="2235200"/>
          </a:xfrm>
          <a:prstGeom prst="rect">
            <a:avLst/>
          </a:prstGeom>
        </p:spPr>
        <p:txBody>
          <a:bodyPr anchor="ctr"/>
          <a:lstStyle>
            <a:lvl1pPr algn="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7848600" y="8470900"/>
            <a:ext cx="4953000" cy="1282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nsel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571500" y="2324100"/>
            <a:ext cx="118618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47700" y="1968498"/>
            <a:ext cx="11709400" cy="15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9" name="Shape 199"/>
          <p:cNvSpPr/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571500" y="2324100"/>
            <a:ext cx="118618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38200" indent="-571500">
              <a:spcBef>
                <a:spcPts val="48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82700" indent="-571500">
              <a:spcBef>
                <a:spcPts val="48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727200" indent="-571500">
              <a:spcBef>
                <a:spcPts val="48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171700" indent="-571500">
              <a:spcBef>
                <a:spcPts val="48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616200" indent="-571500">
              <a:spcBef>
                <a:spcPts val="48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 flipH="1">
            <a:off x="6488112" y="519112"/>
            <a:ext cx="1588" cy="7964488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488112" y="4476750"/>
            <a:ext cx="5995989" cy="1588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 flipH="1">
            <a:off x="9066212" y="519112"/>
            <a:ext cx="1588" cy="7964488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9066212" y="3092449"/>
            <a:ext cx="3430589" cy="1589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9066212" y="5873749"/>
            <a:ext cx="3430589" cy="1589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/>
          <a:lstStyle>
            <a:lvl1pPr algn="ctr">
              <a:defRPr sz="7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" name="Shape 262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/>
          <a:lstStyle>
            <a:lvl1pPr algn="ctr">
              <a:defRPr sz="7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Shape 271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Shape 280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 flipH="1">
            <a:off x="6502400" y="1803399"/>
            <a:ext cx="1588" cy="4318002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hape 28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7" name="Shape 297"/>
          <p:cNvSpPr/>
          <p:nvPr>
            <p:ph type="body" sz="half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hape 298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1270000" y="177800"/>
            <a:ext cx="10464800" cy="25908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xfrm>
            <a:off x="1270000" y="2768600"/>
            <a:ext cx="10464800" cy="6985000"/>
          </a:xfrm>
          <a:prstGeom prst="rect">
            <a:avLst/>
          </a:prstGeom>
        </p:spPr>
        <p:txBody>
          <a:bodyPr lIns="50800" tIns="50800" rIns="50800" bIns="50800"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hape 307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xfrm>
            <a:off x="7772400" y="2705537"/>
            <a:ext cx="39624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" name="Shape 316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4" name="Shape 324"/>
          <p:cNvSpPr/>
          <p:nvPr>
            <p:ph type="body" sz="half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Font typeface="Gill Sans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38200" indent="-571500">
              <a:spcBef>
                <a:spcPts val="24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282700" indent="-571500">
              <a:spcBef>
                <a:spcPts val="24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727200" indent="-571500">
              <a:spcBef>
                <a:spcPts val="24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171700" indent="-571500">
              <a:spcBef>
                <a:spcPts val="24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616200" indent="-571500">
              <a:spcBef>
                <a:spcPts val="2400"/>
              </a:spcBef>
              <a:buClr>
                <a:srgbClr val="000000"/>
              </a:buClr>
              <a:buFont typeface="Gill Sans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 flipV="1">
            <a:off x="97536" y="1566486"/>
            <a:ext cx="12729209" cy="1034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65023" tIns="65023" rIns="65023" bIns="65023" anchor="ctr"/>
          <a:lstStyle/>
          <a:p>
            <a:pPr marL="0" marR="0" defTabSz="585216">
              <a:defRPr sz="14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Shape 342"/>
          <p:cNvSpPr/>
          <p:nvPr>
            <p:ph type="title"/>
          </p:nvPr>
        </p:nvSpPr>
        <p:spPr>
          <a:xfrm>
            <a:off x="178816" y="162560"/>
            <a:ext cx="12305792" cy="1300481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ctr" defTabSz="585216">
              <a:defRPr sz="740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3" name="Shape 343"/>
          <p:cNvSpPr/>
          <p:nvPr>
            <p:ph type="body" idx="1"/>
          </p:nvPr>
        </p:nvSpPr>
        <p:spPr>
          <a:xfrm>
            <a:off x="211328" y="1755648"/>
            <a:ext cx="12630913" cy="7786625"/>
          </a:xfrm>
          <a:prstGeom prst="rect">
            <a:avLst/>
          </a:prstGeom>
        </p:spPr>
        <p:txBody>
          <a:bodyPr lIns="48767" tIns="48767" rIns="48767" bIns="48767"/>
          <a:lstStyle>
            <a:lvl1pPr marL="476249" indent="-412749" defTabSz="585216">
              <a:lnSpc>
                <a:spcPct val="90000"/>
              </a:lnSpc>
              <a:spcBef>
                <a:spcPts val="1500"/>
              </a:spcBef>
              <a:buClrTx/>
              <a:buFontTx/>
              <a:defRPr sz="3000">
                <a:solidFill>
                  <a:srgbClr val="7A7A7A"/>
                </a:solidFill>
                <a:uFillTx/>
              </a:defRPr>
            </a:lvl1pPr>
            <a:lvl2pPr marL="852054" indent="-420254" defTabSz="585216">
              <a:lnSpc>
                <a:spcPct val="90000"/>
              </a:lnSpc>
              <a:spcBef>
                <a:spcPts val="1500"/>
              </a:spcBef>
              <a:buClrTx/>
              <a:buFontTx/>
              <a:defRPr sz="2800">
                <a:solidFill>
                  <a:srgbClr val="6F426D"/>
                </a:solidFill>
                <a:uFillTx/>
              </a:defRPr>
            </a:lvl2pPr>
            <a:lvl3pPr marL="1094739" indent="-396239" defTabSz="585216">
              <a:lnSpc>
                <a:spcPct val="90000"/>
              </a:lnSpc>
              <a:spcBef>
                <a:spcPts val="1500"/>
              </a:spcBef>
              <a:buClrTx/>
              <a:buFontTx/>
              <a:defRPr sz="2400">
                <a:solidFill>
                  <a:srgbClr val="002E7A"/>
                </a:solidFill>
                <a:uFillTx/>
              </a:defRPr>
            </a:lvl3pPr>
            <a:lvl4pPr marL="1305277" indent="-403577" defTabSz="585216">
              <a:lnSpc>
                <a:spcPct val="90000"/>
              </a:lnSpc>
              <a:spcBef>
                <a:spcPts val="1500"/>
              </a:spcBef>
              <a:buClrTx/>
              <a:buFontTx/>
              <a:defRPr sz="2200">
                <a:solidFill>
                  <a:srgbClr val="000000"/>
                </a:solidFill>
                <a:uFillTx/>
              </a:defRPr>
            </a:lvl4pPr>
            <a:lvl5pPr marL="1440180" indent="-335280" defTabSz="585216">
              <a:lnSpc>
                <a:spcPct val="90000"/>
              </a:lnSpc>
              <a:spcBef>
                <a:spcPts val="1500"/>
              </a:spcBef>
              <a:buClrTx/>
              <a:buFontTx/>
              <a:defRPr sz="1800">
                <a:solidFill>
                  <a:srgbClr val="000000"/>
                </a:solidFill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hape 344"/>
          <p:cNvSpPr/>
          <p:nvPr>
            <p:ph type="sldNum" sz="quarter" idx="2"/>
          </p:nvPr>
        </p:nvSpPr>
        <p:spPr>
          <a:xfrm>
            <a:off x="12529058" y="48768"/>
            <a:ext cx="415037" cy="4531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4432299" y="1777999"/>
            <a:ext cx="1589" cy="5054602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H="1">
            <a:off x="6488111" y="508000"/>
            <a:ext cx="1589" cy="80137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flipH="1">
            <a:off x="4443412" y="1776412"/>
            <a:ext cx="1589" cy="5068889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8545512" y="1776412"/>
            <a:ext cx="1589" cy="5068889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647699" y="1968500"/>
            <a:ext cx="4876802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571500" y="0"/>
            <a:ext cx="5080000" cy="17272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 lIns="50800" tIns="50800" rIns="50800" bIns="50800"/>
          <a:lstStyle>
            <a:lvl1pPr marL="2667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04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494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93900" indent="-266700">
              <a:spcBef>
                <a:spcPts val="4800"/>
              </a:spcBef>
              <a:buClr>
                <a:srgbClr val="737373"/>
              </a:buClr>
              <a:buSzPct val="100000"/>
              <a:defRPr sz="2600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6360515" y="93726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 descr="C:\Users\Habig\Desktop\Powerpoint\DUNE\cdr\figures\dunelogo_colorhori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8118" y="9162057"/>
            <a:ext cx="3085862" cy="6171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206375" y="1185861"/>
            <a:ext cx="12587288" cy="1590"/>
          </a:xfrm>
          <a:prstGeom prst="line">
            <a:avLst/>
          </a:prstGeom>
          <a:ln w="12700">
            <a:solidFill>
              <a:srgbClr val="606060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139700" y="9309100"/>
            <a:ext cx="4293058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pPr/>
            <a:r>
              <a:t>Anselmo Cervera Villanueva, IFIC (UV-CSIC)—Valencia</a:t>
            </a:r>
          </a:p>
        </p:txBody>
      </p:sp>
      <p:sp>
        <p:nvSpPr>
          <p:cNvPr id="5" name="Shape 5"/>
          <p:cNvSpPr/>
          <p:nvPr/>
        </p:nvSpPr>
        <p:spPr>
          <a:xfrm>
            <a:off x="206375" y="9174161"/>
            <a:ext cx="12587288" cy="1590"/>
          </a:xfrm>
          <a:prstGeom prst="line">
            <a:avLst/>
          </a:prstGeom>
          <a:ln w="12700">
            <a:solidFill>
              <a:srgbClr val="606060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317500" y="50800"/>
            <a:ext cx="122936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330200" y="1562100"/>
            <a:ext cx="12306300" cy="732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7400" indent="-317500">
              <a:defRPr sz="3100"/>
            </a:lvl2pPr>
            <a:lvl3pPr marL="1244600" indent="-292100">
              <a:defRPr sz="2900"/>
            </a:lvl3pPr>
            <a:lvl4pPr marL="1536700" indent="-266700">
              <a:defRPr sz="2700"/>
            </a:lvl4pPr>
            <a:lvl5pPr marL="1765300" indent="-241300"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297675" y="9283700"/>
            <a:ext cx="396749" cy="3992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1pPr>
      <a:lvl2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2pPr>
      <a:lvl3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3pPr>
      <a:lvl4pPr marL="0" marR="0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4pPr>
      <a:lvl5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5pPr>
      <a:lvl6pPr marL="0" marR="0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6pPr>
      <a:lvl7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7pPr>
      <a:lvl8pPr marL="0" marR="0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7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1pPr>
      <a:lvl2pPr marL="1043038" marR="0" indent="-446138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2pPr>
      <a:lvl3pPr marL="1596696" marR="0" indent="-390196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3pPr>
      <a:lvl4pPr marL="2070100" marR="0" indent="-419100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4pPr>
      <a:lvl5pPr marL="2548127" marR="0" indent="-452627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5pPr>
      <a:lvl6pPr marL="2548127" marR="0" indent="-452627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6pPr>
      <a:lvl7pPr marL="2548127" marR="0" indent="-452627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7pPr>
      <a:lvl8pPr marL="2548127" marR="0" indent="-452627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8pPr>
      <a:lvl9pPr marL="2548127" marR="0" indent="-452627" algn="l" defTabSz="914400" rtl="0" latinLnBrk="0">
        <a:lnSpc>
          <a:spcPct val="100000"/>
        </a:lnSpc>
        <a:spcBef>
          <a:spcPts val="1700"/>
        </a:spcBef>
        <a:spcAft>
          <a:spcPts val="0"/>
        </a:spcAft>
        <a:buClr>
          <a:srgbClr val="606060"/>
        </a:buClr>
        <a:buSzPct val="171000"/>
        <a:buFont typeface="Helvetica Neue"/>
        <a:buChar char="•"/>
        <a:tabLst/>
        <a:defRPr b="0" baseline="0" cap="none" i="0" spc="0" strike="noStrike" sz="33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3.jpg" descr="C:\Users\Habig\Desktop\Powerpoint\DUNE\cdr\figures\dunelogo_colorhori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8118" y="9162057"/>
            <a:ext cx="3085862" cy="617173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206375" y="1185861"/>
            <a:ext cx="12587288" cy="1590"/>
          </a:xfrm>
          <a:prstGeom prst="line">
            <a:avLst/>
          </a:prstGeom>
          <a:ln w="12700">
            <a:solidFill>
              <a:srgbClr val="606060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139700" y="9309100"/>
            <a:ext cx="4293058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400"/>
            </a:lvl1pPr>
          </a:lstStyle>
          <a:p>
            <a:pPr/>
            <a:r>
              <a:t>Anselmo Cervera Villanueva, IFIC (UV-CSIC)—Valencia</a:t>
            </a:r>
          </a:p>
        </p:txBody>
      </p:sp>
      <p:sp>
        <p:nvSpPr>
          <p:cNvPr id="356" name="Shape 356"/>
          <p:cNvSpPr/>
          <p:nvPr/>
        </p:nvSpPr>
        <p:spPr>
          <a:xfrm>
            <a:off x="206375" y="9174161"/>
            <a:ext cx="12587288" cy="1590"/>
          </a:xfrm>
          <a:prstGeom prst="line">
            <a:avLst/>
          </a:prstGeom>
          <a:ln w="12700">
            <a:solidFill>
              <a:srgbClr val="606060"/>
            </a:solidFill>
            <a:miter lim="400000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Static T-gradient</a:t>
            </a:r>
          </a:p>
        </p:txBody>
      </p:sp>
      <p:sp>
        <p:nvSpPr>
          <p:cNvPr id="358" name="Shape 3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pieces at CERN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Installation procedure fully defined</a:t>
            </a:r>
          </a:p>
          <a:p>
            <a:pPr/>
            <a:r>
              <a:t>Scheduled for installation on June 27th</a:t>
            </a:r>
          </a:p>
          <a:p>
            <a:pPr lvl="1"/>
            <a:r>
              <a:t>Pablo, Miguel and I will be at CERN from June 26th to June 29th</a:t>
            </a:r>
          </a:p>
        </p:txBody>
      </p:sp>
      <p:sp>
        <p:nvSpPr>
          <p:cNvPr id="359" name="Shape 359"/>
          <p:cNvSpPr/>
          <p:nvPr>
            <p:ph type="sldNum" sz="quarter" idx="2"/>
          </p:nvPr>
        </p:nvSpPr>
        <p:spPr>
          <a:xfrm>
            <a:off x="6368287" y="9283700"/>
            <a:ext cx="255525" cy="3992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819" y="2706572"/>
            <a:ext cx="3085862" cy="3202940"/>
          </a:xfrm>
          <a:prstGeom prst="rect">
            <a:avLst/>
          </a:prstGeom>
          <a:ln w="25400"/>
        </p:spPr>
      </p:pic>
      <p:pic>
        <p:nvPicPr>
          <p:cNvPr id="36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9229" y="2706572"/>
            <a:ext cx="2644196" cy="3202940"/>
          </a:xfrm>
          <a:prstGeom prst="rect">
            <a:avLst/>
          </a:prstGeom>
          <a:ln w="25400"/>
        </p:spPr>
      </p:pic>
      <p:pic>
        <p:nvPicPr>
          <p:cNvPr id="362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0974" y="2682452"/>
            <a:ext cx="2570111" cy="3191789"/>
          </a:xfrm>
          <a:prstGeom prst="rect">
            <a:avLst/>
          </a:prstGeom>
          <a:ln w="25400"/>
        </p:spPr>
      </p:pic>
      <p:sp>
        <p:nvSpPr>
          <p:cNvPr id="363" name="Shape 363"/>
          <p:cNvSpPr/>
          <p:nvPr/>
        </p:nvSpPr>
        <p:spPr>
          <a:xfrm>
            <a:off x="961299" y="2284406"/>
            <a:ext cx="1774902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Bottom piece</a:t>
            </a:r>
          </a:p>
        </p:txBody>
      </p:sp>
      <p:sp>
        <p:nvSpPr>
          <p:cNvPr id="364" name="Shape 364"/>
          <p:cNvSpPr/>
          <p:nvPr/>
        </p:nvSpPr>
        <p:spPr>
          <a:xfrm>
            <a:off x="3709229" y="2284406"/>
            <a:ext cx="2665071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Al piece for lifting bar</a:t>
            </a:r>
          </a:p>
        </p:txBody>
      </p:sp>
      <p:sp>
        <p:nvSpPr>
          <p:cNvPr id="365" name="Shape 365"/>
          <p:cNvSpPr/>
          <p:nvPr/>
        </p:nvSpPr>
        <p:spPr>
          <a:xfrm>
            <a:off x="6790691" y="1956791"/>
            <a:ext cx="2467814" cy="77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Lifting bar installed</a:t>
            </a:r>
          </a:p>
          <a:p>
            <a:pPr>
              <a:defRPr sz="2200"/>
            </a:pPr>
            <a:r>
              <a:t>(will be cut today)</a:t>
            </a:r>
          </a:p>
        </p:txBody>
      </p:sp>
      <p:sp>
        <p:nvSpPr>
          <p:cNvPr id="366" name="Shape 366"/>
          <p:cNvSpPr/>
          <p:nvPr/>
        </p:nvSpPr>
        <p:spPr>
          <a:xfrm>
            <a:off x="10155595" y="2284406"/>
            <a:ext cx="1604189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Top Flanges</a:t>
            </a:r>
          </a:p>
        </p:txBody>
      </p:sp>
      <p:pic>
        <p:nvPicPr>
          <p:cNvPr id="367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40911" y="2757582"/>
            <a:ext cx="2834383" cy="3202940"/>
          </a:xfrm>
          <a:prstGeom prst="rect">
            <a:avLst/>
          </a:prstGeom>
          <a:ln w="25400"/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