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13"/>
  </p:notesMasterIdLst>
  <p:handoutMasterIdLst>
    <p:handoutMasterId r:id="rId14"/>
  </p:handoutMasterIdLst>
  <p:sldIdLst>
    <p:sldId id="256" r:id="rId5"/>
    <p:sldId id="413" r:id="rId6"/>
    <p:sldId id="407" r:id="rId7"/>
    <p:sldId id="419" r:id="rId8"/>
    <p:sldId id="424" r:id="rId9"/>
    <p:sldId id="425" r:id="rId10"/>
    <p:sldId id="426" r:id="rId11"/>
    <p:sldId id="427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88"/>
    <p:restoredTop sz="93667" autoAdjust="0"/>
  </p:normalViewPr>
  <p:slideViewPr>
    <p:cSldViewPr>
      <p:cViewPr varScale="1">
        <p:scale>
          <a:sx n="103" d="100"/>
          <a:sy n="103" d="100"/>
        </p:scale>
        <p:origin x="654" y="114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Status &amp; Plans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06.28.18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06.28.18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06.28.18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06.28.18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06.28.18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06.28.18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06.28.18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06.28.18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06.28.18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06.28.18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06.28.18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Status &amp; Plans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06.28.18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06.28.18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06.28.18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Status &amp;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06.28.18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06.28.18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06.28.18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06.28.18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06.28.18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06.28.18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06.28.18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06.28.18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Status &amp;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Status &amp; Plans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06.28.18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Status &amp; Plans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06.28.18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Status &amp; Plans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06.28.18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06.28.18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06.28.18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06.28.18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06.28.18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Status &amp; Plans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06.28.18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06.28.18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06.28.18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06.28.18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44500" y="1951450"/>
            <a:ext cx="80899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Status &amp; Plans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451" y="2742761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Eric James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20" dirty="0">
                <a:solidFill>
                  <a:srgbClr val="BB5F2B"/>
                </a:solidFill>
                <a:latin typeface="Arial"/>
                <a:cs typeface="Arial"/>
              </a:rPr>
              <a:t>Far Detector Technical Board</a:t>
            </a:r>
            <a:r>
              <a:rPr lang="en-US" sz="2200" spc="15" dirty="0">
                <a:solidFill>
                  <a:srgbClr val="BB5F2B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BB5F2B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eet</a:t>
            </a:r>
            <a:r>
              <a:rPr sz="2200" dirty="0">
                <a:solidFill>
                  <a:srgbClr val="BB5F2B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ng</a:t>
            </a:r>
            <a:endParaRPr lang="en-US" sz="2200" spc="-15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June 28, </a:t>
            </a:r>
            <a:r>
              <a:rPr sz="2200" spc="-10" dirty="0">
                <a:solidFill>
                  <a:srgbClr val="BB5F2B"/>
                </a:solidFill>
                <a:latin typeface="Arial"/>
                <a:cs typeface="Arial"/>
              </a:rPr>
              <a:t>201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8</a:t>
            </a: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53711" y="5993891"/>
            <a:ext cx="2519172" cy="537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Path to TDR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504" y="1295401"/>
            <a:ext cx="7341896" cy="464819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Nine months remaining to produce TDRs by April 1, 2019</a:t>
            </a:r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Next big step is to have a full WBS including initial cost estimates (with hopefully a much more complete indication of assigned institutional responsibilities) by the next Resources Review Board (RRB) meeting on September13-14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06.28.18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Status &amp;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Initial Goal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504" y="1295400"/>
            <a:ext cx="7646696" cy="47397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Initial goal was for each consortia to produce an initial cost estimate for their sub-system in spreadsheet format by the end of this month (status reports at this meeting)</a:t>
            </a:r>
            <a:endParaRPr lang="en-US" sz="2400" dirty="0"/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The plan is to go through a period of review and iteration with the goal of having finalized estimates by mid-to-late July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Will work to arrange another round of phone calls with consortia leadership teams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06.28.18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Status &amp;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8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Final Step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7483981" cy="517064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Once the overall cost estimates for each sub-system are signed off on, the final step will be to transfer cost information into the lowest-level WBS items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May require some further iteration of WBS structure to ensure reasonable granularity (no single item should have assigned costs greater than a few hundred thousand dollars)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Note that consortia should continue to iterate on WBS format with Steve in preparation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06.28.18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Status &amp;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7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End Game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819" y="1394219"/>
            <a:ext cx="7179181" cy="301621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Would like to have a first pass of WBS with assigned costs by Thursday, July 26</a:t>
            </a:r>
            <a:r>
              <a:rPr lang="en-US" sz="2800" baseline="30000" dirty="0"/>
              <a:t>th</a:t>
            </a:r>
            <a:r>
              <a:rPr lang="en-US" sz="28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Allows for a couple of weeks of additional review/iteration prior to these being passed to NCG in mid-August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06.28.18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Status &amp;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21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Requirements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819" y="1394219"/>
            <a:ext cx="7331581" cy="387798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(From LBNC) The collaboration is advised that it should maintain a single, centralized, official set of requirements, whose content is owned by the EB.”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Our goal is to produce a set of requirements that can be approved by the EB in late July prior to the next LBNC meeting (Aug 1-3)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06.28.18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Status &amp;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0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819" y="1394219"/>
            <a:ext cx="7331581" cy="462558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Steve and I are working to put something together based on requirements information contained within the Technical Proposal (Interim Design Report) and the material provided by the consortia back in February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We will need to iterate on this with the consortia leadership teams over the next few weeks (want to pass to EB in advance of proposed July 26</a:t>
            </a:r>
            <a:r>
              <a:rPr lang="en-US" sz="2800" baseline="30000" dirty="0"/>
              <a:t>th</a:t>
            </a:r>
            <a:r>
              <a:rPr lang="en-US" sz="2800" dirty="0"/>
              <a:t> meeting)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06.28.18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Status &amp;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9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Food for Thought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819" y="1394218"/>
            <a:ext cx="7102981" cy="517064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We need to present a plan for future ProtoDUNE operation (beyond this year) to CERN SPSC at its upcoming October meeting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It has been suggested that we might want to conduct integration testing of Module 0 (first production) components in the ProtoDUNE cryostats in 2020-2021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How would this fit into consortia plans?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06.28.18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Status &amp;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729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11145</TotalTime>
  <Words>466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Geneva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Path to TDR</vt:lpstr>
      <vt:lpstr>Initial Goal</vt:lpstr>
      <vt:lpstr>Final Step</vt:lpstr>
      <vt:lpstr>End Game</vt:lpstr>
      <vt:lpstr>Requirements</vt:lpstr>
      <vt:lpstr>Process</vt:lpstr>
      <vt:lpstr>Food for Thought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Eric B. James x8610 13850N</cp:lastModifiedBy>
  <cp:revision>460</cp:revision>
  <cp:lastPrinted>2017-02-24T18:10:33Z</cp:lastPrinted>
  <dcterms:created xsi:type="dcterms:W3CDTF">2016-07-13T11:29:54Z</dcterms:created>
  <dcterms:modified xsi:type="dcterms:W3CDTF">2018-06-28T13:45:53Z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