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 id="2147484106" r:id="rId3"/>
  </p:sldMasterIdLst>
  <p:notesMasterIdLst>
    <p:notesMasterId r:id="rId31"/>
  </p:notesMasterIdLst>
  <p:handoutMasterIdLst>
    <p:handoutMasterId r:id="rId32"/>
  </p:handoutMasterIdLst>
  <p:sldIdLst>
    <p:sldId id="265" r:id="rId4"/>
    <p:sldId id="289" r:id="rId5"/>
    <p:sldId id="266" r:id="rId6"/>
    <p:sldId id="268" r:id="rId7"/>
    <p:sldId id="269" r:id="rId8"/>
    <p:sldId id="270" r:id="rId9"/>
    <p:sldId id="271" r:id="rId10"/>
    <p:sldId id="272" r:id="rId11"/>
    <p:sldId id="273" r:id="rId12"/>
    <p:sldId id="274" r:id="rId13"/>
    <p:sldId id="275" r:id="rId14"/>
    <p:sldId id="277" r:id="rId15"/>
    <p:sldId id="279" r:id="rId16"/>
    <p:sldId id="276" r:id="rId17"/>
    <p:sldId id="288" r:id="rId18"/>
    <p:sldId id="280" r:id="rId19"/>
    <p:sldId id="281" r:id="rId20"/>
    <p:sldId id="282" r:id="rId21"/>
    <p:sldId id="283" r:id="rId22"/>
    <p:sldId id="284" r:id="rId23"/>
    <p:sldId id="285" r:id="rId24"/>
    <p:sldId id="286" r:id="rId25"/>
    <p:sldId id="287" r:id="rId26"/>
    <p:sldId id="290" r:id="rId27"/>
    <p:sldId id="291" r:id="rId28"/>
    <p:sldId id="292" r:id="rId29"/>
    <p:sldId id="293" r:id="rId30"/>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snapToObjects="1">
      <p:cViewPr varScale="1">
        <p:scale>
          <a:sx n="94" d="100"/>
          <a:sy n="94" d="100"/>
        </p:scale>
        <p:origin x="1520" y="52"/>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6/27/2018</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6/27/2018</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3300" dirty="0"/>
          </a:p>
        </p:txBody>
      </p:sp>
      <p:sp>
        <p:nvSpPr>
          <p:cNvPr id="2" name="Title 1"/>
          <p:cNvSpPr>
            <a:spLocks noGrp="1"/>
          </p:cNvSpPr>
          <p:nvPr>
            <p:ph type="title"/>
          </p:nvPr>
        </p:nvSpPr>
        <p:spPr>
          <a:xfrm>
            <a:off x="457201" y="432610"/>
            <a:ext cx="8293100" cy="569268"/>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r>
              <a:rPr lang="en-US"/>
              <a:t>09.20.16</a:t>
            </a:r>
            <a:endParaRPr lang="en-US" dirty="0"/>
          </a:p>
        </p:txBody>
      </p:sp>
      <p:sp>
        <p:nvSpPr>
          <p:cNvPr id="5" name="Footer Placeholder 4"/>
          <p:cNvSpPr>
            <a:spLocks noGrp="1"/>
          </p:cNvSpPr>
          <p:nvPr>
            <p:ph type="ftr" sz="quarter" idx="11"/>
          </p:nvPr>
        </p:nvSpPr>
        <p:spPr/>
        <p:txBody>
          <a:bodyPr/>
          <a:lstStyle/>
          <a:p>
            <a:pPr>
              <a:defRPr/>
            </a:pPr>
            <a:r>
              <a:rPr lang="en-US"/>
              <a:t>LBNF Project Team | LBNF Status</a:t>
            </a:r>
            <a:endParaRPr lang="en-US" dirty="0"/>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457201" y="1238250"/>
            <a:ext cx="8293100" cy="4846638"/>
          </a:xfrm>
          <a:prstGeom prst="rect">
            <a:avLst/>
          </a:prstGeom>
        </p:spPr>
        <p:txBody>
          <a:bodyPr lIns="0" rIns="0"/>
          <a:lstStyle>
            <a:lvl1pPr marL="192024" indent="-198882">
              <a:lnSpc>
                <a:spcPct val="100000"/>
              </a:lnSpc>
              <a:spcBef>
                <a:spcPts val="450"/>
              </a:spcBef>
              <a:spcAft>
                <a:spcPts val="450"/>
              </a:spcAft>
              <a:buFont typeface="Arial"/>
              <a:buChar char="•"/>
              <a:defRPr sz="1650" b="0" i="0">
                <a:solidFill>
                  <a:srgbClr val="63666A"/>
                </a:solidFill>
                <a:latin typeface="Helvetica"/>
              </a:defRPr>
            </a:lvl1pPr>
            <a:lvl2pPr marL="240030" indent="192024">
              <a:lnSpc>
                <a:spcPct val="100000"/>
              </a:lnSpc>
              <a:spcBef>
                <a:spcPts val="225"/>
              </a:spcBef>
              <a:spcAft>
                <a:spcPts val="225"/>
              </a:spcAft>
              <a:buSzPct val="90000"/>
              <a:buFont typeface="Lucida Grande"/>
              <a:buChar char="-"/>
              <a:defRPr sz="1500" b="0" i="0">
                <a:solidFill>
                  <a:srgbClr val="63666A"/>
                </a:solidFill>
                <a:latin typeface="Helvetica"/>
              </a:defRPr>
            </a:lvl2pPr>
            <a:lvl3pPr marL="480060" indent="171450">
              <a:lnSpc>
                <a:spcPct val="100000"/>
              </a:lnSpc>
              <a:spcBef>
                <a:spcPts val="225"/>
              </a:spcBef>
              <a:spcAft>
                <a:spcPts val="225"/>
              </a:spcAft>
              <a:buSzPct val="88000"/>
              <a:buFont typeface="Arial"/>
              <a:buChar char="•"/>
              <a:defRPr sz="1350" b="0" i="0">
                <a:solidFill>
                  <a:srgbClr val="63666A"/>
                </a:solidFill>
                <a:latin typeface="Helvetica"/>
              </a:defRPr>
            </a:lvl3pPr>
            <a:lvl4pPr marL="685800" indent="171450">
              <a:lnSpc>
                <a:spcPct val="100000"/>
              </a:lnSpc>
              <a:spcBef>
                <a:spcPts val="225"/>
              </a:spcBef>
              <a:spcAft>
                <a:spcPts val="225"/>
              </a:spcAft>
              <a:buSzPct val="90000"/>
              <a:buFont typeface="Lucida Grande"/>
              <a:buChar char="-"/>
              <a:defRPr sz="1200" b="0" i="0">
                <a:solidFill>
                  <a:srgbClr val="63666A"/>
                </a:solidFill>
                <a:latin typeface="Helvetica"/>
              </a:defRPr>
            </a:lvl4pPr>
            <a:lvl5pPr marL="857250" indent="144018">
              <a:lnSpc>
                <a:spcPct val="100000"/>
              </a:lnSpc>
              <a:spcBef>
                <a:spcPts val="225"/>
              </a:spcBef>
              <a:spcAft>
                <a:spcPts val="225"/>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06892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457201" y="432611"/>
            <a:ext cx="8293100" cy="548785"/>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5" name="Date Placeholder 3"/>
          <p:cNvSpPr>
            <a:spLocks noGrp="1"/>
          </p:cNvSpPr>
          <p:nvPr>
            <p:ph type="dt" sz="half" idx="13"/>
          </p:nvPr>
        </p:nvSpPr>
        <p:spPr/>
        <p:txBody>
          <a:bodyPr/>
          <a:lstStyle>
            <a:lvl1pPr>
              <a:defRPr/>
            </a:lvl1pPr>
          </a:lstStyle>
          <a:p>
            <a:pPr>
              <a:defRPr/>
            </a:pPr>
            <a:r>
              <a:rPr lang="en-US"/>
              <a:t>09.20.16</a:t>
            </a:r>
            <a:endParaRPr lang="en-US" dirty="0"/>
          </a:p>
        </p:txBody>
      </p:sp>
      <p:sp>
        <p:nvSpPr>
          <p:cNvPr id="6" name="Footer Placeholder 4"/>
          <p:cNvSpPr>
            <a:spLocks noGrp="1"/>
          </p:cNvSpPr>
          <p:nvPr>
            <p:ph type="ftr" sz="quarter" idx="14"/>
          </p:nvPr>
        </p:nvSpPr>
        <p:spPr/>
        <p:txBody>
          <a:bodyPr/>
          <a:lstStyle>
            <a:lvl1pPr>
              <a:defRPr/>
            </a:lvl1pPr>
          </a:lstStyle>
          <a:p>
            <a:pPr>
              <a:defRPr/>
            </a:pPr>
            <a:r>
              <a:rPr lang="en-US"/>
              <a:t>LBNF Project Team | LBNF Status</a:t>
            </a:r>
          </a:p>
        </p:txBody>
      </p:sp>
      <p:sp>
        <p:nvSpPr>
          <p:cNvPr id="7" name="Slide Number Placeholder 5"/>
          <p:cNvSpPr>
            <a:spLocks noGrp="1"/>
          </p:cNvSpPr>
          <p:nvPr>
            <p:ph type="sldNum" sz="quarter" idx="15"/>
          </p:nvPr>
        </p:nvSpPr>
        <p:spPr/>
        <p:txBody>
          <a:bodyPr/>
          <a:lstStyle>
            <a:lvl1pPr>
              <a:defRPr/>
            </a:lvl1pPr>
          </a:lstStyle>
          <a:p>
            <a:pPr>
              <a:defRPr/>
            </a:pPr>
            <a:fld id="{98AA3EDC-84CE-5D44-955B-22A59AD27526}" type="slidenum">
              <a:rPr lang="en-US"/>
              <a:pPr>
                <a:defRPr/>
              </a:pPr>
              <a:t>‹#›</a:t>
            </a:fld>
            <a:endParaRPr lang="en-US" dirty="0"/>
          </a:p>
        </p:txBody>
      </p:sp>
      <p:sp>
        <p:nvSpPr>
          <p:cNvPr id="8" name="Content Placeholder 2"/>
          <p:cNvSpPr>
            <a:spLocks noGrp="1"/>
          </p:cNvSpPr>
          <p:nvPr>
            <p:ph idx="16"/>
          </p:nvPr>
        </p:nvSpPr>
        <p:spPr>
          <a:xfrm>
            <a:off x="457201" y="1238250"/>
            <a:ext cx="3998846" cy="4846638"/>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7"/>
          </p:nvPr>
        </p:nvSpPr>
        <p:spPr>
          <a:xfrm>
            <a:off x="4751455" y="1238250"/>
            <a:ext cx="3998846" cy="4846638"/>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47789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5" y="5347370"/>
            <a:ext cx="4003605" cy="737519"/>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3" name="Title 1"/>
          <p:cNvSpPr>
            <a:spLocks noGrp="1"/>
          </p:cNvSpPr>
          <p:nvPr>
            <p:ph type="title"/>
          </p:nvPr>
        </p:nvSpPr>
        <p:spPr>
          <a:xfrm>
            <a:off x="446059" y="432612"/>
            <a:ext cx="8304267" cy="579507"/>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14" name="Text Placeholder 2"/>
          <p:cNvSpPr>
            <a:spLocks noGrp="1"/>
          </p:cNvSpPr>
          <p:nvPr>
            <p:ph type="body" idx="13"/>
          </p:nvPr>
        </p:nvSpPr>
        <p:spPr>
          <a:xfrm>
            <a:off x="4683195" y="5347370"/>
            <a:ext cx="4067130" cy="737519"/>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7" name="Date Placeholder 3"/>
          <p:cNvSpPr>
            <a:spLocks noGrp="1"/>
          </p:cNvSpPr>
          <p:nvPr>
            <p:ph type="dt" sz="half" idx="16"/>
          </p:nvPr>
        </p:nvSpPr>
        <p:spPr/>
        <p:txBody>
          <a:bodyPr/>
          <a:lstStyle>
            <a:lvl1pPr>
              <a:defRPr/>
            </a:lvl1pPr>
          </a:lstStyle>
          <a:p>
            <a:pPr>
              <a:defRPr/>
            </a:pPr>
            <a:r>
              <a:rPr lang="en-US"/>
              <a:t>09.20.16</a:t>
            </a:r>
            <a:endParaRPr lang="en-US" dirty="0"/>
          </a:p>
        </p:txBody>
      </p:sp>
      <p:sp>
        <p:nvSpPr>
          <p:cNvPr id="8" name="Footer Placeholder 4"/>
          <p:cNvSpPr>
            <a:spLocks noGrp="1"/>
          </p:cNvSpPr>
          <p:nvPr>
            <p:ph type="ftr" sz="quarter" idx="17"/>
          </p:nvPr>
        </p:nvSpPr>
        <p:spPr/>
        <p:txBody>
          <a:bodyPr/>
          <a:lstStyle>
            <a:lvl1pPr>
              <a:defRPr/>
            </a:lvl1pPr>
          </a:lstStyle>
          <a:p>
            <a:pPr>
              <a:defRPr/>
            </a:pPr>
            <a:r>
              <a:rPr lang="en-US"/>
              <a:t>LBNF Project Team | LBNF Status</a:t>
            </a:r>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dirty="0"/>
          </a:p>
        </p:txBody>
      </p:sp>
      <p:sp>
        <p:nvSpPr>
          <p:cNvPr id="10" name="Content Placeholder 2"/>
          <p:cNvSpPr>
            <a:spLocks noGrp="1"/>
          </p:cNvSpPr>
          <p:nvPr>
            <p:ph idx="19"/>
          </p:nvPr>
        </p:nvSpPr>
        <p:spPr>
          <a:xfrm>
            <a:off x="457201" y="1238250"/>
            <a:ext cx="3998846" cy="3892550"/>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20"/>
          </p:nvPr>
        </p:nvSpPr>
        <p:spPr>
          <a:xfrm>
            <a:off x="4751455" y="1238250"/>
            <a:ext cx="3998846" cy="3892550"/>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1994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457201" y="432611"/>
            <a:ext cx="8293100" cy="646957"/>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13" name="Picture Placeholder 12"/>
          <p:cNvSpPr>
            <a:spLocks noGrp="1"/>
          </p:cNvSpPr>
          <p:nvPr>
            <p:ph type="pic" sz="quarter" idx="10"/>
          </p:nvPr>
        </p:nvSpPr>
        <p:spPr>
          <a:xfrm>
            <a:off x="457201" y="1238252"/>
            <a:ext cx="8293100" cy="4846639"/>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4" name="Date Placeholder 3"/>
          <p:cNvSpPr>
            <a:spLocks noGrp="1"/>
          </p:cNvSpPr>
          <p:nvPr>
            <p:ph type="dt" sz="half" idx="11"/>
          </p:nvPr>
        </p:nvSpPr>
        <p:spPr/>
        <p:txBody>
          <a:bodyPr/>
          <a:lstStyle>
            <a:lvl1pPr>
              <a:defRPr/>
            </a:lvl1pPr>
          </a:lstStyle>
          <a:p>
            <a:pPr>
              <a:defRPr/>
            </a:pPr>
            <a:r>
              <a:rPr lang="en-US"/>
              <a:t>09.20.16</a:t>
            </a:r>
            <a:endParaRPr lang="en-US" dirty="0"/>
          </a:p>
        </p:txBody>
      </p:sp>
      <p:sp>
        <p:nvSpPr>
          <p:cNvPr id="5" name="Footer Placeholder 4"/>
          <p:cNvSpPr>
            <a:spLocks noGrp="1"/>
          </p:cNvSpPr>
          <p:nvPr>
            <p:ph type="ftr" sz="quarter" idx="12"/>
          </p:nvPr>
        </p:nvSpPr>
        <p:spPr/>
        <p:txBody>
          <a:bodyPr/>
          <a:lstStyle>
            <a:lvl1pPr>
              <a:defRPr/>
            </a:lvl1pPr>
          </a:lstStyle>
          <a:p>
            <a:pPr>
              <a:defRPr/>
            </a:pPr>
            <a:r>
              <a:rPr lang="en-US"/>
              <a:t>LBNF Project Team | LBNF Status</a:t>
            </a:r>
          </a:p>
        </p:txBody>
      </p:sp>
      <p:sp>
        <p:nvSpPr>
          <p:cNvPr id="6" name="Slide Number Placeholder 5"/>
          <p:cNvSpPr>
            <a:spLocks noGrp="1"/>
          </p:cNvSpPr>
          <p:nvPr>
            <p:ph type="sldNum" sz="quarter" idx="13"/>
          </p:nvPr>
        </p:nvSpPr>
        <p:spPr/>
        <p:txBody>
          <a:bodyPr/>
          <a:lstStyle>
            <a:lvl1pPr>
              <a:defRPr/>
            </a:lvl1pPr>
          </a:lstStyle>
          <a:p>
            <a:pPr>
              <a:defRPr/>
            </a:pPr>
            <a:fld id="{C663080B-B7DD-F94E-BF93-E5AF96AB2174}" type="slidenum">
              <a:rPr lang="en-US"/>
              <a:pPr>
                <a:defRPr/>
              </a:pPr>
              <a:t>‹#›</a:t>
            </a:fld>
            <a:endParaRPr lang="en-US" dirty="0"/>
          </a:p>
        </p:txBody>
      </p:sp>
    </p:spTree>
    <p:extLst>
      <p:ext uri="{BB962C8B-B14F-4D97-AF65-F5344CB8AC3E}">
        <p14:creationId xmlns:p14="http://schemas.microsoft.com/office/powerpoint/2010/main" val="1938208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2"/>
            <a:ext cx="9144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3" name="Date Placeholder 3"/>
          <p:cNvSpPr>
            <a:spLocks noGrp="1"/>
          </p:cNvSpPr>
          <p:nvPr>
            <p:ph type="dt" sz="half" idx="11"/>
          </p:nvPr>
        </p:nvSpPr>
        <p:spPr/>
        <p:txBody>
          <a:bodyPr/>
          <a:lstStyle>
            <a:lvl1pPr>
              <a:defRPr/>
            </a:lvl1pPr>
          </a:lstStyle>
          <a:p>
            <a:pPr>
              <a:defRPr/>
            </a:pPr>
            <a:r>
              <a:rPr lang="en-US"/>
              <a:t>09.20.16</a:t>
            </a:r>
            <a:endParaRPr lang="en-US" dirty="0"/>
          </a:p>
        </p:txBody>
      </p:sp>
      <p:sp>
        <p:nvSpPr>
          <p:cNvPr id="4" name="Footer Placeholder 4"/>
          <p:cNvSpPr>
            <a:spLocks noGrp="1"/>
          </p:cNvSpPr>
          <p:nvPr>
            <p:ph type="ftr" sz="quarter" idx="12"/>
          </p:nvPr>
        </p:nvSpPr>
        <p:spPr/>
        <p:txBody>
          <a:bodyPr/>
          <a:lstStyle>
            <a:lvl1pPr>
              <a:defRPr/>
            </a:lvl1pPr>
          </a:lstStyle>
          <a:p>
            <a:pPr>
              <a:defRPr/>
            </a:pPr>
            <a:r>
              <a:rPr lang="en-US"/>
              <a:t>LBNF Project Team | LBNF Status</a:t>
            </a:r>
          </a:p>
        </p:txBody>
      </p:sp>
      <p:sp>
        <p:nvSpPr>
          <p:cNvPr id="5" name="Slide Number Placeholder 5"/>
          <p:cNvSpPr>
            <a:spLocks noGrp="1"/>
          </p:cNvSpPr>
          <p:nvPr>
            <p:ph type="sldNum" sz="quarter" idx="13"/>
          </p:nvPr>
        </p:nvSpPr>
        <p:spPr/>
        <p:txBody>
          <a:bodyPr/>
          <a:lstStyle>
            <a:lvl1pPr>
              <a:defRPr/>
            </a:lvl1pPr>
          </a:lstStyle>
          <a:p>
            <a:pPr>
              <a:defRPr/>
            </a:pPr>
            <a:fld id="{72F71154-E60D-9942-9C7E-C9963561CB3F}" type="slidenum">
              <a:rPr lang="en-US"/>
              <a:pPr>
                <a:defRPr/>
              </a:pPr>
              <a:t>‹#›</a:t>
            </a:fld>
            <a:endParaRPr lang="en-US" dirty="0"/>
          </a:p>
        </p:txBody>
      </p:sp>
    </p:spTree>
    <p:extLst>
      <p:ext uri="{BB962C8B-B14F-4D97-AF65-F5344CB8AC3E}">
        <p14:creationId xmlns:p14="http://schemas.microsoft.com/office/powerpoint/2010/main" val="3929029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75906"/>
            <a:ext cx="3017520" cy="915332"/>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4" name="Picture Placeholder 12"/>
          <p:cNvSpPr>
            <a:spLocks noGrp="1"/>
          </p:cNvSpPr>
          <p:nvPr>
            <p:ph type="pic" sz="quarter" idx="15"/>
          </p:nvPr>
        </p:nvSpPr>
        <p:spPr>
          <a:xfrm>
            <a:off x="3716339" y="1238250"/>
            <a:ext cx="5033962" cy="4852988"/>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6" name="Date Placeholder 3"/>
          <p:cNvSpPr>
            <a:spLocks noGrp="1"/>
          </p:cNvSpPr>
          <p:nvPr>
            <p:ph type="dt" sz="half" idx="16"/>
          </p:nvPr>
        </p:nvSpPr>
        <p:spPr/>
        <p:txBody>
          <a:bodyPr/>
          <a:lstStyle>
            <a:lvl1pPr>
              <a:defRPr sz="900" baseline="0" smtClean="0">
                <a:solidFill>
                  <a:srgbClr val="004C97"/>
                </a:solidFill>
                <a:latin typeface="Helvetica"/>
              </a:defRPr>
            </a:lvl1pPr>
          </a:lstStyle>
          <a:p>
            <a:pPr>
              <a:defRPr/>
            </a:pPr>
            <a:r>
              <a:rPr lang="en-US"/>
              <a:t>09.20.16</a:t>
            </a:r>
            <a:endParaRPr lang="en-US" dirty="0"/>
          </a:p>
        </p:txBody>
      </p:sp>
      <p:sp>
        <p:nvSpPr>
          <p:cNvPr id="7" name="Footer Placeholder 4"/>
          <p:cNvSpPr>
            <a:spLocks noGrp="1"/>
          </p:cNvSpPr>
          <p:nvPr>
            <p:ph type="ftr" sz="quarter" idx="17"/>
          </p:nvPr>
        </p:nvSpPr>
        <p:spPr/>
        <p:txBody>
          <a:bodyPr/>
          <a:lstStyle>
            <a:lvl1pPr>
              <a:defRPr sz="900" baseline="0" dirty="0">
                <a:solidFill>
                  <a:srgbClr val="004C97"/>
                </a:solidFill>
                <a:latin typeface="Helvetica"/>
              </a:defRPr>
            </a:lvl1pPr>
          </a:lstStyle>
          <a:p>
            <a:pPr>
              <a:defRPr/>
            </a:pPr>
            <a:r>
              <a:rPr lang="en-US"/>
              <a:t>LBNF Project Team | LBNF Status</a:t>
            </a:r>
          </a:p>
        </p:txBody>
      </p:sp>
      <p:sp>
        <p:nvSpPr>
          <p:cNvPr id="8" name="Slide Number Placeholder 5"/>
          <p:cNvSpPr>
            <a:spLocks noGrp="1"/>
          </p:cNvSpPr>
          <p:nvPr>
            <p:ph type="sldNum" sz="quarter" idx="18"/>
          </p:nvPr>
        </p:nvSpPr>
        <p:spPr/>
        <p:txBody>
          <a:bodyPr/>
          <a:lstStyle>
            <a:lvl1pPr>
              <a:defRPr sz="900" b="1" i="0" baseline="0" smtClean="0">
                <a:solidFill>
                  <a:srgbClr val="004C97"/>
                </a:solidFill>
                <a:latin typeface="Helvetica"/>
              </a:defRPr>
            </a:lvl1pPr>
          </a:lstStyle>
          <a:p>
            <a:pPr>
              <a:defRPr/>
            </a:pPr>
            <a:fld id="{609735B5-E0F8-D44A-A3DE-E2CD0DCDE7CF}" type="slidenum">
              <a:rPr lang="en-US"/>
              <a:pPr>
                <a:defRPr/>
              </a:pPr>
              <a:t>‹#›</a:t>
            </a:fld>
            <a:endParaRPr lang="en-US" dirty="0"/>
          </a:p>
        </p:txBody>
      </p:sp>
      <p:sp>
        <p:nvSpPr>
          <p:cNvPr id="2" name="Title 1"/>
          <p:cNvSpPr>
            <a:spLocks noGrp="1"/>
          </p:cNvSpPr>
          <p:nvPr>
            <p:ph type="title"/>
          </p:nvPr>
        </p:nvSpPr>
        <p:spPr>
          <a:xfrm>
            <a:off x="457201" y="429098"/>
            <a:ext cx="8293100" cy="647102"/>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9" name="Content Placeholder 2"/>
          <p:cNvSpPr>
            <a:spLocks noGrp="1"/>
          </p:cNvSpPr>
          <p:nvPr>
            <p:ph idx="19"/>
          </p:nvPr>
        </p:nvSpPr>
        <p:spPr>
          <a:xfrm>
            <a:off x="457200" y="1238250"/>
            <a:ext cx="3017524" cy="3722688"/>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1864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9"/>
            <a:ext cx="8296275" cy="4241851"/>
          </a:xfrm>
          <a:prstGeom prst="rect">
            <a:avLst/>
          </a:prstGeom>
        </p:spPr>
        <p:txBody>
          <a:bodyPr/>
          <a:lstStyle>
            <a:lvl1pPr marL="0" indent="0">
              <a:buNone/>
              <a:defRPr sz="2400">
                <a:solidFill>
                  <a:srgbClr val="63666A"/>
                </a:solidFill>
                <a:latin typeface="Helvetica"/>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12" name="Text Placeholder 2"/>
          <p:cNvSpPr>
            <a:spLocks noGrp="1"/>
          </p:cNvSpPr>
          <p:nvPr>
            <p:ph type="body" idx="11"/>
          </p:nvPr>
        </p:nvSpPr>
        <p:spPr>
          <a:xfrm>
            <a:off x="457204" y="5686118"/>
            <a:ext cx="8293095" cy="439738"/>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5" name="Date Placeholder 3"/>
          <p:cNvSpPr>
            <a:spLocks noGrp="1"/>
          </p:cNvSpPr>
          <p:nvPr>
            <p:ph type="dt" sz="half" idx="12"/>
          </p:nvPr>
        </p:nvSpPr>
        <p:spPr/>
        <p:txBody>
          <a:bodyPr/>
          <a:lstStyle>
            <a:lvl1pPr>
              <a:defRPr sz="900" baseline="0" smtClean="0">
                <a:solidFill>
                  <a:srgbClr val="004C97"/>
                </a:solidFill>
                <a:latin typeface="Helvetica"/>
              </a:defRPr>
            </a:lvl1pPr>
          </a:lstStyle>
          <a:p>
            <a:pPr>
              <a:defRPr/>
            </a:pPr>
            <a:r>
              <a:rPr lang="en-US"/>
              <a:t>09.20.16</a:t>
            </a:r>
            <a:endParaRPr lang="en-US" dirty="0"/>
          </a:p>
        </p:txBody>
      </p:sp>
      <p:sp>
        <p:nvSpPr>
          <p:cNvPr id="6" name="Footer Placeholder 4"/>
          <p:cNvSpPr>
            <a:spLocks noGrp="1"/>
          </p:cNvSpPr>
          <p:nvPr>
            <p:ph type="ftr" sz="quarter" idx="13"/>
          </p:nvPr>
        </p:nvSpPr>
        <p:spPr/>
        <p:txBody>
          <a:bodyPr/>
          <a:lstStyle>
            <a:lvl1pPr>
              <a:defRPr sz="900" baseline="0" dirty="0">
                <a:solidFill>
                  <a:srgbClr val="004C97"/>
                </a:solidFill>
                <a:latin typeface="Helvetica"/>
              </a:defRPr>
            </a:lvl1pPr>
          </a:lstStyle>
          <a:p>
            <a:pPr>
              <a:defRPr/>
            </a:pPr>
            <a:r>
              <a:rPr lang="en-US"/>
              <a:t>LBNF Project Team | LBNF Status</a:t>
            </a:r>
          </a:p>
        </p:txBody>
      </p:sp>
      <p:sp>
        <p:nvSpPr>
          <p:cNvPr id="7" name="Slide Number Placeholder 5"/>
          <p:cNvSpPr>
            <a:spLocks noGrp="1"/>
          </p:cNvSpPr>
          <p:nvPr>
            <p:ph type="sldNum" sz="quarter" idx="14"/>
          </p:nvPr>
        </p:nvSpPr>
        <p:spPr/>
        <p:txBody>
          <a:bodyPr/>
          <a:lstStyle>
            <a:lvl1pPr>
              <a:defRPr sz="900" b="1" i="0" baseline="0" smtClean="0">
                <a:solidFill>
                  <a:srgbClr val="004C97"/>
                </a:solidFill>
                <a:latin typeface="Helvetica"/>
              </a:defRPr>
            </a:lvl1pPr>
          </a:lstStyle>
          <a:p>
            <a:pPr>
              <a:defRPr/>
            </a:pPr>
            <a:fld id="{D7C6703C-D516-5C41-9D7B-DB72F4B68AE4}" type="slidenum">
              <a:rPr lang="en-US"/>
              <a:pPr>
                <a:defRPr/>
              </a:pPr>
              <a:t>‹#›</a:t>
            </a:fld>
            <a:endParaRPr lang="en-US" dirty="0"/>
          </a:p>
        </p:txBody>
      </p:sp>
      <p:sp>
        <p:nvSpPr>
          <p:cNvPr id="2" name="Title 1"/>
          <p:cNvSpPr>
            <a:spLocks noGrp="1"/>
          </p:cNvSpPr>
          <p:nvPr>
            <p:ph type="title"/>
          </p:nvPr>
        </p:nvSpPr>
        <p:spPr>
          <a:xfrm>
            <a:off x="457205" y="425570"/>
            <a:ext cx="8293096" cy="603767"/>
          </a:xfrm>
          <a:prstGeom prst="rect">
            <a:avLst/>
          </a:prstGeom>
        </p:spPr>
        <p:txBody>
          <a:bodyPr vert="horz" lIns="0" tIns="0" rIns="0" bIns="0"/>
          <a:lstStyle>
            <a:lvl1pPr algn="l">
              <a:defRPr sz="1650" b="1" i="0" baseline="0">
                <a:solidFill>
                  <a:srgbClr val="004C97"/>
                </a:solidFill>
                <a:latin typeface="Helvetica"/>
              </a:defRPr>
            </a:lvl1pPr>
          </a:lstStyle>
          <a:p>
            <a:r>
              <a:rPr lang="en-US"/>
              <a:t>Click to edit Master title style</a:t>
            </a:r>
          </a:p>
        </p:txBody>
      </p:sp>
    </p:spTree>
    <p:extLst>
      <p:ext uri="{BB962C8B-B14F-4D97-AF65-F5344CB8AC3E}">
        <p14:creationId xmlns:p14="http://schemas.microsoft.com/office/powerpoint/2010/main" val="1580058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09.20.16</a:t>
            </a:r>
          </a:p>
        </p:txBody>
      </p:sp>
      <p:sp>
        <p:nvSpPr>
          <p:cNvPr id="4" name="Footer Placeholder 3"/>
          <p:cNvSpPr>
            <a:spLocks noGrp="1"/>
          </p:cNvSpPr>
          <p:nvPr>
            <p:ph type="ftr" sz="quarter" idx="11"/>
          </p:nvPr>
        </p:nvSpPr>
        <p:spPr/>
        <p:txBody>
          <a:bodyPr/>
          <a:lstStyle/>
          <a:p>
            <a:r>
              <a:rPr lang="en-US"/>
              <a:t>LBNF Project Team | LBNF Status</a:t>
            </a:r>
          </a:p>
        </p:txBody>
      </p:sp>
      <p:sp>
        <p:nvSpPr>
          <p:cNvPr id="5" name="Slide Number Placeholder 4"/>
          <p:cNvSpPr>
            <a:spLocks noGrp="1"/>
          </p:cNvSpPr>
          <p:nvPr>
            <p:ph type="sldNum" sz="quarter" idx="12"/>
          </p:nvPr>
        </p:nvSpPr>
        <p:spPr/>
        <p:txBody>
          <a:bodyPr/>
          <a:lstStyle/>
          <a:p>
            <a:fld id="{4B49009C-6C5E-44F5-8A86-17792D67C94B}" type="slidenum">
              <a:rPr lang="en-US" smtClean="0"/>
              <a:t>‹#›</a:t>
            </a:fld>
            <a:endParaRPr lang="en-US"/>
          </a:p>
        </p:txBody>
      </p:sp>
    </p:spTree>
    <p:extLst>
      <p:ext uri="{BB962C8B-B14F-4D97-AF65-F5344CB8AC3E}">
        <p14:creationId xmlns:p14="http://schemas.microsoft.com/office/powerpoint/2010/main" val="25210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50889BEA-2B91-403F-ADA4-053DEE04721E}" type="datetime1">
              <a:rPr lang="en-US" altLang="en-US"/>
              <a:pPr/>
              <a:t>6/27/2018</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Presenter | Presentation Title</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6A3537A3-8C6B-43C4-A25C-FC2CE8D9D9BB}" type="datetime1">
              <a:rPr lang="en-US" altLang="en-US"/>
              <a:pPr/>
              <a:t>6/27/2018</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Presenter | Presentation Title</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2B1CF01D-1604-4C8E-BF6F-5634B5B9B0FA}" type="datetime1">
              <a:rPr lang="en-US" altLang="en-US"/>
              <a:pPr/>
              <a:t>6/27/2018</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5E62D87C-608A-49B4-979E-2C9EC8FFFA3E}" type="datetime1">
              <a:rPr lang="en-US" altLang="en-US"/>
              <a:pPr/>
              <a:t>6/27/2018</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Presenter | Presentation Title</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EAD63FCB-C847-421A-A82C-644CA8D55BDB}" type="datetime1">
              <a:rPr lang="en-US" altLang="en-US"/>
              <a:pPr/>
              <a:t>6/27/2018</a:t>
            </a:fld>
            <a:endParaRPr lang="en-US" altLang="en-US"/>
          </a:p>
        </p:txBody>
      </p:sp>
      <p:sp>
        <p:nvSpPr>
          <p:cNvPr id="4"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5"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A0E092C4-48F6-48C5-B2B3-815670E99CE7}" type="datetime1">
              <a:rPr lang="en-US" altLang="en-US"/>
              <a:pPr/>
              <a:t>6/27/2018</a:t>
            </a:fld>
            <a:endParaRPr lang="en-US" altLang="en-US"/>
          </a:p>
        </p:txBody>
      </p:sp>
      <p:sp>
        <p:nvSpPr>
          <p:cNvPr id="5" name="Footer Placeholder 4"/>
          <p:cNvSpPr>
            <a:spLocks noGrp="1"/>
          </p:cNvSpPr>
          <p:nvPr>
            <p:ph type="ftr" sz="quarter" idx="1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6" name="Slide Number Placeholder 5"/>
          <p:cNvSpPr>
            <a:spLocks noGrp="1"/>
          </p:cNvSpPr>
          <p:nvPr>
            <p:ph type="sldNum" sz="quarter" idx="16"/>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DD380D08-F2CA-47D3-B2B9-BCFDF76A6561}" type="datetime1">
              <a:rPr lang="en-US" altLang="en-US"/>
              <a:pPr/>
              <a:t>6/27/2018</a:t>
            </a:fld>
            <a:endParaRPr lang="en-US" altLang="en-US"/>
          </a:p>
        </p:txBody>
      </p:sp>
      <p:sp>
        <p:nvSpPr>
          <p:cNvPr id="5" name="Footer Placeholder 4"/>
          <p:cNvSpPr>
            <a:spLocks noGrp="1"/>
          </p:cNvSpPr>
          <p:nvPr>
            <p:ph type="ftr" sz="quarter" idx="1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8" name="Slide Number Placeholder 5"/>
          <p:cNvSpPr>
            <a:spLocks noGrp="1"/>
          </p:cNvSpPr>
          <p:nvPr>
            <p:ph type="sldNum" sz="quarter" idx="1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866E9CA-C242-476E-AC96-726DAD61F4C9}" type="datetime1">
              <a:rPr lang="en-US" altLang="en-US"/>
              <a:pPr/>
              <a:t>6/27/2018</a:t>
            </a:fld>
            <a:endParaRPr lang="en-US" altLang="en-US"/>
          </a:p>
        </p:txBody>
      </p:sp>
      <p:sp>
        <p:nvSpPr>
          <p:cNvPr id="11" name="Footer Placeholder 4"/>
          <p:cNvSpPr>
            <a:spLocks noGrp="1"/>
          </p:cNvSpPr>
          <p:nvPr>
            <p:ph type="ftr" sz="quarter" idx="2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dirty="0" smtClean="0"/>
            </a:lvl1pPr>
          </a:lstStyle>
          <a:p>
            <a:pPr>
              <a:defRPr/>
            </a:pPr>
            <a:r>
              <a:rPr lang="en-US"/>
              <a:t>Presenter | Presentation Title</a:t>
            </a:r>
            <a:endParaRPr lang="en-US" b="1"/>
          </a:p>
        </p:txBody>
      </p:sp>
      <p:sp>
        <p:nvSpPr>
          <p:cNvPr id="12" name="Slide Number Placeholder 5"/>
          <p:cNvSpPr>
            <a:spLocks noGrp="1"/>
          </p:cNvSpPr>
          <p:nvPr>
            <p:ph type="sldNum" sz="quarter" idx="22"/>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D594D8DC-1801-43BE-B437-DF92E32BA858}" type="datetime1">
              <a:rPr lang="en-US" altLang="en-US"/>
              <a:pPr/>
              <a:t>6/27/2018</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Presenter | Presentation Title</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F478486A-2EA2-4759-824C-EE1AD3861CE4}" type="datetime1">
              <a:rPr lang="en-US" altLang="en-US"/>
              <a:pPr/>
              <a:t>6/27/2018</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Presenter | Presentation Title</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7"/>
          <p:cNvSpPr txBox="1">
            <a:spLocks/>
          </p:cNvSpPr>
          <p:nvPr/>
        </p:nvSpPr>
        <p:spPr>
          <a:xfrm>
            <a:off x="8337550" y="6483731"/>
            <a:ext cx="419100" cy="192024"/>
          </a:xfrm>
          <a:prstGeom prst="rect">
            <a:avLst/>
          </a:prstGeom>
        </p:spPr>
        <p:txBody>
          <a:bodyPr lIns="0" tIns="0" rIns="0" bIns="0" anchor="b"/>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900" dirty="0"/>
              <a:t>LBNF</a:t>
            </a:r>
          </a:p>
        </p:txBody>
      </p:sp>
      <p:cxnSp>
        <p:nvCxnSpPr>
          <p:cNvPr id="13" name="Straight Connector 12"/>
          <p:cNvCxnSpPr/>
          <p:nvPr/>
        </p:nvCxnSpPr>
        <p:spPr>
          <a:xfrm>
            <a:off x="457201" y="6357938"/>
            <a:ext cx="8293100"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979488" y="6488432"/>
            <a:ext cx="1136650" cy="187325"/>
          </a:xfrm>
          <a:prstGeom prst="rect">
            <a:avLst/>
          </a:prstGeom>
        </p:spPr>
        <p:txBody>
          <a:bodyPr lIns="0" tIns="0" rIns="0" bIns="0" anchor="b" anchorCtr="0"/>
          <a:lstStyle>
            <a:lvl1pPr fontAlgn="auto">
              <a:spcBef>
                <a:spcPts val="0"/>
              </a:spcBef>
              <a:spcAft>
                <a:spcPts val="0"/>
              </a:spcAft>
              <a:defRPr sz="900" baseline="0" smtClean="0">
                <a:solidFill>
                  <a:srgbClr val="004C97"/>
                </a:solidFill>
                <a:latin typeface="Helvetica"/>
                <a:ea typeface="+mn-ea"/>
                <a:cs typeface="+mn-cs"/>
              </a:defRPr>
            </a:lvl1pPr>
          </a:lstStyle>
          <a:p>
            <a:pPr>
              <a:defRPr/>
            </a:pPr>
            <a:r>
              <a:rPr lang="en-US"/>
              <a:t>09.20.16</a:t>
            </a:r>
            <a:endParaRPr lang="en-US" dirty="0"/>
          </a:p>
        </p:txBody>
      </p:sp>
      <p:sp>
        <p:nvSpPr>
          <p:cNvPr id="5" name="Footer Placeholder 4"/>
          <p:cNvSpPr>
            <a:spLocks noGrp="1"/>
          </p:cNvSpPr>
          <p:nvPr>
            <p:ph type="ftr" sz="quarter" idx="3"/>
          </p:nvPr>
        </p:nvSpPr>
        <p:spPr>
          <a:xfrm>
            <a:off x="2116139" y="6488432"/>
            <a:ext cx="5616575" cy="187325"/>
          </a:xfrm>
          <a:prstGeom prst="rect">
            <a:avLst/>
          </a:prstGeom>
        </p:spPr>
        <p:txBody>
          <a:bodyPr lIns="0" tIns="0" rIns="0" bIns="0" anchor="b" anchorCtr="0"/>
          <a:lstStyle>
            <a:lvl1pPr fontAlgn="auto">
              <a:spcBef>
                <a:spcPts val="0"/>
              </a:spcBef>
              <a:spcAft>
                <a:spcPts val="0"/>
              </a:spcAft>
              <a:defRPr sz="900" baseline="0" dirty="0">
                <a:solidFill>
                  <a:srgbClr val="004C97"/>
                </a:solidFill>
                <a:latin typeface="Helvetica"/>
                <a:ea typeface="+mn-ea"/>
                <a:cs typeface="+mn-cs"/>
              </a:defRPr>
            </a:lvl1pPr>
          </a:lstStyle>
          <a:p>
            <a:pPr>
              <a:defRPr/>
            </a:pPr>
            <a:r>
              <a:rPr lang="en-US"/>
              <a:t>LBNF Project Team | LBNF Status</a:t>
            </a:r>
            <a:endParaRPr lang="en-US" dirty="0"/>
          </a:p>
        </p:txBody>
      </p:sp>
      <p:sp>
        <p:nvSpPr>
          <p:cNvPr id="6" name="Slide Number Placeholder 5"/>
          <p:cNvSpPr>
            <a:spLocks noGrp="1"/>
          </p:cNvSpPr>
          <p:nvPr>
            <p:ph type="sldNum" sz="quarter" idx="4"/>
          </p:nvPr>
        </p:nvSpPr>
        <p:spPr>
          <a:xfrm>
            <a:off x="454026" y="6488432"/>
            <a:ext cx="525463" cy="187325"/>
          </a:xfrm>
          <a:prstGeom prst="rect">
            <a:avLst/>
          </a:prstGeom>
        </p:spPr>
        <p:txBody>
          <a:bodyPr lIns="0" tIns="0" rIns="0" bIns="0" anchor="b" anchorCtr="0"/>
          <a:lstStyle>
            <a:lvl1pPr fontAlgn="auto">
              <a:spcBef>
                <a:spcPts val="0"/>
              </a:spcBef>
              <a:spcAft>
                <a:spcPts val="0"/>
              </a:spcAft>
              <a:defRPr sz="9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dirty="0"/>
          </a:p>
        </p:txBody>
      </p:sp>
    </p:spTree>
    <p:extLst>
      <p:ext uri="{BB962C8B-B14F-4D97-AF65-F5344CB8AC3E}">
        <p14:creationId xmlns:p14="http://schemas.microsoft.com/office/powerpoint/2010/main" val="3051951962"/>
      </p:ext>
    </p:extLst>
  </p:cSld>
  <p:clrMap bg1="lt1" tx1="dk1" bg2="lt2" tx2="dk2" accent1="accent1" accent2="accent2" accent3="accent3" accent4="accent4" accent5="accent5" accent6="accent6" hlink="hlink" folHlink="folHlink"/>
  <p:sldLayoutIdLst>
    <p:sldLayoutId id="2147484107" r:id="rId1"/>
    <p:sldLayoutId id="2147484108" r:id="rId2"/>
    <p:sldLayoutId id="2147484109" r:id="rId3"/>
    <p:sldLayoutId id="2147484110" r:id="rId4"/>
    <p:sldLayoutId id="2147484111" r:id="rId5"/>
    <p:sldLayoutId id="2147484112" r:id="rId6"/>
    <p:sldLayoutId id="2147484113" r:id="rId7"/>
    <p:sldLayoutId id="2147484114" r:id="rId8"/>
  </p:sldLayoutIdLst>
  <p:hf hdr="0"/>
  <p:txStyles>
    <p:titleStyle>
      <a:lvl1pPr algn="ctr" defTabSz="342900" rtl="0" fontAlgn="base">
        <a:spcBef>
          <a:spcPct val="0"/>
        </a:spcBef>
        <a:spcAft>
          <a:spcPct val="0"/>
        </a:spcAft>
        <a:defRPr sz="3300" kern="1200">
          <a:solidFill>
            <a:schemeClr val="tx1"/>
          </a:solidFill>
          <a:latin typeface="+mj-lt"/>
          <a:ea typeface="Geneva" charset="0"/>
          <a:cs typeface="Geneva" charset="0"/>
        </a:defRPr>
      </a:lvl1pPr>
      <a:lvl2pPr algn="ctr" defTabSz="342900" rtl="0" fontAlgn="base">
        <a:spcBef>
          <a:spcPct val="0"/>
        </a:spcBef>
        <a:spcAft>
          <a:spcPct val="0"/>
        </a:spcAft>
        <a:defRPr sz="3300">
          <a:solidFill>
            <a:schemeClr val="tx1"/>
          </a:solidFill>
          <a:latin typeface="Calibri" charset="0"/>
          <a:ea typeface="Geneva" charset="0"/>
          <a:cs typeface="Geneva" charset="0"/>
        </a:defRPr>
      </a:lvl2pPr>
      <a:lvl3pPr algn="ctr" defTabSz="342900" rtl="0" fontAlgn="base">
        <a:spcBef>
          <a:spcPct val="0"/>
        </a:spcBef>
        <a:spcAft>
          <a:spcPct val="0"/>
        </a:spcAft>
        <a:defRPr sz="3300">
          <a:solidFill>
            <a:schemeClr val="tx1"/>
          </a:solidFill>
          <a:latin typeface="Calibri" charset="0"/>
          <a:ea typeface="Geneva" charset="0"/>
          <a:cs typeface="Geneva" charset="0"/>
        </a:defRPr>
      </a:lvl3pPr>
      <a:lvl4pPr algn="ctr" defTabSz="342900" rtl="0" fontAlgn="base">
        <a:spcBef>
          <a:spcPct val="0"/>
        </a:spcBef>
        <a:spcAft>
          <a:spcPct val="0"/>
        </a:spcAft>
        <a:defRPr sz="3300">
          <a:solidFill>
            <a:schemeClr val="tx1"/>
          </a:solidFill>
          <a:latin typeface="Calibri" charset="0"/>
          <a:ea typeface="Geneva" charset="0"/>
          <a:cs typeface="Geneva" charset="0"/>
        </a:defRPr>
      </a:lvl4pPr>
      <a:lvl5pPr algn="ctr" defTabSz="342900" rtl="0" fontAlgn="base">
        <a:spcBef>
          <a:spcPct val="0"/>
        </a:spcBef>
        <a:spcAft>
          <a:spcPct val="0"/>
        </a:spcAft>
        <a:defRPr sz="3300">
          <a:solidFill>
            <a:schemeClr val="tx1"/>
          </a:solidFill>
          <a:latin typeface="Calibri" charset="0"/>
          <a:ea typeface="Geneva" charset="0"/>
          <a:cs typeface="Geneva" charset="0"/>
        </a:defRPr>
      </a:lvl5pPr>
      <a:lvl6pPr marL="342900" algn="ctr" defTabSz="342900" rtl="0" fontAlgn="base">
        <a:spcBef>
          <a:spcPct val="0"/>
        </a:spcBef>
        <a:spcAft>
          <a:spcPct val="0"/>
        </a:spcAft>
        <a:defRPr sz="3300">
          <a:solidFill>
            <a:schemeClr val="tx1"/>
          </a:solidFill>
          <a:latin typeface="Calibri" charset="0"/>
          <a:ea typeface="Geneva" charset="0"/>
          <a:cs typeface="Geneva" charset="0"/>
        </a:defRPr>
      </a:lvl6pPr>
      <a:lvl7pPr marL="685800" algn="ctr" defTabSz="342900" rtl="0" fontAlgn="base">
        <a:spcBef>
          <a:spcPct val="0"/>
        </a:spcBef>
        <a:spcAft>
          <a:spcPct val="0"/>
        </a:spcAft>
        <a:defRPr sz="3300">
          <a:solidFill>
            <a:schemeClr val="tx1"/>
          </a:solidFill>
          <a:latin typeface="Calibri" charset="0"/>
          <a:ea typeface="Geneva" charset="0"/>
          <a:cs typeface="Geneva" charset="0"/>
        </a:defRPr>
      </a:lvl7pPr>
      <a:lvl8pPr marL="1028700" algn="ctr" defTabSz="342900" rtl="0" fontAlgn="base">
        <a:spcBef>
          <a:spcPct val="0"/>
        </a:spcBef>
        <a:spcAft>
          <a:spcPct val="0"/>
        </a:spcAft>
        <a:defRPr sz="3300">
          <a:solidFill>
            <a:schemeClr val="tx1"/>
          </a:solidFill>
          <a:latin typeface="Calibri" charset="0"/>
          <a:ea typeface="Geneva" charset="0"/>
          <a:cs typeface="Geneva" charset="0"/>
        </a:defRPr>
      </a:lvl8pPr>
      <a:lvl9pPr marL="1371600" algn="ctr" defTabSz="342900" rtl="0" fontAlgn="base">
        <a:spcBef>
          <a:spcPct val="0"/>
        </a:spcBef>
        <a:spcAft>
          <a:spcPct val="0"/>
        </a:spcAft>
        <a:defRPr sz="3300">
          <a:solidFill>
            <a:schemeClr val="tx1"/>
          </a:solidFill>
          <a:latin typeface="Calibri" charset="0"/>
          <a:ea typeface="Geneva" charset="0"/>
          <a:cs typeface="Geneva" charset="0"/>
        </a:defRPr>
      </a:lvl9pPr>
    </p:titleStyle>
    <p:bodyStyle>
      <a:lvl1pPr marL="257175" indent="-257175" algn="l" defTabSz="342900" rtl="0" fontAlgn="base">
        <a:spcBef>
          <a:spcPct val="20000"/>
        </a:spcBef>
        <a:spcAft>
          <a:spcPct val="0"/>
        </a:spcAft>
        <a:buFont typeface="Arial" charset="0"/>
        <a:buChar char="•"/>
        <a:defRPr sz="2400" kern="1200">
          <a:solidFill>
            <a:schemeClr val="tx1"/>
          </a:solidFill>
          <a:latin typeface="+mn-lt"/>
          <a:ea typeface="Geneva" charset="0"/>
          <a:cs typeface="Geneva" charset="0"/>
        </a:defRPr>
      </a:lvl1pPr>
      <a:lvl2pPr marL="557213" indent="-214313" algn="l" defTabSz="342900" rtl="0" fontAlgn="base">
        <a:spcBef>
          <a:spcPct val="20000"/>
        </a:spcBef>
        <a:spcAft>
          <a:spcPct val="0"/>
        </a:spcAft>
        <a:buFont typeface="Arial" charset="0"/>
        <a:buChar char="–"/>
        <a:defRPr sz="2100" kern="1200">
          <a:solidFill>
            <a:schemeClr val="tx1"/>
          </a:solidFill>
          <a:latin typeface="+mn-lt"/>
          <a:ea typeface="Geneva" charset="0"/>
          <a:cs typeface="+mn-cs"/>
        </a:defRPr>
      </a:lvl2pPr>
      <a:lvl3pPr marL="857250" indent="-171450" algn="l" defTabSz="342900" rtl="0" fontAlgn="base">
        <a:spcBef>
          <a:spcPct val="20000"/>
        </a:spcBef>
        <a:spcAft>
          <a:spcPct val="0"/>
        </a:spcAft>
        <a:buFont typeface="Arial" charset="0"/>
        <a:buChar char="•"/>
        <a:defRPr sz="1800" kern="1200">
          <a:solidFill>
            <a:schemeClr val="tx1"/>
          </a:solidFill>
          <a:latin typeface="+mn-lt"/>
          <a:ea typeface="Geneva" charset="0"/>
          <a:cs typeface="+mn-cs"/>
        </a:defRPr>
      </a:lvl3pPr>
      <a:lvl4pPr marL="1200150" indent="-171450" algn="l" defTabSz="342900" rtl="0" fontAlgn="base">
        <a:spcBef>
          <a:spcPct val="20000"/>
        </a:spcBef>
        <a:spcAft>
          <a:spcPct val="0"/>
        </a:spcAft>
        <a:buFont typeface="Arial" charset="0"/>
        <a:buChar char="–"/>
        <a:defRPr sz="1500" kern="1200">
          <a:solidFill>
            <a:schemeClr val="tx1"/>
          </a:solidFill>
          <a:latin typeface="+mn-lt"/>
          <a:ea typeface="Geneva" charset="0"/>
          <a:cs typeface="+mn-cs"/>
        </a:defRPr>
      </a:lvl4pPr>
      <a:lvl5pPr marL="1543050" indent="-171450" algn="l" defTabSz="342900" rtl="0" fontAlgn="base">
        <a:spcBef>
          <a:spcPct val="20000"/>
        </a:spcBef>
        <a:spcAft>
          <a:spcPct val="0"/>
        </a:spcAft>
        <a:buFont typeface="Arial" charset="0"/>
        <a:buChar char="»"/>
        <a:defRPr sz="1500" kern="1200">
          <a:solidFill>
            <a:schemeClr val="tx1"/>
          </a:solidFill>
          <a:latin typeface="+mn-lt"/>
          <a:ea typeface="Geneva"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DUNE Quality Assurance</a:t>
            </a:r>
          </a:p>
        </p:txBody>
      </p:sp>
      <p:sp>
        <p:nvSpPr>
          <p:cNvPr id="14338"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Kevin Fahey</a:t>
            </a:r>
          </a:p>
          <a:p>
            <a:pPr eaLnBrk="1" hangingPunct="1"/>
            <a:r>
              <a:rPr lang="en-US" altLang="en-US" dirty="0">
                <a:latin typeface="Helvetica" panose="020B0604020202020204" pitchFamily="34" charset="0"/>
                <a:ea typeface="Geneva" pitchFamily="121" charset="-128"/>
              </a:rPr>
              <a:t>DUNE Technical Board</a:t>
            </a:r>
          </a:p>
          <a:p>
            <a:pPr eaLnBrk="1" hangingPunct="1"/>
            <a:r>
              <a:rPr lang="en-US" altLang="en-US" dirty="0">
                <a:latin typeface="Helvetica" panose="020B0604020202020204" pitchFamily="34" charset="0"/>
                <a:ea typeface="Geneva" pitchFamily="121" charset="-128"/>
              </a:rPr>
              <a:t>26 June 2018</a:t>
            </a:r>
          </a:p>
          <a:p>
            <a:pPr eaLnBrk="1" hangingPunct="1"/>
            <a:endParaRPr lang="en-US" altLang="en-US" dirty="0">
              <a:latin typeface="Helvetica" panose="020B0604020202020204" pitchFamily="34" charset="0"/>
              <a:ea typeface="Geneva" pitchFamily="121"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E030C-B510-4347-929B-64BFA56DFAE2}"/>
              </a:ext>
            </a:extLst>
          </p:cNvPr>
          <p:cNvSpPr>
            <a:spLocks noGrp="1"/>
          </p:cNvSpPr>
          <p:nvPr>
            <p:ph type="title"/>
          </p:nvPr>
        </p:nvSpPr>
        <p:spPr/>
        <p:txBody>
          <a:bodyPr/>
          <a:lstStyle/>
          <a:p>
            <a:r>
              <a:rPr lang="en-US" dirty="0"/>
              <a:t>Documents and Records</a:t>
            </a:r>
          </a:p>
        </p:txBody>
      </p:sp>
      <p:sp>
        <p:nvSpPr>
          <p:cNvPr id="3" name="Content Placeholder 2">
            <a:extLst>
              <a:ext uri="{FF2B5EF4-FFF2-40B4-BE49-F238E27FC236}">
                <a16:creationId xmlns:a16="http://schemas.microsoft.com/office/drawing/2014/main" id="{39FC8E4A-683B-4792-8FE2-B07319D20166}"/>
              </a:ext>
            </a:extLst>
          </p:cNvPr>
          <p:cNvSpPr>
            <a:spLocks noGrp="1"/>
          </p:cNvSpPr>
          <p:nvPr>
            <p:ph idx="1"/>
          </p:nvPr>
        </p:nvSpPr>
        <p:spPr>
          <a:xfrm>
            <a:off x="168442" y="1103203"/>
            <a:ext cx="8672513" cy="4987867"/>
          </a:xfrm>
        </p:spPr>
        <p:txBody>
          <a:bodyPr/>
          <a:lstStyle/>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8EACCED-A1D4-460C-8A55-A139728BB513}"/>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8A337548-7417-4931-B6B7-3E56F627DF4A}"/>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567246B0-0593-40D8-8B76-E3EC83ABD840}"/>
              </a:ext>
            </a:extLst>
          </p:cNvPr>
          <p:cNvSpPr>
            <a:spLocks noGrp="1"/>
          </p:cNvSpPr>
          <p:nvPr>
            <p:ph type="sldNum" sz="quarter" idx="12"/>
          </p:nvPr>
        </p:nvSpPr>
        <p:spPr/>
        <p:txBody>
          <a:bodyPr/>
          <a:lstStyle/>
          <a:p>
            <a:fld id="{52E9C158-AEF1-41A2-A6CE-6F0BAB305EFD}" type="slidenum">
              <a:rPr lang="en-US" altLang="en-US" smtClean="0"/>
              <a:pPr/>
              <a:t>10</a:t>
            </a:fld>
            <a:endParaRPr lang="en-US" altLang="en-US"/>
          </a:p>
        </p:txBody>
      </p:sp>
      <p:sp>
        <p:nvSpPr>
          <p:cNvPr id="8" name="TextBox 7">
            <a:extLst>
              <a:ext uri="{FF2B5EF4-FFF2-40B4-BE49-F238E27FC236}">
                <a16:creationId xmlns:a16="http://schemas.microsoft.com/office/drawing/2014/main" id="{57943C87-CF36-4A7B-9DDB-69D8109CEB99}"/>
              </a:ext>
            </a:extLst>
          </p:cNvPr>
          <p:cNvSpPr txBox="1"/>
          <p:nvPr/>
        </p:nvSpPr>
        <p:spPr>
          <a:xfrm>
            <a:off x="3339254" y="1631811"/>
            <a:ext cx="3063346" cy="461665"/>
          </a:xfrm>
          <a:prstGeom prst="rect">
            <a:avLst/>
          </a:prstGeom>
          <a:noFill/>
          <a:ln w="12700">
            <a:solidFill>
              <a:schemeClr val="tx2"/>
            </a:solidFill>
          </a:ln>
        </p:spPr>
        <p:txBody>
          <a:bodyPr wrap="square" rtlCol="0">
            <a:spAutoFit/>
          </a:bodyPr>
          <a:lstStyle/>
          <a:p>
            <a:r>
              <a:rPr lang="en-US" dirty="0"/>
              <a:t>Quality Assurance Plan</a:t>
            </a:r>
          </a:p>
        </p:txBody>
      </p:sp>
      <p:sp>
        <p:nvSpPr>
          <p:cNvPr id="9" name="TextBox 8">
            <a:extLst>
              <a:ext uri="{FF2B5EF4-FFF2-40B4-BE49-F238E27FC236}">
                <a16:creationId xmlns:a16="http://schemas.microsoft.com/office/drawing/2014/main" id="{2506F5C6-6C26-44B1-ACFD-A930701C4BC6}"/>
              </a:ext>
            </a:extLst>
          </p:cNvPr>
          <p:cNvSpPr txBox="1"/>
          <p:nvPr/>
        </p:nvSpPr>
        <p:spPr>
          <a:xfrm>
            <a:off x="3346029" y="2519028"/>
            <a:ext cx="3063346" cy="1938992"/>
          </a:xfrm>
          <a:prstGeom prst="rect">
            <a:avLst/>
          </a:prstGeom>
          <a:noFill/>
          <a:ln w="12700">
            <a:solidFill>
              <a:schemeClr val="tx2"/>
            </a:solidFill>
          </a:ln>
        </p:spPr>
        <p:txBody>
          <a:bodyPr wrap="square" rtlCol="0">
            <a:spAutoFit/>
          </a:bodyPr>
          <a:lstStyle/>
          <a:p>
            <a:pPr algn="ctr"/>
            <a:r>
              <a:rPr lang="en-US" dirty="0"/>
              <a:t>Specifications</a:t>
            </a:r>
          </a:p>
          <a:p>
            <a:pPr algn="ctr"/>
            <a:r>
              <a:rPr lang="en-US" dirty="0"/>
              <a:t>Drawings</a:t>
            </a:r>
          </a:p>
          <a:p>
            <a:pPr algn="ctr"/>
            <a:r>
              <a:rPr lang="en-US" dirty="0"/>
              <a:t>Procedures</a:t>
            </a:r>
          </a:p>
          <a:p>
            <a:pPr algn="ctr"/>
            <a:r>
              <a:rPr lang="en-US" dirty="0"/>
              <a:t>QC Plan</a:t>
            </a:r>
          </a:p>
          <a:p>
            <a:pPr algn="ctr"/>
            <a:r>
              <a:rPr lang="en-US" dirty="0"/>
              <a:t>Test Plans</a:t>
            </a:r>
          </a:p>
        </p:txBody>
      </p:sp>
      <p:sp>
        <p:nvSpPr>
          <p:cNvPr id="10" name="TextBox 9">
            <a:extLst>
              <a:ext uri="{FF2B5EF4-FFF2-40B4-BE49-F238E27FC236}">
                <a16:creationId xmlns:a16="http://schemas.microsoft.com/office/drawing/2014/main" id="{FA56CE64-07B4-4C4F-90DC-DDD4F29D5FAE}"/>
              </a:ext>
            </a:extLst>
          </p:cNvPr>
          <p:cNvSpPr txBox="1"/>
          <p:nvPr/>
        </p:nvSpPr>
        <p:spPr>
          <a:xfrm>
            <a:off x="3346029" y="4856480"/>
            <a:ext cx="3063346" cy="1200329"/>
          </a:xfrm>
          <a:prstGeom prst="rect">
            <a:avLst/>
          </a:prstGeom>
          <a:noFill/>
          <a:ln w="12700">
            <a:solidFill>
              <a:schemeClr val="tx2"/>
            </a:solidFill>
          </a:ln>
        </p:spPr>
        <p:txBody>
          <a:bodyPr wrap="square" rtlCol="0">
            <a:spAutoFit/>
          </a:bodyPr>
          <a:lstStyle/>
          <a:p>
            <a:pPr algn="ctr"/>
            <a:r>
              <a:rPr lang="en-US" dirty="0"/>
              <a:t>Travelers</a:t>
            </a:r>
          </a:p>
          <a:p>
            <a:pPr algn="ctr"/>
            <a:r>
              <a:rPr lang="en-US" dirty="0"/>
              <a:t>Test Reports</a:t>
            </a:r>
          </a:p>
          <a:p>
            <a:pPr algn="ctr"/>
            <a:r>
              <a:rPr lang="en-US" dirty="0"/>
              <a:t>Inspection Reports</a:t>
            </a:r>
          </a:p>
        </p:txBody>
      </p:sp>
      <p:cxnSp>
        <p:nvCxnSpPr>
          <p:cNvPr id="11" name="Straight Connector 10">
            <a:extLst>
              <a:ext uri="{FF2B5EF4-FFF2-40B4-BE49-F238E27FC236}">
                <a16:creationId xmlns:a16="http://schemas.microsoft.com/office/drawing/2014/main" id="{F6E93691-DE17-40B7-BE6D-D3909129BCBB}"/>
              </a:ext>
            </a:extLst>
          </p:cNvPr>
          <p:cNvCxnSpPr>
            <a:cxnSpLocks/>
            <a:stCxn id="8" idx="2"/>
            <a:endCxn id="9" idx="0"/>
          </p:cNvCxnSpPr>
          <p:nvPr/>
        </p:nvCxnSpPr>
        <p:spPr>
          <a:xfrm>
            <a:off x="4870927" y="2093476"/>
            <a:ext cx="6775" cy="425552"/>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C3F517C-74EA-4940-9F87-C9F496DE6B06}"/>
              </a:ext>
            </a:extLst>
          </p:cNvPr>
          <p:cNvCxnSpPr>
            <a:stCxn id="9" idx="2"/>
            <a:endCxn id="10" idx="0"/>
          </p:cNvCxnSpPr>
          <p:nvPr/>
        </p:nvCxnSpPr>
        <p:spPr>
          <a:xfrm>
            <a:off x="4877702" y="4458020"/>
            <a:ext cx="0" cy="39846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
        <p:nvSpPr>
          <p:cNvPr id="13" name="Rectangle 12">
            <a:extLst>
              <a:ext uri="{FF2B5EF4-FFF2-40B4-BE49-F238E27FC236}">
                <a16:creationId xmlns:a16="http://schemas.microsoft.com/office/drawing/2014/main" id="{6539A6C6-79D8-423B-8F68-7506CF0F5979}"/>
              </a:ext>
            </a:extLst>
          </p:cNvPr>
          <p:cNvSpPr/>
          <p:nvPr/>
        </p:nvSpPr>
        <p:spPr>
          <a:xfrm>
            <a:off x="327358" y="913030"/>
            <a:ext cx="4438651" cy="461665"/>
          </a:xfrm>
          <a:prstGeom prst="rect">
            <a:avLst/>
          </a:prstGeom>
        </p:spPr>
        <p:txBody>
          <a:bodyPr wrap="none">
            <a:spAutoFit/>
          </a:bodyPr>
          <a:lstStyle/>
          <a:p>
            <a:r>
              <a:rPr lang="en-US" dirty="0">
                <a:solidFill>
                  <a:srgbClr val="404040"/>
                </a:solidFill>
              </a:rPr>
              <a:t>Quality Documentation Hierarchy:</a:t>
            </a:r>
          </a:p>
        </p:txBody>
      </p:sp>
    </p:spTree>
    <p:extLst>
      <p:ext uri="{BB962C8B-B14F-4D97-AF65-F5344CB8AC3E}">
        <p14:creationId xmlns:p14="http://schemas.microsoft.com/office/powerpoint/2010/main" val="3275242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D41E9-5D6A-4729-B983-D6C67515263C}"/>
              </a:ext>
            </a:extLst>
          </p:cNvPr>
          <p:cNvSpPr>
            <a:spLocks noGrp="1"/>
          </p:cNvSpPr>
          <p:nvPr>
            <p:ph type="title"/>
          </p:nvPr>
        </p:nvSpPr>
        <p:spPr/>
        <p:txBody>
          <a:bodyPr/>
          <a:lstStyle/>
          <a:p>
            <a:r>
              <a:rPr lang="en-US" dirty="0"/>
              <a:t>Documents and Records</a:t>
            </a:r>
          </a:p>
        </p:txBody>
      </p:sp>
      <p:sp>
        <p:nvSpPr>
          <p:cNvPr id="3" name="Content Placeholder 2">
            <a:extLst>
              <a:ext uri="{FF2B5EF4-FFF2-40B4-BE49-F238E27FC236}">
                <a16:creationId xmlns:a16="http://schemas.microsoft.com/office/drawing/2014/main" id="{5CF567EA-BC0E-403D-B935-66BD6F7FF6AF}"/>
              </a:ext>
            </a:extLst>
          </p:cNvPr>
          <p:cNvSpPr>
            <a:spLocks noGrp="1"/>
          </p:cNvSpPr>
          <p:nvPr>
            <p:ph idx="1"/>
          </p:nvPr>
        </p:nvSpPr>
        <p:spPr/>
        <p:txBody>
          <a:bodyPr/>
          <a:lstStyle/>
          <a:p>
            <a:r>
              <a:rPr lang="en-US" dirty="0"/>
              <a:t>Before these documents are put into effect they are reviewed and signed by the LBNF Sub-Project Manager, DUNE Consortia Leader or designee. </a:t>
            </a:r>
          </a:p>
          <a:p>
            <a:endParaRPr lang="en-US" dirty="0"/>
          </a:p>
          <a:p>
            <a:r>
              <a:rPr lang="en-US" dirty="0"/>
              <a:t>The LBNF and DUNE Project Offices manage all documents under a document control system as identified in the LBNF/DUNE Configuration Management Plan (CMP). </a:t>
            </a:r>
          </a:p>
          <a:p>
            <a:endParaRPr lang="en-US" dirty="0"/>
          </a:p>
          <a:p>
            <a:r>
              <a:rPr lang="en-US" dirty="0"/>
              <a:t>The system to control document preparation, approval, issuance to users, and revision is described in the CMP. </a:t>
            </a:r>
          </a:p>
          <a:p>
            <a:endParaRPr lang="en-US" dirty="0"/>
          </a:p>
        </p:txBody>
      </p:sp>
      <p:sp>
        <p:nvSpPr>
          <p:cNvPr id="4" name="Date Placeholder 3">
            <a:extLst>
              <a:ext uri="{FF2B5EF4-FFF2-40B4-BE49-F238E27FC236}">
                <a16:creationId xmlns:a16="http://schemas.microsoft.com/office/drawing/2014/main" id="{5BCA66A5-4586-4742-8DF1-DEA82D79CC9B}"/>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1E3495D2-4D50-4577-8C8B-05E8EEE49A63}"/>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5BA36390-A954-43F4-83B0-EF22170497D5}"/>
              </a:ext>
            </a:extLst>
          </p:cNvPr>
          <p:cNvSpPr>
            <a:spLocks noGrp="1"/>
          </p:cNvSpPr>
          <p:nvPr>
            <p:ph type="sldNum" sz="quarter" idx="12"/>
          </p:nvPr>
        </p:nvSpPr>
        <p:spPr/>
        <p:txBody>
          <a:bodyPr/>
          <a:lstStyle/>
          <a:p>
            <a:fld id="{52E9C158-AEF1-41A2-A6CE-6F0BAB305EFD}" type="slidenum">
              <a:rPr lang="en-US" altLang="en-US" smtClean="0"/>
              <a:pPr/>
              <a:t>11</a:t>
            </a:fld>
            <a:endParaRPr lang="en-US" altLang="en-US"/>
          </a:p>
        </p:txBody>
      </p:sp>
    </p:spTree>
    <p:extLst>
      <p:ext uri="{BB962C8B-B14F-4D97-AF65-F5344CB8AC3E}">
        <p14:creationId xmlns:p14="http://schemas.microsoft.com/office/powerpoint/2010/main" val="3322607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Processes</a:t>
            </a:r>
          </a:p>
        </p:txBody>
      </p:sp>
      <p:sp>
        <p:nvSpPr>
          <p:cNvPr id="3" name="Content Placeholder 2"/>
          <p:cNvSpPr>
            <a:spLocks noGrp="1"/>
          </p:cNvSpPr>
          <p:nvPr>
            <p:ph idx="1"/>
          </p:nvPr>
        </p:nvSpPr>
        <p:spPr/>
        <p:txBody>
          <a:bodyPr/>
          <a:lstStyle/>
          <a:p>
            <a:pPr>
              <a:spcAft>
                <a:spcPts val="1200"/>
              </a:spcAft>
            </a:pPr>
            <a:r>
              <a:rPr lang="en-US" dirty="0"/>
              <a:t>DUNE team members are responsible for the quality of their work, and Project Partners are responsible for procuring the resources and support systems to enable their staff to complete their work with high quality. </a:t>
            </a:r>
          </a:p>
          <a:p>
            <a:pPr>
              <a:spcAft>
                <a:spcPts val="1200"/>
              </a:spcAft>
            </a:pPr>
            <a:r>
              <a:rPr lang="en-US" dirty="0"/>
              <a:t>All DUNE work will be performed:</a:t>
            </a:r>
          </a:p>
          <a:p>
            <a:pPr marL="1258888">
              <a:spcAft>
                <a:spcPts val="1200"/>
              </a:spcAft>
              <a:buFont typeface="Wingdings" panose="05000000000000000000" pitchFamily="2" charset="2"/>
              <a:buChar char="Ø"/>
            </a:pPr>
            <a:r>
              <a:rPr lang="en-US" dirty="0"/>
              <a:t> using methods that promote successful completion of tasks, </a:t>
            </a:r>
          </a:p>
          <a:p>
            <a:pPr marL="1258888">
              <a:spcAft>
                <a:spcPts val="1200"/>
              </a:spcAft>
              <a:buFont typeface="Wingdings" panose="05000000000000000000" pitchFamily="2" charset="2"/>
              <a:buChar char="Ø"/>
            </a:pPr>
            <a:r>
              <a:rPr lang="en-US" dirty="0"/>
              <a:t>conformance to DUNE requirements, and </a:t>
            </a:r>
          </a:p>
          <a:p>
            <a:pPr marL="1258888">
              <a:spcAft>
                <a:spcPts val="1200"/>
              </a:spcAft>
              <a:buFont typeface="Wingdings" panose="05000000000000000000" pitchFamily="2" charset="2"/>
              <a:buChar char="Ø"/>
            </a:pPr>
            <a:r>
              <a:rPr lang="en-US" dirty="0"/>
              <a:t>compliance with the LBNF/DUNE Integrated ESH Plan. </a:t>
            </a:r>
          </a:p>
          <a:p>
            <a:endParaRPr lang="en-US" dirty="0"/>
          </a:p>
        </p:txBody>
      </p:sp>
      <p:sp>
        <p:nvSpPr>
          <p:cNvPr id="4" name="Date Placeholder 3"/>
          <p:cNvSpPr>
            <a:spLocks noGrp="1"/>
          </p:cNvSpPr>
          <p:nvPr>
            <p:ph type="dt" sz="half"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0889BEA-2B91-403F-ADA4-053DEE04721E}" type="datetime1">
              <a:rPr kumimoji="0" lang="en-US" altLang="en-US" sz="1200" b="0" i="0" u="none" strike="noStrike" kern="1200" cap="none" spc="0" normalizeH="0" baseline="0" noProof="0" smtClean="0">
                <a:ln>
                  <a:noFill/>
                </a:ln>
                <a:solidFill>
                  <a:srgbClr val="004C97"/>
                </a:solidFill>
                <a:effectLst/>
                <a:uLnTx/>
                <a:uFillTx/>
                <a:latin typeface="Helvetica" panose="020B0604020202020204" pitchFamily="34" charset="0"/>
                <a:ea typeface="Geneva" pitchFamily="121"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6/27/2018</a:t>
            </a:fld>
            <a:endParaRPr kumimoji="0" lang="en-US" altLang="en-US" sz="1200" b="0" i="0" u="none" strike="noStrike" kern="1200" cap="none" spc="0" normalizeH="0" baseline="0" noProof="0" dirty="0">
              <a:ln>
                <a:noFill/>
              </a:ln>
              <a:solidFill>
                <a:srgbClr val="004C97"/>
              </a:solidFill>
              <a:effectLst/>
              <a:uLnTx/>
              <a:uFillTx/>
              <a:latin typeface="Helvetica" panose="020B0604020202020204" pitchFamily="34" charset="0"/>
              <a:ea typeface="Geneva" pitchFamily="121" charset="-128"/>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4C97"/>
                </a:solidFill>
                <a:effectLst/>
                <a:uLnTx/>
                <a:uFillTx/>
                <a:latin typeface="Helvetica"/>
                <a:ea typeface="ＭＳ Ｐゴシック" charset="0"/>
              </a:rPr>
              <a:t>Presenter | Presentation Title</a:t>
            </a:r>
            <a:endParaRPr kumimoji="0" lang="en-US" sz="1200" b="1" i="0" u="none" strike="noStrike" kern="1200" cap="none" spc="0" normalizeH="0" baseline="0" noProof="0" dirty="0">
              <a:ln>
                <a:noFill/>
              </a:ln>
              <a:solidFill>
                <a:srgbClr val="004C97"/>
              </a:solidFill>
              <a:effectLst/>
              <a:uLnTx/>
              <a:uFillTx/>
              <a:latin typeface="Helvetica"/>
              <a:ea typeface="ＭＳ Ｐゴシック" charset="0"/>
            </a:endParaRPr>
          </a:p>
        </p:txBody>
      </p:sp>
      <p:sp>
        <p:nvSpPr>
          <p:cNvPr id="6" name="Slide Number Placeholder 5"/>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52E9C158-AEF1-41A2-A6CE-6F0BAB305EFD}" type="slidenum">
              <a:rPr kumimoji="0" lang="en-US" altLang="en-US" sz="1200" b="0" i="0" u="none" strike="noStrike" kern="1200" cap="none" spc="0" normalizeH="0" baseline="0" noProof="0" smtClean="0">
                <a:ln>
                  <a:noFill/>
                </a:ln>
                <a:solidFill>
                  <a:srgbClr val="004C97"/>
                </a:solidFill>
                <a:effectLst/>
                <a:uLnTx/>
                <a:uFillTx/>
                <a:latin typeface="Helvetica" panose="020B0604020202020204" pitchFamily="34" charset="0"/>
                <a:ea typeface="Geneva" pitchFamily="121"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dirty="0">
              <a:ln>
                <a:noFill/>
              </a:ln>
              <a:solidFill>
                <a:srgbClr val="004C97"/>
              </a:solidFill>
              <a:effectLst/>
              <a:uLnTx/>
              <a:uFillTx/>
              <a:latin typeface="Helvetica" panose="020B0604020202020204" pitchFamily="34" charset="0"/>
              <a:ea typeface="Geneva" pitchFamily="121" charset="-128"/>
              <a:cs typeface="+mn-cs"/>
            </a:endParaRPr>
          </a:p>
        </p:txBody>
      </p:sp>
    </p:spTree>
    <p:extLst>
      <p:ext uri="{BB962C8B-B14F-4D97-AF65-F5344CB8AC3E}">
        <p14:creationId xmlns:p14="http://schemas.microsoft.com/office/powerpoint/2010/main" val="991917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Fabrication Work Processes</a:t>
            </a:r>
          </a:p>
        </p:txBody>
      </p:sp>
      <p:sp>
        <p:nvSpPr>
          <p:cNvPr id="3" name="Content Placeholder 2"/>
          <p:cNvSpPr>
            <a:spLocks noGrp="1"/>
          </p:cNvSpPr>
          <p:nvPr>
            <p:ph idx="1"/>
          </p:nvPr>
        </p:nvSpPr>
        <p:spPr/>
        <p:txBody>
          <a:bodyPr/>
          <a:lstStyle/>
          <a:p>
            <a:pPr>
              <a:spcAft>
                <a:spcPts val="1200"/>
              </a:spcAft>
            </a:pPr>
            <a:r>
              <a:rPr lang="en-US" dirty="0"/>
              <a:t>Fabrication work on the DUNE Project shall be performed to established technical standards and administrative controls using approved instructions and procedures. </a:t>
            </a:r>
          </a:p>
          <a:p>
            <a:pPr>
              <a:spcAft>
                <a:spcPts val="1200"/>
              </a:spcAft>
            </a:pPr>
            <a:r>
              <a:rPr lang="en-US" dirty="0"/>
              <a:t>Fabrication work processes with QA inspections and tests shall be documented on Travelers that are retained with the hardware item. </a:t>
            </a:r>
          </a:p>
          <a:p>
            <a:pPr>
              <a:spcAft>
                <a:spcPts val="1200"/>
              </a:spcAft>
            </a:pPr>
            <a:r>
              <a:rPr lang="en-US" dirty="0"/>
              <a:t>Items, including consumables, shall be identified and controlled to ensure their proper use and prevent the use of incorrect, unaccepted, or unidentified items. </a:t>
            </a:r>
          </a:p>
        </p:txBody>
      </p:sp>
      <p:sp>
        <p:nvSpPr>
          <p:cNvPr id="4" name="Date Placeholder 3"/>
          <p:cNvSpPr>
            <a:spLocks noGrp="1"/>
          </p:cNvSpPr>
          <p:nvPr>
            <p:ph type="dt" sz="half"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0889BEA-2B91-403F-ADA4-053DEE04721E}" type="datetime1">
              <a:rPr kumimoji="0" lang="en-US" altLang="en-US" sz="1200" b="0" i="0" u="none" strike="noStrike" kern="1200" cap="none" spc="0" normalizeH="0" baseline="0" noProof="0" smtClean="0">
                <a:ln>
                  <a:noFill/>
                </a:ln>
                <a:solidFill>
                  <a:srgbClr val="004C97"/>
                </a:solidFill>
                <a:effectLst/>
                <a:uLnTx/>
                <a:uFillTx/>
                <a:latin typeface="Helvetica" panose="020B0604020202020204" pitchFamily="34" charset="0"/>
                <a:ea typeface="Geneva" pitchFamily="121"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6/27/2018</a:t>
            </a:fld>
            <a:endParaRPr kumimoji="0" lang="en-US" altLang="en-US" sz="1200" b="0" i="0" u="none" strike="noStrike" kern="1200" cap="none" spc="0" normalizeH="0" baseline="0" noProof="0" dirty="0">
              <a:ln>
                <a:noFill/>
              </a:ln>
              <a:solidFill>
                <a:srgbClr val="004C97"/>
              </a:solidFill>
              <a:effectLst/>
              <a:uLnTx/>
              <a:uFillTx/>
              <a:latin typeface="Helvetica" panose="020B0604020202020204" pitchFamily="34" charset="0"/>
              <a:ea typeface="Geneva" pitchFamily="121" charset="-128"/>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ＭＳ Ｐゴシック" charset="0"/>
              </a:rPr>
              <a:t>Presenter | Presentation Title</a:t>
            </a:r>
            <a:endParaRPr kumimoji="0" lang="en-US" sz="1200" b="1" i="0" u="none" strike="noStrike" kern="1200" cap="none" spc="0" normalizeH="0" baseline="0" noProof="0" dirty="0">
              <a:ln>
                <a:noFill/>
              </a:ln>
              <a:solidFill>
                <a:srgbClr val="004C97"/>
              </a:solidFill>
              <a:effectLst/>
              <a:uLnTx/>
              <a:uFillTx/>
              <a:latin typeface="Helvetica"/>
              <a:ea typeface="ＭＳ Ｐゴシック" charset="0"/>
            </a:endParaRPr>
          </a:p>
        </p:txBody>
      </p:sp>
      <p:sp>
        <p:nvSpPr>
          <p:cNvPr id="6" name="Slide Number Placeholder 5"/>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52E9C158-AEF1-41A2-A6CE-6F0BAB305EFD}" type="slidenum">
              <a:rPr kumimoji="0" lang="en-US" altLang="en-US" sz="1200" b="0" i="0" u="none" strike="noStrike" kern="1200" cap="none" spc="0" normalizeH="0" baseline="0" noProof="0" smtClean="0">
                <a:ln>
                  <a:noFill/>
                </a:ln>
                <a:solidFill>
                  <a:srgbClr val="004C97"/>
                </a:solidFill>
                <a:effectLst/>
                <a:uLnTx/>
                <a:uFillTx/>
                <a:latin typeface="Helvetica" panose="020B0604020202020204" pitchFamily="34" charset="0"/>
                <a:ea typeface="Geneva" pitchFamily="121"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dirty="0">
              <a:ln>
                <a:noFill/>
              </a:ln>
              <a:solidFill>
                <a:srgbClr val="004C97"/>
              </a:solidFill>
              <a:effectLst/>
              <a:uLnTx/>
              <a:uFillTx/>
              <a:latin typeface="Helvetica" panose="020B0604020202020204" pitchFamily="34" charset="0"/>
              <a:ea typeface="Geneva" pitchFamily="121" charset="-128"/>
              <a:cs typeface="+mn-cs"/>
            </a:endParaRPr>
          </a:p>
        </p:txBody>
      </p:sp>
    </p:spTree>
    <p:extLst>
      <p:ext uri="{BB962C8B-B14F-4D97-AF65-F5344CB8AC3E}">
        <p14:creationId xmlns:p14="http://schemas.microsoft.com/office/powerpoint/2010/main" val="2509741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0ED49-3A9B-4550-86BD-F1BE172A670B}"/>
              </a:ext>
            </a:extLst>
          </p:cNvPr>
          <p:cNvSpPr>
            <a:spLocks noGrp="1"/>
          </p:cNvSpPr>
          <p:nvPr>
            <p:ph type="title"/>
          </p:nvPr>
        </p:nvSpPr>
        <p:spPr/>
        <p:txBody>
          <a:bodyPr/>
          <a:lstStyle/>
          <a:p>
            <a:r>
              <a:rPr lang="en-US" dirty="0"/>
              <a:t>Fabrication Work Processes</a:t>
            </a:r>
          </a:p>
        </p:txBody>
      </p:sp>
      <p:sp>
        <p:nvSpPr>
          <p:cNvPr id="3" name="Content Placeholder 2">
            <a:extLst>
              <a:ext uri="{FF2B5EF4-FFF2-40B4-BE49-F238E27FC236}">
                <a16:creationId xmlns:a16="http://schemas.microsoft.com/office/drawing/2014/main" id="{F42B6E7A-75E2-4A6F-B3E4-521F2CD7D198}"/>
              </a:ext>
            </a:extLst>
          </p:cNvPr>
          <p:cNvSpPr>
            <a:spLocks noGrp="1"/>
          </p:cNvSpPr>
          <p:nvPr>
            <p:ph idx="1"/>
          </p:nvPr>
        </p:nvSpPr>
        <p:spPr/>
        <p:txBody>
          <a:bodyPr/>
          <a:lstStyle/>
          <a:p>
            <a:r>
              <a:rPr lang="en-US" dirty="0"/>
              <a:t>The Projects will define a system of controls to ensure that items are:</a:t>
            </a:r>
          </a:p>
          <a:p>
            <a:pPr marL="1258888">
              <a:buFont typeface="Wingdings" panose="05000000000000000000" pitchFamily="2" charset="2"/>
              <a:buChar char="Ø"/>
            </a:pPr>
            <a:r>
              <a:rPr lang="en-US" dirty="0"/>
              <a:t> handled, </a:t>
            </a:r>
          </a:p>
          <a:p>
            <a:pPr marL="1258888">
              <a:buFont typeface="Wingdings" panose="05000000000000000000" pitchFamily="2" charset="2"/>
              <a:buChar char="Ø"/>
            </a:pPr>
            <a:r>
              <a:rPr lang="en-US" dirty="0"/>
              <a:t>stored, </a:t>
            </a:r>
          </a:p>
          <a:p>
            <a:pPr marL="1258888">
              <a:buFont typeface="Wingdings" panose="05000000000000000000" pitchFamily="2" charset="2"/>
              <a:buChar char="Ø"/>
            </a:pPr>
            <a:r>
              <a:rPr lang="en-US" dirty="0"/>
              <a:t>shipped, </a:t>
            </a:r>
          </a:p>
          <a:p>
            <a:pPr marL="1258888">
              <a:buFont typeface="Wingdings" panose="05000000000000000000" pitchFamily="2" charset="2"/>
              <a:buChar char="Ø"/>
            </a:pPr>
            <a:r>
              <a:rPr lang="en-US" dirty="0"/>
              <a:t>cleaned, and </a:t>
            </a:r>
          </a:p>
          <a:p>
            <a:pPr marL="1258888">
              <a:buFont typeface="Wingdings" panose="05000000000000000000" pitchFamily="2" charset="2"/>
              <a:buChar char="Ø"/>
            </a:pPr>
            <a:r>
              <a:rPr lang="en-US" dirty="0"/>
              <a:t>preserved to prevent them from deteriorating, being damaged, or becoming lost. </a:t>
            </a:r>
          </a:p>
          <a:p>
            <a:pPr marL="1258888">
              <a:buFont typeface="Wingdings" panose="05000000000000000000" pitchFamily="2" charset="2"/>
              <a:buChar char="Ø"/>
            </a:pPr>
            <a:endParaRPr lang="en-US" dirty="0"/>
          </a:p>
          <a:p>
            <a:r>
              <a:rPr lang="en-US" dirty="0"/>
              <a:t>Equipment used for process monitoring or data collection shall be calibrated and maintained.</a:t>
            </a:r>
          </a:p>
          <a:p>
            <a:endParaRPr lang="en-US" dirty="0"/>
          </a:p>
        </p:txBody>
      </p:sp>
      <p:sp>
        <p:nvSpPr>
          <p:cNvPr id="4" name="Date Placeholder 3">
            <a:extLst>
              <a:ext uri="{FF2B5EF4-FFF2-40B4-BE49-F238E27FC236}">
                <a16:creationId xmlns:a16="http://schemas.microsoft.com/office/drawing/2014/main" id="{0BB06C2E-3ECF-434F-8A03-AEC71EC90CD3}"/>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C9F7B99A-B642-4466-8DFC-9FEE73239DE3}"/>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900901FD-7252-4DAF-A360-F36A1F985597}"/>
              </a:ext>
            </a:extLst>
          </p:cNvPr>
          <p:cNvSpPr>
            <a:spLocks noGrp="1"/>
          </p:cNvSpPr>
          <p:nvPr>
            <p:ph type="sldNum" sz="quarter" idx="12"/>
          </p:nvPr>
        </p:nvSpPr>
        <p:spPr/>
        <p:txBody>
          <a:bodyPr/>
          <a:lstStyle/>
          <a:p>
            <a:fld id="{52E9C158-AEF1-41A2-A6CE-6F0BAB305EFD}" type="slidenum">
              <a:rPr lang="en-US" altLang="en-US" smtClean="0"/>
              <a:pPr/>
              <a:t>14</a:t>
            </a:fld>
            <a:endParaRPr lang="en-US" altLang="en-US"/>
          </a:p>
        </p:txBody>
      </p:sp>
    </p:spTree>
    <p:extLst>
      <p:ext uri="{BB962C8B-B14F-4D97-AF65-F5344CB8AC3E}">
        <p14:creationId xmlns:p14="http://schemas.microsoft.com/office/powerpoint/2010/main" val="269424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16F0-A736-4286-84D7-F9F989EC5A26}"/>
              </a:ext>
            </a:extLst>
          </p:cNvPr>
          <p:cNvSpPr>
            <a:spLocks noGrp="1"/>
          </p:cNvSpPr>
          <p:nvPr>
            <p:ph type="title"/>
          </p:nvPr>
        </p:nvSpPr>
        <p:spPr/>
        <p:txBody>
          <a:bodyPr/>
          <a:lstStyle/>
          <a:p>
            <a:r>
              <a:rPr lang="en-US" dirty="0"/>
              <a:t>Design</a:t>
            </a:r>
          </a:p>
        </p:txBody>
      </p:sp>
      <p:sp>
        <p:nvSpPr>
          <p:cNvPr id="3" name="Content Placeholder 2">
            <a:extLst>
              <a:ext uri="{FF2B5EF4-FFF2-40B4-BE49-F238E27FC236}">
                <a16:creationId xmlns:a16="http://schemas.microsoft.com/office/drawing/2014/main" id="{7329A30D-8142-4EE8-8845-C517B4CC8A13}"/>
              </a:ext>
            </a:extLst>
          </p:cNvPr>
          <p:cNvSpPr>
            <a:spLocks noGrp="1"/>
          </p:cNvSpPr>
          <p:nvPr>
            <p:ph idx="1"/>
          </p:nvPr>
        </p:nvSpPr>
        <p:spPr/>
        <p:txBody>
          <a:bodyPr/>
          <a:lstStyle/>
          <a:p>
            <a:pPr>
              <a:spcAft>
                <a:spcPts val="1200"/>
              </a:spcAft>
            </a:pPr>
            <a:r>
              <a:rPr lang="en-US" dirty="0"/>
              <a:t>The LBNF/DUNE design process provides appropriate control of design inputs and design products. </a:t>
            </a:r>
          </a:p>
          <a:p>
            <a:pPr>
              <a:spcAft>
                <a:spcPts val="1200"/>
              </a:spcAft>
            </a:pPr>
            <a:r>
              <a:rPr lang="en-US" dirty="0"/>
              <a:t>The primary design inputs are the scientific/engineering requirements (physics requirements, detector requirements, specifications, drawings, engineering reports, etc.).</a:t>
            </a:r>
          </a:p>
          <a:p>
            <a:pPr>
              <a:spcAft>
                <a:spcPts val="1200"/>
              </a:spcAft>
            </a:pPr>
            <a:r>
              <a:rPr lang="en-US" dirty="0"/>
              <a:t>The basis of the design process requires sound engineering judgment and practices, adherence to scientific principles, and use of applicable orders, codes and standards. </a:t>
            </a:r>
          </a:p>
          <a:p>
            <a:pPr>
              <a:spcAft>
                <a:spcPts val="1200"/>
              </a:spcAft>
            </a:pPr>
            <a:r>
              <a:rPr lang="en-US" dirty="0"/>
              <a:t>This basis of the design process naturally incorporates environment, health and safety concerns.</a:t>
            </a:r>
          </a:p>
          <a:p>
            <a:pPr>
              <a:spcAft>
                <a:spcPts val="1200"/>
              </a:spcAft>
            </a:pPr>
            <a:endParaRPr lang="en-US" dirty="0"/>
          </a:p>
        </p:txBody>
      </p:sp>
      <p:sp>
        <p:nvSpPr>
          <p:cNvPr id="4" name="Date Placeholder 3">
            <a:extLst>
              <a:ext uri="{FF2B5EF4-FFF2-40B4-BE49-F238E27FC236}">
                <a16:creationId xmlns:a16="http://schemas.microsoft.com/office/drawing/2014/main" id="{E9693F9B-65AF-4429-B49E-F75411FA100E}"/>
              </a:ext>
            </a:extLst>
          </p:cNvPr>
          <p:cNvSpPr>
            <a:spLocks noGrp="1"/>
          </p:cNvSpPr>
          <p:nvPr>
            <p:ph type="dt" sz="half"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0889BEA-2B91-403F-ADA4-053DEE04721E}" type="datetime1">
              <a:rPr kumimoji="0" lang="en-US" altLang="en-US" sz="1200" b="0" i="0" u="none" strike="noStrike" kern="1200" cap="none" spc="0" normalizeH="0" baseline="0" noProof="0" smtClean="0">
                <a:ln>
                  <a:noFill/>
                </a:ln>
                <a:solidFill>
                  <a:srgbClr val="004C97"/>
                </a:solidFill>
                <a:effectLst/>
                <a:uLnTx/>
                <a:uFillTx/>
                <a:latin typeface="Helvetica" panose="020B0604020202020204" pitchFamily="34" charset="0"/>
                <a:ea typeface="Geneva" pitchFamily="121"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6/27/2018</a:t>
            </a:fld>
            <a:endParaRPr kumimoji="0" lang="en-US" altLang="en-US" sz="1200" b="0" i="0" u="none" strike="noStrike" kern="1200" cap="none" spc="0" normalizeH="0" baseline="0" noProof="0" dirty="0">
              <a:ln>
                <a:noFill/>
              </a:ln>
              <a:solidFill>
                <a:srgbClr val="004C97"/>
              </a:solidFill>
              <a:effectLst/>
              <a:uLnTx/>
              <a:uFillTx/>
              <a:latin typeface="Helvetica" panose="020B0604020202020204" pitchFamily="34" charset="0"/>
              <a:ea typeface="Geneva" pitchFamily="121" charset="-128"/>
              <a:cs typeface="+mn-cs"/>
            </a:endParaRPr>
          </a:p>
        </p:txBody>
      </p:sp>
      <p:sp>
        <p:nvSpPr>
          <p:cNvPr id="5" name="Footer Placeholder 4">
            <a:extLst>
              <a:ext uri="{FF2B5EF4-FFF2-40B4-BE49-F238E27FC236}">
                <a16:creationId xmlns:a16="http://schemas.microsoft.com/office/drawing/2014/main" id="{8F1C0DE1-A15B-447C-8949-379E9FCA3EE5}"/>
              </a:ext>
            </a:extLst>
          </p:cNvPr>
          <p:cNvSpPr>
            <a:spLocks noGrp="1"/>
          </p:cNvSpPr>
          <p:nvPr>
            <p:ph type="ftr" sz="quarter" idx="11"/>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4C97"/>
                </a:solidFill>
                <a:effectLst/>
                <a:uLnTx/>
                <a:uFillTx/>
                <a:latin typeface="Helvetica"/>
                <a:ea typeface="ＭＳ Ｐゴシック" charset="0"/>
              </a:rPr>
              <a:t>Presenter | Presentation Title</a:t>
            </a:r>
            <a:endParaRPr kumimoji="0" lang="en-US" sz="1200" b="1" i="0" u="none" strike="noStrike" kern="1200" cap="none" spc="0" normalizeH="0" baseline="0" noProof="0" dirty="0">
              <a:ln>
                <a:noFill/>
              </a:ln>
              <a:solidFill>
                <a:srgbClr val="004C97"/>
              </a:solidFill>
              <a:effectLst/>
              <a:uLnTx/>
              <a:uFillTx/>
              <a:latin typeface="Helvetica"/>
              <a:ea typeface="ＭＳ Ｐゴシック" charset="0"/>
            </a:endParaRPr>
          </a:p>
        </p:txBody>
      </p:sp>
      <p:sp>
        <p:nvSpPr>
          <p:cNvPr id="6" name="Slide Number Placeholder 5">
            <a:extLst>
              <a:ext uri="{FF2B5EF4-FFF2-40B4-BE49-F238E27FC236}">
                <a16:creationId xmlns:a16="http://schemas.microsoft.com/office/drawing/2014/main" id="{99DBC566-8BC0-45B4-9FCB-01DF31D2DFF6}"/>
              </a:ext>
            </a:extLst>
          </p:cNvPr>
          <p:cNvSpPr>
            <a:spLocks noGrp="1"/>
          </p:cNvSpPr>
          <p:nvPr>
            <p:ph type="sldNum" sz="quarter" idx="12"/>
          </p:nvPr>
        </p:nvSpPr>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52E9C158-AEF1-41A2-A6CE-6F0BAB305EFD}" type="slidenum">
              <a:rPr kumimoji="0" lang="en-US" altLang="en-US" sz="1200" b="0" i="0" u="none" strike="noStrike" kern="1200" cap="none" spc="0" normalizeH="0" baseline="0" noProof="0" smtClean="0">
                <a:ln>
                  <a:noFill/>
                </a:ln>
                <a:solidFill>
                  <a:srgbClr val="004C97"/>
                </a:solidFill>
                <a:effectLst/>
                <a:uLnTx/>
                <a:uFillTx/>
                <a:latin typeface="Helvetica" panose="020B0604020202020204" pitchFamily="34" charset="0"/>
                <a:ea typeface="Geneva" pitchFamily="121"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srgbClr val="004C97"/>
              </a:solidFill>
              <a:effectLst/>
              <a:uLnTx/>
              <a:uFillTx/>
              <a:latin typeface="Helvetica" panose="020B0604020202020204" pitchFamily="34" charset="0"/>
              <a:ea typeface="Geneva" pitchFamily="121" charset="-128"/>
              <a:cs typeface="+mn-cs"/>
            </a:endParaRPr>
          </a:p>
        </p:txBody>
      </p:sp>
    </p:spTree>
    <p:extLst>
      <p:ext uri="{BB962C8B-B14F-4D97-AF65-F5344CB8AC3E}">
        <p14:creationId xmlns:p14="http://schemas.microsoft.com/office/powerpoint/2010/main" val="1078712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B575-A0BE-47F3-A099-50DA555E64F2}"/>
              </a:ext>
            </a:extLst>
          </p:cNvPr>
          <p:cNvSpPr>
            <a:spLocks noGrp="1"/>
          </p:cNvSpPr>
          <p:nvPr>
            <p:ph type="title"/>
          </p:nvPr>
        </p:nvSpPr>
        <p:spPr/>
        <p:txBody>
          <a:bodyPr/>
          <a:lstStyle/>
          <a:p>
            <a:r>
              <a:rPr lang="en-US" dirty="0"/>
              <a:t>Design</a:t>
            </a:r>
          </a:p>
        </p:txBody>
      </p:sp>
      <p:sp>
        <p:nvSpPr>
          <p:cNvPr id="3" name="Content Placeholder 2">
            <a:extLst>
              <a:ext uri="{FF2B5EF4-FFF2-40B4-BE49-F238E27FC236}">
                <a16:creationId xmlns:a16="http://schemas.microsoft.com/office/drawing/2014/main" id="{BE58EEBA-9A93-49A8-A8AF-78CAE250B622}"/>
              </a:ext>
            </a:extLst>
          </p:cNvPr>
          <p:cNvSpPr>
            <a:spLocks noGrp="1"/>
          </p:cNvSpPr>
          <p:nvPr>
            <p:ph idx="1"/>
          </p:nvPr>
        </p:nvSpPr>
        <p:spPr/>
        <p:txBody>
          <a:bodyPr/>
          <a:lstStyle/>
          <a:p>
            <a:r>
              <a:rPr lang="en-US" dirty="0"/>
              <a:t>Work groups will begin preliminary design of DUNE by breaking their work down into sets of engineering drawings, specifications and reports.</a:t>
            </a:r>
          </a:p>
          <a:p>
            <a:endParaRPr lang="en-US" dirty="0"/>
          </a:p>
          <a:p>
            <a:r>
              <a:rPr lang="en-US" dirty="0"/>
              <a:t>Throughout the design process, engineers and designers work with LBNF/DUNE Sub-Project Managers, Consortia Leaders and the LBNF/DUNE QAM to determine QA inspection criteria of fabricated products and installations. </a:t>
            </a:r>
          </a:p>
          <a:p>
            <a:endParaRPr lang="en-US" dirty="0"/>
          </a:p>
        </p:txBody>
      </p:sp>
      <p:sp>
        <p:nvSpPr>
          <p:cNvPr id="4" name="Date Placeholder 3">
            <a:extLst>
              <a:ext uri="{FF2B5EF4-FFF2-40B4-BE49-F238E27FC236}">
                <a16:creationId xmlns:a16="http://schemas.microsoft.com/office/drawing/2014/main" id="{B65C9188-AF14-4212-ACE1-991A70F8CA2E}"/>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513B039D-055A-4FEA-9470-5CF6D14BE079}"/>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263A33FE-D660-40A0-98CA-1305D48D7668}"/>
              </a:ext>
            </a:extLst>
          </p:cNvPr>
          <p:cNvSpPr>
            <a:spLocks noGrp="1"/>
          </p:cNvSpPr>
          <p:nvPr>
            <p:ph type="sldNum" sz="quarter" idx="12"/>
          </p:nvPr>
        </p:nvSpPr>
        <p:spPr/>
        <p:txBody>
          <a:bodyPr/>
          <a:lstStyle/>
          <a:p>
            <a:fld id="{52E9C158-AEF1-41A2-A6CE-6F0BAB305EFD}" type="slidenum">
              <a:rPr lang="en-US" altLang="en-US" smtClean="0"/>
              <a:pPr/>
              <a:t>16</a:t>
            </a:fld>
            <a:endParaRPr lang="en-US" altLang="en-US"/>
          </a:p>
        </p:txBody>
      </p:sp>
    </p:spTree>
    <p:extLst>
      <p:ext uri="{BB962C8B-B14F-4D97-AF65-F5344CB8AC3E}">
        <p14:creationId xmlns:p14="http://schemas.microsoft.com/office/powerpoint/2010/main" val="744356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729E4-18FD-4A14-9B40-452FC6D04CB6}"/>
              </a:ext>
            </a:extLst>
          </p:cNvPr>
          <p:cNvSpPr>
            <a:spLocks noGrp="1"/>
          </p:cNvSpPr>
          <p:nvPr>
            <p:ph type="title"/>
          </p:nvPr>
        </p:nvSpPr>
        <p:spPr/>
        <p:txBody>
          <a:bodyPr/>
          <a:lstStyle/>
          <a:p>
            <a:r>
              <a:rPr lang="en-US" dirty="0"/>
              <a:t>Design</a:t>
            </a:r>
          </a:p>
        </p:txBody>
      </p:sp>
      <p:sp>
        <p:nvSpPr>
          <p:cNvPr id="3" name="Content Placeholder 2">
            <a:extLst>
              <a:ext uri="{FF2B5EF4-FFF2-40B4-BE49-F238E27FC236}">
                <a16:creationId xmlns:a16="http://schemas.microsoft.com/office/drawing/2014/main" id="{BF23366B-76DC-4CE2-8B1A-BAED3D48AB2B}"/>
              </a:ext>
            </a:extLst>
          </p:cNvPr>
          <p:cNvSpPr>
            <a:spLocks noGrp="1"/>
          </p:cNvSpPr>
          <p:nvPr>
            <p:ph idx="1"/>
          </p:nvPr>
        </p:nvSpPr>
        <p:spPr/>
        <p:txBody>
          <a:bodyPr/>
          <a:lstStyle/>
          <a:p>
            <a:r>
              <a:rPr lang="en-US" dirty="0"/>
              <a:t>Close coordination must be made with LBNF/DUNE scientists to assure the engineering satisfies the scientific requirements of the experiment. </a:t>
            </a:r>
          </a:p>
          <a:p>
            <a:endParaRPr lang="en-US" dirty="0"/>
          </a:p>
          <a:p>
            <a:r>
              <a:rPr lang="en-US" dirty="0"/>
              <a:t>Final Design work sets the final Quality Assurance parameters for the parts, assemblies and installations. </a:t>
            </a:r>
          </a:p>
          <a:p>
            <a:endParaRPr lang="en-US" dirty="0"/>
          </a:p>
          <a:p>
            <a:r>
              <a:rPr lang="en-US" dirty="0"/>
              <a:t>Design during Final Design and production is confined to Change-Controlled changes,; and, minor changes necessary to facilitate production, drawing error correction, material substitutions and similar functional areas.</a:t>
            </a:r>
          </a:p>
          <a:p>
            <a:endParaRPr lang="en-US" dirty="0"/>
          </a:p>
        </p:txBody>
      </p:sp>
      <p:sp>
        <p:nvSpPr>
          <p:cNvPr id="4" name="Date Placeholder 3">
            <a:extLst>
              <a:ext uri="{FF2B5EF4-FFF2-40B4-BE49-F238E27FC236}">
                <a16:creationId xmlns:a16="http://schemas.microsoft.com/office/drawing/2014/main" id="{5B72216D-6B32-4DC1-8AAF-D7CE7D382703}"/>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749DA51D-E1FD-40D5-87AD-0D410F1DAF91}"/>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32559C72-CDE5-488C-BD58-185893E9B901}"/>
              </a:ext>
            </a:extLst>
          </p:cNvPr>
          <p:cNvSpPr>
            <a:spLocks noGrp="1"/>
          </p:cNvSpPr>
          <p:nvPr>
            <p:ph type="sldNum" sz="quarter" idx="12"/>
          </p:nvPr>
        </p:nvSpPr>
        <p:spPr/>
        <p:txBody>
          <a:bodyPr/>
          <a:lstStyle/>
          <a:p>
            <a:fld id="{52E9C158-AEF1-41A2-A6CE-6F0BAB305EFD}" type="slidenum">
              <a:rPr lang="en-US" altLang="en-US" smtClean="0"/>
              <a:pPr/>
              <a:t>17</a:t>
            </a:fld>
            <a:endParaRPr lang="en-US" altLang="en-US"/>
          </a:p>
        </p:txBody>
      </p:sp>
    </p:spTree>
    <p:extLst>
      <p:ext uri="{BB962C8B-B14F-4D97-AF65-F5344CB8AC3E}">
        <p14:creationId xmlns:p14="http://schemas.microsoft.com/office/powerpoint/2010/main" val="138085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707A7-3738-49FE-96FA-3BF92A7021E2}"/>
              </a:ext>
            </a:extLst>
          </p:cNvPr>
          <p:cNvSpPr>
            <a:spLocks noGrp="1"/>
          </p:cNvSpPr>
          <p:nvPr>
            <p:ph type="title"/>
          </p:nvPr>
        </p:nvSpPr>
        <p:spPr/>
        <p:txBody>
          <a:bodyPr/>
          <a:lstStyle/>
          <a:p>
            <a:r>
              <a:rPr lang="en-US" dirty="0"/>
              <a:t>Procurement</a:t>
            </a:r>
          </a:p>
        </p:txBody>
      </p:sp>
      <p:sp>
        <p:nvSpPr>
          <p:cNvPr id="3" name="Content Placeholder 2">
            <a:extLst>
              <a:ext uri="{FF2B5EF4-FFF2-40B4-BE49-F238E27FC236}">
                <a16:creationId xmlns:a16="http://schemas.microsoft.com/office/drawing/2014/main" id="{3C3B9578-0214-47A2-BD86-A459E8F1FF3B}"/>
              </a:ext>
            </a:extLst>
          </p:cNvPr>
          <p:cNvSpPr>
            <a:spLocks noGrp="1"/>
          </p:cNvSpPr>
          <p:nvPr>
            <p:ph idx="1"/>
          </p:nvPr>
        </p:nvSpPr>
        <p:spPr/>
        <p:txBody>
          <a:bodyPr/>
          <a:lstStyle/>
          <a:p>
            <a:r>
              <a:rPr lang="en-US" dirty="0"/>
              <a:t>When procuring material or items, the following factors will be considered for review and approval of this documentation:</a:t>
            </a:r>
          </a:p>
          <a:p>
            <a:endParaRPr lang="en-US" dirty="0"/>
          </a:p>
          <a:p>
            <a:pPr marL="1030288">
              <a:buFont typeface="Wingdings" panose="05000000000000000000" pitchFamily="2" charset="2"/>
              <a:buChar char="Ø"/>
            </a:pPr>
            <a:r>
              <a:rPr lang="en-US" dirty="0"/>
              <a:t>Inclusion of technical performance requirements</a:t>
            </a:r>
          </a:p>
          <a:p>
            <a:pPr marL="1030288">
              <a:buFont typeface="Wingdings" panose="05000000000000000000" pitchFamily="2" charset="2"/>
              <a:buChar char="Ø"/>
            </a:pPr>
            <a:r>
              <a:rPr lang="en-US" dirty="0"/>
              <a:t>Identification of required codes and standards, laws and regulations</a:t>
            </a:r>
          </a:p>
          <a:p>
            <a:pPr marL="1030288">
              <a:buFont typeface="Wingdings" panose="05000000000000000000" pitchFamily="2" charset="2"/>
              <a:buChar char="Ø"/>
            </a:pPr>
            <a:r>
              <a:rPr lang="en-US" dirty="0"/>
              <a:t>Inclusion of acceptance criteria, including requirements for receiving inspection and/or source inspection</a:t>
            </a:r>
          </a:p>
          <a:p>
            <a:pPr marL="1030288">
              <a:buFont typeface="Wingdings" panose="05000000000000000000" pitchFamily="2" charset="2"/>
              <a:buChar char="Ø"/>
            </a:pPr>
            <a:r>
              <a:rPr lang="en-US" dirty="0"/>
              <a:t>DUNE requirements for vendor qualifications and certifications</a:t>
            </a:r>
          </a:p>
          <a:p>
            <a:pPr marL="1030288">
              <a:buFont typeface="Wingdings" panose="05000000000000000000" pitchFamily="2" charset="2"/>
              <a:buChar char="Ø"/>
            </a:pPr>
            <a:r>
              <a:rPr lang="en-US" dirty="0"/>
              <a:t>DUNE intention to perform acceptance sampling in lieu of full inspection and test item acceptance</a:t>
            </a:r>
          </a:p>
        </p:txBody>
      </p:sp>
      <p:sp>
        <p:nvSpPr>
          <p:cNvPr id="4" name="Date Placeholder 3">
            <a:extLst>
              <a:ext uri="{FF2B5EF4-FFF2-40B4-BE49-F238E27FC236}">
                <a16:creationId xmlns:a16="http://schemas.microsoft.com/office/drawing/2014/main" id="{A239A8BF-5BFE-4903-AFFE-E2CE9C7D6114}"/>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B483F86E-7A69-4956-B8A3-6827C49EED3C}"/>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1B7FB46F-5538-496D-851F-CD53132276E3}"/>
              </a:ext>
            </a:extLst>
          </p:cNvPr>
          <p:cNvSpPr>
            <a:spLocks noGrp="1"/>
          </p:cNvSpPr>
          <p:nvPr>
            <p:ph type="sldNum" sz="quarter" idx="12"/>
          </p:nvPr>
        </p:nvSpPr>
        <p:spPr/>
        <p:txBody>
          <a:bodyPr/>
          <a:lstStyle/>
          <a:p>
            <a:fld id="{52E9C158-AEF1-41A2-A6CE-6F0BAB305EFD}" type="slidenum">
              <a:rPr lang="en-US" altLang="en-US" smtClean="0"/>
              <a:pPr/>
              <a:t>18</a:t>
            </a:fld>
            <a:endParaRPr lang="en-US" altLang="en-US"/>
          </a:p>
        </p:txBody>
      </p:sp>
    </p:spTree>
    <p:extLst>
      <p:ext uri="{BB962C8B-B14F-4D97-AF65-F5344CB8AC3E}">
        <p14:creationId xmlns:p14="http://schemas.microsoft.com/office/powerpoint/2010/main" val="3178242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205F6-0C7F-4393-9193-1D91E358BD22}"/>
              </a:ext>
            </a:extLst>
          </p:cNvPr>
          <p:cNvSpPr>
            <a:spLocks noGrp="1"/>
          </p:cNvSpPr>
          <p:nvPr>
            <p:ph type="title"/>
          </p:nvPr>
        </p:nvSpPr>
        <p:spPr/>
        <p:txBody>
          <a:bodyPr/>
          <a:lstStyle/>
          <a:p>
            <a:r>
              <a:rPr lang="en-US" dirty="0"/>
              <a:t>Inspection and Acceptance Testing</a:t>
            </a:r>
          </a:p>
        </p:txBody>
      </p:sp>
      <p:sp>
        <p:nvSpPr>
          <p:cNvPr id="3" name="Content Placeholder 2">
            <a:extLst>
              <a:ext uri="{FF2B5EF4-FFF2-40B4-BE49-F238E27FC236}">
                <a16:creationId xmlns:a16="http://schemas.microsoft.com/office/drawing/2014/main" id="{9ACB4307-AD16-47AD-8501-B010626214B0}"/>
              </a:ext>
            </a:extLst>
          </p:cNvPr>
          <p:cNvSpPr>
            <a:spLocks noGrp="1"/>
          </p:cNvSpPr>
          <p:nvPr>
            <p:ph idx="1"/>
          </p:nvPr>
        </p:nvSpPr>
        <p:spPr/>
        <p:txBody>
          <a:bodyPr/>
          <a:lstStyle/>
          <a:p>
            <a:r>
              <a:rPr lang="en-US" dirty="0"/>
              <a:t>Inspections and tests are performed in order to verify that the physical and functional aspects of items, services, and processes meet requirements and are fit for use. </a:t>
            </a:r>
          </a:p>
          <a:p>
            <a:endParaRPr lang="en-US" dirty="0"/>
          </a:p>
          <a:p>
            <a:r>
              <a:rPr lang="en-US" dirty="0"/>
              <a:t>The performance expectations, inspections, and tests are considered during the design phase and, where appropriate, are specified in the design output and/or procurement documents.</a:t>
            </a:r>
          </a:p>
          <a:p>
            <a:endParaRPr lang="en-US" dirty="0"/>
          </a:p>
          <a:p>
            <a:r>
              <a:rPr lang="en-US" dirty="0"/>
              <a:t>Consortia Design Authority is responsible for specifying when/what type of inspection is required and for ensuring that adequate inspections are performed.</a:t>
            </a:r>
          </a:p>
        </p:txBody>
      </p:sp>
      <p:sp>
        <p:nvSpPr>
          <p:cNvPr id="4" name="Date Placeholder 3">
            <a:extLst>
              <a:ext uri="{FF2B5EF4-FFF2-40B4-BE49-F238E27FC236}">
                <a16:creationId xmlns:a16="http://schemas.microsoft.com/office/drawing/2014/main" id="{1D7C2D6D-E8DC-494A-83C2-14F3911C14CA}"/>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A41F9F85-99F3-4ECD-91CB-319446944AAA}"/>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07CDAC37-323F-458B-A97E-047F1A7D9A7A}"/>
              </a:ext>
            </a:extLst>
          </p:cNvPr>
          <p:cNvSpPr>
            <a:spLocks noGrp="1"/>
          </p:cNvSpPr>
          <p:nvPr>
            <p:ph type="sldNum" sz="quarter" idx="12"/>
          </p:nvPr>
        </p:nvSpPr>
        <p:spPr/>
        <p:txBody>
          <a:bodyPr/>
          <a:lstStyle/>
          <a:p>
            <a:fld id="{52E9C158-AEF1-41A2-A6CE-6F0BAB305EFD}" type="slidenum">
              <a:rPr lang="en-US" altLang="en-US" smtClean="0"/>
              <a:pPr/>
              <a:t>19</a:t>
            </a:fld>
            <a:endParaRPr lang="en-US" altLang="en-US"/>
          </a:p>
        </p:txBody>
      </p:sp>
    </p:spTree>
    <p:extLst>
      <p:ext uri="{BB962C8B-B14F-4D97-AF65-F5344CB8AC3E}">
        <p14:creationId xmlns:p14="http://schemas.microsoft.com/office/powerpoint/2010/main" val="406829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93982-79CD-44D6-98E2-7539638198C7}"/>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1C07D470-23C4-4B28-BF03-011C314B08F5}"/>
              </a:ext>
            </a:extLst>
          </p:cNvPr>
          <p:cNvSpPr>
            <a:spLocks noGrp="1"/>
          </p:cNvSpPr>
          <p:nvPr>
            <p:ph idx="1"/>
          </p:nvPr>
        </p:nvSpPr>
        <p:spPr/>
        <p:txBody>
          <a:bodyPr/>
          <a:lstStyle/>
          <a:p>
            <a:r>
              <a:rPr lang="en-US" dirty="0"/>
              <a:t>DUNE Quality Assurance Plan Overview</a:t>
            </a:r>
          </a:p>
          <a:p>
            <a:endParaRPr lang="en-US" dirty="0"/>
          </a:p>
          <a:p>
            <a:r>
              <a:rPr lang="en-US" dirty="0"/>
              <a:t>Quality Assurance Responsibilities</a:t>
            </a:r>
          </a:p>
          <a:p>
            <a:endParaRPr lang="en-US" dirty="0"/>
          </a:p>
          <a:p>
            <a:r>
              <a:rPr lang="en-US" dirty="0"/>
              <a:t>Quality Assurance Value to DUNE</a:t>
            </a:r>
          </a:p>
          <a:p>
            <a:endParaRPr lang="en-US" dirty="0"/>
          </a:p>
          <a:p>
            <a:r>
              <a:rPr lang="en-US" dirty="0"/>
              <a:t>Lesson Learned </a:t>
            </a:r>
          </a:p>
        </p:txBody>
      </p:sp>
      <p:sp>
        <p:nvSpPr>
          <p:cNvPr id="4" name="Date Placeholder 3">
            <a:extLst>
              <a:ext uri="{FF2B5EF4-FFF2-40B4-BE49-F238E27FC236}">
                <a16:creationId xmlns:a16="http://schemas.microsoft.com/office/drawing/2014/main" id="{1859CBCA-F54F-4DD3-AC64-60D5777CAE9C}"/>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86999B3E-5807-4B19-A58A-712CA6BBCEF7}"/>
              </a:ext>
            </a:extLst>
          </p:cNvPr>
          <p:cNvSpPr>
            <a:spLocks noGrp="1"/>
          </p:cNvSpPr>
          <p:nvPr>
            <p:ph type="ftr" sz="quarter" idx="11"/>
          </p:nvPr>
        </p:nvSpPr>
        <p:spPr/>
        <p:txBody>
          <a:bodyPr/>
          <a:lstStyle/>
          <a:p>
            <a:pPr>
              <a:defRPr/>
            </a:pPr>
            <a:r>
              <a:rPr lang="en-US" dirty="0"/>
              <a:t>Kevin Fahey | DUNE Quality Assurance</a:t>
            </a:r>
            <a:endParaRPr lang="en-US" b="1" dirty="0"/>
          </a:p>
        </p:txBody>
      </p:sp>
      <p:sp>
        <p:nvSpPr>
          <p:cNvPr id="6" name="Slide Number Placeholder 5">
            <a:extLst>
              <a:ext uri="{FF2B5EF4-FFF2-40B4-BE49-F238E27FC236}">
                <a16:creationId xmlns:a16="http://schemas.microsoft.com/office/drawing/2014/main" id="{1702FD6D-648F-4F3D-AE1B-77985478D74A}"/>
              </a:ext>
            </a:extLst>
          </p:cNvPr>
          <p:cNvSpPr>
            <a:spLocks noGrp="1"/>
          </p:cNvSpPr>
          <p:nvPr>
            <p:ph type="sldNum" sz="quarter" idx="12"/>
          </p:nvPr>
        </p:nvSpPr>
        <p:spPr/>
        <p:txBody>
          <a:bodyPr/>
          <a:lstStyle/>
          <a:p>
            <a:fld id="{52E9C158-AEF1-41A2-A6CE-6F0BAB305EFD}" type="slidenum">
              <a:rPr lang="en-US" altLang="en-US" smtClean="0"/>
              <a:pPr/>
              <a:t>2</a:t>
            </a:fld>
            <a:endParaRPr lang="en-US" altLang="en-US"/>
          </a:p>
        </p:txBody>
      </p:sp>
    </p:spTree>
    <p:extLst>
      <p:ext uri="{BB962C8B-B14F-4D97-AF65-F5344CB8AC3E}">
        <p14:creationId xmlns:p14="http://schemas.microsoft.com/office/powerpoint/2010/main" val="662614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19578-C6CA-43F1-8370-81BE85437F68}"/>
              </a:ext>
            </a:extLst>
          </p:cNvPr>
          <p:cNvSpPr>
            <a:spLocks noGrp="1"/>
          </p:cNvSpPr>
          <p:nvPr>
            <p:ph type="title"/>
          </p:nvPr>
        </p:nvSpPr>
        <p:spPr/>
        <p:txBody>
          <a:bodyPr/>
          <a:lstStyle/>
          <a:p>
            <a:r>
              <a:rPr lang="en-US" dirty="0"/>
              <a:t>Inspection and Acceptance Testing</a:t>
            </a:r>
          </a:p>
        </p:txBody>
      </p:sp>
      <p:sp>
        <p:nvSpPr>
          <p:cNvPr id="3" name="Content Placeholder 2">
            <a:extLst>
              <a:ext uri="{FF2B5EF4-FFF2-40B4-BE49-F238E27FC236}">
                <a16:creationId xmlns:a16="http://schemas.microsoft.com/office/drawing/2014/main" id="{12C34F96-EE9A-460D-B4A7-38929B4C657A}"/>
              </a:ext>
            </a:extLst>
          </p:cNvPr>
          <p:cNvSpPr>
            <a:spLocks noGrp="1"/>
          </p:cNvSpPr>
          <p:nvPr>
            <p:ph idx="1"/>
          </p:nvPr>
        </p:nvSpPr>
        <p:spPr/>
        <p:txBody>
          <a:bodyPr/>
          <a:lstStyle/>
          <a:p>
            <a:r>
              <a:rPr lang="en-US" dirty="0"/>
              <a:t>Inspection and acceptance testing plans identify item characteristics and processes to be inspected/acceptance tested, inspection techniques, acceptance criteria, hold points, and the organization responsible for performing the inspection. </a:t>
            </a:r>
          </a:p>
          <a:p>
            <a:endParaRPr lang="en-US" sz="1800" dirty="0"/>
          </a:p>
          <a:p>
            <a:r>
              <a:rPr lang="en-US" dirty="0"/>
              <a:t>Appropriate corrective actions shall be taken where deficiencies are identified accompanied by the appropriate follow-up to ensure effectiveness.</a:t>
            </a:r>
          </a:p>
          <a:p>
            <a:endParaRPr lang="en-US" sz="1800" dirty="0"/>
          </a:p>
          <a:p>
            <a:r>
              <a:rPr lang="en-US" dirty="0"/>
              <a:t>The measuring and test equipment used for inspection and acceptance tests are identified, calibrated, maintained, and controlled commensurate with their intended use.</a:t>
            </a:r>
          </a:p>
        </p:txBody>
      </p:sp>
      <p:sp>
        <p:nvSpPr>
          <p:cNvPr id="4" name="Date Placeholder 3">
            <a:extLst>
              <a:ext uri="{FF2B5EF4-FFF2-40B4-BE49-F238E27FC236}">
                <a16:creationId xmlns:a16="http://schemas.microsoft.com/office/drawing/2014/main" id="{3D5D6593-DC0E-45BD-8DD2-31916C85B70F}"/>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6166AC28-3501-4C8C-B859-7AC6702AD604}"/>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13D7F693-5AC8-4A4D-9DEB-D10AD0371A16}"/>
              </a:ext>
            </a:extLst>
          </p:cNvPr>
          <p:cNvSpPr>
            <a:spLocks noGrp="1"/>
          </p:cNvSpPr>
          <p:nvPr>
            <p:ph type="sldNum" sz="quarter" idx="12"/>
          </p:nvPr>
        </p:nvSpPr>
        <p:spPr/>
        <p:txBody>
          <a:bodyPr/>
          <a:lstStyle/>
          <a:p>
            <a:fld id="{52E9C158-AEF1-41A2-A6CE-6F0BAB305EFD}" type="slidenum">
              <a:rPr lang="en-US" altLang="en-US" smtClean="0"/>
              <a:pPr/>
              <a:t>20</a:t>
            </a:fld>
            <a:endParaRPr lang="en-US" altLang="en-US"/>
          </a:p>
        </p:txBody>
      </p:sp>
    </p:spTree>
    <p:extLst>
      <p:ext uri="{BB962C8B-B14F-4D97-AF65-F5344CB8AC3E}">
        <p14:creationId xmlns:p14="http://schemas.microsoft.com/office/powerpoint/2010/main" val="4011800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3264-D96F-415F-9FA5-E86615D1258D}"/>
              </a:ext>
            </a:extLst>
          </p:cNvPr>
          <p:cNvSpPr>
            <a:spLocks noGrp="1"/>
          </p:cNvSpPr>
          <p:nvPr>
            <p:ph type="title"/>
          </p:nvPr>
        </p:nvSpPr>
        <p:spPr/>
        <p:txBody>
          <a:bodyPr/>
          <a:lstStyle/>
          <a:p>
            <a:r>
              <a:rPr lang="en-US" dirty="0"/>
              <a:t>LBNF/DUNE Quality Assurance Responsibilities</a:t>
            </a:r>
          </a:p>
        </p:txBody>
      </p:sp>
      <p:sp>
        <p:nvSpPr>
          <p:cNvPr id="3" name="Content Placeholder 2">
            <a:extLst>
              <a:ext uri="{FF2B5EF4-FFF2-40B4-BE49-F238E27FC236}">
                <a16:creationId xmlns:a16="http://schemas.microsoft.com/office/drawing/2014/main" id="{5305BA95-0090-4B30-B7FE-F5CCBC11E39F}"/>
              </a:ext>
            </a:extLst>
          </p:cNvPr>
          <p:cNvSpPr>
            <a:spLocks noGrp="1"/>
          </p:cNvSpPr>
          <p:nvPr>
            <p:ph idx="1"/>
          </p:nvPr>
        </p:nvSpPr>
        <p:spPr/>
        <p:txBody>
          <a:bodyPr/>
          <a:lstStyle/>
          <a:p>
            <a:r>
              <a:rPr lang="en-US" dirty="0"/>
              <a:t>Performs assessments of the Project’s, Partner’s and Contractor’s Quality Assurance Plans </a:t>
            </a:r>
          </a:p>
          <a:p>
            <a:r>
              <a:rPr lang="en-US" dirty="0"/>
              <a:t>Ensures that LBNF/DUNE QA program is established, implemented and maintained</a:t>
            </a:r>
          </a:p>
          <a:p>
            <a:r>
              <a:rPr lang="en-US" dirty="0"/>
              <a:t>Participate in Design, Production Readiness and Production Progress Reviews</a:t>
            </a:r>
          </a:p>
          <a:p>
            <a:r>
              <a:rPr lang="en-US" dirty="0"/>
              <a:t>Assist Partners and Contractors to establish, implement and maintain quality inspections and acceptance tests</a:t>
            </a:r>
          </a:p>
          <a:p>
            <a:r>
              <a:rPr lang="en-US" dirty="0"/>
              <a:t>Report progress of LBNF/DUNE QA program implementation to Project Management</a:t>
            </a:r>
          </a:p>
          <a:p>
            <a:r>
              <a:rPr lang="en-US" dirty="0"/>
              <a:t>Report QA/QC issues and progress of resolution to Project Management</a:t>
            </a:r>
          </a:p>
          <a:p>
            <a:endParaRPr lang="en-US" dirty="0"/>
          </a:p>
        </p:txBody>
      </p:sp>
      <p:sp>
        <p:nvSpPr>
          <p:cNvPr id="4" name="Date Placeholder 3">
            <a:extLst>
              <a:ext uri="{FF2B5EF4-FFF2-40B4-BE49-F238E27FC236}">
                <a16:creationId xmlns:a16="http://schemas.microsoft.com/office/drawing/2014/main" id="{11B25F9F-E031-48B0-8D7F-AC702C047EE2}"/>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DC8939F8-0C47-4AB9-9509-C751F1E3A0E1}"/>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8603D7F2-46C1-435D-A2F3-DE927C21F942}"/>
              </a:ext>
            </a:extLst>
          </p:cNvPr>
          <p:cNvSpPr>
            <a:spLocks noGrp="1"/>
          </p:cNvSpPr>
          <p:nvPr>
            <p:ph type="sldNum" sz="quarter" idx="12"/>
          </p:nvPr>
        </p:nvSpPr>
        <p:spPr/>
        <p:txBody>
          <a:bodyPr/>
          <a:lstStyle/>
          <a:p>
            <a:fld id="{52E9C158-AEF1-41A2-A6CE-6F0BAB305EFD}" type="slidenum">
              <a:rPr lang="en-US" altLang="en-US" smtClean="0"/>
              <a:pPr/>
              <a:t>21</a:t>
            </a:fld>
            <a:endParaRPr lang="en-US" altLang="en-US"/>
          </a:p>
        </p:txBody>
      </p:sp>
    </p:spTree>
    <p:extLst>
      <p:ext uri="{BB962C8B-B14F-4D97-AF65-F5344CB8AC3E}">
        <p14:creationId xmlns:p14="http://schemas.microsoft.com/office/powerpoint/2010/main" val="12586831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8C1C8-6C08-4EA7-A291-9DAE3BF6B33F}"/>
              </a:ext>
            </a:extLst>
          </p:cNvPr>
          <p:cNvSpPr>
            <a:spLocks noGrp="1"/>
          </p:cNvSpPr>
          <p:nvPr>
            <p:ph type="title"/>
          </p:nvPr>
        </p:nvSpPr>
        <p:spPr/>
        <p:txBody>
          <a:bodyPr/>
          <a:lstStyle/>
          <a:p>
            <a:r>
              <a:rPr lang="en-US" dirty="0"/>
              <a:t>Quality Assurance Value to DUNE</a:t>
            </a:r>
          </a:p>
        </p:txBody>
      </p:sp>
      <p:sp>
        <p:nvSpPr>
          <p:cNvPr id="3" name="Content Placeholder 2">
            <a:extLst>
              <a:ext uri="{FF2B5EF4-FFF2-40B4-BE49-F238E27FC236}">
                <a16:creationId xmlns:a16="http://schemas.microsoft.com/office/drawing/2014/main" id="{83C511AF-614F-4C74-89F7-474E757A1B2A}"/>
              </a:ext>
            </a:extLst>
          </p:cNvPr>
          <p:cNvSpPr>
            <a:spLocks noGrp="1"/>
          </p:cNvSpPr>
          <p:nvPr>
            <p:ph idx="1"/>
          </p:nvPr>
        </p:nvSpPr>
        <p:spPr/>
        <p:txBody>
          <a:bodyPr/>
          <a:lstStyle/>
          <a:p>
            <a:r>
              <a:rPr lang="en-US" dirty="0"/>
              <a:t>Providing QA input and support to DUNE Consortia:</a:t>
            </a:r>
          </a:p>
          <a:p>
            <a:endParaRPr lang="en-US" dirty="0"/>
          </a:p>
          <a:p>
            <a:pPr marL="1258888">
              <a:buFont typeface="Wingdings" panose="05000000000000000000" pitchFamily="2" charset="2"/>
              <a:buChar char="Ø"/>
            </a:pPr>
            <a:r>
              <a:rPr lang="en-US" dirty="0"/>
              <a:t>Provide guidance in the development of fabrication, inspection and testing procedures </a:t>
            </a:r>
          </a:p>
          <a:p>
            <a:pPr marL="1258888">
              <a:buFont typeface="Wingdings" panose="05000000000000000000" pitchFamily="2" charset="2"/>
              <a:buChar char="Ø"/>
            </a:pPr>
            <a:endParaRPr lang="en-US" sz="1600" dirty="0"/>
          </a:p>
          <a:p>
            <a:pPr marL="1258888">
              <a:buFont typeface="Wingdings" panose="05000000000000000000" pitchFamily="2" charset="2"/>
              <a:buChar char="Ø"/>
            </a:pPr>
            <a:r>
              <a:rPr lang="en-US" dirty="0"/>
              <a:t>Assist in the development of QC Plans, Travelers, Inspection and Test Reports, as applicable </a:t>
            </a:r>
          </a:p>
          <a:p>
            <a:pPr marL="1258888">
              <a:buFont typeface="Wingdings" panose="05000000000000000000" pitchFamily="2" charset="2"/>
              <a:buChar char="Ø"/>
            </a:pPr>
            <a:endParaRPr lang="en-US" sz="1600" dirty="0"/>
          </a:p>
          <a:p>
            <a:pPr marL="1258888">
              <a:buFont typeface="Wingdings" panose="05000000000000000000" pitchFamily="2" charset="2"/>
              <a:buChar char="Ø"/>
            </a:pPr>
            <a:r>
              <a:rPr lang="en-US" dirty="0"/>
              <a:t>Assist in the resolution on quality issues </a:t>
            </a:r>
          </a:p>
          <a:p>
            <a:pPr marL="1258888">
              <a:buFont typeface="Wingdings" panose="05000000000000000000" pitchFamily="2" charset="2"/>
              <a:buChar char="Ø"/>
            </a:pPr>
            <a:endParaRPr lang="en-US" sz="1600" dirty="0"/>
          </a:p>
          <a:p>
            <a:pPr marL="1258888">
              <a:buFont typeface="Wingdings" panose="05000000000000000000" pitchFamily="2" charset="2"/>
              <a:buChar char="Ø"/>
            </a:pPr>
            <a:r>
              <a:rPr lang="en-US" dirty="0"/>
              <a:t>Perform the Production Readiness Review</a:t>
            </a:r>
          </a:p>
          <a:p>
            <a:pPr marL="1258888">
              <a:buFont typeface="Wingdings" panose="05000000000000000000" pitchFamily="2" charset="2"/>
              <a:buChar char="Ø"/>
            </a:pPr>
            <a:endParaRPr lang="en-US" sz="1600" dirty="0"/>
          </a:p>
          <a:p>
            <a:pPr marL="1258888">
              <a:buFont typeface="Wingdings" panose="05000000000000000000" pitchFamily="2" charset="2"/>
              <a:buChar char="Ø"/>
            </a:pPr>
            <a:r>
              <a:rPr lang="en-US" dirty="0"/>
              <a:t>Perform Production Progress Reviews</a:t>
            </a:r>
          </a:p>
        </p:txBody>
      </p:sp>
      <p:sp>
        <p:nvSpPr>
          <p:cNvPr id="4" name="Date Placeholder 3">
            <a:extLst>
              <a:ext uri="{FF2B5EF4-FFF2-40B4-BE49-F238E27FC236}">
                <a16:creationId xmlns:a16="http://schemas.microsoft.com/office/drawing/2014/main" id="{302FADFF-C7D3-451E-9243-B033935A2A9D}"/>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A379C9CC-BE0D-486B-8C1C-F40A1EED148B}"/>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D9336203-D803-4B03-BB80-E89DC6CDFE3C}"/>
              </a:ext>
            </a:extLst>
          </p:cNvPr>
          <p:cNvSpPr>
            <a:spLocks noGrp="1"/>
          </p:cNvSpPr>
          <p:nvPr>
            <p:ph type="sldNum" sz="quarter" idx="12"/>
          </p:nvPr>
        </p:nvSpPr>
        <p:spPr/>
        <p:txBody>
          <a:bodyPr/>
          <a:lstStyle/>
          <a:p>
            <a:fld id="{52E9C158-AEF1-41A2-A6CE-6F0BAB305EFD}" type="slidenum">
              <a:rPr lang="en-US" altLang="en-US" smtClean="0"/>
              <a:pPr/>
              <a:t>22</a:t>
            </a:fld>
            <a:endParaRPr lang="en-US" altLang="en-US"/>
          </a:p>
        </p:txBody>
      </p:sp>
    </p:spTree>
    <p:extLst>
      <p:ext uri="{BB962C8B-B14F-4D97-AF65-F5344CB8AC3E}">
        <p14:creationId xmlns:p14="http://schemas.microsoft.com/office/powerpoint/2010/main" val="4075769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88143-C20A-46E0-BEDB-8BCF392F3DB5}"/>
              </a:ext>
            </a:extLst>
          </p:cNvPr>
          <p:cNvSpPr>
            <a:spLocks noGrp="1"/>
          </p:cNvSpPr>
          <p:nvPr>
            <p:ph type="title"/>
          </p:nvPr>
        </p:nvSpPr>
        <p:spPr/>
        <p:txBody>
          <a:bodyPr/>
          <a:lstStyle/>
          <a:p>
            <a:r>
              <a:rPr lang="en-US" dirty="0"/>
              <a:t>LESSON LEARNED</a:t>
            </a:r>
          </a:p>
        </p:txBody>
      </p:sp>
      <p:sp>
        <p:nvSpPr>
          <p:cNvPr id="3" name="Content Placeholder 2">
            <a:extLst>
              <a:ext uri="{FF2B5EF4-FFF2-40B4-BE49-F238E27FC236}">
                <a16:creationId xmlns:a16="http://schemas.microsoft.com/office/drawing/2014/main" id="{DBEA103B-3F78-4836-9F31-E00593672E50}"/>
              </a:ext>
            </a:extLst>
          </p:cNvPr>
          <p:cNvSpPr>
            <a:spLocks noGrp="1"/>
          </p:cNvSpPr>
          <p:nvPr>
            <p:ph idx="1"/>
          </p:nvPr>
        </p:nvSpPr>
        <p:spPr/>
        <p:txBody>
          <a:bodyPr/>
          <a:lstStyle/>
          <a:p>
            <a:pPr marL="0" indent="0">
              <a:buNone/>
            </a:pPr>
            <a:r>
              <a:rPr lang="en-US" dirty="0"/>
              <a:t>Background:</a:t>
            </a:r>
          </a:p>
          <a:p>
            <a:pPr marL="0" indent="0">
              <a:buNone/>
            </a:pPr>
            <a:endParaRPr lang="en-US" sz="1400" dirty="0"/>
          </a:p>
          <a:p>
            <a:r>
              <a:rPr lang="en-US" dirty="0"/>
              <a:t>A cryomodule had been shipped between two facilities. </a:t>
            </a:r>
          </a:p>
          <a:p>
            <a:pPr marL="0" indent="0">
              <a:buNone/>
            </a:pPr>
            <a:endParaRPr lang="en-US" sz="1400" dirty="0"/>
          </a:p>
          <a:p>
            <a:r>
              <a:rPr lang="en-US" dirty="0"/>
              <a:t>Receipt inspection revealed that the vacuum pressure measured at atmosphere. All tests (e.g. leak tests) performed on this cryomodule prior to shipping were noted to be successful. </a:t>
            </a:r>
          </a:p>
          <a:p>
            <a:pPr marL="0" indent="0">
              <a:buNone/>
            </a:pPr>
            <a:endParaRPr lang="en-US" sz="1400" dirty="0"/>
          </a:p>
          <a:p>
            <a:r>
              <a:rPr lang="en-US" dirty="0"/>
              <a:t>Further inspection identified that one of the bolts on the bottom flange of the cryomodule was missing and another was found to be loosened. The BPM feedthrough washers were also missing. Other hardware was found to be loose inside the cryomodule as well.</a:t>
            </a:r>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DF4EBE31-FCCC-4301-A0F2-168A82BE0DFF}"/>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CFA73D81-E271-48AD-BAE7-AE8ED8593C4D}"/>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5787689C-935C-4A18-B542-99853D1C6F90}"/>
              </a:ext>
            </a:extLst>
          </p:cNvPr>
          <p:cNvSpPr>
            <a:spLocks noGrp="1"/>
          </p:cNvSpPr>
          <p:nvPr>
            <p:ph type="sldNum" sz="quarter" idx="12"/>
          </p:nvPr>
        </p:nvSpPr>
        <p:spPr/>
        <p:txBody>
          <a:bodyPr/>
          <a:lstStyle/>
          <a:p>
            <a:fld id="{52E9C158-AEF1-41A2-A6CE-6F0BAB305EFD}" type="slidenum">
              <a:rPr lang="en-US" altLang="en-US" smtClean="0"/>
              <a:pPr/>
              <a:t>23</a:t>
            </a:fld>
            <a:endParaRPr lang="en-US" altLang="en-US"/>
          </a:p>
        </p:txBody>
      </p:sp>
    </p:spTree>
    <p:extLst>
      <p:ext uri="{BB962C8B-B14F-4D97-AF65-F5344CB8AC3E}">
        <p14:creationId xmlns:p14="http://schemas.microsoft.com/office/powerpoint/2010/main" val="164164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D114E-EF89-4014-83E5-F4B806377512}"/>
              </a:ext>
            </a:extLst>
          </p:cNvPr>
          <p:cNvSpPr>
            <a:spLocks noGrp="1"/>
          </p:cNvSpPr>
          <p:nvPr>
            <p:ph type="title"/>
          </p:nvPr>
        </p:nvSpPr>
        <p:spPr/>
        <p:txBody>
          <a:bodyPr/>
          <a:lstStyle/>
          <a:p>
            <a:r>
              <a:rPr lang="en-US" dirty="0"/>
              <a:t>Lesson Learned </a:t>
            </a:r>
          </a:p>
        </p:txBody>
      </p:sp>
      <p:sp>
        <p:nvSpPr>
          <p:cNvPr id="3" name="Content Placeholder 2">
            <a:extLst>
              <a:ext uri="{FF2B5EF4-FFF2-40B4-BE49-F238E27FC236}">
                <a16:creationId xmlns:a16="http://schemas.microsoft.com/office/drawing/2014/main" id="{522DA9D4-D767-48D9-A9BE-B4C7AFD0774E}"/>
              </a:ext>
            </a:extLst>
          </p:cNvPr>
          <p:cNvSpPr>
            <a:spLocks noGrp="1"/>
          </p:cNvSpPr>
          <p:nvPr>
            <p:ph idx="1"/>
          </p:nvPr>
        </p:nvSpPr>
        <p:spPr/>
        <p:txBody>
          <a:bodyPr/>
          <a:lstStyle/>
          <a:p>
            <a:pPr marL="0" indent="0">
              <a:buNone/>
            </a:pPr>
            <a:r>
              <a:rPr lang="en-US" dirty="0"/>
              <a:t>Project Goals/Expectations/Processes</a:t>
            </a:r>
          </a:p>
          <a:p>
            <a:r>
              <a:rPr lang="en-US" dirty="0"/>
              <a:t>The production of the cryomodules was split between two institutions. Each institution is tasked to produce 19 or 21 cryomodules, respectively, using the single design. The processes between the two institutions were to be equivalent.</a:t>
            </a:r>
          </a:p>
          <a:p>
            <a:r>
              <a:rPr lang="en-US" dirty="0"/>
              <a:t>Production Readiness Reviews were held to review the needs for production as well as the procedural differences.</a:t>
            </a:r>
          </a:p>
          <a:p>
            <a:r>
              <a:rPr lang="en-US" dirty="0"/>
              <a:t>No formalized changes made to procedures that reflected the variations between the processes</a:t>
            </a:r>
          </a:p>
          <a:p>
            <a:r>
              <a:rPr lang="en-US" dirty="0"/>
              <a:t>One fabrication facility decided to use different fasteners therefore needed a different torque </a:t>
            </a:r>
          </a:p>
          <a:p>
            <a:pPr marL="0" indent="0">
              <a:buNone/>
            </a:pPr>
            <a:endParaRPr lang="en-US" dirty="0"/>
          </a:p>
        </p:txBody>
      </p:sp>
      <p:sp>
        <p:nvSpPr>
          <p:cNvPr id="4" name="Date Placeholder 3">
            <a:extLst>
              <a:ext uri="{FF2B5EF4-FFF2-40B4-BE49-F238E27FC236}">
                <a16:creationId xmlns:a16="http://schemas.microsoft.com/office/drawing/2014/main" id="{67E2639B-9CDB-4D72-9FF8-8E98F9FC3C1E}"/>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653A0AB4-7F15-41EF-9337-E784DE25B307}"/>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6DFBB665-2288-4BA6-AD71-123126C04A69}"/>
              </a:ext>
            </a:extLst>
          </p:cNvPr>
          <p:cNvSpPr>
            <a:spLocks noGrp="1"/>
          </p:cNvSpPr>
          <p:nvPr>
            <p:ph type="sldNum" sz="quarter" idx="12"/>
          </p:nvPr>
        </p:nvSpPr>
        <p:spPr/>
        <p:txBody>
          <a:bodyPr/>
          <a:lstStyle/>
          <a:p>
            <a:fld id="{52E9C158-AEF1-41A2-A6CE-6F0BAB305EFD}" type="slidenum">
              <a:rPr lang="en-US" altLang="en-US" smtClean="0"/>
              <a:pPr/>
              <a:t>24</a:t>
            </a:fld>
            <a:endParaRPr lang="en-US" altLang="en-US"/>
          </a:p>
        </p:txBody>
      </p:sp>
    </p:spTree>
    <p:extLst>
      <p:ext uri="{BB962C8B-B14F-4D97-AF65-F5344CB8AC3E}">
        <p14:creationId xmlns:p14="http://schemas.microsoft.com/office/powerpoint/2010/main" val="2867505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2366A-77E8-4D90-9506-024530FF118C}"/>
              </a:ext>
            </a:extLst>
          </p:cNvPr>
          <p:cNvSpPr>
            <a:spLocks noGrp="1"/>
          </p:cNvSpPr>
          <p:nvPr>
            <p:ph type="title"/>
          </p:nvPr>
        </p:nvSpPr>
        <p:spPr/>
        <p:txBody>
          <a:bodyPr/>
          <a:lstStyle/>
          <a:p>
            <a:r>
              <a:rPr lang="en-US" dirty="0"/>
              <a:t>Lesson Learned </a:t>
            </a:r>
          </a:p>
        </p:txBody>
      </p:sp>
      <p:sp>
        <p:nvSpPr>
          <p:cNvPr id="3" name="Content Placeholder 2">
            <a:extLst>
              <a:ext uri="{FF2B5EF4-FFF2-40B4-BE49-F238E27FC236}">
                <a16:creationId xmlns:a16="http://schemas.microsoft.com/office/drawing/2014/main" id="{FE63A75F-89FF-4406-86E2-CC2E247D0A08}"/>
              </a:ext>
            </a:extLst>
          </p:cNvPr>
          <p:cNvSpPr>
            <a:spLocks noGrp="1"/>
          </p:cNvSpPr>
          <p:nvPr>
            <p:ph idx="1"/>
          </p:nvPr>
        </p:nvSpPr>
        <p:spPr/>
        <p:txBody>
          <a:bodyPr/>
          <a:lstStyle/>
          <a:p>
            <a:r>
              <a:rPr lang="en-US" dirty="0"/>
              <a:t>It was identified that there was no design review conducted on the transport fixture. There was neither a formalized review of the terrain on the routes that the </a:t>
            </a:r>
            <a:r>
              <a:rPr lang="en-US" dirty="0" err="1"/>
              <a:t>cryomudule</a:t>
            </a:r>
            <a:r>
              <a:rPr lang="en-US" dirty="0"/>
              <a:t> would travel. </a:t>
            </a:r>
          </a:p>
          <a:p>
            <a:r>
              <a:rPr lang="en-US" dirty="0"/>
              <a:t>Design of the </a:t>
            </a:r>
            <a:r>
              <a:rPr lang="en-US" dirty="0" err="1"/>
              <a:t>crymodule</a:t>
            </a:r>
            <a:r>
              <a:rPr lang="en-US" dirty="0"/>
              <a:t> had been updated and the fabrication facilities were not made aware of the design updates</a:t>
            </a:r>
          </a:p>
        </p:txBody>
      </p:sp>
      <p:sp>
        <p:nvSpPr>
          <p:cNvPr id="4" name="Date Placeholder 3">
            <a:extLst>
              <a:ext uri="{FF2B5EF4-FFF2-40B4-BE49-F238E27FC236}">
                <a16:creationId xmlns:a16="http://schemas.microsoft.com/office/drawing/2014/main" id="{A9A2A581-7383-47B9-874A-BF6EDC22DC63}"/>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695D455A-DB01-4771-BB26-395AFB6C556A}"/>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9279654F-29E8-44F7-B515-D36DFA781641}"/>
              </a:ext>
            </a:extLst>
          </p:cNvPr>
          <p:cNvSpPr>
            <a:spLocks noGrp="1"/>
          </p:cNvSpPr>
          <p:nvPr>
            <p:ph type="sldNum" sz="quarter" idx="12"/>
          </p:nvPr>
        </p:nvSpPr>
        <p:spPr/>
        <p:txBody>
          <a:bodyPr/>
          <a:lstStyle/>
          <a:p>
            <a:fld id="{52E9C158-AEF1-41A2-A6CE-6F0BAB305EFD}" type="slidenum">
              <a:rPr lang="en-US" altLang="en-US" smtClean="0"/>
              <a:pPr/>
              <a:t>25</a:t>
            </a:fld>
            <a:endParaRPr lang="en-US" altLang="en-US"/>
          </a:p>
        </p:txBody>
      </p:sp>
    </p:spTree>
    <p:extLst>
      <p:ext uri="{BB962C8B-B14F-4D97-AF65-F5344CB8AC3E}">
        <p14:creationId xmlns:p14="http://schemas.microsoft.com/office/powerpoint/2010/main" val="2112995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E5D73-6394-4108-971D-CE59CAE00CA4}"/>
              </a:ext>
            </a:extLst>
          </p:cNvPr>
          <p:cNvSpPr>
            <a:spLocks noGrp="1"/>
          </p:cNvSpPr>
          <p:nvPr>
            <p:ph type="title"/>
          </p:nvPr>
        </p:nvSpPr>
        <p:spPr/>
        <p:txBody>
          <a:bodyPr/>
          <a:lstStyle/>
          <a:p>
            <a:r>
              <a:rPr lang="en-US" dirty="0"/>
              <a:t>Lesson Learned </a:t>
            </a:r>
          </a:p>
        </p:txBody>
      </p:sp>
      <p:sp>
        <p:nvSpPr>
          <p:cNvPr id="3" name="Content Placeholder 2">
            <a:extLst>
              <a:ext uri="{FF2B5EF4-FFF2-40B4-BE49-F238E27FC236}">
                <a16:creationId xmlns:a16="http://schemas.microsoft.com/office/drawing/2014/main" id="{C37E3EE5-5F12-41DC-B8CA-B36D3AD82BB1}"/>
              </a:ext>
            </a:extLst>
          </p:cNvPr>
          <p:cNvSpPr>
            <a:spLocks noGrp="1"/>
          </p:cNvSpPr>
          <p:nvPr>
            <p:ph idx="1"/>
          </p:nvPr>
        </p:nvSpPr>
        <p:spPr/>
        <p:txBody>
          <a:bodyPr/>
          <a:lstStyle/>
          <a:p>
            <a:pPr marL="0" indent="0">
              <a:buNone/>
            </a:pPr>
            <a:r>
              <a:rPr lang="en-US" dirty="0"/>
              <a:t>Recommendations:</a:t>
            </a:r>
          </a:p>
          <a:p>
            <a:r>
              <a:rPr lang="en-US" dirty="0"/>
              <a:t>It is recommended that the project teams formalize any shared documentation and communication between the two teams; such as the use of a shared document repository for the project and formal meeting minutes. This could include the creation of a system interface document between the two teams.</a:t>
            </a:r>
          </a:p>
          <a:p>
            <a:r>
              <a:rPr lang="en-US" dirty="0"/>
              <a:t>It is recommended that the project team (based on roles/responsibilities) establishes a framework and set explicit expectations for what are deemed as equivalent processes being executed at the two institutions, including thresholds for variances.</a:t>
            </a:r>
          </a:p>
          <a:p>
            <a:endParaRPr lang="en-US" dirty="0"/>
          </a:p>
        </p:txBody>
      </p:sp>
      <p:sp>
        <p:nvSpPr>
          <p:cNvPr id="4" name="Date Placeholder 3">
            <a:extLst>
              <a:ext uri="{FF2B5EF4-FFF2-40B4-BE49-F238E27FC236}">
                <a16:creationId xmlns:a16="http://schemas.microsoft.com/office/drawing/2014/main" id="{8C685DA2-A458-4841-9D2D-27CDDB59819C}"/>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042D09C9-9D93-4F9D-8242-CF59CF128BA2}"/>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4A871FC9-DFE0-4338-943C-6FF36882AE9B}"/>
              </a:ext>
            </a:extLst>
          </p:cNvPr>
          <p:cNvSpPr>
            <a:spLocks noGrp="1"/>
          </p:cNvSpPr>
          <p:nvPr>
            <p:ph type="sldNum" sz="quarter" idx="12"/>
          </p:nvPr>
        </p:nvSpPr>
        <p:spPr/>
        <p:txBody>
          <a:bodyPr/>
          <a:lstStyle/>
          <a:p>
            <a:fld id="{52E9C158-AEF1-41A2-A6CE-6F0BAB305EFD}" type="slidenum">
              <a:rPr lang="en-US" altLang="en-US" smtClean="0"/>
              <a:pPr/>
              <a:t>26</a:t>
            </a:fld>
            <a:endParaRPr lang="en-US" altLang="en-US"/>
          </a:p>
        </p:txBody>
      </p:sp>
    </p:spTree>
    <p:extLst>
      <p:ext uri="{BB962C8B-B14F-4D97-AF65-F5344CB8AC3E}">
        <p14:creationId xmlns:p14="http://schemas.microsoft.com/office/powerpoint/2010/main" val="1616478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BD2C0-643A-485D-9F8D-B6A320CBE74C}"/>
              </a:ext>
            </a:extLst>
          </p:cNvPr>
          <p:cNvSpPr>
            <a:spLocks noGrp="1"/>
          </p:cNvSpPr>
          <p:nvPr>
            <p:ph type="title"/>
          </p:nvPr>
        </p:nvSpPr>
        <p:spPr/>
        <p:txBody>
          <a:bodyPr/>
          <a:lstStyle/>
          <a:p>
            <a:r>
              <a:rPr lang="en-US" dirty="0"/>
              <a:t>Lesson Learned </a:t>
            </a:r>
          </a:p>
        </p:txBody>
      </p:sp>
      <p:sp>
        <p:nvSpPr>
          <p:cNvPr id="3" name="Content Placeholder 2">
            <a:extLst>
              <a:ext uri="{FF2B5EF4-FFF2-40B4-BE49-F238E27FC236}">
                <a16:creationId xmlns:a16="http://schemas.microsoft.com/office/drawing/2014/main" id="{B9654F51-705E-4397-B462-1B8D4DE00783}"/>
              </a:ext>
            </a:extLst>
          </p:cNvPr>
          <p:cNvSpPr>
            <a:spLocks noGrp="1"/>
          </p:cNvSpPr>
          <p:nvPr>
            <p:ph idx="1"/>
          </p:nvPr>
        </p:nvSpPr>
        <p:spPr/>
        <p:txBody>
          <a:bodyPr/>
          <a:lstStyle/>
          <a:p>
            <a:r>
              <a:rPr lang="en-US" dirty="0"/>
              <a:t>It is recommended that the project team conducts an analysis of the terrain and route future cryomodules </a:t>
            </a:r>
            <a:r>
              <a:rPr lang="en-US"/>
              <a:t>will take.</a:t>
            </a:r>
            <a:endParaRPr lang="en-US" dirty="0"/>
          </a:p>
          <a:p>
            <a:r>
              <a:rPr lang="en-US" dirty="0"/>
              <a:t>It is recommended that there is a design review held on the transport fixture.</a:t>
            </a:r>
          </a:p>
          <a:p>
            <a:r>
              <a:rPr lang="en-US" dirty="0"/>
              <a:t>It is recommended that major modifications of project-related procedures is formally discussed and documented (i.e. required project reviews)</a:t>
            </a:r>
          </a:p>
        </p:txBody>
      </p:sp>
      <p:sp>
        <p:nvSpPr>
          <p:cNvPr id="4" name="Date Placeholder 3">
            <a:extLst>
              <a:ext uri="{FF2B5EF4-FFF2-40B4-BE49-F238E27FC236}">
                <a16:creationId xmlns:a16="http://schemas.microsoft.com/office/drawing/2014/main" id="{B40E29E9-767C-4DA5-9DA6-AED8AF941217}"/>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2B6BAAB7-51DC-4B8D-B88B-451367E6DBFE}"/>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937587EF-8FEC-4A99-849B-2503288609CC}"/>
              </a:ext>
            </a:extLst>
          </p:cNvPr>
          <p:cNvSpPr>
            <a:spLocks noGrp="1"/>
          </p:cNvSpPr>
          <p:nvPr>
            <p:ph type="sldNum" sz="quarter" idx="12"/>
          </p:nvPr>
        </p:nvSpPr>
        <p:spPr/>
        <p:txBody>
          <a:bodyPr/>
          <a:lstStyle/>
          <a:p>
            <a:fld id="{52E9C158-AEF1-41A2-A6CE-6F0BAB305EFD}" type="slidenum">
              <a:rPr lang="en-US" altLang="en-US" smtClean="0"/>
              <a:pPr/>
              <a:t>27</a:t>
            </a:fld>
            <a:endParaRPr lang="en-US" altLang="en-US"/>
          </a:p>
        </p:txBody>
      </p:sp>
    </p:spTree>
    <p:extLst>
      <p:ext uri="{BB962C8B-B14F-4D97-AF65-F5344CB8AC3E}">
        <p14:creationId xmlns:p14="http://schemas.microsoft.com/office/powerpoint/2010/main" val="2509368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DUNE Management Plan</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latin typeface="Helvetica" panose="020B0604020202020204" pitchFamily="34" charset="0"/>
                <a:ea typeface="Geneva" pitchFamily="121" charset="-128"/>
              </a:rPr>
              <a:t>DUNE Technical Coordination monitors the technical contributions from the different agencies and </a:t>
            </a:r>
            <a:r>
              <a:rPr lang="en-US" altLang="en-US" dirty="0">
                <a:solidFill>
                  <a:srgbClr val="FF0000"/>
                </a:solidFill>
                <a:latin typeface="Helvetica" panose="020B0604020202020204" pitchFamily="34" charset="0"/>
                <a:ea typeface="Geneva" pitchFamily="121" charset="-128"/>
              </a:rPr>
              <a:t>provides the necessary centralized project coordination functions</a:t>
            </a:r>
            <a:r>
              <a:rPr lang="en-US" altLang="en-US" dirty="0">
                <a:latin typeface="Helvetica" panose="020B0604020202020204" pitchFamily="34" charset="0"/>
                <a:ea typeface="Geneva" pitchFamily="121" charset="-128"/>
              </a:rPr>
              <a:t>, such as: maintaining the detailed WBS dictionary; maintaining the overall schedule; change control; interface documentation; </a:t>
            </a:r>
            <a:r>
              <a:rPr lang="en-US" altLang="en-US" dirty="0">
                <a:solidFill>
                  <a:srgbClr val="FF0000"/>
                </a:solidFill>
                <a:latin typeface="Helvetica" panose="020B0604020202020204" pitchFamily="34" charset="0"/>
                <a:ea typeface="Geneva" pitchFamily="121" charset="-128"/>
              </a:rPr>
              <a:t>standardized quality control/quality assurance practices </a:t>
            </a:r>
            <a:r>
              <a:rPr lang="en-US" altLang="en-US" dirty="0">
                <a:latin typeface="Helvetica" panose="020B0604020202020204" pitchFamily="34" charset="0"/>
                <a:ea typeface="Geneva" pitchFamily="121" charset="-128"/>
              </a:rPr>
              <a:t>and global risk management.</a:t>
            </a:r>
          </a:p>
          <a:p>
            <a:endParaRPr lang="en-US" altLang="en-US" dirty="0">
              <a:latin typeface="Helvetica" panose="020B0604020202020204" pitchFamily="34" charset="0"/>
              <a:ea typeface="Geneva" pitchFamily="121" charset="-128"/>
            </a:endParaRPr>
          </a:p>
          <a:p>
            <a:r>
              <a:rPr lang="en-US" altLang="en-US" dirty="0">
                <a:latin typeface="Helvetica" panose="020B0604020202020204" pitchFamily="34" charset="0"/>
                <a:ea typeface="Geneva" pitchFamily="121" charset="-128"/>
              </a:rPr>
              <a:t>Assisting the consortia in defining and implementing quality assurance/quality control plans that maintain a uniform, high-level standard across the entire detector construction effort.</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4DD9356F-AFC1-46DA-ACC5-77A7E9A7C83A}" type="datetime1">
              <a:rPr lang="en-US" altLang="en-US" sz="1200">
                <a:solidFill>
                  <a:srgbClr val="004C97"/>
                </a:solidFill>
                <a:latin typeface="Helvetica" panose="020B0604020202020204" pitchFamily="34" charset="0"/>
              </a:rPr>
              <a:pPr eaLnBrk="1" hangingPunct="1"/>
              <a:t>6/27/2018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dirty="0">
                <a:solidFill>
                  <a:srgbClr val="004C97"/>
                </a:solidFill>
                <a:latin typeface="Helvetica" panose="020B0604020202020204" pitchFamily="34" charset="0"/>
                <a:ea typeface="MS PGothic" panose="020B0600070205080204" pitchFamily="34" charset="-128"/>
              </a:rPr>
              <a:t>Kevin Fahey | DUNE Quality Assurance</a:t>
            </a: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3</a:t>
            </a:fld>
            <a:endParaRPr lang="en-US" altLang="en-US" sz="1200">
              <a:solidFill>
                <a:srgbClr val="004C97"/>
              </a:solidFill>
              <a:latin typeface="Helvetica"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CE231-6AFC-477D-B655-6B5CDEF3A935}"/>
              </a:ext>
            </a:extLst>
          </p:cNvPr>
          <p:cNvSpPr>
            <a:spLocks noGrp="1"/>
          </p:cNvSpPr>
          <p:nvPr>
            <p:ph type="title"/>
          </p:nvPr>
        </p:nvSpPr>
        <p:spPr/>
        <p:txBody>
          <a:bodyPr/>
          <a:lstStyle/>
          <a:p>
            <a:r>
              <a:rPr lang="en-US" dirty="0"/>
              <a:t>Quality Assurance and Quality Control</a:t>
            </a:r>
          </a:p>
        </p:txBody>
      </p:sp>
      <p:sp>
        <p:nvSpPr>
          <p:cNvPr id="3" name="Content Placeholder 2">
            <a:extLst>
              <a:ext uri="{FF2B5EF4-FFF2-40B4-BE49-F238E27FC236}">
                <a16:creationId xmlns:a16="http://schemas.microsoft.com/office/drawing/2014/main" id="{F5BEE3F2-E5DE-4242-819B-A0E5DE7FCCE9}"/>
              </a:ext>
            </a:extLst>
          </p:cNvPr>
          <p:cNvSpPr>
            <a:spLocks noGrp="1"/>
          </p:cNvSpPr>
          <p:nvPr>
            <p:ph idx="1"/>
          </p:nvPr>
        </p:nvSpPr>
        <p:spPr/>
        <p:txBody>
          <a:bodyPr/>
          <a:lstStyle/>
          <a:p>
            <a:r>
              <a:rPr lang="en-US" dirty="0"/>
              <a:t>Quality Assurance is an integral part of the design, fabrication, construction and installation of the DUNE Project.</a:t>
            </a:r>
          </a:p>
          <a:p>
            <a:endParaRPr lang="en-US" dirty="0"/>
          </a:p>
          <a:p>
            <a:r>
              <a:rPr lang="en-US" dirty="0"/>
              <a:t> All work performed on LBNF and DUNE will draw on the guidelines and criteria set out in the LBNF/DUNE Quality Assurance Plan and all established quality policies within associated laboratories/institutions.</a:t>
            </a:r>
          </a:p>
        </p:txBody>
      </p:sp>
      <p:sp>
        <p:nvSpPr>
          <p:cNvPr id="4" name="Date Placeholder 3">
            <a:extLst>
              <a:ext uri="{FF2B5EF4-FFF2-40B4-BE49-F238E27FC236}">
                <a16:creationId xmlns:a16="http://schemas.microsoft.com/office/drawing/2014/main" id="{A428277B-0FDD-4CC8-8582-3029066E4043}"/>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7978A0E7-FD65-47FF-88DC-C7D09F171DD9}"/>
              </a:ext>
            </a:extLst>
          </p:cNvPr>
          <p:cNvSpPr>
            <a:spLocks noGrp="1"/>
          </p:cNvSpPr>
          <p:nvPr>
            <p:ph type="ftr" sz="quarter" idx="11"/>
          </p:nvPr>
        </p:nvSpPr>
        <p:spPr/>
        <p:txBody>
          <a:bodyPr/>
          <a:lstStyle/>
          <a:p>
            <a:pPr>
              <a:defRPr/>
            </a:pPr>
            <a:r>
              <a:rPr lang="en-US" dirty="0"/>
              <a:t>Kevin Fahey | DUNE Quality Assurance</a:t>
            </a:r>
          </a:p>
        </p:txBody>
      </p:sp>
      <p:sp>
        <p:nvSpPr>
          <p:cNvPr id="6" name="Slide Number Placeholder 5">
            <a:extLst>
              <a:ext uri="{FF2B5EF4-FFF2-40B4-BE49-F238E27FC236}">
                <a16:creationId xmlns:a16="http://schemas.microsoft.com/office/drawing/2014/main" id="{F384E505-3C80-4A69-B461-6B5F59AB410A}"/>
              </a:ext>
            </a:extLst>
          </p:cNvPr>
          <p:cNvSpPr>
            <a:spLocks noGrp="1"/>
          </p:cNvSpPr>
          <p:nvPr>
            <p:ph type="sldNum" sz="quarter" idx="12"/>
          </p:nvPr>
        </p:nvSpPr>
        <p:spPr/>
        <p:txBody>
          <a:bodyPr/>
          <a:lstStyle/>
          <a:p>
            <a:fld id="{52E9C158-AEF1-41A2-A6CE-6F0BAB305EFD}" type="slidenum">
              <a:rPr lang="en-US" altLang="en-US" smtClean="0"/>
              <a:pPr/>
              <a:t>4</a:t>
            </a:fld>
            <a:endParaRPr lang="en-US" altLang="en-US"/>
          </a:p>
        </p:txBody>
      </p:sp>
    </p:spTree>
    <p:extLst>
      <p:ext uri="{BB962C8B-B14F-4D97-AF65-F5344CB8AC3E}">
        <p14:creationId xmlns:p14="http://schemas.microsoft.com/office/powerpoint/2010/main" val="3335958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7BBF-0824-4958-AFD6-7B9AE462C26C}"/>
              </a:ext>
            </a:extLst>
          </p:cNvPr>
          <p:cNvSpPr>
            <a:spLocks noGrp="1"/>
          </p:cNvSpPr>
          <p:nvPr>
            <p:ph type="title"/>
          </p:nvPr>
        </p:nvSpPr>
        <p:spPr/>
        <p:txBody>
          <a:bodyPr/>
          <a:lstStyle/>
          <a:p>
            <a:r>
              <a:rPr lang="en-US" dirty="0"/>
              <a:t>Quality Assurance and Quality Control</a:t>
            </a:r>
          </a:p>
        </p:txBody>
      </p:sp>
      <p:sp>
        <p:nvSpPr>
          <p:cNvPr id="3" name="Content Placeholder 2">
            <a:extLst>
              <a:ext uri="{FF2B5EF4-FFF2-40B4-BE49-F238E27FC236}">
                <a16:creationId xmlns:a16="http://schemas.microsoft.com/office/drawing/2014/main" id="{53FD1E39-2CDC-4BBC-8E2C-0A53E0ABC309}"/>
              </a:ext>
            </a:extLst>
          </p:cNvPr>
          <p:cNvSpPr>
            <a:spLocks noGrp="1"/>
          </p:cNvSpPr>
          <p:nvPr>
            <p:ph idx="1"/>
          </p:nvPr>
        </p:nvSpPr>
        <p:spPr/>
        <p:txBody>
          <a:bodyPr/>
          <a:lstStyle/>
          <a:p>
            <a:r>
              <a:rPr lang="en-US" dirty="0"/>
              <a:t>These criteria include:</a:t>
            </a:r>
          </a:p>
          <a:p>
            <a:pPr marL="801688">
              <a:buFont typeface="Wingdings" panose="05000000000000000000" pitchFamily="2" charset="2"/>
              <a:buChar char="Ø"/>
            </a:pPr>
            <a:r>
              <a:rPr lang="en-US" dirty="0"/>
              <a:t>Management criteria related to organizational structure, responsibilities, planning, scheduling, and cost control</a:t>
            </a:r>
          </a:p>
          <a:p>
            <a:pPr marL="801688">
              <a:buFont typeface="Wingdings" panose="05000000000000000000" pitchFamily="2" charset="2"/>
              <a:buChar char="Ø"/>
            </a:pPr>
            <a:r>
              <a:rPr lang="en-US" dirty="0"/>
              <a:t>Training and qualifications of personnel</a:t>
            </a:r>
          </a:p>
          <a:p>
            <a:pPr marL="801688">
              <a:buFont typeface="Wingdings" panose="05000000000000000000" pitchFamily="2" charset="2"/>
              <a:buChar char="Ø"/>
            </a:pPr>
            <a:r>
              <a:rPr lang="en-US" dirty="0"/>
              <a:t>Quality improvement</a:t>
            </a:r>
          </a:p>
          <a:p>
            <a:pPr marL="801688">
              <a:buFont typeface="Wingdings" panose="05000000000000000000" pitchFamily="2" charset="2"/>
              <a:buChar char="Ø"/>
            </a:pPr>
            <a:r>
              <a:rPr lang="en-US" dirty="0"/>
              <a:t>Documentation and records</a:t>
            </a:r>
          </a:p>
          <a:p>
            <a:pPr marL="801688">
              <a:buFont typeface="Wingdings" panose="05000000000000000000" pitchFamily="2" charset="2"/>
              <a:buChar char="Ø"/>
            </a:pPr>
            <a:r>
              <a:rPr lang="en-US" dirty="0"/>
              <a:t>Work processes</a:t>
            </a:r>
          </a:p>
          <a:p>
            <a:pPr marL="801688">
              <a:buFont typeface="Wingdings" panose="05000000000000000000" pitchFamily="2" charset="2"/>
              <a:buChar char="Ø"/>
            </a:pPr>
            <a:r>
              <a:rPr lang="en-US" dirty="0"/>
              <a:t>Engineering and design</a:t>
            </a:r>
          </a:p>
          <a:p>
            <a:pPr marL="801688">
              <a:buFont typeface="Wingdings" panose="05000000000000000000" pitchFamily="2" charset="2"/>
              <a:buChar char="Ø"/>
            </a:pPr>
            <a:r>
              <a:rPr lang="en-US" dirty="0"/>
              <a:t>Procurement</a:t>
            </a:r>
          </a:p>
          <a:p>
            <a:pPr marL="741363">
              <a:buFont typeface="Wingdings" panose="05000000000000000000" pitchFamily="2" charset="2"/>
              <a:buChar char="Ø"/>
            </a:pPr>
            <a:r>
              <a:rPr lang="en-US" dirty="0"/>
              <a:t>Inspection and acceptance testing</a:t>
            </a:r>
          </a:p>
        </p:txBody>
      </p:sp>
      <p:sp>
        <p:nvSpPr>
          <p:cNvPr id="4" name="Date Placeholder 3">
            <a:extLst>
              <a:ext uri="{FF2B5EF4-FFF2-40B4-BE49-F238E27FC236}">
                <a16:creationId xmlns:a16="http://schemas.microsoft.com/office/drawing/2014/main" id="{B782135C-92B4-4A00-A8F9-A36FFF4CE9A2}"/>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DDFC274C-3E4D-44E2-B3FD-0CC15B84BC39}"/>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28187762-D759-4FF8-B86E-735A2BE7D3A2}"/>
              </a:ext>
            </a:extLst>
          </p:cNvPr>
          <p:cNvSpPr>
            <a:spLocks noGrp="1"/>
          </p:cNvSpPr>
          <p:nvPr>
            <p:ph type="sldNum" sz="quarter" idx="12"/>
          </p:nvPr>
        </p:nvSpPr>
        <p:spPr/>
        <p:txBody>
          <a:bodyPr/>
          <a:lstStyle/>
          <a:p>
            <a:fld id="{52E9C158-AEF1-41A2-A6CE-6F0BAB305EFD}" type="slidenum">
              <a:rPr lang="en-US" altLang="en-US" smtClean="0"/>
              <a:pPr/>
              <a:t>5</a:t>
            </a:fld>
            <a:endParaRPr lang="en-US" altLang="en-US"/>
          </a:p>
        </p:txBody>
      </p:sp>
    </p:spTree>
    <p:extLst>
      <p:ext uri="{BB962C8B-B14F-4D97-AF65-F5344CB8AC3E}">
        <p14:creationId xmlns:p14="http://schemas.microsoft.com/office/powerpoint/2010/main" val="3621398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41B05-1CC5-4B24-90B8-383C0629710D}"/>
              </a:ext>
            </a:extLst>
          </p:cNvPr>
          <p:cNvSpPr>
            <a:spLocks noGrp="1"/>
          </p:cNvSpPr>
          <p:nvPr>
            <p:ph type="title"/>
          </p:nvPr>
        </p:nvSpPr>
        <p:spPr/>
        <p:txBody>
          <a:bodyPr/>
          <a:lstStyle/>
          <a:p>
            <a:r>
              <a:rPr lang="en-US" dirty="0"/>
              <a:t>LBNF/DUNE QA Plan</a:t>
            </a:r>
          </a:p>
        </p:txBody>
      </p:sp>
      <p:sp>
        <p:nvSpPr>
          <p:cNvPr id="3" name="Content Placeholder 2">
            <a:extLst>
              <a:ext uri="{FF2B5EF4-FFF2-40B4-BE49-F238E27FC236}">
                <a16:creationId xmlns:a16="http://schemas.microsoft.com/office/drawing/2014/main" id="{9D17D835-1F1F-448E-BF92-45C288711C37}"/>
              </a:ext>
            </a:extLst>
          </p:cNvPr>
          <p:cNvSpPr>
            <a:spLocks noGrp="1"/>
          </p:cNvSpPr>
          <p:nvPr>
            <p:ph idx="1"/>
          </p:nvPr>
        </p:nvSpPr>
        <p:spPr/>
        <p:txBody>
          <a:bodyPr/>
          <a:lstStyle/>
          <a:p>
            <a:r>
              <a:rPr lang="en-US" dirty="0"/>
              <a:t>Quality assurance and quality control (QA/QC) systems are designed, as part of the LBNF/DUNE Quality Assurance Plan, to ensure that the components of the LBNF Project meet the design specifications and operate within the parameters mandated by the requirements.</a:t>
            </a:r>
          </a:p>
          <a:p>
            <a:endParaRPr lang="en-US" sz="1600" dirty="0"/>
          </a:p>
          <a:p>
            <a:r>
              <a:rPr lang="en-US" dirty="0"/>
              <a:t>QA Plan outlines the QA requirements for all LBNF/DUNE collaborators and subcontractors, henceforth referred to as Project Partners, and describes how the requirements shall be met</a:t>
            </a:r>
          </a:p>
          <a:p>
            <a:endParaRPr lang="en-US" sz="1600" dirty="0"/>
          </a:p>
          <a:p>
            <a:r>
              <a:rPr lang="en-US" dirty="0"/>
              <a:t>Plan is implemented by the development of quality plans, procedures and guides to accommodate those specific quality requirements</a:t>
            </a:r>
          </a:p>
          <a:p>
            <a:endParaRPr lang="en-US" dirty="0"/>
          </a:p>
        </p:txBody>
      </p:sp>
      <p:sp>
        <p:nvSpPr>
          <p:cNvPr id="4" name="Date Placeholder 3">
            <a:extLst>
              <a:ext uri="{FF2B5EF4-FFF2-40B4-BE49-F238E27FC236}">
                <a16:creationId xmlns:a16="http://schemas.microsoft.com/office/drawing/2014/main" id="{DAF92FF3-D02F-4C8A-93CF-9C828DCB941D}"/>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5C2AA4F9-6FE9-4FAB-AA3E-5B6782C5F8DB}"/>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8362F14E-454F-43A9-BB6C-9C992B9F203E}"/>
              </a:ext>
            </a:extLst>
          </p:cNvPr>
          <p:cNvSpPr>
            <a:spLocks noGrp="1"/>
          </p:cNvSpPr>
          <p:nvPr>
            <p:ph type="sldNum" sz="quarter" idx="12"/>
          </p:nvPr>
        </p:nvSpPr>
        <p:spPr/>
        <p:txBody>
          <a:bodyPr/>
          <a:lstStyle/>
          <a:p>
            <a:fld id="{52E9C158-AEF1-41A2-A6CE-6F0BAB305EFD}" type="slidenum">
              <a:rPr lang="en-US" altLang="en-US" smtClean="0"/>
              <a:pPr/>
              <a:t>6</a:t>
            </a:fld>
            <a:endParaRPr lang="en-US" altLang="en-US"/>
          </a:p>
        </p:txBody>
      </p:sp>
    </p:spTree>
    <p:extLst>
      <p:ext uri="{BB962C8B-B14F-4D97-AF65-F5344CB8AC3E}">
        <p14:creationId xmlns:p14="http://schemas.microsoft.com/office/powerpoint/2010/main" val="3857176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3FB10-891E-4BE8-B213-CBF3643F98EC}"/>
              </a:ext>
            </a:extLst>
          </p:cNvPr>
          <p:cNvSpPr>
            <a:spLocks noGrp="1"/>
          </p:cNvSpPr>
          <p:nvPr>
            <p:ph type="title"/>
          </p:nvPr>
        </p:nvSpPr>
        <p:spPr/>
        <p:txBody>
          <a:bodyPr/>
          <a:lstStyle/>
          <a:p>
            <a:r>
              <a:rPr lang="en-US" dirty="0"/>
              <a:t>Responsibility for Project Management </a:t>
            </a:r>
          </a:p>
        </p:txBody>
      </p:sp>
      <p:sp>
        <p:nvSpPr>
          <p:cNvPr id="3" name="Content Placeholder 2">
            <a:extLst>
              <a:ext uri="{FF2B5EF4-FFF2-40B4-BE49-F238E27FC236}">
                <a16:creationId xmlns:a16="http://schemas.microsoft.com/office/drawing/2014/main" id="{A59B7094-51EC-4C75-B936-DC0E8634BCC2}"/>
              </a:ext>
            </a:extLst>
          </p:cNvPr>
          <p:cNvSpPr>
            <a:spLocks noGrp="1"/>
          </p:cNvSpPr>
          <p:nvPr>
            <p:ph idx="1"/>
          </p:nvPr>
        </p:nvSpPr>
        <p:spPr/>
        <p:txBody>
          <a:bodyPr/>
          <a:lstStyle/>
          <a:p>
            <a:r>
              <a:rPr lang="en-US" dirty="0"/>
              <a:t>The DUNE Consortia Leaders manage their Projects and are responsible for achieving performance goals.</a:t>
            </a:r>
          </a:p>
          <a:p>
            <a:endParaRPr lang="en-US" dirty="0"/>
          </a:p>
          <a:p>
            <a:r>
              <a:rPr lang="en-US" dirty="0"/>
              <a:t>The LBNF/DUNE QAM is responsible for ensuring that a quality system is established, implemented, and maintained in accordance with requirements</a:t>
            </a:r>
          </a:p>
          <a:p>
            <a:endParaRPr lang="en-US" dirty="0"/>
          </a:p>
          <a:p>
            <a:r>
              <a:rPr lang="en-US" dirty="0"/>
              <a:t>The LBNF/DUNE QAM reports to the LBNF Project Manager and DUNE Technical Coordinator and provides oversight and support to the Project Partners to ensure a consistent quality program.</a:t>
            </a:r>
          </a:p>
          <a:p>
            <a:endParaRPr lang="en-US" dirty="0"/>
          </a:p>
        </p:txBody>
      </p:sp>
      <p:sp>
        <p:nvSpPr>
          <p:cNvPr id="4" name="Date Placeholder 3">
            <a:extLst>
              <a:ext uri="{FF2B5EF4-FFF2-40B4-BE49-F238E27FC236}">
                <a16:creationId xmlns:a16="http://schemas.microsoft.com/office/drawing/2014/main" id="{0B5924A3-4A78-4713-B599-8DB3D34EDBAB}"/>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9886C836-DB0D-4B87-B1D6-07F3AD9A51E6}"/>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11271708-3D72-495C-9721-DA417846B933}"/>
              </a:ext>
            </a:extLst>
          </p:cNvPr>
          <p:cNvSpPr>
            <a:spLocks noGrp="1"/>
          </p:cNvSpPr>
          <p:nvPr>
            <p:ph type="sldNum" sz="quarter" idx="12"/>
          </p:nvPr>
        </p:nvSpPr>
        <p:spPr/>
        <p:txBody>
          <a:bodyPr/>
          <a:lstStyle/>
          <a:p>
            <a:fld id="{52E9C158-AEF1-41A2-A6CE-6F0BAB305EFD}" type="slidenum">
              <a:rPr lang="en-US" altLang="en-US" smtClean="0"/>
              <a:pPr/>
              <a:t>7</a:t>
            </a:fld>
            <a:endParaRPr lang="en-US" altLang="en-US"/>
          </a:p>
        </p:txBody>
      </p:sp>
    </p:spTree>
    <p:extLst>
      <p:ext uri="{BB962C8B-B14F-4D97-AF65-F5344CB8AC3E}">
        <p14:creationId xmlns:p14="http://schemas.microsoft.com/office/powerpoint/2010/main" val="178738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81124-00E3-4C84-84EE-53203C2D7FEB}"/>
              </a:ext>
            </a:extLst>
          </p:cNvPr>
          <p:cNvSpPr>
            <a:spLocks noGrp="1"/>
          </p:cNvSpPr>
          <p:nvPr>
            <p:ph type="title"/>
          </p:nvPr>
        </p:nvSpPr>
        <p:spPr/>
        <p:txBody>
          <a:bodyPr/>
          <a:lstStyle/>
          <a:p>
            <a:r>
              <a:rPr lang="en-US" dirty="0"/>
              <a:t>Personnel Training And Qualification</a:t>
            </a:r>
          </a:p>
        </p:txBody>
      </p:sp>
      <p:sp>
        <p:nvSpPr>
          <p:cNvPr id="3" name="Content Placeholder 2">
            <a:extLst>
              <a:ext uri="{FF2B5EF4-FFF2-40B4-BE49-F238E27FC236}">
                <a16:creationId xmlns:a16="http://schemas.microsoft.com/office/drawing/2014/main" id="{FCFF1794-A534-402B-9108-D8D22A8B0A12}"/>
              </a:ext>
            </a:extLst>
          </p:cNvPr>
          <p:cNvSpPr>
            <a:spLocks noGrp="1"/>
          </p:cNvSpPr>
          <p:nvPr>
            <p:ph idx="1"/>
          </p:nvPr>
        </p:nvSpPr>
        <p:spPr/>
        <p:txBody>
          <a:bodyPr/>
          <a:lstStyle/>
          <a:p>
            <a:r>
              <a:rPr lang="en-US" dirty="0"/>
              <a:t>The DUNE Technical Coordinator and Consortia Leaders, are responsible for providing the resources needed to conduct the Project successfully, including those required to manage, perform and verify work that affects quality.</a:t>
            </a:r>
          </a:p>
          <a:p>
            <a:endParaRPr lang="en-US" dirty="0"/>
          </a:p>
          <a:p>
            <a:r>
              <a:rPr lang="en-US" dirty="0"/>
              <a:t>The DUNE Consortia Leaders are responsible for identifying the resources to ensure that their team members are adequately trained and qualified to perform their assigned work.</a:t>
            </a:r>
          </a:p>
          <a:p>
            <a:endParaRPr lang="en-US" dirty="0"/>
          </a:p>
        </p:txBody>
      </p:sp>
      <p:sp>
        <p:nvSpPr>
          <p:cNvPr id="4" name="Date Placeholder 3">
            <a:extLst>
              <a:ext uri="{FF2B5EF4-FFF2-40B4-BE49-F238E27FC236}">
                <a16:creationId xmlns:a16="http://schemas.microsoft.com/office/drawing/2014/main" id="{FA0BF46B-F5EB-4A94-8E98-CDF19FF7C8A2}"/>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497CBDC5-FA7F-45A7-859A-66F9F1892C74}"/>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6FE7E11D-799E-4E77-A003-F15BFB2B1511}"/>
              </a:ext>
            </a:extLst>
          </p:cNvPr>
          <p:cNvSpPr>
            <a:spLocks noGrp="1"/>
          </p:cNvSpPr>
          <p:nvPr>
            <p:ph type="sldNum" sz="quarter" idx="12"/>
          </p:nvPr>
        </p:nvSpPr>
        <p:spPr/>
        <p:txBody>
          <a:bodyPr/>
          <a:lstStyle/>
          <a:p>
            <a:fld id="{52E9C158-AEF1-41A2-A6CE-6F0BAB305EFD}" type="slidenum">
              <a:rPr lang="en-US" altLang="en-US" smtClean="0"/>
              <a:pPr/>
              <a:t>8</a:t>
            </a:fld>
            <a:endParaRPr lang="en-US" altLang="en-US"/>
          </a:p>
        </p:txBody>
      </p:sp>
    </p:spTree>
    <p:extLst>
      <p:ext uri="{BB962C8B-B14F-4D97-AF65-F5344CB8AC3E}">
        <p14:creationId xmlns:p14="http://schemas.microsoft.com/office/powerpoint/2010/main" val="735355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1D71B-1B03-43EB-AE9D-89FDE7D6478F}"/>
              </a:ext>
            </a:extLst>
          </p:cNvPr>
          <p:cNvSpPr>
            <a:spLocks noGrp="1"/>
          </p:cNvSpPr>
          <p:nvPr>
            <p:ph type="title"/>
          </p:nvPr>
        </p:nvSpPr>
        <p:spPr/>
        <p:txBody>
          <a:bodyPr/>
          <a:lstStyle/>
          <a:p>
            <a:r>
              <a:rPr lang="en-US" dirty="0"/>
              <a:t>Quality Improvement</a:t>
            </a:r>
          </a:p>
        </p:txBody>
      </p:sp>
      <p:sp>
        <p:nvSpPr>
          <p:cNvPr id="3" name="Content Placeholder 2">
            <a:extLst>
              <a:ext uri="{FF2B5EF4-FFF2-40B4-BE49-F238E27FC236}">
                <a16:creationId xmlns:a16="http://schemas.microsoft.com/office/drawing/2014/main" id="{51508EC8-16DD-4DDE-8352-9E3B988C0337}"/>
              </a:ext>
            </a:extLst>
          </p:cNvPr>
          <p:cNvSpPr>
            <a:spLocks noGrp="1"/>
          </p:cNvSpPr>
          <p:nvPr>
            <p:ph idx="1"/>
          </p:nvPr>
        </p:nvSpPr>
        <p:spPr/>
        <p:txBody>
          <a:bodyPr/>
          <a:lstStyle/>
          <a:p>
            <a:r>
              <a:rPr lang="en-US" dirty="0"/>
              <a:t>All LBNF and DUNE Project Partners participate in quality improvement activities that identify opportunities for improvement.</a:t>
            </a:r>
          </a:p>
          <a:p>
            <a:endParaRPr lang="en-US" dirty="0"/>
          </a:p>
          <a:p>
            <a:r>
              <a:rPr lang="en-US" dirty="0"/>
              <a:t>This quality-improvement process requires that any failures and non-conformances be identified and reported to the appropriate Sub-Project Manager or Consortia Leader; and, that root causes be identified and corrected.</a:t>
            </a:r>
          </a:p>
          <a:p>
            <a:endParaRPr lang="en-US" dirty="0"/>
          </a:p>
          <a:p>
            <a:r>
              <a:rPr lang="en-US" dirty="0"/>
              <a:t>Items, services, and processes that do not conform to specified requirements shall be identified and controlled to prevent their unintended use.</a:t>
            </a:r>
          </a:p>
          <a:p>
            <a:endParaRPr lang="en-US" dirty="0"/>
          </a:p>
        </p:txBody>
      </p:sp>
      <p:sp>
        <p:nvSpPr>
          <p:cNvPr id="4" name="Date Placeholder 3">
            <a:extLst>
              <a:ext uri="{FF2B5EF4-FFF2-40B4-BE49-F238E27FC236}">
                <a16:creationId xmlns:a16="http://schemas.microsoft.com/office/drawing/2014/main" id="{165BBCF1-8515-4134-AA84-5E41724CA913}"/>
              </a:ext>
            </a:extLst>
          </p:cNvPr>
          <p:cNvSpPr>
            <a:spLocks noGrp="1"/>
          </p:cNvSpPr>
          <p:nvPr>
            <p:ph type="dt" sz="half" idx="10"/>
          </p:nvPr>
        </p:nvSpPr>
        <p:spPr/>
        <p:txBody>
          <a:bodyPr/>
          <a:lstStyle/>
          <a:p>
            <a:fld id="{50889BEA-2B91-403F-ADA4-053DEE04721E}" type="datetime1">
              <a:rPr lang="en-US" altLang="en-US" smtClean="0"/>
              <a:pPr/>
              <a:t>6/27/2018</a:t>
            </a:fld>
            <a:endParaRPr lang="en-US" altLang="en-US"/>
          </a:p>
        </p:txBody>
      </p:sp>
      <p:sp>
        <p:nvSpPr>
          <p:cNvPr id="5" name="Footer Placeholder 4">
            <a:extLst>
              <a:ext uri="{FF2B5EF4-FFF2-40B4-BE49-F238E27FC236}">
                <a16:creationId xmlns:a16="http://schemas.microsoft.com/office/drawing/2014/main" id="{789A0F1F-2BB8-49BE-A9E6-61412E318432}"/>
              </a:ext>
            </a:extLst>
          </p:cNvPr>
          <p:cNvSpPr>
            <a:spLocks noGrp="1"/>
          </p:cNvSpPr>
          <p:nvPr>
            <p:ph type="ftr" sz="quarter" idx="11"/>
          </p:nvPr>
        </p:nvSpPr>
        <p:spPr/>
        <p:txBody>
          <a:bodyPr/>
          <a:lstStyle/>
          <a:p>
            <a:pPr>
              <a:defRPr/>
            </a:pPr>
            <a:r>
              <a:rPr lang="en-US"/>
              <a:t>Presenter | Presentation Title</a:t>
            </a:r>
            <a:endParaRPr lang="en-US" b="1"/>
          </a:p>
        </p:txBody>
      </p:sp>
      <p:sp>
        <p:nvSpPr>
          <p:cNvPr id="6" name="Slide Number Placeholder 5">
            <a:extLst>
              <a:ext uri="{FF2B5EF4-FFF2-40B4-BE49-F238E27FC236}">
                <a16:creationId xmlns:a16="http://schemas.microsoft.com/office/drawing/2014/main" id="{4AB080D4-890A-499A-9EFC-39B0880B50AF}"/>
              </a:ext>
            </a:extLst>
          </p:cNvPr>
          <p:cNvSpPr>
            <a:spLocks noGrp="1"/>
          </p:cNvSpPr>
          <p:nvPr>
            <p:ph type="sldNum" sz="quarter" idx="12"/>
          </p:nvPr>
        </p:nvSpPr>
        <p:spPr/>
        <p:txBody>
          <a:bodyPr/>
          <a:lstStyle/>
          <a:p>
            <a:fld id="{52E9C158-AEF1-41A2-A6CE-6F0BAB305EFD}" type="slidenum">
              <a:rPr lang="en-US" altLang="en-US" smtClean="0"/>
              <a:pPr/>
              <a:t>9</a:t>
            </a:fld>
            <a:endParaRPr lang="en-US" altLang="en-US"/>
          </a:p>
        </p:txBody>
      </p:sp>
    </p:spTree>
    <p:extLst>
      <p:ext uri="{BB962C8B-B14F-4D97-AF65-F5344CB8AC3E}">
        <p14:creationId xmlns:p14="http://schemas.microsoft.com/office/powerpoint/2010/main" val="3122578625"/>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403</TotalTime>
  <Words>1986</Words>
  <Application>Microsoft Office PowerPoint</Application>
  <PresentationFormat>On-screen Show (4:3)</PresentationFormat>
  <Paragraphs>246</Paragraphs>
  <Slides>27</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27</vt:i4>
      </vt:variant>
    </vt:vector>
  </HeadingPairs>
  <TitlesOfParts>
    <vt:vector size="38" baseType="lpstr">
      <vt:lpstr>MS PGothic</vt:lpstr>
      <vt:lpstr>MS PGothic</vt:lpstr>
      <vt:lpstr>Arial</vt:lpstr>
      <vt:lpstr>Calibri</vt:lpstr>
      <vt:lpstr>Geneva</vt:lpstr>
      <vt:lpstr>Helvetica</vt:lpstr>
      <vt:lpstr>Lucida Grande</vt:lpstr>
      <vt:lpstr>Wingdings</vt:lpstr>
      <vt:lpstr>FNAL_TemplateMac_060514</vt:lpstr>
      <vt:lpstr>Fermilab: Footer Only</vt:lpstr>
      <vt:lpstr>LBNF Content-Footer Theme</vt:lpstr>
      <vt:lpstr>DUNE Quality Assurance</vt:lpstr>
      <vt:lpstr>Agenda</vt:lpstr>
      <vt:lpstr>DUNE Management Plan</vt:lpstr>
      <vt:lpstr>Quality Assurance and Quality Control</vt:lpstr>
      <vt:lpstr>Quality Assurance and Quality Control</vt:lpstr>
      <vt:lpstr>LBNF/DUNE QA Plan</vt:lpstr>
      <vt:lpstr>Responsibility for Project Management </vt:lpstr>
      <vt:lpstr>Personnel Training And Qualification</vt:lpstr>
      <vt:lpstr>Quality Improvement</vt:lpstr>
      <vt:lpstr>Documents and Records</vt:lpstr>
      <vt:lpstr>Documents and Records</vt:lpstr>
      <vt:lpstr>Work Processes</vt:lpstr>
      <vt:lpstr>Fabrication Work Processes</vt:lpstr>
      <vt:lpstr>Fabrication Work Processes</vt:lpstr>
      <vt:lpstr>Design</vt:lpstr>
      <vt:lpstr>Design</vt:lpstr>
      <vt:lpstr>Design</vt:lpstr>
      <vt:lpstr>Procurement</vt:lpstr>
      <vt:lpstr>Inspection and Acceptance Testing</vt:lpstr>
      <vt:lpstr>Inspection and Acceptance Testing</vt:lpstr>
      <vt:lpstr>LBNF/DUNE Quality Assurance Responsibilities</vt:lpstr>
      <vt:lpstr>Quality Assurance Value to DUNE</vt:lpstr>
      <vt:lpstr>LESSON LEARNED</vt:lpstr>
      <vt:lpstr>Lesson Learned </vt:lpstr>
      <vt:lpstr>Lesson Learned </vt:lpstr>
      <vt:lpstr>Lesson Learned </vt:lpstr>
      <vt:lpstr>Lesson Learned </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DUNE Quality Assurance</dc:title>
  <dc:creator>Kevin Fahey</dc:creator>
  <cp:lastModifiedBy>Kevin Fahey</cp:lastModifiedBy>
  <cp:revision>23</cp:revision>
  <cp:lastPrinted>2014-01-20T19:40:21Z</cp:lastPrinted>
  <dcterms:created xsi:type="dcterms:W3CDTF">2018-06-27T13:23:22Z</dcterms:created>
  <dcterms:modified xsi:type="dcterms:W3CDTF">2018-06-27T21:43:02Z</dcterms:modified>
</cp:coreProperties>
</file>