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67" r:id="rId2"/>
    <p:sldId id="378" r:id="rId3"/>
    <p:sldId id="389" r:id="rId4"/>
    <p:sldId id="388" r:id="rId5"/>
    <p:sldId id="390" r:id="rId6"/>
    <p:sldId id="391" r:id="rId7"/>
    <p:sldId id="379" r:id="rId8"/>
    <p:sldId id="393" r:id="rId9"/>
    <p:sldId id="392" r:id="rId10"/>
    <p:sldId id="394" r:id="rId11"/>
    <p:sldId id="395" r:id="rId12"/>
    <p:sldId id="396" r:id="rId13"/>
    <p:sldId id="397" r:id="rId14"/>
    <p:sldId id="380" r:id="rId15"/>
    <p:sldId id="381" r:id="rId16"/>
    <p:sldId id="398" r:id="rId17"/>
    <p:sldId id="383" r:id="rId18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4" autoAdjust="0"/>
    <p:restoredTop sz="93682" autoAdjust="0"/>
  </p:normalViewPr>
  <p:slideViewPr>
    <p:cSldViewPr>
      <p:cViewPr varScale="1">
        <p:scale>
          <a:sx n="123" d="100"/>
          <a:sy n="123" d="100"/>
        </p:scale>
        <p:origin x="1262" y="5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-1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2011" y="5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26834" cy="466334"/>
          </a:xfrm>
          <a:prstGeom prst="rect">
            <a:avLst/>
          </a:prstGeom>
        </p:spPr>
        <p:txBody>
          <a:bodyPr vert="horz" lIns="92954" tIns="46477" rIns="92954" bIns="4647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956" y="1"/>
            <a:ext cx="3026834" cy="466334"/>
          </a:xfrm>
          <a:prstGeom prst="rect">
            <a:avLst/>
          </a:prstGeom>
        </p:spPr>
        <p:txBody>
          <a:bodyPr vert="horz" lIns="92954" tIns="46477" rIns="92954" bIns="46477" rtlCol="0"/>
          <a:lstStyle>
            <a:lvl1pPr algn="r">
              <a:defRPr sz="1200"/>
            </a:lvl1pPr>
          </a:lstStyle>
          <a:p>
            <a:fld id="{04D06D4B-F083-4F0B-B6C9-2D493B329ED9}" type="datetimeFigureOut">
              <a:rPr lang="en-US" smtClean="0"/>
              <a:t>6/28/2018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17369"/>
            <a:ext cx="3026834" cy="466333"/>
          </a:xfrm>
          <a:prstGeom prst="rect">
            <a:avLst/>
          </a:prstGeom>
        </p:spPr>
        <p:txBody>
          <a:bodyPr vert="horz" lIns="92954" tIns="46477" rIns="92954" bIns="4647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956" y="8817369"/>
            <a:ext cx="3026834" cy="466333"/>
          </a:xfrm>
          <a:prstGeom prst="rect">
            <a:avLst/>
          </a:prstGeom>
        </p:spPr>
        <p:txBody>
          <a:bodyPr vert="horz" lIns="92954" tIns="46477" rIns="92954" bIns="46477" rtlCol="0" anchor="b"/>
          <a:lstStyle>
            <a:lvl1pPr algn="r">
              <a:defRPr sz="1200"/>
            </a:lvl1pPr>
          </a:lstStyle>
          <a:p>
            <a:fld id="{BC3C506F-2269-46DF-AAD8-716176AB6A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3363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3072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03350" y="1160463"/>
            <a:ext cx="4178300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8500" y="4467225"/>
            <a:ext cx="5588000" cy="365601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994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02520" y="6538623"/>
            <a:ext cx="336679" cy="184666"/>
          </a:xfrm>
        </p:spPr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1495553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dirty="0"/>
              <a:t>F. Feyzi</a:t>
            </a:r>
            <a:endParaRPr dirty="0"/>
          </a:p>
        </p:txBody>
      </p:sp>
      <p:sp>
        <p:nvSpPr>
          <p:cNvPr id="8" name="Holder 5"/>
          <p:cNvSpPr>
            <a:spLocks noGrp="1"/>
          </p:cNvSpPr>
          <p:nvPr>
            <p:ph type="dt" sz="half" idx="6"/>
          </p:nvPr>
        </p:nvSpPr>
        <p:spPr>
          <a:xfrm>
            <a:off x="25513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 dirty="0"/>
              <a:t>28 June, 2018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rgbClr val="3B5A77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1495553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dirty="0"/>
              <a:t>F. Feyzi</a:t>
            </a:r>
            <a:endParaRPr dirty="0"/>
          </a:p>
        </p:txBody>
      </p:sp>
      <p:sp>
        <p:nvSpPr>
          <p:cNvPr id="8" name="Holder 5"/>
          <p:cNvSpPr>
            <a:spLocks noGrp="1"/>
          </p:cNvSpPr>
          <p:nvPr>
            <p:ph type="dt" sz="half" idx="6"/>
          </p:nvPr>
        </p:nvSpPr>
        <p:spPr>
          <a:xfrm>
            <a:off x="2667000" y="6538623"/>
            <a:ext cx="144780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 dirty="0"/>
              <a:t>28 June, 2018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962" y="635889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8156447" y="6499859"/>
            <a:ext cx="541020" cy="2209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k object 18"/>
          <p:cNvSpPr/>
          <p:nvPr/>
        </p:nvSpPr>
        <p:spPr>
          <a:xfrm>
            <a:off x="6851904" y="6480046"/>
            <a:ext cx="1185672" cy="2545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499859"/>
            <a:ext cx="1685295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dirty="0"/>
              <a:t>F. Feyzi</a:t>
            </a:r>
            <a:endParaRPr dirty="0"/>
          </a:p>
        </p:txBody>
      </p:sp>
      <p:sp>
        <p:nvSpPr>
          <p:cNvPr id="12" name="Holder 5"/>
          <p:cNvSpPr>
            <a:spLocks noGrp="1"/>
          </p:cNvSpPr>
          <p:nvPr>
            <p:ph type="dt" sz="half" idx="6"/>
          </p:nvPr>
        </p:nvSpPr>
        <p:spPr>
          <a:xfrm>
            <a:off x="29323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 dirty="0"/>
              <a:t>28 June, 2018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962" y="635889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8156447" y="6499859"/>
            <a:ext cx="541020" cy="2209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k object 18"/>
          <p:cNvSpPr/>
          <p:nvPr/>
        </p:nvSpPr>
        <p:spPr>
          <a:xfrm>
            <a:off x="6851904" y="6480046"/>
            <a:ext cx="1185672" cy="2545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2"/>
            <a:ext cx="1419353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dirty="0"/>
              <a:t>F. Feyzi</a:t>
            </a:r>
            <a:endParaRPr dirty="0"/>
          </a:p>
        </p:txBody>
      </p:sp>
      <p:sp>
        <p:nvSpPr>
          <p:cNvPr id="10" name="Holder 5"/>
          <p:cNvSpPr>
            <a:spLocks noGrp="1"/>
          </p:cNvSpPr>
          <p:nvPr>
            <p:ph type="dt" sz="half" idx="6"/>
          </p:nvPr>
        </p:nvSpPr>
        <p:spPr>
          <a:xfrm>
            <a:off x="25513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 dirty="0"/>
              <a:t>28 June, 2018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1419353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dirty="0"/>
              <a:t>F. Feyzi</a:t>
            </a:r>
            <a:endParaRPr dirty="0"/>
          </a:p>
        </p:txBody>
      </p:sp>
      <p:sp>
        <p:nvSpPr>
          <p:cNvPr id="6" name="Holder 5"/>
          <p:cNvSpPr>
            <a:spLocks noGrp="1"/>
          </p:cNvSpPr>
          <p:nvPr>
            <p:ph type="dt" sz="half" idx="6"/>
          </p:nvPr>
        </p:nvSpPr>
        <p:spPr>
          <a:xfrm>
            <a:off x="2627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 dirty="0"/>
              <a:t>28 June, 2018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962" y="635889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8156447" y="6499859"/>
            <a:ext cx="541020" cy="22097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304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2904" y="1317059"/>
            <a:ext cx="8378190" cy="17799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B5A7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76326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dirty="0"/>
              <a:t>F. Feyzi</a:t>
            </a: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 dirty="0"/>
              <a:t>28 June, 2018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40159" y="6538623"/>
            <a:ext cx="33667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bk object 18">
            <a:extLst>
              <a:ext uri="{FF2B5EF4-FFF2-40B4-BE49-F238E27FC236}">
                <a16:creationId xmlns:a16="http://schemas.microsoft.com/office/drawing/2014/main" id="{52444D8A-94C7-480D-B211-011EFA2E4372}"/>
              </a:ext>
            </a:extLst>
          </p:cNvPr>
          <p:cNvSpPr/>
          <p:nvPr userDrawn="1"/>
        </p:nvSpPr>
        <p:spPr>
          <a:xfrm>
            <a:off x="6851904" y="6480046"/>
            <a:ext cx="1185672" cy="25450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shq.fnal.gov/manuals/feshm/" TargetMode="External"/><Relationship Id="rId2" Type="http://schemas.openxmlformats.org/officeDocument/2006/relationships/hyperlink" Target="http://directorate-docdb.fnal.gov/cgi-bin/RetrieveFile?docid=3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064E8-1557-4D37-95C7-10080BE67A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677108"/>
          </a:xfrm>
        </p:spPr>
        <p:txBody>
          <a:bodyPr/>
          <a:lstStyle/>
          <a:p>
            <a:br>
              <a:rPr lang="en-US" dirty="0"/>
            </a:br>
            <a:r>
              <a:rPr lang="en-US" dirty="0"/>
              <a:t>Design Review Planning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CE0E8E-9CE1-4342-BA1E-3BD43479747F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677108"/>
          </a:xfrm>
        </p:spPr>
        <p:txBody>
          <a:bodyPr/>
          <a:lstStyle/>
          <a:p>
            <a:r>
              <a:rPr lang="en-US" dirty="0"/>
              <a:t>Farshid Feyzi</a:t>
            </a:r>
          </a:p>
          <a:p>
            <a:r>
              <a:rPr lang="en-US" dirty="0"/>
              <a:t>28 June, 2018</a:t>
            </a:r>
          </a:p>
        </p:txBody>
      </p:sp>
    </p:spTree>
    <p:extLst>
      <p:ext uri="{BB962C8B-B14F-4D97-AF65-F5344CB8AC3E}">
        <p14:creationId xmlns:p14="http://schemas.microsoft.com/office/powerpoint/2010/main" val="37825129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C8C1B-918D-4116-908B-33EF25680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338554"/>
          </a:xfrm>
        </p:spPr>
        <p:txBody>
          <a:bodyPr/>
          <a:lstStyle/>
          <a:p>
            <a:r>
              <a:rPr lang="en-US" dirty="0"/>
              <a:t>30% Deliverables (Conceptual Design)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8DB9E1-C816-4F56-9C4F-F5F066F015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2904" y="1317059"/>
            <a:ext cx="8378190" cy="4062651"/>
          </a:xfrm>
        </p:spPr>
        <p:txBody>
          <a:bodyPr/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Design requirements in accordance with detector requirements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Design concept and approach to production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Preliminary engineering drawings, schematics,  models and interface drawings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Preliminary interface documents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Preliminary engineering analyses and documentation, plan for further analyses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Preliminary installation and testing plans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Identification of applicable design codes and standards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Market survey and manufacturing concepts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Rough cost estimates and schedule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A07D9C-A595-4A1D-9F9E-B325C70EEE78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A8517A-4FFF-4B86-8F00-772DB1C686EF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dirty="0"/>
              <a:t>F. Feyzi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3E48D88-1633-4E75-9797-1CF014ADCE22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pPr marL="12700"/>
            <a:r>
              <a:rPr lang="en-US" dirty="0"/>
              <a:t>28 June, 2018</a:t>
            </a:r>
          </a:p>
        </p:txBody>
      </p:sp>
    </p:spTree>
    <p:extLst>
      <p:ext uri="{BB962C8B-B14F-4D97-AF65-F5344CB8AC3E}">
        <p14:creationId xmlns:p14="http://schemas.microsoft.com/office/powerpoint/2010/main" val="17488347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229AA-FEBA-4E90-A72C-7F5E9C524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677108"/>
          </a:xfrm>
        </p:spPr>
        <p:txBody>
          <a:bodyPr/>
          <a:lstStyle/>
          <a:p>
            <a:r>
              <a:rPr lang="en-US" dirty="0"/>
              <a:t>60% Deliverables (Preliminary Design)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C313EC-A2DB-4047-8662-F5A6202AEA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4500" y="1066800"/>
            <a:ext cx="8378190" cy="5416868"/>
          </a:xfrm>
        </p:spPr>
        <p:txBody>
          <a:bodyPr/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Design choice identified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Detail engineering drawings, schematics,  and preliminary parts list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Interface documentation review with other systems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Complete engineering analyses and documentation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Incorporation of ProtoDUNE lessons learned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Finalization of applicable design codes and standards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Manufacturing methods and acquisition strategy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Plans for production and evaluation of prototypes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Draft manufacturing, quality assurance, testing and procurement plans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Installation plans including special tools and fixtures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Preliminary cost and schedule estimate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Value engineering exercise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Resolution of 30% review recommendations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B380AF-4646-4F9C-A5A8-9E8B3580CF02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CCD2E6-60BD-4E50-8663-F2F7858D9F70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dirty="0"/>
              <a:t>F. Feyzi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88BE9EF-B5FD-4534-B7FB-CF0CA5553135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pPr marL="12700"/>
            <a:r>
              <a:rPr lang="en-US" dirty="0"/>
              <a:t>28 June, 2018</a:t>
            </a:r>
          </a:p>
        </p:txBody>
      </p:sp>
    </p:spTree>
    <p:extLst>
      <p:ext uri="{BB962C8B-B14F-4D97-AF65-F5344CB8AC3E}">
        <p14:creationId xmlns:p14="http://schemas.microsoft.com/office/powerpoint/2010/main" val="27071469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0AD18-5A47-417B-A788-5CEC025B2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338554"/>
          </a:xfrm>
        </p:spPr>
        <p:txBody>
          <a:bodyPr/>
          <a:lstStyle/>
          <a:p>
            <a:r>
              <a:rPr lang="en-US" dirty="0"/>
              <a:t>90% Deliverables (Final Design)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8A49D1-C6B8-4623-9E53-3C97F89BCC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2905" y="1143000"/>
            <a:ext cx="8378190" cy="3724096"/>
          </a:xfrm>
        </p:spPr>
        <p:txBody>
          <a:bodyPr/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Complete manufacturing drawings, schematics and specifications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Engineering and safety analysis reports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Procurement specifications and bid documents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Production site plans for all production sites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Evaluation of prototypes and design modifications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Final quality assurance plan and quality control tools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Final cost and schedule estimate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Resolution of 60% review recommendations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2A54E7-D515-4928-8507-C69C6CE3EB43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E64369-4EB6-4B77-805F-EC76158B149A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dirty="0"/>
              <a:t>F. Feyzi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1116857-CD1A-4DE0-B3DE-22944B2F1E3B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pPr marL="12700"/>
            <a:r>
              <a:rPr lang="en-US" dirty="0"/>
              <a:t>28 June, 2018</a:t>
            </a:r>
          </a:p>
        </p:txBody>
      </p:sp>
    </p:spTree>
    <p:extLst>
      <p:ext uri="{BB962C8B-B14F-4D97-AF65-F5344CB8AC3E}">
        <p14:creationId xmlns:p14="http://schemas.microsoft.com/office/powerpoint/2010/main" val="34103054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92C21-ECAC-4017-A789-170B14329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338554"/>
          </a:xfrm>
        </p:spPr>
        <p:txBody>
          <a:bodyPr/>
          <a:lstStyle/>
          <a:p>
            <a:r>
              <a:rPr lang="en-US" dirty="0"/>
              <a:t>Production Reviews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D829F4-D20B-47F7-8E5B-E30BD0C224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2904" y="1317059"/>
            <a:ext cx="8378190" cy="5324535"/>
          </a:xfrm>
        </p:spPr>
        <p:txBody>
          <a:bodyPr/>
          <a:lstStyle/>
          <a:p>
            <a:r>
              <a:rPr lang="en-US" sz="1800" dirty="0"/>
              <a:t>Production Readiness Review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1800" dirty="0"/>
              <a:t>Performed at production facility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1800" dirty="0"/>
              <a:t>Final QA plans for institutions not adopting the LBNF/DUNE QA Plan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1800" dirty="0"/>
              <a:t>Final production drawings, specifications and manufacturing and test procedures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1800" dirty="0"/>
              <a:t>Final safety documents (i.e. Hazard Analysis documentation)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1800" dirty="0"/>
              <a:t>Component QC plan (i.e. travelers, test reports, software verification and validation documents, supplier documentation)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1800" dirty="0"/>
              <a:t>Final procurement documents per institution practice 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1800" dirty="0"/>
              <a:t>Completion and evaluation of prototypes, review of production process and QC results</a:t>
            </a:r>
          </a:p>
          <a:p>
            <a:r>
              <a:rPr lang="en-US" sz="1800" dirty="0"/>
              <a:t> </a:t>
            </a:r>
          </a:p>
          <a:p>
            <a:r>
              <a:rPr lang="en-US" sz="1800" dirty="0"/>
              <a:t>Production Progress Reviews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1800" dirty="0"/>
              <a:t>Performed at production facility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1800" dirty="0"/>
              <a:t>Periodic review of production status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1800" dirty="0"/>
              <a:t>Verification of QC program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1800" dirty="0"/>
              <a:t>Validation of product quality </a:t>
            </a:r>
          </a:p>
          <a:p>
            <a:r>
              <a:rPr lang="en-US" sz="1800" dirty="0"/>
              <a:t> 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C07474-0805-4E08-A52B-8D1B74EC2551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1E6396-2656-42FD-9428-3885DD21E2E7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dirty="0"/>
              <a:t>F. Feyzi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87F9EED-EE50-4428-B2B6-DC2963FBCA58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pPr marL="12700"/>
            <a:r>
              <a:rPr lang="en-US" dirty="0"/>
              <a:t>28 June, 2018</a:t>
            </a:r>
          </a:p>
        </p:txBody>
      </p:sp>
    </p:spTree>
    <p:extLst>
      <p:ext uri="{BB962C8B-B14F-4D97-AF65-F5344CB8AC3E}">
        <p14:creationId xmlns:p14="http://schemas.microsoft.com/office/powerpoint/2010/main" val="15069907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79D4F19-7678-45B6-9ECA-4747CB12546B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51216B-E5E6-4FCC-94DF-3FDF5AD3C4D4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dirty="0"/>
              <a:t>F. Feyzi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A117-366D-4E97-906E-EE74D547CCE2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pPr marL="12700"/>
            <a:r>
              <a:rPr lang="en-US" dirty="0"/>
              <a:t>28 June, 2018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894D58A-FB85-4677-88A9-4A250E0766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639" y="134711"/>
            <a:ext cx="7198722" cy="5736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0555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8CA9359-DB49-4F09-8776-A349D2080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338554"/>
          </a:xfrm>
        </p:spPr>
        <p:txBody>
          <a:bodyPr/>
          <a:lstStyle/>
          <a:p>
            <a:r>
              <a:rPr lang="en-US" dirty="0"/>
              <a:t>Structural Safety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102635A-1DBC-437B-96FA-BE4DA53507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8498" y="4558937"/>
            <a:ext cx="8049702" cy="236988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Structural safety chapter 5100 includes applicable codes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All applicable codes need to be reviewed and agreed to by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Process defined for equivalency evaluation of European codes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D2EE2B0-B37F-44EF-8BD4-60110B27E29E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22E335-4D84-47F9-A4C6-E25ECF429877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dirty="0"/>
              <a:t>F. Feyzi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22FFA5-BC0B-4DDB-A8CC-4F19E1E1B33F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pPr marL="12700"/>
            <a:r>
              <a:rPr lang="en-US" dirty="0"/>
              <a:t>28 June, 2018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0EE038B-3123-435E-8259-B33E1D7246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816353"/>
            <a:ext cx="5790295" cy="3729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5300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74F82348-E0B7-4430-A01C-196E5DBF4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338554"/>
          </a:xfrm>
        </p:spPr>
        <p:txBody>
          <a:bodyPr/>
          <a:lstStyle/>
          <a:p>
            <a:r>
              <a:rPr lang="en-US" dirty="0"/>
              <a:t>Eurocode Equivalency White Paper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4F9525E-08BA-4382-B886-14389754C6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371601"/>
            <a:ext cx="6172200" cy="2302000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A79DA4-B002-46AD-A844-E13E68253BF7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E9AB79-72D9-44FC-AF04-352C180C0F29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/>
              <a:t>F. Feyzi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AC73B9-CEE3-42E0-94D7-471C71335EBB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pPr marL="12700"/>
            <a:r>
              <a:rPr lang="en-US"/>
              <a:t>28 June, 2018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2BD2859-84DC-424A-9184-F6F8F6CC57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3673601"/>
            <a:ext cx="7015163" cy="2518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2877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443DF-C88B-4677-94EC-811707D95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338554"/>
          </a:xfrm>
        </p:spPr>
        <p:txBody>
          <a:bodyPr/>
          <a:lstStyle/>
          <a:p>
            <a:r>
              <a:rPr lang="en-US" dirty="0"/>
              <a:t>Operational Readiness Clearance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7CC923-74B4-4214-ABA6-554B62F9AF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9592" y="4766062"/>
            <a:ext cx="8378190" cy="135421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Chapter 2005 of FESHM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Not addressed at this time, it will be required prior to operation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Experiments make a request to have systems reviewed as part of operational readiness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3128D6-D81C-44F4-AF12-5180FB6BD9AB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A11923-ABE4-424D-B266-CD4720D73E92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dirty="0"/>
              <a:t>F. Feyzi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570036E-015B-4033-95C8-0DD0607CCB93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pPr marL="12700"/>
            <a:r>
              <a:rPr lang="en-US" dirty="0"/>
              <a:t>28 June, 2018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DD77859-A154-4CBC-9E68-6A8A42127E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2155" y="936971"/>
            <a:ext cx="5444298" cy="3482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658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44CBB-2024-4388-877C-91A07A8E0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338554"/>
          </a:xfrm>
        </p:spPr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D3E8AD-6332-4CA3-8317-303CEC43EA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2904" y="1317059"/>
            <a:ext cx="8378190" cy="203132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Scope of reviews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Objective of reviews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Applicable documents and processes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Design review deliverables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Target dates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93302A-7A4A-464C-8583-C3F24E46CA3A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01CBF9-7116-431C-80F2-E6848E437201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dirty="0"/>
              <a:t>F. Feyzi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5A2DDC0-BB49-4864-9259-5512FF84EC1B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pPr marL="12700"/>
            <a:r>
              <a:rPr lang="en-US" dirty="0"/>
              <a:t>28 June, 2018</a:t>
            </a:r>
          </a:p>
        </p:txBody>
      </p:sp>
    </p:spTree>
    <p:extLst>
      <p:ext uri="{BB962C8B-B14F-4D97-AF65-F5344CB8AC3E}">
        <p14:creationId xmlns:p14="http://schemas.microsoft.com/office/powerpoint/2010/main" val="726429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740BC-AC6F-482B-A0C4-8BD436703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338554"/>
          </a:xfrm>
        </p:spPr>
        <p:txBody>
          <a:bodyPr/>
          <a:lstStyle/>
          <a:p>
            <a:r>
              <a:rPr lang="en-US" dirty="0"/>
              <a:t>Scope of Far Detector Design Reviews and Stages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FEA555-2EC4-4104-A9DB-FE11614A9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2905" y="1143000"/>
            <a:ext cx="8378190" cy="5632311"/>
          </a:xfrm>
        </p:spPr>
        <p:txBody>
          <a:bodyPr/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Internal components of the Far Detector: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Time projection chamber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Detector support structure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Feedthroughs, cables, instrumentation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Installation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External components of the Far Detector: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Racks, electronics, rack services, instrumentation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Feedthroughs, warm cables and fibers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DAQ equipment in the CUC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Equipment and infrastructure for detector assembly and installation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Equipment for use at the integration and test facility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Review stages: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30% review (conceptual design)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60% review (preliminary design)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90% review (final design)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Production readiness review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Production progress reviews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Details of design review deliverables in backup slides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A1D3F2-E43A-423D-ABEF-FDF267E73021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3A4751-1985-4420-AD82-1F1C6F1A4C40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dirty="0"/>
              <a:t>F. Feyzi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6015751-6B72-414D-A808-56021842037B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pPr marL="12700"/>
            <a:r>
              <a:rPr lang="en-US" dirty="0"/>
              <a:t>28 June, 2018</a:t>
            </a:r>
          </a:p>
        </p:txBody>
      </p:sp>
    </p:spTree>
    <p:extLst>
      <p:ext uri="{BB962C8B-B14F-4D97-AF65-F5344CB8AC3E}">
        <p14:creationId xmlns:p14="http://schemas.microsoft.com/office/powerpoint/2010/main" val="4224925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740BC-AC6F-482B-A0C4-8BD436703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338554"/>
          </a:xfrm>
        </p:spPr>
        <p:txBody>
          <a:bodyPr/>
          <a:lstStyle/>
          <a:p>
            <a:r>
              <a:rPr lang="en-US" dirty="0"/>
              <a:t>Excluded from Scope of Far Detector Design Reviews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FEA555-2EC4-4104-A9DB-FE11614A9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2904" y="1317059"/>
            <a:ext cx="8378190" cy="270843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Conventional facilities, cryostats, cryogenics, cryogenics distribution and infrastructure.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Operational Readiness Clearance Review will be required before equipment may operate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Above are outside the scope of the design review process defined here and will be organized separately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A1D3F2-E43A-423D-ABEF-FDF267E73021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3A4751-1985-4420-AD82-1F1C6F1A4C40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dirty="0"/>
              <a:t>F. Feyzi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6015751-6B72-414D-A808-56021842037B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pPr marL="12700"/>
            <a:r>
              <a:rPr lang="en-US" dirty="0"/>
              <a:t>28 June, 2018</a:t>
            </a:r>
          </a:p>
        </p:txBody>
      </p:sp>
    </p:spTree>
    <p:extLst>
      <p:ext uri="{BB962C8B-B14F-4D97-AF65-F5344CB8AC3E}">
        <p14:creationId xmlns:p14="http://schemas.microsoft.com/office/powerpoint/2010/main" val="1840893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691FB-15EE-47B2-BBBD-4F09148DF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338554"/>
          </a:xfrm>
        </p:spPr>
        <p:txBody>
          <a:bodyPr/>
          <a:lstStyle/>
          <a:p>
            <a:r>
              <a:rPr lang="en-US" dirty="0"/>
              <a:t>Applicable Documents and Processes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7265C6-48A5-4B31-B436-4619611D65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2904" y="1317059"/>
            <a:ext cx="8378190" cy="5570756"/>
          </a:xfrm>
        </p:spPr>
        <p:txBody>
          <a:bodyPr/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Fermilab Engineering Manual</a:t>
            </a:r>
            <a:br>
              <a:rPr lang="en-US" dirty="0"/>
            </a:br>
            <a:r>
              <a:rPr lang="en-US" dirty="0">
                <a:hlinkClick r:id="rId2"/>
              </a:rPr>
              <a:t>http://directorate-docdb.fnal.gov/cgi-bin/RetrieveFile?docid=34</a:t>
            </a:r>
            <a:br>
              <a:rPr lang="en-US" dirty="0"/>
            </a:br>
            <a:endParaRPr lang="en-US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Far detector engineering risk assessment (DUNE DocDB 213)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Design of items within scope are standard risk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Process defined in accordance with Engineering Manual</a:t>
            </a:r>
            <a:br>
              <a:rPr lang="en-US" dirty="0"/>
            </a:br>
            <a:endParaRPr lang="en-US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DUNE far detector interface documents</a:t>
            </a:r>
            <a:br>
              <a:rPr lang="en-US" dirty="0"/>
            </a:br>
            <a:endParaRPr lang="en-US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Dune International Schedule (DocDB 7677)</a:t>
            </a:r>
            <a:br>
              <a:rPr lang="en-US" dirty="0"/>
            </a:br>
            <a:endParaRPr lang="en-US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LBNF/DUNE QA Plan (DocDB 120)</a:t>
            </a:r>
            <a:br>
              <a:rPr lang="en-US" dirty="0"/>
            </a:br>
            <a:endParaRPr lang="en-US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Fermilab Environmental, Safety, and Health Manual</a:t>
            </a:r>
            <a:br>
              <a:rPr lang="en-US" dirty="0"/>
            </a:br>
            <a:r>
              <a:rPr lang="en-US" dirty="0">
                <a:hlinkClick r:id="rId3"/>
              </a:rPr>
              <a:t>http://eshq.fnal.gov/manuals/feshm/</a:t>
            </a:r>
            <a:endParaRPr lang="en-US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FB1F57-7F83-4A53-96EA-FA8532245BC8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43C104-1F00-4931-B6C3-5930C47E9536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dirty="0"/>
              <a:t>F. Feyzi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85E47FD-0CEE-480B-B616-650E3F5B1860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pPr marL="12700"/>
            <a:r>
              <a:rPr lang="en-US" dirty="0"/>
              <a:t>28 June, 2018</a:t>
            </a:r>
          </a:p>
        </p:txBody>
      </p:sp>
    </p:spTree>
    <p:extLst>
      <p:ext uri="{BB962C8B-B14F-4D97-AF65-F5344CB8AC3E}">
        <p14:creationId xmlns:p14="http://schemas.microsoft.com/office/powerpoint/2010/main" val="597026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229FC-FA4F-4C79-AC42-F3CE1364F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338554"/>
          </a:xfrm>
        </p:spPr>
        <p:txBody>
          <a:bodyPr/>
          <a:lstStyle/>
          <a:p>
            <a:r>
              <a:rPr lang="en-US" dirty="0"/>
              <a:t>Responsibility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A32AA9-E795-4693-9A3B-AFAD613793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4800" y="914400"/>
            <a:ext cx="8378190" cy="541686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Full system reviews, as defined here, are under the purview of technical coordination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Sub-component reviews are the responsibility of the consortia to organize with technical coordination involvement, they are not defined here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Consortia may ask technical coordination to organize sub-component reviews as appropriate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Reviews with significant technology selection will be organized by technical coordination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Responsibility for the 30% full subsystem design review may be delegated to the consortia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Production progress reviews (PPR) may be primarily organized by the consortia, technical coordination may also organize PPRs.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All other reviews are the responsibility of and arranged by technical coordination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744E10-A73A-4938-A251-981CFB633D09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2756F9-298E-4667-A1F1-7D370496AA77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dirty="0"/>
              <a:t>F. Feyzi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60462FA-6633-411A-8C27-AF4314AF8EC4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pPr marL="12700"/>
            <a:r>
              <a:rPr lang="en-US" dirty="0"/>
              <a:t>28 June, 2018</a:t>
            </a:r>
          </a:p>
        </p:txBody>
      </p:sp>
    </p:spTree>
    <p:extLst>
      <p:ext uri="{BB962C8B-B14F-4D97-AF65-F5344CB8AC3E}">
        <p14:creationId xmlns:p14="http://schemas.microsoft.com/office/powerpoint/2010/main" val="1265128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DCE57-FD9F-4564-A88D-A0E2E820A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338554"/>
          </a:xfrm>
        </p:spPr>
        <p:txBody>
          <a:bodyPr/>
          <a:lstStyle/>
          <a:p>
            <a:r>
              <a:rPr lang="en-US" dirty="0"/>
              <a:t>Preparation of Design Review Plans and Going Forward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453921-F641-4E38-BE3A-3ED32B96D3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2904" y="1317059"/>
            <a:ext cx="8378190" cy="477053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Received and incorporated comments from technical  coordination, system engineering, quality assurance and safety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Received input from David Mertz (Electrical Safety Subcommittee) and Mike White (Mechanical Safety Subcommittee) regarding design standards and codes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Draft 10 of review plan is ready and is being discussed today (posted to Indico page for today’s meeting)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Going forward: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Feedback from consortia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Need to start soon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Hold 30% review for DSS in August and as practice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Need to agree on timeline and incorporate in schedule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3190EC-37F7-4121-99FB-27C72B045646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421114-CE11-401E-B84B-B07A175495F2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dirty="0"/>
              <a:t>F. Feyzi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6AF4D38-1D46-4C0D-8AA0-492D438E1392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pPr marL="12700"/>
            <a:r>
              <a:rPr lang="en-US" dirty="0"/>
              <a:t>28 June, 2018</a:t>
            </a:r>
          </a:p>
        </p:txBody>
      </p:sp>
    </p:spTree>
    <p:extLst>
      <p:ext uri="{BB962C8B-B14F-4D97-AF65-F5344CB8AC3E}">
        <p14:creationId xmlns:p14="http://schemas.microsoft.com/office/powerpoint/2010/main" val="3109429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0B815-656D-4A42-A348-A7E1F4ABE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338554"/>
          </a:xfrm>
        </p:spPr>
        <p:txBody>
          <a:bodyPr/>
          <a:lstStyle/>
          <a:p>
            <a:r>
              <a:rPr lang="en-US" dirty="0"/>
              <a:t>Target Dates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8C2E69-67F5-4FBB-B4BB-E9870B1C1C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838" y="3962400"/>
            <a:ext cx="8378190" cy="203132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Went through the schedule and determined approximate time for 60% review based on consortia schedules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60% design review needs to be completed before TDR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Combine 30% and 60% design review for systems that have been developed and prototyped for ProtoDUNE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8A6F56-961B-4FA4-8D49-45E44DB8608D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BAC5BE-1609-4298-9BED-9ADD6A349ADE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dirty="0"/>
              <a:t>F. Feyzi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5ECEAAB-F1F5-4C4A-A722-1C9EA0B39EE4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pPr marL="12700"/>
            <a:r>
              <a:rPr lang="en-US" dirty="0"/>
              <a:t>28 June, 2018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2AB8540-7E23-45FC-A8FB-F10EAE1264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7768953"/>
              </p:ext>
            </p:extLst>
          </p:nvPr>
        </p:nvGraphicFramePr>
        <p:xfrm>
          <a:off x="1219200" y="914400"/>
          <a:ext cx="6934200" cy="27666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86457">
                  <a:extLst>
                    <a:ext uri="{9D8B030D-6E8A-4147-A177-3AD203B41FA5}">
                      <a16:colId xmlns:a16="http://schemas.microsoft.com/office/drawing/2014/main" val="1444477117"/>
                    </a:ext>
                  </a:extLst>
                </a:gridCol>
                <a:gridCol w="1116989">
                  <a:extLst>
                    <a:ext uri="{9D8B030D-6E8A-4147-A177-3AD203B41FA5}">
                      <a16:colId xmlns:a16="http://schemas.microsoft.com/office/drawing/2014/main" val="3323443544"/>
                    </a:ext>
                  </a:extLst>
                </a:gridCol>
                <a:gridCol w="1276560">
                  <a:extLst>
                    <a:ext uri="{9D8B030D-6E8A-4147-A177-3AD203B41FA5}">
                      <a16:colId xmlns:a16="http://schemas.microsoft.com/office/drawing/2014/main" val="3695643797"/>
                    </a:ext>
                  </a:extLst>
                </a:gridCol>
                <a:gridCol w="2154194">
                  <a:extLst>
                    <a:ext uri="{9D8B030D-6E8A-4147-A177-3AD203B41FA5}">
                      <a16:colId xmlns:a16="http://schemas.microsoft.com/office/drawing/2014/main" val="396090490"/>
                    </a:ext>
                  </a:extLst>
                </a:gridCol>
              </a:tblGrid>
              <a:tr h="6330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Review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1" marR="5600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60% Review Date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1" marR="5600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Predecessor Task ID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1" marR="5600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30% Review Date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1" marR="56001" marT="0" marB="0"/>
                </a:tc>
                <a:extLst>
                  <a:ext uri="{0D108BD9-81ED-4DB2-BD59-A6C34878D82A}">
                    <a16:rowId xmlns:a16="http://schemas.microsoft.com/office/drawing/2014/main" val="3055505948"/>
                  </a:ext>
                </a:extLst>
              </a:tr>
              <a:tr h="2110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Cryogenic Instrumentation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1" marR="5600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1/1/2019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1" marR="5600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22-27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1" marR="5600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Combine with 60%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1" marR="56001" marT="0" marB="0"/>
                </a:tc>
                <a:extLst>
                  <a:ext uri="{0D108BD9-81ED-4DB2-BD59-A6C34878D82A}">
                    <a16:rowId xmlns:a16="http://schemas.microsoft.com/office/drawing/2014/main" val="1569548631"/>
                  </a:ext>
                </a:extLst>
              </a:tr>
              <a:tr h="2110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Slow Controls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1" marR="5600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1/31/2019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1" marR="5600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1" marR="5600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11/1/2018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1" marR="56001" marT="0" marB="0"/>
                </a:tc>
                <a:extLst>
                  <a:ext uri="{0D108BD9-81ED-4DB2-BD59-A6C34878D82A}">
                    <a16:rowId xmlns:a16="http://schemas.microsoft.com/office/drawing/2014/main" val="4284558144"/>
                  </a:ext>
                </a:extLst>
              </a:tr>
              <a:tr h="2110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Anode Panel Assembly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1" marR="5600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1/1/2019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1" marR="5600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95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1" marR="5600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Combine with 60%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1" marR="56001" marT="0" marB="0"/>
                </a:tc>
                <a:extLst>
                  <a:ext uri="{0D108BD9-81ED-4DB2-BD59-A6C34878D82A}">
                    <a16:rowId xmlns:a16="http://schemas.microsoft.com/office/drawing/2014/main" val="1843384202"/>
                  </a:ext>
                </a:extLst>
              </a:tr>
              <a:tr h="2110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DAQ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1" marR="5600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3/22/2019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1" marR="5600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129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1" marR="5600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10/1/2018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1" marR="56001" marT="0" marB="0"/>
                </a:tc>
                <a:extLst>
                  <a:ext uri="{0D108BD9-81ED-4DB2-BD59-A6C34878D82A}">
                    <a16:rowId xmlns:a16="http://schemas.microsoft.com/office/drawing/2014/main" val="2227263858"/>
                  </a:ext>
                </a:extLst>
              </a:tr>
              <a:tr h="2110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DP Electronics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1" marR="5600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3/22/2019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1" marR="5600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344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1" marR="5600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Combine with 60%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1" marR="56001" marT="0" marB="0"/>
                </a:tc>
                <a:extLst>
                  <a:ext uri="{0D108BD9-81ED-4DB2-BD59-A6C34878D82A}">
                    <a16:rowId xmlns:a16="http://schemas.microsoft.com/office/drawing/2014/main" val="4202470508"/>
                  </a:ext>
                </a:extLst>
              </a:tr>
              <a:tr h="2110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DP Photon Detector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1" marR="5600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3/28/2019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1" marR="5600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221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1" marR="5600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Combine with 60%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1" marR="56001" marT="0" marB="0"/>
                </a:tc>
                <a:extLst>
                  <a:ext uri="{0D108BD9-81ED-4DB2-BD59-A6C34878D82A}">
                    <a16:rowId xmlns:a16="http://schemas.microsoft.com/office/drawing/2014/main" val="1794487652"/>
                  </a:ext>
                </a:extLst>
              </a:tr>
              <a:tr h="2110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High Voltage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1" marR="5600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3/1/2019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1" marR="5600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421, 422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1" marR="5600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Combine with 60%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1" marR="56001" marT="0" marB="0"/>
                </a:tc>
                <a:extLst>
                  <a:ext uri="{0D108BD9-81ED-4DB2-BD59-A6C34878D82A}">
                    <a16:rowId xmlns:a16="http://schemas.microsoft.com/office/drawing/2014/main" val="2076151435"/>
                  </a:ext>
                </a:extLst>
              </a:tr>
              <a:tr h="2110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SP Electronics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1" marR="5600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2/18/2019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1" marR="5600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403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1" marR="5600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Combine with 60%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1" marR="56001" marT="0" marB="0"/>
                </a:tc>
                <a:extLst>
                  <a:ext uri="{0D108BD9-81ED-4DB2-BD59-A6C34878D82A}">
                    <a16:rowId xmlns:a16="http://schemas.microsoft.com/office/drawing/2014/main" val="1432645735"/>
                  </a:ext>
                </a:extLst>
              </a:tr>
              <a:tr h="2110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SP Photon Detector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1" marR="5600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2/22/2019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1" marR="5600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317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1" marR="5600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11/1/2018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1" marR="56001" marT="0" marB="0"/>
                </a:tc>
                <a:extLst>
                  <a:ext uri="{0D108BD9-81ED-4DB2-BD59-A6C34878D82A}">
                    <a16:rowId xmlns:a16="http://schemas.microsoft.com/office/drawing/2014/main" val="112421499"/>
                  </a:ext>
                </a:extLst>
              </a:tr>
              <a:tr h="2110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Detector Support System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1" marR="5600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1/1/2019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1" marR="5600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1" marR="5600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8/20/2018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01" marR="56001" marT="0" marB="0"/>
                </a:tc>
                <a:extLst>
                  <a:ext uri="{0D108BD9-81ED-4DB2-BD59-A6C34878D82A}">
                    <a16:rowId xmlns:a16="http://schemas.microsoft.com/office/drawing/2014/main" val="3284937659"/>
                  </a:ext>
                </a:extLst>
              </a:tr>
            </a:tbl>
          </a:graphicData>
        </a:graphic>
      </p:graphicFrame>
      <p:sp>
        <p:nvSpPr>
          <p:cNvPr id="8" name="Rectangle 1">
            <a:extLst>
              <a:ext uri="{FF2B5EF4-FFF2-40B4-BE49-F238E27FC236}">
                <a16:creationId xmlns:a16="http://schemas.microsoft.com/office/drawing/2014/main" id="{6614F9B8-A32C-4C8C-9034-227A02DCBD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4763" y="13160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676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6C75D47-B3BC-4FCA-B6DF-EBFF182530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338554"/>
          </a:xfrm>
        </p:spPr>
        <p:txBody>
          <a:bodyPr/>
          <a:lstStyle/>
          <a:p>
            <a:r>
              <a:rPr lang="en-US" dirty="0"/>
              <a:t>Backup Slides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3CAE26C4-ABE5-42E4-8657-0D20DA858BF0}"/>
              </a:ext>
            </a:extLst>
          </p:cNvPr>
          <p:cNvSpPr>
            <a:spLocks noGrp="1"/>
          </p:cNvSpPr>
          <p:nvPr>
            <p:ph type="subTitle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D83B7F-39F2-4749-8D0A-6723AC6AE58F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5CB33E-490A-4363-9476-C89F283B928A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dirty="0"/>
              <a:t>F. Feyzi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776BBC-5055-4E53-805E-2E68EE1BFEFA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pPr marL="12700"/>
            <a:r>
              <a:rPr lang="en-US" dirty="0"/>
              <a:t>28 June, 2018</a:t>
            </a:r>
          </a:p>
        </p:txBody>
      </p:sp>
    </p:spTree>
    <p:extLst>
      <p:ext uri="{BB962C8B-B14F-4D97-AF65-F5344CB8AC3E}">
        <p14:creationId xmlns:p14="http://schemas.microsoft.com/office/powerpoint/2010/main" val="1440487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24089</TotalTime>
  <Words>968</Words>
  <Application>Microsoft Office PowerPoint</Application>
  <PresentationFormat>On-screen Show (4:3)</PresentationFormat>
  <Paragraphs>216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Office Theme</vt:lpstr>
      <vt:lpstr> Design Review Planning</vt:lpstr>
      <vt:lpstr>Topics</vt:lpstr>
      <vt:lpstr>Scope of Far Detector Design Reviews and Stages</vt:lpstr>
      <vt:lpstr>Excluded from Scope of Far Detector Design Reviews </vt:lpstr>
      <vt:lpstr>Applicable Documents and Processes</vt:lpstr>
      <vt:lpstr>Responsibility</vt:lpstr>
      <vt:lpstr>Preparation of Design Review Plans and Going Forward</vt:lpstr>
      <vt:lpstr>Target Dates</vt:lpstr>
      <vt:lpstr>Backup Slides</vt:lpstr>
      <vt:lpstr>30% Deliverables (Conceptual Design)</vt:lpstr>
      <vt:lpstr>60% Deliverables (Preliminary Design) </vt:lpstr>
      <vt:lpstr>90% Deliverables (Final Design)</vt:lpstr>
      <vt:lpstr>Production Reviews</vt:lpstr>
      <vt:lpstr>PowerPoint Presentation</vt:lpstr>
      <vt:lpstr>Structural Safety</vt:lpstr>
      <vt:lpstr>Eurocode Equivalency White Paper </vt:lpstr>
      <vt:lpstr>Operational Readiness Clearance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Sandbox Studio</dc:creator>
  <cp:lastModifiedBy>Farshid Feyzi</cp:lastModifiedBy>
  <cp:revision>529</cp:revision>
  <cp:lastPrinted>2018-05-08T19:16:12Z</cp:lastPrinted>
  <dcterms:created xsi:type="dcterms:W3CDTF">2016-07-13T11:29:54Z</dcterms:created>
  <dcterms:modified xsi:type="dcterms:W3CDTF">2018-06-28T13:52:04Z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2016-06-23T00:00:00Z</vt:filetime>
  </property>
  <property fmtid="{D5CDD505-2E9C-101B-9397-08002B2CF9AE}" pid="3" name="LastSaved">
    <vt:filetime>2016-07-13T00:00:00Z</vt:filetime>
  </property>
</Properties>
</file>