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4123" r:id="rId2"/>
    <p:sldMasterId id="2147484137" r:id="rId3"/>
    <p:sldMasterId id="2147484143" r:id="rId4"/>
    <p:sldMasterId id="2147484165" r:id="rId5"/>
    <p:sldMasterId id="2147484177" r:id="rId6"/>
    <p:sldMasterId id="2147484185" r:id="rId7"/>
    <p:sldMasterId id="2147484202" r:id="rId8"/>
    <p:sldMasterId id="2147484236" r:id="rId9"/>
  </p:sldMasterIdLst>
  <p:notesMasterIdLst>
    <p:notesMasterId r:id="rId35"/>
  </p:notesMasterIdLst>
  <p:handoutMasterIdLst>
    <p:handoutMasterId r:id="rId36"/>
  </p:handoutMasterIdLst>
  <p:sldIdLst>
    <p:sldId id="294" r:id="rId10"/>
    <p:sldId id="336" r:id="rId11"/>
    <p:sldId id="337" r:id="rId12"/>
    <p:sldId id="339" r:id="rId13"/>
    <p:sldId id="340" r:id="rId14"/>
    <p:sldId id="359" r:id="rId15"/>
    <p:sldId id="338" r:id="rId16"/>
    <p:sldId id="345" r:id="rId17"/>
    <p:sldId id="370" r:id="rId18"/>
    <p:sldId id="361" r:id="rId19"/>
    <p:sldId id="362" r:id="rId20"/>
    <p:sldId id="371" r:id="rId21"/>
    <p:sldId id="346" r:id="rId22"/>
    <p:sldId id="347" r:id="rId23"/>
    <p:sldId id="348" r:id="rId24"/>
    <p:sldId id="349" r:id="rId25"/>
    <p:sldId id="354" r:id="rId26"/>
    <p:sldId id="355" r:id="rId27"/>
    <p:sldId id="356" r:id="rId28"/>
    <p:sldId id="357" r:id="rId29"/>
    <p:sldId id="358" r:id="rId30"/>
    <p:sldId id="343" r:id="rId31"/>
    <p:sldId id="344" r:id="rId32"/>
    <p:sldId id="341" r:id="rId33"/>
    <p:sldId id="342" r:id="rId34"/>
  </p:sldIdLst>
  <p:sldSz cx="9144000" cy="6858000" type="screen4x3"/>
  <p:notesSz cx="6858000" cy="9144000"/>
  <p:defaultTextStyle>
    <a:defPPr>
      <a:defRPr lang="en-US"/>
    </a:defPPr>
    <a:lvl1pPr algn="l" defTabSz="456869" rtl="0" fontAlgn="base">
      <a:spcBef>
        <a:spcPct val="0"/>
      </a:spcBef>
      <a:spcAft>
        <a:spcPct val="0"/>
      </a:spcAft>
      <a:defRPr sz="2400" kern="1200">
        <a:solidFill>
          <a:schemeClr val="tx1"/>
        </a:solidFill>
        <a:latin typeface="Calibri" charset="0"/>
        <a:ea typeface="Geneva" charset="0"/>
        <a:cs typeface="Geneva" charset="0"/>
      </a:defRPr>
    </a:lvl1pPr>
    <a:lvl2pPr marL="456869" algn="l" defTabSz="456869" rtl="0" fontAlgn="base">
      <a:spcBef>
        <a:spcPct val="0"/>
      </a:spcBef>
      <a:spcAft>
        <a:spcPct val="0"/>
      </a:spcAft>
      <a:defRPr sz="2400" kern="1200">
        <a:solidFill>
          <a:schemeClr val="tx1"/>
        </a:solidFill>
        <a:latin typeface="Calibri" charset="0"/>
        <a:ea typeface="Geneva" charset="0"/>
        <a:cs typeface="Geneva" charset="0"/>
      </a:defRPr>
    </a:lvl2pPr>
    <a:lvl3pPr marL="913743" algn="l" defTabSz="456869" rtl="0" fontAlgn="base">
      <a:spcBef>
        <a:spcPct val="0"/>
      </a:spcBef>
      <a:spcAft>
        <a:spcPct val="0"/>
      </a:spcAft>
      <a:defRPr sz="2400" kern="1200">
        <a:solidFill>
          <a:schemeClr val="tx1"/>
        </a:solidFill>
        <a:latin typeface="Calibri" charset="0"/>
        <a:ea typeface="Geneva" charset="0"/>
        <a:cs typeface="Geneva" charset="0"/>
      </a:defRPr>
    </a:lvl3pPr>
    <a:lvl4pPr marL="1370620" algn="l" defTabSz="456869" rtl="0" fontAlgn="base">
      <a:spcBef>
        <a:spcPct val="0"/>
      </a:spcBef>
      <a:spcAft>
        <a:spcPct val="0"/>
      </a:spcAft>
      <a:defRPr sz="2400" kern="1200">
        <a:solidFill>
          <a:schemeClr val="tx1"/>
        </a:solidFill>
        <a:latin typeface="Calibri" charset="0"/>
        <a:ea typeface="Geneva" charset="0"/>
        <a:cs typeface="Geneva" charset="0"/>
      </a:defRPr>
    </a:lvl4pPr>
    <a:lvl5pPr marL="1827491" algn="l" defTabSz="456869" rtl="0" fontAlgn="base">
      <a:spcBef>
        <a:spcPct val="0"/>
      </a:spcBef>
      <a:spcAft>
        <a:spcPct val="0"/>
      </a:spcAft>
      <a:defRPr sz="2400" kern="1200">
        <a:solidFill>
          <a:schemeClr val="tx1"/>
        </a:solidFill>
        <a:latin typeface="Calibri" charset="0"/>
        <a:ea typeface="Geneva" charset="0"/>
        <a:cs typeface="Geneva" charset="0"/>
      </a:defRPr>
    </a:lvl5pPr>
    <a:lvl6pPr marL="2284362" algn="l" defTabSz="456869" rtl="0" eaLnBrk="1" latinLnBrk="0" hangingPunct="1">
      <a:defRPr sz="2400" kern="1200">
        <a:solidFill>
          <a:schemeClr val="tx1"/>
        </a:solidFill>
        <a:latin typeface="Calibri" charset="0"/>
        <a:ea typeface="Geneva" charset="0"/>
        <a:cs typeface="Geneva" charset="0"/>
      </a:defRPr>
    </a:lvl6pPr>
    <a:lvl7pPr marL="2741238" algn="l" defTabSz="456869" rtl="0" eaLnBrk="1" latinLnBrk="0" hangingPunct="1">
      <a:defRPr sz="2400" kern="1200">
        <a:solidFill>
          <a:schemeClr val="tx1"/>
        </a:solidFill>
        <a:latin typeface="Calibri" charset="0"/>
        <a:ea typeface="Geneva" charset="0"/>
        <a:cs typeface="Geneva" charset="0"/>
      </a:defRPr>
    </a:lvl7pPr>
    <a:lvl8pPr marL="3198104" algn="l" defTabSz="456869" rtl="0" eaLnBrk="1" latinLnBrk="0" hangingPunct="1">
      <a:defRPr sz="2400" kern="1200">
        <a:solidFill>
          <a:schemeClr val="tx1"/>
        </a:solidFill>
        <a:latin typeface="Calibri" charset="0"/>
        <a:ea typeface="Geneva" charset="0"/>
        <a:cs typeface="Geneva" charset="0"/>
      </a:defRPr>
    </a:lvl8pPr>
    <a:lvl9pPr marL="3654982" algn="l" defTabSz="456869"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xmlns="">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000000"/>
    <a:srgbClr val="004C97"/>
    <a:srgbClr val="505050"/>
    <a:srgbClr val="50504E"/>
    <a:srgbClr val="4E4E4E"/>
    <a:srgbClr val="63666A"/>
    <a:srgbClr val="99D6EA"/>
    <a:srgbClr val="A7A8A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84" autoAdjust="0"/>
    <p:restoredTop sz="95516" autoAdjust="0"/>
  </p:normalViewPr>
  <p:slideViewPr>
    <p:cSldViewPr snapToGrid="0" snapToObjects="1" showGuides="1">
      <p:cViewPr>
        <p:scale>
          <a:sx n="94" d="100"/>
          <a:sy n="94" d="100"/>
        </p:scale>
        <p:origin x="-1496" y="-176"/>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sorterViewPr>
    <p:cViewPr>
      <p:scale>
        <a:sx n="119" d="100"/>
        <a:sy n="119" d="100"/>
      </p:scale>
      <p:origin x="0" y="512"/>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7/16/18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7/16/18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6869"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6869" algn="l" defTabSz="456869"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3743" algn="l" defTabSz="456869"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0620" algn="l" defTabSz="456869"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7491" algn="l" defTabSz="456869"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4362" algn="l" defTabSz="456869" rtl="0" eaLnBrk="1" latinLnBrk="0" hangingPunct="1">
      <a:defRPr sz="1200" kern="1200">
        <a:solidFill>
          <a:schemeClr val="tx1"/>
        </a:solidFill>
        <a:latin typeface="+mn-lt"/>
        <a:ea typeface="+mn-ea"/>
        <a:cs typeface="+mn-cs"/>
      </a:defRPr>
    </a:lvl6pPr>
    <a:lvl7pPr marL="2741238" algn="l" defTabSz="456869" rtl="0" eaLnBrk="1" latinLnBrk="0" hangingPunct="1">
      <a:defRPr sz="1200" kern="1200">
        <a:solidFill>
          <a:schemeClr val="tx1"/>
        </a:solidFill>
        <a:latin typeface="+mn-lt"/>
        <a:ea typeface="+mn-ea"/>
        <a:cs typeface="+mn-cs"/>
      </a:defRPr>
    </a:lvl7pPr>
    <a:lvl8pPr marL="3198104" algn="l" defTabSz="456869" rtl="0" eaLnBrk="1" latinLnBrk="0" hangingPunct="1">
      <a:defRPr sz="1200" kern="1200">
        <a:solidFill>
          <a:schemeClr val="tx1"/>
        </a:solidFill>
        <a:latin typeface="+mn-lt"/>
        <a:ea typeface="+mn-ea"/>
        <a:cs typeface="+mn-cs"/>
      </a:defRPr>
    </a:lvl8pPr>
    <a:lvl9pPr marL="3654982" algn="l" defTabSz="45686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329948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lvl1pPr>
              <a:defRPr sz="1200">
                <a:solidFill>
                  <a:srgbClr val="FFFF66"/>
                </a:solidFill>
                <a:latin typeface="Comic Sans MS" charset="0"/>
                <a:ea typeface="ＭＳ Ｐゴシック" charset="0"/>
                <a:cs typeface="ＭＳ Ｐゴシック" charset="0"/>
              </a:defRPr>
            </a:lvl1pPr>
            <a:lvl2pPr marL="742950" indent="-285750">
              <a:defRPr sz="1200">
                <a:solidFill>
                  <a:srgbClr val="FFFF66"/>
                </a:solidFill>
                <a:latin typeface="Comic Sans MS" charset="0"/>
                <a:ea typeface="ＭＳ Ｐゴシック" charset="0"/>
              </a:defRPr>
            </a:lvl2pPr>
            <a:lvl3pPr marL="1143000" indent="-228600">
              <a:defRPr sz="1200">
                <a:solidFill>
                  <a:srgbClr val="FFFF66"/>
                </a:solidFill>
                <a:latin typeface="Comic Sans MS" charset="0"/>
                <a:ea typeface="ＭＳ Ｐゴシック" charset="0"/>
              </a:defRPr>
            </a:lvl3pPr>
            <a:lvl4pPr marL="1600200" indent="-228600">
              <a:defRPr sz="1200">
                <a:solidFill>
                  <a:srgbClr val="FFFF66"/>
                </a:solidFill>
                <a:latin typeface="Comic Sans MS" charset="0"/>
                <a:ea typeface="ＭＳ Ｐゴシック" charset="0"/>
              </a:defRPr>
            </a:lvl4pPr>
            <a:lvl5pPr marL="2057400" indent="-228600">
              <a:defRPr sz="1200">
                <a:solidFill>
                  <a:srgbClr val="FFFF66"/>
                </a:solidFill>
                <a:latin typeface="Comic Sans MS" charset="0"/>
                <a:ea typeface="ＭＳ Ｐゴシック" charset="0"/>
              </a:defRPr>
            </a:lvl5pPr>
            <a:lvl6pPr marL="2514600" indent="-228600" eaLnBrk="0" fontAlgn="base" hangingPunct="0">
              <a:spcBef>
                <a:spcPct val="0"/>
              </a:spcBef>
              <a:spcAft>
                <a:spcPct val="0"/>
              </a:spcAft>
              <a:defRPr sz="1200">
                <a:solidFill>
                  <a:srgbClr val="FFFF66"/>
                </a:solidFill>
                <a:latin typeface="Comic Sans MS" charset="0"/>
                <a:ea typeface="ＭＳ Ｐゴシック" charset="0"/>
              </a:defRPr>
            </a:lvl6pPr>
            <a:lvl7pPr marL="2971800" indent="-228600" eaLnBrk="0" fontAlgn="base" hangingPunct="0">
              <a:spcBef>
                <a:spcPct val="0"/>
              </a:spcBef>
              <a:spcAft>
                <a:spcPct val="0"/>
              </a:spcAft>
              <a:defRPr sz="1200">
                <a:solidFill>
                  <a:srgbClr val="FFFF66"/>
                </a:solidFill>
                <a:latin typeface="Comic Sans MS" charset="0"/>
                <a:ea typeface="ＭＳ Ｐゴシック" charset="0"/>
              </a:defRPr>
            </a:lvl7pPr>
            <a:lvl8pPr marL="3429000" indent="-228600" eaLnBrk="0" fontAlgn="base" hangingPunct="0">
              <a:spcBef>
                <a:spcPct val="0"/>
              </a:spcBef>
              <a:spcAft>
                <a:spcPct val="0"/>
              </a:spcAft>
              <a:defRPr sz="1200">
                <a:solidFill>
                  <a:srgbClr val="FFFF66"/>
                </a:solidFill>
                <a:latin typeface="Comic Sans MS" charset="0"/>
                <a:ea typeface="ＭＳ Ｐゴシック" charset="0"/>
              </a:defRPr>
            </a:lvl8pPr>
            <a:lvl9pPr marL="3886200" indent="-228600" eaLnBrk="0" fontAlgn="base" hangingPunct="0">
              <a:spcBef>
                <a:spcPct val="0"/>
              </a:spcBef>
              <a:spcAft>
                <a:spcPct val="0"/>
              </a:spcAft>
              <a:defRPr sz="1200">
                <a:solidFill>
                  <a:srgbClr val="FFFF66"/>
                </a:solidFill>
                <a:latin typeface="Comic Sans MS" charset="0"/>
                <a:ea typeface="ＭＳ Ｐゴシック" charset="0"/>
              </a:defRPr>
            </a:lvl9pPr>
          </a:lstStyle>
          <a:p>
            <a:fld id="{7013AFC4-29C3-7246-ADE6-D40B86E04329}" type="slidenum">
              <a:rPr lang="en-US">
                <a:solidFill>
                  <a:prstClr val="black"/>
                </a:solidFill>
                <a:latin typeface="Arial" charset="0"/>
              </a:rPr>
              <a:pPr/>
              <a:t>17</a:t>
            </a:fld>
            <a:endParaRPr lang="en-US">
              <a:solidFill>
                <a:prstClr val="black"/>
              </a:solidFill>
              <a:latin typeface="Arial" charset="0"/>
            </a:endParaRPr>
          </a:p>
        </p:txBody>
      </p:sp>
      <p:sp>
        <p:nvSpPr>
          <p:cNvPr id="2242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t>Explain</a:t>
            </a:r>
            <a:r>
              <a:rPr lang="en-US" baseline="0" dirty="0" smtClean="0"/>
              <a:t> the results just shown (while modest in improvement) will form basis for the searches done with G2</a:t>
            </a:r>
          </a:p>
          <a:p>
            <a:pPr eaLnBrk="1" hangingPunct="1"/>
            <a:r>
              <a:rPr lang="en-US" baseline="0" dirty="0" smtClean="0"/>
              <a:t>Aiming to build a completely new installation at SNOLAB…</a:t>
            </a:r>
            <a:endParaRPr lang="en-US" dirty="0" smtClean="0"/>
          </a:p>
          <a:p>
            <a:pPr eaLnBrk="1" hangingPunct="1"/>
            <a:r>
              <a:rPr lang="en-US" dirty="0" smtClean="0"/>
              <a:t>Why go to SNOLAB?   Reduce </a:t>
            </a:r>
            <a:r>
              <a:rPr lang="en-US" dirty="0" err="1" smtClean="0"/>
              <a:t>cosmogenic</a:t>
            </a:r>
            <a:r>
              <a:rPr lang="en-US" dirty="0" smtClean="0"/>
              <a:t> background and make a better, cleaner setup, replace very aged Soudan infrastructure, build</a:t>
            </a:r>
            <a:r>
              <a:rPr lang="en-US" baseline="0" dirty="0" smtClean="0"/>
              <a:t> a bigger experiment</a:t>
            </a:r>
            <a:endParaRPr lang="en-US" dirty="0" smtClean="0"/>
          </a:p>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lvl1pPr>
              <a:defRPr sz="1200">
                <a:solidFill>
                  <a:srgbClr val="FFFF66"/>
                </a:solidFill>
                <a:latin typeface="Comic Sans MS" charset="0"/>
                <a:ea typeface="ＭＳ Ｐゴシック" charset="0"/>
                <a:cs typeface="ＭＳ Ｐゴシック" charset="0"/>
              </a:defRPr>
            </a:lvl1pPr>
            <a:lvl2pPr marL="742950" indent="-285750">
              <a:defRPr sz="1200">
                <a:solidFill>
                  <a:srgbClr val="FFFF66"/>
                </a:solidFill>
                <a:latin typeface="Comic Sans MS" charset="0"/>
                <a:ea typeface="ＭＳ Ｐゴシック" charset="0"/>
              </a:defRPr>
            </a:lvl2pPr>
            <a:lvl3pPr marL="1143000" indent="-228600">
              <a:defRPr sz="1200">
                <a:solidFill>
                  <a:srgbClr val="FFFF66"/>
                </a:solidFill>
                <a:latin typeface="Comic Sans MS" charset="0"/>
                <a:ea typeface="ＭＳ Ｐゴシック" charset="0"/>
              </a:defRPr>
            </a:lvl3pPr>
            <a:lvl4pPr marL="1600200" indent="-228600">
              <a:defRPr sz="1200">
                <a:solidFill>
                  <a:srgbClr val="FFFF66"/>
                </a:solidFill>
                <a:latin typeface="Comic Sans MS" charset="0"/>
                <a:ea typeface="ＭＳ Ｐゴシック" charset="0"/>
              </a:defRPr>
            </a:lvl4pPr>
            <a:lvl5pPr marL="2057400" indent="-228600">
              <a:defRPr sz="1200">
                <a:solidFill>
                  <a:srgbClr val="FFFF66"/>
                </a:solidFill>
                <a:latin typeface="Comic Sans MS" charset="0"/>
                <a:ea typeface="ＭＳ Ｐゴシック" charset="0"/>
              </a:defRPr>
            </a:lvl5pPr>
            <a:lvl6pPr marL="2514600" indent="-228600" eaLnBrk="0" fontAlgn="base" hangingPunct="0">
              <a:spcBef>
                <a:spcPct val="0"/>
              </a:spcBef>
              <a:spcAft>
                <a:spcPct val="0"/>
              </a:spcAft>
              <a:defRPr sz="1200">
                <a:solidFill>
                  <a:srgbClr val="FFFF66"/>
                </a:solidFill>
                <a:latin typeface="Comic Sans MS" charset="0"/>
                <a:ea typeface="ＭＳ Ｐゴシック" charset="0"/>
              </a:defRPr>
            </a:lvl6pPr>
            <a:lvl7pPr marL="2971800" indent="-228600" eaLnBrk="0" fontAlgn="base" hangingPunct="0">
              <a:spcBef>
                <a:spcPct val="0"/>
              </a:spcBef>
              <a:spcAft>
                <a:spcPct val="0"/>
              </a:spcAft>
              <a:defRPr sz="1200">
                <a:solidFill>
                  <a:srgbClr val="FFFF66"/>
                </a:solidFill>
                <a:latin typeface="Comic Sans MS" charset="0"/>
                <a:ea typeface="ＭＳ Ｐゴシック" charset="0"/>
              </a:defRPr>
            </a:lvl7pPr>
            <a:lvl8pPr marL="3429000" indent="-228600" eaLnBrk="0" fontAlgn="base" hangingPunct="0">
              <a:spcBef>
                <a:spcPct val="0"/>
              </a:spcBef>
              <a:spcAft>
                <a:spcPct val="0"/>
              </a:spcAft>
              <a:defRPr sz="1200">
                <a:solidFill>
                  <a:srgbClr val="FFFF66"/>
                </a:solidFill>
                <a:latin typeface="Comic Sans MS" charset="0"/>
                <a:ea typeface="ＭＳ Ｐゴシック" charset="0"/>
              </a:defRPr>
            </a:lvl8pPr>
            <a:lvl9pPr marL="3886200" indent="-228600" eaLnBrk="0" fontAlgn="base" hangingPunct="0">
              <a:spcBef>
                <a:spcPct val="0"/>
              </a:spcBef>
              <a:spcAft>
                <a:spcPct val="0"/>
              </a:spcAft>
              <a:defRPr sz="1200">
                <a:solidFill>
                  <a:srgbClr val="FFFF66"/>
                </a:solidFill>
                <a:latin typeface="Comic Sans MS" charset="0"/>
                <a:ea typeface="ＭＳ Ｐゴシック" charset="0"/>
              </a:defRPr>
            </a:lvl9pPr>
          </a:lstStyle>
          <a:p>
            <a:fld id="{7013AFC4-29C3-7246-ADE6-D40B86E04329}" type="slidenum">
              <a:rPr lang="en-US">
                <a:solidFill>
                  <a:prstClr val="black"/>
                </a:solidFill>
                <a:latin typeface="Arial" charset="0"/>
              </a:rPr>
              <a:pPr/>
              <a:t>18</a:t>
            </a:fld>
            <a:endParaRPr lang="en-US">
              <a:solidFill>
                <a:prstClr val="black"/>
              </a:solidFill>
              <a:latin typeface="Arial" charset="0"/>
            </a:endParaRPr>
          </a:p>
        </p:txBody>
      </p:sp>
      <p:sp>
        <p:nvSpPr>
          <p:cNvPr id="2242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t>Explain</a:t>
            </a:r>
            <a:r>
              <a:rPr lang="en-US" baseline="0" dirty="0" smtClean="0"/>
              <a:t> the results just shown (while modest in improvement) will form basis for the searches done with G2</a:t>
            </a:r>
          </a:p>
          <a:p>
            <a:pPr eaLnBrk="1" hangingPunct="1"/>
            <a:r>
              <a:rPr lang="en-US" baseline="0" dirty="0" smtClean="0"/>
              <a:t>Aiming to build a completely new installation at SNOLAB…</a:t>
            </a:r>
            <a:endParaRPr lang="en-US" dirty="0" smtClean="0"/>
          </a:p>
          <a:p>
            <a:pPr eaLnBrk="1" hangingPunct="1"/>
            <a:r>
              <a:rPr lang="en-US" dirty="0" smtClean="0"/>
              <a:t>Why go to SNOLAB?   Reduce </a:t>
            </a:r>
            <a:r>
              <a:rPr lang="en-US" dirty="0" err="1" smtClean="0"/>
              <a:t>cosmogenic</a:t>
            </a:r>
            <a:r>
              <a:rPr lang="en-US" dirty="0" smtClean="0"/>
              <a:t> background and make a better, cleaner setup, replace very aged Soudan infrastructure, build</a:t>
            </a:r>
            <a:r>
              <a:rPr lang="en-US" baseline="0" dirty="0" smtClean="0"/>
              <a:t> a bigger experiment</a:t>
            </a:r>
            <a:endParaRPr lang="en-US" dirty="0" smtClean="0"/>
          </a:p>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lvl1pPr>
              <a:defRPr sz="1200">
                <a:solidFill>
                  <a:srgbClr val="FFFF66"/>
                </a:solidFill>
                <a:latin typeface="Comic Sans MS" charset="0"/>
                <a:ea typeface="ＭＳ Ｐゴシック" charset="0"/>
                <a:cs typeface="ＭＳ Ｐゴシック" charset="0"/>
              </a:defRPr>
            </a:lvl1pPr>
            <a:lvl2pPr marL="742950" indent="-285750">
              <a:defRPr sz="1200">
                <a:solidFill>
                  <a:srgbClr val="FFFF66"/>
                </a:solidFill>
                <a:latin typeface="Comic Sans MS" charset="0"/>
                <a:ea typeface="ＭＳ Ｐゴシック" charset="0"/>
              </a:defRPr>
            </a:lvl2pPr>
            <a:lvl3pPr marL="1143000" indent="-228600">
              <a:defRPr sz="1200">
                <a:solidFill>
                  <a:srgbClr val="FFFF66"/>
                </a:solidFill>
                <a:latin typeface="Comic Sans MS" charset="0"/>
                <a:ea typeface="ＭＳ Ｐゴシック" charset="0"/>
              </a:defRPr>
            </a:lvl3pPr>
            <a:lvl4pPr marL="1600200" indent="-228600">
              <a:defRPr sz="1200">
                <a:solidFill>
                  <a:srgbClr val="FFFF66"/>
                </a:solidFill>
                <a:latin typeface="Comic Sans MS" charset="0"/>
                <a:ea typeface="ＭＳ Ｐゴシック" charset="0"/>
              </a:defRPr>
            </a:lvl4pPr>
            <a:lvl5pPr marL="2057400" indent="-228600">
              <a:defRPr sz="1200">
                <a:solidFill>
                  <a:srgbClr val="FFFF66"/>
                </a:solidFill>
                <a:latin typeface="Comic Sans MS" charset="0"/>
                <a:ea typeface="ＭＳ Ｐゴシック" charset="0"/>
              </a:defRPr>
            </a:lvl5pPr>
            <a:lvl6pPr marL="2514600" indent="-228600" eaLnBrk="0" fontAlgn="base" hangingPunct="0">
              <a:spcBef>
                <a:spcPct val="0"/>
              </a:spcBef>
              <a:spcAft>
                <a:spcPct val="0"/>
              </a:spcAft>
              <a:defRPr sz="1200">
                <a:solidFill>
                  <a:srgbClr val="FFFF66"/>
                </a:solidFill>
                <a:latin typeface="Comic Sans MS" charset="0"/>
                <a:ea typeface="ＭＳ Ｐゴシック" charset="0"/>
              </a:defRPr>
            </a:lvl6pPr>
            <a:lvl7pPr marL="2971800" indent="-228600" eaLnBrk="0" fontAlgn="base" hangingPunct="0">
              <a:spcBef>
                <a:spcPct val="0"/>
              </a:spcBef>
              <a:spcAft>
                <a:spcPct val="0"/>
              </a:spcAft>
              <a:defRPr sz="1200">
                <a:solidFill>
                  <a:srgbClr val="FFFF66"/>
                </a:solidFill>
                <a:latin typeface="Comic Sans MS" charset="0"/>
                <a:ea typeface="ＭＳ Ｐゴシック" charset="0"/>
              </a:defRPr>
            </a:lvl7pPr>
            <a:lvl8pPr marL="3429000" indent="-228600" eaLnBrk="0" fontAlgn="base" hangingPunct="0">
              <a:spcBef>
                <a:spcPct val="0"/>
              </a:spcBef>
              <a:spcAft>
                <a:spcPct val="0"/>
              </a:spcAft>
              <a:defRPr sz="1200">
                <a:solidFill>
                  <a:srgbClr val="FFFF66"/>
                </a:solidFill>
                <a:latin typeface="Comic Sans MS" charset="0"/>
                <a:ea typeface="ＭＳ Ｐゴシック" charset="0"/>
              </a:defRPr>
            </a:lvl8pPr>
            <a:lvl9pPr marL="3886200" indent="-228600" eaLnBrk="0" fontAlgn="base" hangingPunct="0">
              <a:spcBef>
                <a:spcPct val="0"/>
              </a:spcBef>
              <a:spcAft>
                <a:spcPct val="0"/>
              </a:spcAft>
              <a:defRPr sz="1200">
                <a:solidFill>
                  <a:srgbClr val="FFFF66"/>
                </a:solidFill>
                <a:latin typeface="Comic Sans MS" charset="0"/>
                <a:ea typeface="ＭＳ Ｐゴシック" charset="0"/>
              </a:defRPr>
            </a:lvl9pPr>
          </a:lstStyle>
          <a:p>
            <a:fld id="{7013AFC4-29C3-7246-ADE6-D40B86E04329}" type="slidenum">
              <a:rPr lang="en-US">
                <a:solidFill>
                  <a:prstClr val="black"/>
                </a:solidFill>
                <a:latin typeface="Arial" charset="0"/>
              </a:rPr>
              <a:pPr/>
              <a:t>19</a:t>
            </a:fld>
            <a:endParaRPr lang="en-US">
              <a:solidFill>
                <a:prstClr val="black"/>
              </a:solidFill>
              <a:latin typeface="Arial" charset="0"/>
            </a:endParaRPr>
          </a:p>
        </p:txBody>
      </p:sp>
      <p:sp>
        <p:nvSpPr>
          <p:cNvPr id="2242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t>Explain</a:t>
            </a:r>
            <a:r>
              <a:rPr lang="en-US" baseline="0" dirty="0" smtClean="0"/>
              <a:t> the results just shown (while modest in improvement) will form basis for the searches done with G2</a:t>
            </a:r>
          </a:p>
          <a:p>
            <a:pPr eaLnBrk="1" hangingPunct="1"/>
            <a:r>
              <a:rPr lang="en-US" baseline="0" dirty="0" smtClean="0"/>
              <a:t>Aiming to build a completely new installation at SNOLAB…</a:t>
            </a:r>
            <a:endParaRPr lang="en-US" dirty="0" smtClean="0"/>
          </a:p>
          <a:p>
            <a:pPr eaLnBrk="1" hangingPunct="1"/>
            <a:r>
              <a:rPr lang="en-US" dirty="0" smtClean="0"/>
              <a:t>Why go to SNOLAB?   Reduce </a:t>
            </a:r>
            <a:r>
              <a:rPr lang="en-US" dirty="0" err="1" smtClean="0"/>
              <a:t>cosmogenic</a:t>
            </a:r>
            <a:r>
              <a:rPr lang="en-US" dirty="0" smtClean="0"/>
              <a:t> background and make a better, cleaner setup, replace very aged Soudan infrastructure, build</a:t>
            </a:r>
            <a:r>
              <a:rPr lang="en-US" baseline="0" dirty="0" smtClean="0"/>
              <a:t> a bigger experiment</a:t>
            </a:r>
            <a:endParaRPr lang="en-US" dirty="0" smtClean="0"/>
          </a:p>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jpg"/><Relationship Id="rId3" Type="http://schemas.openxmlformats.org/officeDocument/2006/relationships/image" Target="../media/image3.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jpeg"/><Relationship Id="rId3"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38" y="4963786"/>
            <a:ext cx="8499231" cy="1529241"/>
          </a:xfrm>
          <a:prstGeom prst="rect">
            <a:avLst/>
          </a:prstGeom>
        </p:spPr>
        <p:txBody>
          <a:bodyPr lIns="0" tIns="45687" rIns="0" bIns="45687">
            <a:noAutofit/>
          </a:bodyPr>
          <a:lstStyle>
            <a:lvl1pPr marL="0" indent="0">
              <a:buFontTx/>
              <a:buNone/>
              <a:defRPr sz="2000">
                <a:solidFill>
                  <a:srgbClr val="004C97"/>
                </a:solidFill>
                <a:latin typeface="Helvetica"/>
              </a:defRPr>
            </a:lvl1pPr>
            <a:lvl2pPr marL="456869" indent="0">
              <a:buFontTx/>
              <a:buNone/>
              <a:defRPr sz="1600">
                <a:solidFill>
                  <a:srgbClr val="2E5286"/>
                </a:solidFill>
                <a:latin typeface="Helvetica"/>
              </a:defRPr>
            </a:lvl2pPr>
            <a:lvl3pPr marL="913743" indent="0">
              <a:buFontTx/>
              <a:buNone/>
              <a:defRPr sz="1600">
                <a:solidFill>
                  <a:srgbClr val="2E5286"/>
                </a:solidFill>
                <a:latin typeface="Helvetica"/>
              </a:defRPr>
            </a:lvl3pPr>
            <a:lvl4pPr marL="1370620" indent="0">
              <a:buFontTx/>
              <a:buNone/>
              <a:defRPr sz="1600">
                <a:solidFill>
                  <a:srgbClr val="2E5286"/>
                </a:solidFill>
                <a:latin typeface="Helvetica"/>
              </a:defRPr>
            </a:lvl4pPr>
            <a:lvl5pPr marL="1827491"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lIns="91373" tIns="45687" rIns="91373" bIns="45687" rtlCol="0" anchor="ctr"/>
          <a:lstStyle/>
          <a:p>
            <a:pPr algn="ctr"/>
            <a:endParaRPr lang="en-US"/>
          </a:p>
        </p:txBody>
      </p:sp>
      <p:sp>
        <p:nvSpPr>
          <p:cNvPr id="9" name="Text Placeholder 24"/>
          <p:cNvSpPr>
            <a:spLocks noGrp="1"/>
          </p:cNvSpPr>
          <p:nvPr>
            <p:ph type="body" sz="quarter" idx="11"/>
          </p:nvPr>
        </p:nvSpPr>
        <p:spPr>
          <a:xfrm>
            <a:off x="341925" y="3951855"/>
            <a:ext cx="8499232" cy="1003049"/>
          </a:xfrm>
          <a:prstGeom prst="rect">
            <a:avLst/>
          </a:prstGeom>
        </p:spPr>
        <p:txBody>
          <a:bodyPr vert="horz" wrap="square" lIns="0" tIns="45687" rIns="91373" bIns="45687"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83" y="2268141"/>
            <a:ext cx="7358063"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128" name="HeaderFooter_060314.png" descr="HeaderFooter_060314.png"/>
          <p:cNvPicPr>
            <a:picLocks noChangeAspect="1"/>
          </p:cNvPicPr>
          <p:nvPr/>
        </p:nvPicPr>
        <p:blipFill>
          <a:blip r:embed="rId2">
            <a:extLst/>
          </a:blip>
          <a:stretch>
            <a:fillRect/>
          </a:stretch>
        </p:blipFill>
        <p:spPr>
          <a:xfrm>
            <a:off x="-1" y="-1"/>
            <a:ext cx="9144001" cy="6858001"/>
          </a:xfrm>
          <a:prstGeom prst="rect">
            <a:avLst/>
          </a:prstGeom>
          <a:ln w="12700">
            <a:miter lim="400000"/>
          </a:ln>
        </p:spPr>
      </p:pic>
      <p:sp>
        <p:nvSpPr>
          <p:cNvPr id="129" name="Title Text"/>
          <p:cNvSpPr txBox="1">
            <a:spLocks noGrp="1"/>
          </p:cNvSpPr>
          <p:nvPr>
            <p:ph type="title"/>
          </p:nvPr>
        </p:nvSpPr>
        <p:spPr>
          <a:xfrm>
            <a:off x="228604" y="168275"/>
            <a:ext cx="8686801" cy="576072"/>
          </a:xfrm>
          <a:prstGeom prst="rect">
            <a:avLst/>
          </a:prstGeom>
        </p:spPr>
        <p:txBody>
          <a:bodyPr lIns="0" tIns="0" rIns="0" bIns="0" anchor="b">
            <a:noAutofit/>
          </a:bodyPr>
          <a:lstStyle>
            <a:lvl1pPr algn="l" defTabSz="457090">
              <a:defRPr sz="2700" b="1">
                <a:solidFill>
                  <a:srgbClr val="0061A8"/>
                </a:solidFill>
                <a:uFill>
                  <a:solidFill>
                    <a:srgbClr val="074184"/>
                  </a:solidFill>
                </a:uFill>
                <a:latin typeface="Helvetica"/>
                <a:ea typeface="Helvetica"/>
                <a:cs typeface="Helvetica"/>
                <a:sym typeface="Helvetica"/>
              </a:defRPr>
            </a:lvl1pPr>
          </a:lstStyle>
          <a:p>
            <a:r>
              <a:t>Title Text</a:t>
            </a:r>
          </a:p>
        </p:txBody>
      </p:sp>
      <p:sp>
        <p:nvSpPr>
          <p:cNvPr id="130" name="Body Level One…"/>
          <p:cNvSpPr txBox="1">
            <a:spLocks noGrp="1"/>
          </p:cNvSpPr>
          <p:nvPr>
            <p:ph type="body" idx="1"/>
          </p:nvPr>
        </p:nvSpPr>
        <p:spPr>
          <a:xfrm>
            <a:off x="228604" y="1022354"/>
            <a:ext cx="8686801" cy="5029201"/>
          </a:xfrm>
          <a:prstGeom prst="rect">
            <a:avLst/>
          </a:prstGeom>
        </p:spPr>
        <p:txBody>
          <a:bodyPr lIns="0" tIns="0" rIns="0" bIns="0" anchor="t">
            <a:noAutofit/>
          </a:bodyPr>
          <a:lstStyle>
            <a:lvl1pPr marL="227653" indent="-227653" defTabSz="457090">
              <a:spcBef>
                <a:spcPts val="422"/>
              </a:spcBef>
              <a:buSzPct val="100000"/>
              <a:buFont typeface="Arial"/>
              <a:defRPr sz="2400">
                <a:solidFill>
                  <a:srgbClr val="515151"/>
                </a:solidFill>
                <a:uFill>
                  <a:solidFill>
                    <a:srgbClr val="595959"/>
                  </a:solidFill>
                </a:uFill>
                <a:latin typeface="Helvetica"/>
                <a:ea typeface="Helvetica"/>
                <a:cs typeface="Helvetica"/>
                <a:sym typeface="Helvetica"/>
              </a:defRPr>
            </a:lvl1pPr>
            <a:lvl2pPr marL="379827" indent="-219131" defTabSz="457090">
              <a:spcBef>
                <a:spcPts val="422"/>
              </a:spcBef>
              <a:buSzPct val="100000"/>
              <a:buFont typeface="Arial"/>
              <a:buChar char="-"/>
              <a:defRPr sz="2100">
                <a:solidFill>
                  <a:srgbClr val="515151"/>
                </a:solidFill>
                <a:uFill>
                  <a:solidFill>
                    <a:srgbClr val="595959"/>
                  </a:solidFill>
                </a:uFill>
                <a:latin typeface="Helvetica"/>
                <a:ea typeface="Helvetica"/>
                <a:cs typeface="Helvetica"/>
                <a:sym typeface="Helvetica"/>
              </a:defRPr>
            </a:lvl2pPr>
            <a:lvl3pPr marL="523867" indent="-202477" defTabSz="457090">
              <a:spcBef>
                <a:spcPts val="422"/>
              </a:spcBef>
              <a:buSzPct val="100000"/>
              <a:buFont typeface="Arial"/>
              <a:defRPr sz="2000">
                <a:solidFill>
                  <a:srgbClr val="515151"/>
                </a:solidFill>
                <a:uFill>
                  <a:solidFill>
                    <a:srgbClr val="595959"/>
                  </a:solidFill>
                </a:uFill>
                <a:latin typeface="Helvetica"/>
                <a:ea typeface="Helvetica"/>
                <a:cs typeface="Helvetica"/>
                <a:sym typeface="Helvetica"/>
              </a:defRPr>
            </a:lvl3pPr>
            <a:lvl4pPr marL="696350" indent="-214261" defTabSz="457090">
              <a:spcBef>
                <a:spcPts val="422"/>
              </a:spcBef>
              <a:buSzPct val="100000"/>
              <a:buFont typeface="Arial"/>
              <a:buChar char="-"/>
              <a:defRPr sz="1700">
                <a:solidFill>
                  <a:srgbClr val="515151"/>
                </a:solidFill>
                <a:uFill>
                  <a:solidFill>
                    <a:srgbClr val="595959"/>
                  </a:solidFill>
                </a:uFill>
                <a:latin typeface="Helvetica"/>
                <a:ea typeface="Helvetica"/>
                <a:cs typeface="Helvetica"/>
                <a:sym typeface="Helvetica"/>
              </a:defRPr>
            </a:lvl4pPr>
            <a:lvl5pPr marL="857044" indent="-214261" defTabSz="457090">
              <a:spcBef>
                <a:spcPts val="422"/>
              </a:spcBef>
              <a:buSzPct val="100000"/>
              <a:buFont typeface="Arial"/>
              <a:defRPr sz="1700">
                <a:solidFill>
                  <a:srgbClr val="515151"/>
                </a:solidFill>
                <a:uFill>
                  <a:solidFill>
                    <a:srgbClr val="595959"/>
                  </a:solidFill>
                </a:u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graphicFrame>
        <p:nvGraphicFramePr>
          <p:cNvPr id="131" name="Table"/>
          <p:cNvGraphicFramePr/>
          <p:nvPr>
            <p:extLst>
              <p:ext uri="{D42A27DB-BD31-4B8C-83A1-F6EECF244321}">
                <p14:modId xmlns:p14="http://schemas.microsoft.com/office/powerpoint/2010/main" val="3865327694"/>
              </p:ext>
            </p:extLst>
          </p:nvPr>
        </p:nvGraphicFramePr>
        <p:xfrm>
          <a:off x="777243" y="6510528"/>
          <a:ext cx="6808429" cy="303490"/>
        </p:xfrm>
        <a:graphic>
          <a:graphicData uri="http://schemas.openxmlformats.org/drawingml/2006/table">
            <a:tbl>
              <a:tblPr/>
              <a:tblGrid>
                <a:gridCol w="5219144"/>
                <a:gridCol w="1589285"/>
              </a:tblGrid>
              <a:tr h="303490">
                <a:tc>
                  <a:txBody>
                    <a:bodyPr/>
                    <a:lstStyle/>
                    <a:p>
                      <a:pPr algn="l" defTabSz="650240">
                        <a:lnSpc>
                          <a:spcPct val="120000"/>
                        </a:lnSpc>
                        <a:defRPr sz="1800"/>
                      </a:pPr>
                      <a:r>
                        <a:rPr lang="en-US" sz="1100" dirty="0" smtClean="0">
                          <a:solidFill>
                            <a:srgbClr val="0061A8"/>
                          </a:solidFill>
                          <a:uFill>
                            <a:solidFill>
                              <a:srgbClr val="154D81"/>
                            </a:solidFill>
                          </a:uFill>
                          <a:latin typeface="Helvetica"/>
                          <a:ea typeface="Helvetica"/>
                          <a:cs typeface="Helvetica"/>
                          <a:sym typeface="Helvetica"/>
                        </a:rPr>
                        <a:t>Cosmic Frontier</a:t>
                      </a:r>
                      <a:r>
                        <a:rPr lang="en-US" sz="1100" baseline="0" dirty="0" smtClean="0">
                          <a:solidFill>
                            <a:srgbClr val="0061A8"/>
                          </a:solidFill>
                          <a:uFill>
                            <a:solidFill>
                              <a:srgbClr val="154D81"/>
                            </a:solidFill>
                          </a:uFill>
                          <a:latin typeface="Helvetica"/>
                          <a:ea typeface="Helvetica"/>
                          <a:cs typeface="Helvetica"/>
                          <a:sym typeface="Helvetica"/>
                        </a:rPr>
                        <a:t> Planning</a:t>
                      </a:r>
                      <a:endParaRPr sz="1100" dirty="0">
                        <a:solidFill>
                          <a:srgbClr val="0061A8"/>
                        </a:solidFill>
                        <a:uFill>
                          <a:solidFill>
                            <a:srgbClr val="154D81"/>
                          </a:solidFill>
                        </a:uFill>
                        <a:latin typeface="Helvetica"/>
                        <a:ea typeface="Helvetica"/>
                        <a:cs typeface="Helvetica"/>
                        <a:sym typeface="Helvetica"/>
                      </a:endParaRP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tcPr>
                </a:tc>
                <a:tc>
                  <a:txBody>
                    <a:bodyPr/>
                    <a:lstStyle/>
                    <a:p>
                      <a:pPr algn="r" defTabSz="914400">
                        <a:defRPr sz="1800"/>
                      </a:pPr>
                      <a:r>
                        <a:rPr sz="1100" dirty="0" smtClean="0">
                          <a:solidFill>
                            <a:srgbClr val="0061A8"/>
                          </a:solidFill>
                          <a:uFill>
                            <a:solidFill>
                              <a:srgbClr val="154D81"/>
                            </a:solidFill>
                          </a:uFill>
                          <a:latin typeface="Helvetica"/>
                          <a:ea typeface="Helvetica"/>
                          <a:cs typeface="Helvetica"/>
                          <a:sym typeface="Helvetica"/>
                        </a:rPr>
                        <a:t>0</a:t>
                      </a:r>
                      <a:r>
                        <a:rPr lang="en-US" sz="1100" dirty="0" smtClean="0">
                          <a:solidFill>
                            <a:srgbClr val="0061A8"/>
                          </a:solidFill>
                          <a:uFill>
                            <a:solidFill>
                              <a:srgbClr val="154D81"/>
                            </a:solidFill>
                          </a:uFill>
                          <a:latin typeface="Helvetica"/>
                          <a:ea typeface="Helvetica"/>
                          <a:cs typeface="Helvetica"/>
                          <a:sym typeface="Helvetica"/>
                        </a:rPr>
                        <a:t>7/18</a:t>
                      </a:r>
                      <a:r>
                        <a:rPr sz="1100" dirty="0" smtClean="0">
                          <a:solidFill>
                            <a:srgbClr val="0061A8"/>
                          </a:solidFill>
                          <a:uFill>
                            <a:solidFill>
                              <a:srgbClr val="154D81"/>
                            </a:solidFill>
                          </a:uFill>
                          <a:latin typeface="Helvetica"/>
                          <a:ea typeface="Helvetica"/>
                          <a:cs typeface="Helvetica"/>
                          <a:sym typeface="Helvetica"/>
                        </a:rPr>
                        <a:t>/</a:t>
                      </a:r>
                      <a:r>
                        <a:rPr sz="1100" dirty="0">
                          <a:solidFill>
                            <a:srgbClr val="0061A8"/>
                          </a:solidFill>
                          <a:uFill>
                            <a:solidFill>
                              <a:srgbClr val="154D81"/>
                            </a:solidFill>
                          </a:uFill>
                          <a:latin typeface="Helvetica"/>
                          <a:ea typeface="Helvetica"/>
                          <a:cs typeface="Helvetica"/>
                          <a:sym typeface="Helvetica"/>
                        </a:rPr>
                        <a:t>18</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tcPr>
                </a:tc>
              </a:tr>
            </a:tbl>
          </a:graphicData>
        </a:graphic>
      </p:graphicFrame>
      <p:sp>
        <p:nvSpPr>
          <p:cNvPr id="132" name="Slide Number"/>
          <p:cNvSpPr txBox="1">
            <a:spLocks noGrp="1"/>
          </p:cNvSpPr>
          <p:nvPr>
            <p:ph type="sldNum" sz="quarter" idx="2"/>
          </p:nvPr>
        </p:nvSpPr>
        <p:spPr>
          <a:xfrm>
            <a:off x="228600" y="6515100"/>
            <a:ext cx="447676" cy="201978"/>
          </a:xfrm>
          <a:prstGeom prst="rect">
            <a:avLst/>
          </a:prstGeom>
        </p:spPr>
        <p:txBody>
          <a:bodyPr wrap="square" lIns="0" tIns="0" rIns="0" bIns="0"/>
          <a:lstStyle>
            <a:lvl1pPr algn="l" defTabSz="457090">
              <a:lnSpc>
                <a:spcPct val="120000"/>
              </a:lnSpc>
              <a:defRPr>
                <a:solidFill>
                  <a:srgbClr val="0061A8"/>
                </a:solidFill>
                <a:uFill>
                  <a:solidFill>
                    <a:srgbClr val="074184"/>
                  </a:solidFill>
                </a:uFill>
                <a:latin typeface="Helvetica"/>
                <a:ea typeface="Helvetica"/>
                <a:cs typeface="Helvetica"/>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FFFFFF">
            <a:alpha val="0"/>
          </a:srgbClr>
        </a:solidFill>
        <a:effectLst/>
      </p:bgPr>
    </p:bg>
    <p:spTree>
      <p:nvGrpSpPr>
        <p:cNvPr id="1" name=""/>
        <p:cNvGrpSpPr/>
        <p:nvPr/>
      </p:nvGrpSpPr>
      <p:grpSpPr>
        <a:xfrm>
          <a:off x="0" y="0"/>
          <a:ext cx="0" cy="0"/>
          <a:chOff x="0" y="0"/>
          <a:chExt cx="0" cy="0"/>
        </a:xfrm>
      </p:grpSpPr>
      <p:grpSp>
        <p:nvGrpSpPr>
          <p:cNvPr id="141" name="Group 8"/>
          <p:cNvGrpSpPr/>
          <p:nvPr/>
        </p:nvGrpSpPr>
        <p:grpSpPr>
          <a:xfrm>
            <a:off x="215899" y="6258867"/>
            <a:ext cx="8699502" cy="197991"/>
            <a:chOff x="0" y="0"/>
            <a:chExt cx="12372623" cy="281585"/>
          </a:xfrm>
        </p:grpSpPr>
        <p:sp>
          <p:nvSpPr>
            <p:cNvPr id="139" name="Straight Connector 9"/>
            <p:cNvSpPr/>
            <p:nvPr/>
          </p:nvSpPr>
          <p:spPr>
            <a:xfrm>
              <a:off x="-1" y="147726"/>
              <a:ext cx="10722087" cy="1"/>
            </a:xfrm>
            <a:prstGeom prst="line">
              <a:avLst/>
            </a:prstGeom>
            <a:noFill/>
            <a:ln w="101600" cap="flat">
              <a:solidFill>
                <a:srgbClr val="99D6EA"/>
              </a:solidFill>
              <a:prstDash val="solid"/>
              <a:round/>
            </a:ln>
            <a:effectLst/>
          </p:spPr>
          <p:txBody>
            <a:bodyPr wrap="square" lIns="65023" tIns="65023" rIns="65023" bIns="65023" numCol="1" anchor="t">
              <a:noAutofit/>
            </a:bodyPr>
            <a:lstStyle/>
            <a:p>
              <a:pPr defTabSz="914179" fontAlgn="auto" hangingPunct="0">
                <a:spcBef>
                  <a:spcPts val="0"/>
                </a:spcBef>
                <a:spcAft>
                  <a:spcPts val="0"/>
                </a:spcAft>
                <a:defRPr b="0">
                  <a:solidFill>
                    <a:srgbClr val="003087"/>
                  </a:solidFill>
                  <a:latin typeface="Calibri"/>
                  <a:ea typeface="Calibri"/>
                  <a:cs typeface="Calibri"/>
                  <a:sym typeface="Calibri"/>
                </a:defRPr>
              </a:pPr>
              <a:endParaRPr sz="1700" kern="0">
                <a:solidFill>
                  <a:srgbClr val="003087"/>
                </a:solidFill>
                <a:latin typeface="Calibri"/>
                <a:ea typeface="Calibri"/>
                <a:cs typeface="Calibri"/>
                <a:sym typeface="Calibri"/>
              </a:endParaRPr>
            </a:p>
          </p:txBody>
        </p:sp>
        <p:pic>
          <p:nvPicPr>
            <p:cNvPr id="140" name="Picture 6" descr="Picture 6"/>
            <p:cNvPicPr>
              <a:picLocks noChangeAspect="1"/>
            </p:cNvPicPr>
            <p:nvPr/>
          </p:nvPicPr>
          <p:blipFill>
            <a:blip r:embed="rId2">
              <a:extLst/>
            </a:blip>
            <a:stretch>
              <a:fillRect/>
            </a:stretch>
          </p:blipFill>
          <p:spPr>
            <a:xfrm>
              <a:off x="10815694" y="0"/>
              <a:ext cx="1556929" cy="281586"/>
            </a:xfrm>
            <a:prstGeom prst="rect">
              <a:avLst/>
            </a:prstGeom>
            <a:ln w="12700" cap="flat">
              <a:noFill/>
              <a:miter lim="400000"/>
            </a:ln>
            <a:effectLst/>
          </p:spPr>
        </p:pic>
      </p:grpSp>
      <p:sp>
        <p:nvSpPr>
          <p:cNvPr id="142" name="Title Text"/>
          <p:cNvSpPr txBox="1">
            <a:spLocks noGrp="1"/>
          </p:cNvSpPr>
          <p:nvPr>
            <p:ph type="title"/>
          </p:nvPr>
        </p:nvSpPr>
        <p:spPr>
          <a:xfrm>
            <a:off x="628654" y="365126"/>
            <a:ext cx="7886701" cy="1325564"/>
          </a:xfrm>
          <a:prstGeom prst="rect">
            <a:avLst/>
          </a:prstGeom>
        </p:spPr>
        <p:txBody>
          <a:bodyPr lIns="45709" tIns="45709" rIns="45709" bIns="45709" anchor="t"/>
          <a:lstStyle>
            <a:lvl1pPr algn="l" defTabSz="457090">
              <a:defRPr sz="1700" b="1">
                <a:solidFill>
                  <a:srgbClr val="2E5286"/>
                </a:solidFill>
                <a:latin typeface="Helvetica"/>
                <a:ea typeface="Helvetica"/>
                <a:cs typeface="Helvetica"/>
                <a:sym typeface="Helvetica"/>
              </a:defRPr>
            </a:lvl1pPr>
          </a:lstStyle>
          <a:p>
            <a:r>
              <a:t>Title Text</a:t>
            </a:r>
          </a:p>
        </p:txBody>
      </p:sp>
      <p:sp>
        <p:nvSpPr>
          <p:cNvPr id="143" name="Body Level One…"/>
          <p:cNvSpPr txBox="1">
            <a:spLocks noGrp="1"/>
          </p:cNvSpPr>
          <p:nvPr>
            <p:ph type="body" idx="1"/>
          </p:nvPr>
        </p:nvSpPr>
        <p:spPr>
          <a:xfrm>
            <a:off x="628654" y="1825625"/>
            <a:ext cx="7886701" cy="4351338"/>
          </a:xfrm>
          <a:prstGeom prst="rect">
            <a:avLst/>
          </a:prstGeom>
        </p:spPr>
        <p:txBody>
          <a:bodyPr lIns="45709" tIns="45709" rIns="45709" bIns="45709" anchor="t"/>
          <a:lstStyle>
            <a:lvl1pPr marL="321391" indent="-321391" defTabSz="457090">
              <a:spcBef>
                <a:spcPts val="422"/>
              </a:spcBef>
              <a:buSzPct val="100000"/>
              <a:buFont typeface="Arial"/>
              <a:defRPr sz="1700">
                <a:solidFill>
                  <a:srgbClr val="7F7F7F"/>
                </a:solidFill>
                <a:latin typeface="Helvetica"/>
                <a:ea typeface="Helvetica"/>
                <a:cs typeface="Helvetica"/>
                <a:sym typeface="Helvetica"/>
              </a:defRPr>
            </a:lvl1pPr>
            <a:lvl2pPr marL="622696" indent="-301304" defTabSz="457090">
              <a:spcBef>
                <a:spcPts val="422"/>
              </a:spcBef>
              <a:buSzPct val="100000"/>
              <a:buFont typeface="Arial"/>
              <a:buChar char="–"/>
              <a:defRPr sz="1700">
                <a:solidFill>
                  <a:srgbClr val="7F7F7F"/>
                </a:solidFill>
                <a:latin typeface="Helvetica"/>
                <a:ea typeface="Helvetica"/>
                <a:cs typeface="Helvetica"/>
                <a:sym typeface="Helvetica"/>
              </a:defRPr>
            </a:lvl2pPr>
            <a:lvl3pPr marL="918261" indent="-275478" defTabSz="457090">
              <a:spcBef>
                <a:spcPts val="422"/>
              </a:spcBef>
              <a:buSzPct val="100000"/>
              <a:buFont typeface="Arial"/>
              <a:defRPr sz="1700">
                <a:solidFill>
                  <a:srgbClr val="7F7F7F"/>
                </a:solidFill>
                <a:latin typeface="Helvetica"/>
                <a:ea typeface="Helvetica"/>
                <a:cs typeface="Helvetica"/>
                <a:sym typeface="Helvetica"/>
              </a:defRPr>
            </a:lvl3pPr>
            <a:lvl4pPr marL="1285565" indent="-321391" defTabSz="457090">
              <a:spcBef>
                <a:spcPts val="422"/>
              </a:spcBef>
              <a:buSzPct val="100000"/>
              <a:buFont typeface="Arial"/>
              <a:buChar char="–"/>
              <a:defRPr sz="1700">
                <a:solidFill>
                  <a:srgbClr val="7F7F7F"/>
                </a:solidFill>
                <a:latin typeface="Helvetica"/>
                <a:ea typeface="Helvetica"/>
                <a:cs typeface="Helvetica"/>
                <a:sym typeface="Helvetica"/>
              </a:defRPr>
            </a:lvl4pPr>
            <a:lvl5pPr marL="1606959" indent="-321391" defTabSz="457090">
              <a:spcBef>
                <a:spcPts val="422"/>
              </a:spcBef>
              <a:buSzPct val="100000"/>
              <a:buFont typeface="Arial"/>
              <a:buChar char="»"/>
              <a:defRPr sz="1700">
                <a:solidFill>
                  <a:srgbClr val="7F7F7F"/>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44" name="Slide Number"/>
          <p:cNvSpPr txBox="1">
            <a:spLocks noGrp="1"/>
          </p:cNvSpPr>
          <p:nvPr>
            <p:ph type="sldNum" sz="quarter" idx="2"/>
          </p:nvPr>
        </p:nvSpPr>
        <p:spPr>
          <a:xfrm>
            <a:off x="222251" y="6504215"/>
            <a:ext cx="176323" cy="173124"/>
          </a:xfrm>
          <a:prstGeom prst="rect">
            <a:avLst/>
          </a:prstGeom>
        </p:spPr>
        <p:txBody>
          <a:bodyPr lIns="0" tIns="0" rIns="0" bIns="0"/>
          <a:lstStyle>
            <a:lvl1pPr algn="l" defTabSz="914179">
              <a:defRPr>
                <a:solidFill>
                  <a:srgbClr val="004C97"/>
                </a:solidFill>
                <a:latin typeface="Helvetica"/>
                <a:ea typeface="Helvetica"/>
                <a:cs typeface="Helvetica"/>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51" name="Title Text"/>
          <p:cNvSpPr txBox="1">
            <a:spLocks noGrp="1"/>
          </p:cNvSpPr>
          <p:nvPr>
            <p:ph type="title"/>
          </p:nvPr>
        </p:nvSpPr>
        <p:spPr>
          <a:xfrm>
            <a:off x="248780" y="178594"/>
            <a:ext cx="8751443" cy="870784"/>
          </a:xfrm>
          <a:prstGeom prst="rect">
            <a:avLst/>
          </a:prstGeom>
        </p:spPr>
        <p:txBody>
          <a:bodyPr>
            <a:noAutofit/>
          </a:bodyPr>
          <a:lstStyle>
            <a:lvl1pPr>
              <a:defRPr sz="3700" b="1" i="1">
                <a:solidFill>
                  <a:srgbClr val="002452"/>
                </a:solidFill>
                <a:latin typeface="Helvetica"/>
                <a:ea typeface="Helvetica"/>
                <a:cs typeface="Helvetica"/>
                <a:sym typeface="Helvetica"/>
              </a:defRPr>
            </a:lvl1pPr>
          </a:lstStyle>
          <a:p>
            <a:r>
              <a:t>Title Text</a:t>
            </a:r>
          </a:p>
        </p:txBody>
      </p:sp>
      <p:sp>
        <p:nvSpPr>
          <p:cNvPr id="152" name="Body Level One…"/>
          <p:cNvSpPr txBox="1">
            <a:spLocks noGrp="1"/>
          </p:cNvSpPr>
          <p:nvPr>
            <p:ph type="body" idx="1"/>
          </p:nvPr>
        </p:nvSpPr>
        <p:spPr>
          <a:xfrm>
            <a:off x="892973" y="1946676"/>
            <a:ext cx="7358063" cy="4018359"/>
          </a:xfrm>
          <a:prstGeom prst="rect">
            <a:avLst/>
          </a:prstGeom>
        </p:spPr>
        <p:txBody>
          <a:bodyPr>
            <a:noAutofit/>
          </a:bodyPr>
          <a:lstStyle>
            <a:lvl1pPr marL="374958" indent="-267826">
              <a:spcBef>
                <a:spcPts val="844"/>
              </a:spcBef>
              <a:buSzPct val="99000"/>
              <a:defRPr sz="2700">
                <a:latin typeface="Helvetica"/>
                <a:ea typeface="Helvetica"/>
                <a:cs typeface="Helvetica"/>
                <a:sym typeface="Helvetica"/>
              </a:defRPr>
            </a:lvl1pPr>
            <a:lvl2pPr marL="899131" indent="-363477">
              <a:spcBef>
                <a:spcPts val="844"/>
              </a:spcBef>
              <a:buSzPct val="100000"/>
              <a:defRPr>
                <a:latin typeface="Helvetica"/>
                <a:ea typeface="Helvetica"/>
                <a:cs typeface="Helvetica"/>
                <a:sym typeface="Helvetica"/>
              </a:defRPr>
            </a:lvl2pPr>
            <a:lvl3pPr marL="1211595" indent="-363477">
              <a:spcBef>
                <a:spcPts val="844"/>
              </a:spcBef>
              <a:buSzPct val="100000"/>
              <a:defRPr sz="2000">
                <a:latin typeface="Helvetica"/>
                <a:ea typeface="Helvetica"/>
                <a:cs typeface="Helvetica"/>
                <a:sym typeface="Helvetica"/>
              </a:defRPr>
            </a:lvl3pPr>
            <a:lvl4pPr marL="1524059" indent="-363477">
              <a:spcBef>
                <a:spcPts val="844"/>
              </a:spcBef>
              <a:buSzPct val="100000"/>
              <a:defRPr sz="2000">
                <a:latin typeface="Helvetica"/>
                <a:ea typeface="Helvetica"/>
                <a:cs typeface="Helvetica"/>
                <a:sym typeface="Helvetica"/>
              </a:defRPr>
            </a:lvl4pPr>
            <a:lvl5pPr marL="1836523" indent="-363477">
              <a:spcBef>
                <a:spcPts val="844"/>
              </a:spcBef>
              <a:buSzPct val="100000"/>
              <a:defRPr sz="2000">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53" name="Bradford Benson | CMB in 2026"/>
          <p:cNvSpPr txBox="1"/>
          <p:nvPr/>
        </p:nvSpPr>
        <p:spPr>
          <a:xfrm>
            <a:off x="5533230" y="6539809"/>
            <a:ext cx="5373690" cy="2143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defRPr sz="2000" b="0">
                <a:solidFill>
                  <a:srgbClr val="004C97"/>
                </a:solidFill>
                <a:latin typeface="Helvetica"/>
                <a:ea typeface="Helvetica"/>
                <a:cs typeface="Helvetica"/>
                <a:sym typeface="Helvetica"/>
              </a:defRPr>
            </a:lvl1pPr>
          </a:lstStyle>
          <a:p>
            <a:pPr fontAlgn="auto" hangingPunct="0">
              <a:spcBef>
                <a:spcPts val="0"/>
              </a:spcBef>
              <a:spcAft>
                <a:spcPts val="0"/>
              </a:spcAft>
              <a:defRPr sz="1800">
                <a:solidFill>
                  <a:srgbClr val="000000"/>
                </a:solidFill>
              </a:defRPr>
            </a:pPr>
            <a:r>
              <a:rPr sz="1400" kern="0"/>
              <a:t>Bradford Benson | CMB in 2026</a:t>
            </a:r>
          </a:p>
        </p:txBody>
      </p:sp>
      <p:sp>
        <p:nvSpPr>
          <p:cNvPr id="154" name="04/20/2018"/>
          <p:cNvSpPr txBox="1"/>
          <p:nvPr/>
        </p:nvSpPr>
        <p:spPr>
          <a:xfrm>
            <a:off x="4329906" y="6539809"/>
            <a:ext cx="1076326" cy="2143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457200">
              <a:defRPr sz="2000" b="0">
                <a:solidFill>
                  <a:srgbClr val="004C97"/>
                </a:solidFill>
                <a:latin typeface="Helvetica"/>
                <a:ea typeface="Helvetica"/>
                <a:cs typeface="Helvetica"/>
                <a:sym typeface="Helvetica"/>
              </a:defRPr>
            </a:lvl1pPr>
          </a:lstStyle>
          <a:p>
            <a:pPr fontAlgn="auto" hangingPunct="0">
              <a:spcBef>
                <a:spcPts val="0"/>
              </a:spcBef>
              <a:spcAft>
                <a:spcPts val="0"/>
              </a:spcAft>
              <a:defRPr sz="1800">
                <a:solidFill>
                  <a:srgbClr val="000000"/>
                </a:solidFill>
              </a:defRPr>
            </a:pPr>
            <a:r>
              <a:rPr sz="1400" kern="0"/>
              <a:t>04/20/2018</a:t>
            </a:r>
          </a:p>
        </p:txBody>
      </p:sp>
      <p:sp>
        <p:nvSpPr>
          <p:cNvPr id="155" name="Slide Number"/>
          <p:cNvSpPr txBox="1">
            <a:spLocks noGrp="1"/>
          </p:cNvSpPr>
          <p:nvPr>
            <p:ph type="sldNum" sz="quarter" idx="2"/>
          </p:nvPr>
        </p:nvSpPr>
        <p:spPr>
          <a:xfrm>
            <a:off x="8697268" y="6517483"/>
            <a:ext cx="277316" cy="272186"/>
          </a:xfrm>
          <a:prstGeom prst="rect">
            <a:avLst/>
          </a:prstGeom>
        </p:spPr>
        <p:txBody>
          <a:bodyPr/>
          <a:lstStyle>
            <a:lvl1pPr>
              <a:defRPr sz="1300">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05" y="446484"/>
            <a:ext cx="3750469" cy="5786438"/>
          </a:xfrm>
          <a:prstGeom prst="rect">
            <a:avLst/>
          </a:prstGeom>
        </p:spPr>
        <p:txBody>
          <a:bodyPr lIns="64245" tIns="32121" rIns="64245" bIns="32121" anchor="t">
            <a:noAutofit/>
          </a:bodyPr>
          <a:lstStyle/>
          <a:p>
            <a:endParaRPr/>
          </a:p>
        </p:txBody>
      </p:sp>
      <p:sp>
        <p:nvSpPr>
          <p:cNvPr id="39" name="Shape 39"/>
          <p:cNvSpPr>
            <a:spLocks noGrp="1"/>
          </p:cNvSpPr>
          <p:nvPr>
            <p:ph type="title"/>
          </p:nvPr>
        </p:nvSpPr>
        <p:spPr>
          <a:xfrm>
            <a:off x="669726" y="446484"/>
            <a:ext cx="3750469" cy="2803922"/>
          </a:xfrm>
          <a:prstGeom prst="rect">
            <a:avLst/>
          </a:prstGeom>
        </p:spPr>
        <p:txBody>
          <a:bodyPr anchor="b"/>
          <a:lstStyle>
            <a:lvl1pPr>
              <a:defRPr sz="4200"/>
            </a:lvl1pPr>
          </a:lstStyle>
          <a:p>
            <a:r>
              <a:t>Title Text</a:t>
            </a:r>
          </a:p>
        </p:txBody>
      </p:sp>
      <p:sp>
        <p:nvSpPr>
          <p:cNvPr id="40" name="Shape 40"/>
          <p:cNvSpPr>
            <a:spLocks noGrp="1"/>
          </p:cNvSpPr>
          <p:nvPr>
            <p:ph type="body" sz="quarter" idx="1"/>
          </p:nvPr>
        </p:nvSpPr>
        <p:spPr>
          <a:xfrm>
            <a:off x="669726" y="3348634"/>
            <a:ext cx="3750469" cy="2884289"/>
          </a:xfrm>
          <a:prstGeom prst="rect">
            <a:avLst/>
          </a:prstGeom>
        </p:spPr>
        <p:txBody>
          <a:bodyPr anchor="t"/>
          <a:lstStyle>
            <a:lvl1pPr marL="0" indent="0" algn="ctr">
              <a:spcBef>
                <a:spcPts val="0"/>
              </a:spcBef>
              <a:buSzTx/>
              <a:buNone/>
              <a:defRPr sz="2200"/>
            </a:lvl1pPr>
            <a:lvl2pPr marL="0" indent="160614" algn="ctr">
              <a:spcBef>
                <a:spcPts val="0"/>
              </a:spcBef>
              <a:buSzTx/>
              <a:buNone/>
              <a:defRPr sz="2200"/>
            </a:lvl2pPr>
            <a:lvl3pPr marL="0" indent="321225" algn="ctr">
              <a:spcBef>
                <a:spcPts val="0"/>
              </a:spcBef>
              <a:buSzTx/>
              <a:buNone/>
              <a:defRPr sz="2200"/>
            </a:lvl3pPr>
            <a:lvl4pPr marL="0" indent="481840" algn="ctr">
              <a:spcBef>
                <a:spcPts val="0"/>
              </a:spcBef>
              <a:buSzTx/>
              <a:buNone/>
              <a:defRPr sz="2200"/>
            </a:lvl4pPr>
            <a:lvl5pPr marL="0" indent="642453"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723805" y="1830588"/>
            <a:ext cx="3750469" cy="4420195"/>
          </a:xfrm>
          <a:prstGeom prst="rect">
            <a:avLst/>
          </a:prstGeom>
        </p:spPr>
        <p:txBody>
          <a:bodyPr lIns="64245" tIns="32121" rIns="64245" bIns="32121"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669726" y="1830588"/>
            <a:ext cx="3750469" cy="4420195"/>
          </a:xfrm>
          <a:prstGeom prst="rect">
            <a:avLst/>
          </a:prstGeom>
        </p:spPr>
        <p:txBody>
          <a:bodyPr/>
          <a:lstStyle>
            <a:lvl1pPr marL="240923" indent="-240923">
              <a:spcBef>
                <a:spcPts val="2250"/>
              </a:spcBef>
              <a:defRPr sz="2000"/>
            </a:lvl1pPr>
            <a:lvl2pPr marL="481840" indent="-240923">
              <a:spcBef>
                <a:spcPts val="2250"/>
              </a:spcBef>
              <a:defRPr sz="2000"/>
            </a:lvl2pPr>
            <a:lvl3pPr marL="722761" indent="-240923">
              <a:spcBef>
                <a:spcPts val="2250"/>
              </a:spcBef>
              <a:defRPr sz="2000"/>
            </a:lvl3pPr>
            <a:lvl4pPr marL="963678" indent="-240923">
              <a:spcBef>
                <a:spcPts val="2250"/>
              </a:spcBef>
              <a:defRPr sz="2000"/>
            </a:lvl4pPr>
            <a:lvl5pPr marL="1204602" indent="-240923">
              <a:spcBef>
                <a:spcPts val="225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669727" y="892983"/>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4723805" y="3580805"/>
            <a:ext cx="3750469" cy="2652117"/>
          </a:xfrm>
          <a:prstGeom prst="rect">
            <a:avLst/>
          </a:prstGeom>
        </p:spPr>
        <p:txBody>
          <a:bodyPr lIns="64245" tIns="32121" rIns="64245" bIns="32121" anchor="t">
            <a:noAutofit/>
          </a:bodyPr>
          <a:lstStyle/>
          <a:p>
            <a:endParaRPr/>
          </a:p>
        </p:txBody>
      </p:sp>
      <p:sp>
        <p:nvSpPr>
          <p:cNvPr id="84" name="Shape 84"/>
          <p:cNvSpPr>
            <a:spLocks noGrp="1"/>
          </p:cNvSpPr>
          <p:nvPr>
            <p:ph type="pic" sz="quarter" idx="14"/>
          </p:nvPr>
        </p:nvSpPr>
        <p:spPr>
          <a:xfrm>
            <a:off x="4728177" y="625078"/>
            <a:ext cx="3750469" cy="2652117"/>
          </a:xfrm>
          <a:prstGeom prst="rect">
            <a:avLst/>
          </a:prstGeom>
        </p:spPr>
        <p:txBody>
          <a:bodyPr lIns="64245" tIns="32121" rIns="64245" bIns="32121" anchor="t">
            <a:noAutofit/>
          </a:bodyPr>
          <a:lstStyle/>
          <a:p>
            <a:endParaRPr/>
          </a:p>
        </p:txBody>
      </p:sp>
      <p:sp>
        <p:nvSpPr>
          <p:cNvPr id="85" name="Shape 85"/>
          <p:cNvSpPr>
            <a:spLocks noGrp="1"/>
          </p:cNvSpPr>
          <p:nvPr>
            <p:ph type="pic" sz="half" idx="15"/>
          </p:nvPr>
        </p:nvSpPr>
        <p:spPr>
          <a:xfrm>
            <a:off x="669726" y="625078"/>
            <a:ext cx="3750469" cy="5607844"/>
          </a:xfrm>
          <a:prstGeom prst="rect">
            <a:avLst/>
          </a:prstGeom>
        </p:spPr>
        <p:txBody>
          <a:bodyPr lIns="64245" tIns="32121" rIns="64245" bIns="32121"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83" y="4473774"/>
            <a:ext cx="7358063" cy="333742"/>
          </a:xfrm>
          <a:prstGeom prst="rect">
            <a:avLst/>
          </a:prstGeom>
        </p:spPr>
        <p:txBody>
          <a:bodyPr anchor="t">
            <a:spAutoFit/>
          </a:bodyPr>
          <a:lstStyle>
            <a:lvl1pPr marL="0" indent="0" algn="ctr">
              <a:spcBef>
                <a:spcPts val="0"/>
              </a:spcBef>
              <a:buSzTx/>
              <a:buNone/>
              <a:defRPr sz="1700">
                <a:latin typeface="Helvetica"/>
                <a:ea typeface="Helvetica"/>
                <a:cs typeface="Helvetica"/>
                <a:sym typeface="Helvetica"/>
              </a:defRPr>
            </a:lvl1pPr>
          </a:lstStyle>
          <a:p>
            <a:r>
              <a:t>–Johnny Appleseed</a:t>
            </a:r>
          </a:p>
        </p:txBody>
      </p:sp>
      <p:sp>
        <p:nvSpPr>
          <p:cNvPr id="94" name="Shape 94"/>
          <p:cNvSpPr>
            <a:spLocks noGrp="1"/>
          </p:cNvSpPr>
          <p:nvPr>
            <p:ph type="body" sz="quarter" idx="14"/>
          </p:nvPr>
        </p:nvSpPr>
        <p:spPr>
          <a:xfrm>
            <a:off x="892983" y="2997662"/>
            <a:ext cx="7358063" cy="487630"/>
          </a:xfrm>
          <a:prstGeom prst="rect">
            <a:avLst/>
          </a:prstGeom>
        </p:spPr>
        <p:txBody>
          <a:bodyPr>
            <a:spAutoFit/>
          </a:bodyPr>
          <a:lstStyle>
            <a:lvl1pPr marL="0" indent="0" algn="ctr">
              <a:spcBef>
                <a:spcPts val="0"/>
              </a:spcBef>
              <a:buSzTx/>
              <a:buNone/>
              <a:defRPr sz="27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p:spPr>
        <p:txBody>
          <a:bodyPr lIns="64245" tIns="32121" rIns="64245" bIns="32121"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pic>
        <p:nvPicPr>
          <p:cNvPr id="117" name="image1.png"/>
          <p:cNvPicPr>
            <a:picLocks noChangeAspect="1"/>
          </p:cNvPicPr>
          <p:nvPr/>
        </p:nvPicPr>
        <p:blipFill>
          <a:blip r:embed="rId2">
            <a:extLst/>
          </a:blip>
          <a:stretch>
            <a:fillRect/>
          </a:stretch>
        </p:blipFill>
        <p:spPr>
          <a:xfrm>
            <a:off x="-1" y="-1"/>
            <a:ext cx="9142201" cy="6856201"/>
          </a:xfrm>
          <a:prstGeom prst="rect">
            <a:avLst/>
          </a:prstGeom>
          <a:ln w="12700">
            <a:miter lim="400000"/>
          </a:ln>
        </p:spPr>
      </p:pic>
      <p:sp>
        <p:nvSpPr>
          <p:cNvPr id="118" name="Shape 118"/>
          <p:cNvSpPr>
            <a:spLocks noGrp="1"/>
          </p:cNvSpPr>
          <p:nvPr>
            <p:ph type="sldNum" sz="quarter" idx="2"/>
          </p:nvPr>
        </p:nvSpPr>
        <p:spPr>
          <a:xfrm>
            <a:off x="6284550" y="6223626"/>
            <a:ext cx="268650" cy="265451"/>
          </a:xfrm>
          <a:prstGeom prst="rect">
            <a:avLst/>
          </a:prstGeom>
        </p:spPr>
        <p:txBody>
          <a:bodyPr lIns="45685" tIns="45685" rIns="45685" bIns="45685" anchor="ctr"/>
          <a:lstStyle>
            <a:lvl1pPr algn="r" defTabSz="913711">
              <a:defRPr sz="1100">
                <a:latin typeface="Arial"/>
                <a:ea typeface="Arial"/>
                <a:cs typeface="Arial"/>
                <a:sym typeface="Aria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14" y="971551"/>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5930" indent="-228434">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05CC23F-C21D-744F-86FD-EA5497F0517D}" type="datetime1">
              <a:rPr lang="en-US" smtClean="0"/>
              <a:t>7/16/18</a:t>
            </a:fld>
            <a:endParaRPr lang="en-US" dirty="0"/>
          </a:p>
        </p:txBody>
      </p:sp>
      <p:sp>
        <p:nvSpPr>
          <p:cNvPr id="9" name="Footer Placeholder 4"/>
          <p:cNvSpPr>
            <a:spLocks noGrp="1"/>
          </p:cNvSpPr>
          <p:nvPr>
            <p:ph type="ftr" sz="quarter" idx="3"/>
          </p:nvPr>
        </p:nvSpPr>
        <p:spPr>
          <a:xfrm>
            <a:off x="1530604" y="6504227"/>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Theoretical Physics at Fermilab</a:t>
            </a:r>
            <a:endParaRPr lang="en-US" b="1" dirty="0"/>
          </a:p>
        </p:txBody>
      </p:sp>
      <p:sp>
        <p:nvSpPr>
          <p:cNvPr id="10" name="Slide Number Placeholder 5"/>
          <p:cNvSpPr>
            <a:spLocks noGrp="1"/>
          </p:cNvSpPr>
          <p:nvPr>
            <p:ph type="sldNum" sz="quarter" idx="4"/>
          </p:nvPr>
        </p:nvSpPr>
        <p:spPr>
          <a:xfrm>
            <a:off x="222251" y="6504214"/>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64"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97"/>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6869" indent="0">
              <a:buFontTx/>
              <a:buNone/>
              <a:defRPr sz="1600">
                <a:solidFill>
                  <a:srgbClr val="2E5286"/>
                </a:solidFill>
                <a:latin typeface="Helvetica"/>
              </a:defRPr>
            </a:lvl2pPr>
            <a:lvl3pPr marL="913743" indent="0">
              <a:buFontTx/>
              <a:buNone/>
              <a:defRPr sz="1600">
                <a:solidFill>
                  <a:srgbClr val="2E5286"/>
                </a:solidFill>
                <a:latin typeface="Helvetica"/>
              </a:defRPr>
            </a:lvl3pPr>
            <a:lvl4pPr marL="1370620" indent="0">
              <a:buFontTx/>
              <a:buNone/>
              <a:defRPr sz="1600">
                <a:solidFill>
                  <a:srgbClr val="2E5286"/>
                </a:solidFill>
                <a:latin typeface="Helvetica"/>
              </a:defRPr>
            </a:lvl4pPr>
            <a:lvl5pPr marL="1827491"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419007980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78"/>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14" y="1043060"/>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5930" indent="-228434">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27" y="6515100"/>
            <a:ext cx="1076325" cy="241300"/>
          </a:xfrm>
        </p:spPr>
        <p:txBody>
          <a:bodyPr/>
          <a:lstStyle>
            <a:lvl1pPr>
              <a:defRPr sz="1200"/>
            </a:lvl1pPr>
          </a:lstStyle>
          <a:p>
            <a:endParaRPr lang="en-US" altLang="en-US"/>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2118226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a:t>Click to edit Master text styles</a:t>
            </a:r>
          </a:p>
        </p:txBody>
      </p:sp>
      <p:sp>
        <p:nvSpPr>
          <p:cNvPr id="11" name="Content Placeholder 2"/>
          <p:cNvSpPr>
            <a:spLocks noGrp="1"/>
          </p:cNvSpPr>
          <p:nvPr>
            <p:ph sz="half" idx="17"/>
          </p:nvPr>
        </p:nvSpPr>
        <p:spPr>
          <a:xfrm>
            <a:off x="228602"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5930" indent="-228434">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64"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5930" indent="-228434">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78"/>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endParaRPr lang="en-US" altLang="en-US"/>
          </a:p>
        </p:txBody>
      </p:sp>
      <p:sp>
        <p:nvSpPr>
          <p:cNvPr id="8" name="Footer Placeholder 4"/>
          <p:cNvSpPr>
            <a:spLocks noGrp="1"/>
          </p:cNvSpPr>
          <p:nvPr>
            <p:ph type="ftr" sz="quarter" idx="20"/>
          </p:nvPr>
        </p:nvSpPr>
        <p:spPr/>
        <p:txBody>
          <a:bodyPr/>
          <a:lstStyle>
            <a:lvl1pPr>
              <a:defRPr sz="1200" dirty="0" smtClean="0"/>
            </a:lvl1pPr>
          </a:lstStyle>
          <a:p>
            <a:pPr>
              <a:defRPr/>
            </a:pP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209993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a:t>Click to edit Master text styles</a:t>
            </a:r>
          </a:p>
        </p:txBody>
      </p:sp>
      <p:sp>
        <p:nvSpPr>
          <p:cNvPr id="8" name="Content Placeholder 2"/>
          <p:cNvSpPr>
            <a:spLocks noGrp="1"/>
          </p:cNvSpPr>
          <p:nvPr>
            <p:ph sz="half" idx="15"/>
          </p:nvPr>
        </p:nvSpPr>
        <p:spPr>
          <a:xfrm>
            <a:off x="3469958" y="1043708"/>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5930" indent="-228434">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78"/>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endParaRPr lang="en-US" altLang="en-US"/>
          </a:p>
        </p:txBody>
      </p:sp>
      <p:sp>
        <p:nvSpPr>
          <p:cNvPr id="6" name="Footer Placeholder 4"/>
          <p:cNvSpPr>
            <a:spLocks noGrp="1"/>
          </p:cNvSpPr>
          <p:nvPr>
            <p:ph type="ftr" sz="quarter" idx="17"/>
          </p:nvPr>
        </p:nvSpPr>
        <p:spPr/>
        <p:txBody>
          <a:bodyPr/>
          <a:lstStyle>
            <a:lvl1pPr>
              <a:defRPr sz="1200" dirty="0" smtClean="0"/>
            </a:lvl1pPr>
          </a:lstStyle>
          <a:p>
            <a:pPr>
              <a:defRPr/>
            </a:pP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3043796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6869" indent="0">
              <a:buNone/>
              <a:defRPr sz="2800"/>
            </a:lvl2pPr>
            <a:lvl3pPr marL="913743" indent="0">
              <a:buNone/>
              <a:defRPr sz="2400"/>
            </a:lvl3pPr>
            <a:lvl4pPr marL="1370620" indent="0">
              <a:buNone/>
              <a:defRPr sz="2000"/>
            </a:lvl4pPr>
            <a:lvl5pPr marL="1827491" indent="0">
              <a:buNone/>
              <a:defRPr sz="2000"/>
            </a:lvl5pPr>
            <a:lvl6pPr marL="2284362" indent="0">
              <a:buNone/>
              <a:defRPr sz="2000"/>
            </a:lvl6pPr>
            <a:lvl7pPr marL="2741238" indent="0">
              <a:buNone/>
              <a:defRPr sz="2000"/>
            </a:lvl7pPr>
            <a:lvl8pPr marL="3198104" indent="0">
              <a:buNone/>
              <a:defRPr sz="2000"/>
            </a:lvl8pPr>
            <a:lvl9pPr marL="3654982"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19"/>
            <a:ext cx="8700851" cy="1091259"/>
          </a:xfrm>
          <a:prstGeom prst="rect">
            <a:avLst/>
          </a:prstGeom>
        </p:spPr>
        <p:txBody>
          <a:bodyPr lIns="0" tIns="0" rIns="0" bIns="0"/>
          <a:lstStyle>
            <a:lvl1pPr marL="0" indent="0">
              <a:buNone/>
              <a:defRPr sz="2000">
                <a:solidFill>
                  <a:srgbClr val="505050"/>
                </a:solidFill>
              </a:defRPr>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a:t>Click to edit Master text styles</a:t>
            </a:r>
          </a:p>
        </p:txBody>
      </p:sp>
      <p:sp>
        <p:nvSpPr>
          <p:cNvPr id="8" name="Title 1"/>
          <p:cNvSpPr>
            <a:spLocks noGrp="1"/>
          </p:cNvSpPr>
          <p:nvPr>
            <p:ph type="title"/>
          </p:nvPr>
        </p:nvSpPr>
        <p:spPr>
          <a:xfrm>
            <a:off x="228600" y="103678"/>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endParaRPr lang="en-US" altLang="en-US"/>
          </a:p>
        </p:txBody>
      </p:sp>
      <p:sp>
        <p:nvSpPr>
          <p:cNvPr id="6" name="Footer Placeholder 4"/>
          <p:cNvSpPr>
            <a:spLocks noGrp="1"/>
          </p:cNvSpPr>
          <p:nvPr>
            <p:ph type="ftr" sz="quarter" idx="11"/>
          </p:nvPr>
        </p:nvSpPr>
        <p:spPr/>
        <p:txBody>
          <a:bodyPr/>
          <a:lstStyle>
            <a:lvl1pPr>
              <a:defRPr sz="1200" dirty="0" smtClean="0"/>
            </a:lvl1pPr>
          </a:lstStyle>
          <a:p>
            <a:pPr>
              <a:defRPr/>
            </a:pP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1127332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69" indent="0" algn="ctr">
              <a:buNone/>
              <a:defRPr>
                <a:solidFill>
                  <a:schemeClr val="tx1">
                    <a:tint val="75000"/>
                  </a:schemeClr>
                </a:solidFill>
              </a:defRPr>
            </a:lvl2pPr>
            <a:lvl3pPr marL="913743" indent="0" algn="ctr">
              <a:buNone/>
              <a:defRPr>
                <a:solidFill>
                  <a:schemeClr val="tx1">
                    <a:tint val="75000"/>
                  </a:schemeClr>
                </a:solidFill>
              </a:defRPr>
            </a:lvl3pPr>
            <a:lvl4pPr marL="1370620" indent="0" algn="ctr">
              <a:buNone/>
              <a:defRPr>
                <a:solidFill>
                  <a:schemeClr val="tx1">
                    <a:tint val="75000"/>
                  </a:schemeClr>
                </a:solidFill>
              </a:defRPr>
            </a:lvl4pPr>
            <a:lvl5pPr marL="1827491" indent="0" algn="ctr">
              <a:buNone/>
              <a:defRPr>
                <a:solidFill>
                  <a:schemeClr val="tx1">
                    <a:tint val="75000"/>
                  </a:schemeClr>
                </a:solidFill>
              </a:defRPr>
            </a:lvl5pPr>
            <a:lvl6pPr marL="2284362" indent="0" algn="ctr">
              <a:buNone/>
              <a:defRPr>
                <a:solidFill>
                  <a:schemeClr val="tx1">
                    <a:tint val="75000"/>
                  </a:schemeClr>
                </a:solidFill>
              </a:defRPr>
            </a:lvl6pPr>
            <a:lvl7pPr marL="2741238" indent="0" algn="ctr">
              <a:buNone/>
              <a:defRPr>
                <a:solidFill>
                  <a:schemeClr val="tx1">
                    <a:tint val="75000"/>
                  </a:schemeClr>
                </a:solidFill>
              </a:defRPr>
            </a:lvl7pPr>
            <a:lvl8pPr marL="3198104" indent="0" algn="ctr">
              <a:buNone/>
              <a:defRPr>
                <a:solidFill>
                  <a:schemeClr val="tx1">
                    <a:tint val="75000"/>
                  </a:schemeClr>
                </a:solidFill>
              </a:defRPr>
            </a:lvl8pPr>
            <a:lvl9pPr marL="3654982" indent="0" algn="ctr">
              <a:buNone/>
              <a:defRPr>
                <a:solidFill>
                  <a:schemeClr val="tx1">
                    <a:tint val="75000"/>
                  </a:schemeClr>
                </a:solidFill>
              </a:defRPr>
            </a:lvl9pPr>
          </a:lstStyle>
          <a:p>
            <a:r>
              <a:rPr lang="en-US"/>
              <a:t>Click to edit Master subtitle style</a:t>
            </a:r>
          </a:p>
        </p:txBody>
      </p:sp>
      <p:sp>
        <p:nvSpPr>
          <p:cNvPr id="7" name="Date Placeholder 6"/>
          <p:cNvSpPr>
            <a:spLocks noGrp="1"/>
          </p:cNvSpPr>
          <p:nvPr>
            <p:ph type="dt" sz="half" idx="10"/>
          </p:nvPr>
        </p:nvSpPr>
        <p:spPr/>
        <p:txBody>
          <a:bodyPr/>
          <a:lstStyle/>
          <a:p>
            <a:fld id="{CA7D89D9-EA51-6642-8A30-1DB4ECECC797}" type="datetime1">
              <a:rPr lang="en-US" smtClean="0">
                <a:solidFill>
                  <a:srgbClr val="000030">
                    <a:tint val="75000"/>
                  </a:srgbClr>
                </a:solidFill>
                <a:latin typeface="Calibri"/>
              </a:rPr>
              <a:pPr/>
              <a:t>7/18/18</a:t>
            </a:fld>
            <a:endParaRPr lang="en-US">
              <a:solidFill>
                <a:srgbClr val="000030">
                  <a:tint val="75000"/>
                </a:srgbClr>
              </a:solidFill>
              <a:latin typeface="Calibri"/>
            </a:endParaRPr>
          </a:p>
        </p:txBody>
      </p:sp>
      <p:sp>
        <p:nvSpPr>
          <p:cNvPr id="8" name="Footer Placeholder 7"/>
          <p:cNvSpPr>
            <a:spLocks noGrp="1"/>
          </p:cNvSpPr>
          <p:nvPr>
            <p:ph type="ftr" sz="quarter" idx="11"/>
          </p:nvPr>
        </p:nvSpPr>
        <p:spPr/>
        <p:txBody>
          <a:bodyPr/>
          <a:lstStyle/>
          <a:p>
            <a:r>
              <a:rPr lang="en-US">
                <a:solidFill>
                  <a:srgbClr val="000030">
                    <a:tint val="75000"/>
                  </a:srgbClr>
                </a:solidFill>
                <a:latin typeface="Calibri"/>
              </a:rPr>
              <a:t>Aaron S. Chou (FNAL), Simons Symposium, 5/14/18</a:t>
            </a:r>
            <a:endParaRPr lang="en-US" dirty="0">
              <a:solidFill>
                <a:srgbClr val="000030">
                  <a:tint val="75000"/>
                </a:srgbClr>
              </a:solidFill>
              <a:latin typeface="Calibri"/>
            </a:endParaRPr>
          </a:p>
        </p:txBody>
      </p:sp>
      <p:sp>
        <p:nvSpPr>
          <p:cNvPr id="9" name="Slide Number Placeholder 8"/>
          <p:cNvSpPr>
            <a:spLocks noGrp="1"/>
          </p:cNvSpPr>
          <p:nvPr>
            <p:ph type="sldNum" sz="quarter" idx="12"/>
          </p:nvPr>
        </p:nvSpPr>
        <p:spPr/>
        <p:txBody>
          <a:bodyPr/>
          <a:lstStyle/>
          <a:p>
            <a:fld id="{8222C711-AEBE-4F4C-954C-2D5A9087139B}" type="slidenum">
              <a:rPr lang="en-US" smtClean="0">
                <a:solidFill>
                  <a:srgbClr val="000030">
                    <a:tint val="75000"/>
                  </a:srgbClr>
                </a:solidFill>
                <a:latin typeface="Calibri"/>
              </a:rPr>
              <a:pPr/>
              <a:t>‹#›</a:t>
            </a:fld>
            <a:endParaRPr lang="en-US">
              <a:solidFill>
                <a:srgbClr val="000030">
                  <a:tint val="75000"/>
                </a:srgbClr>
              </a:solidFill>
              <a:latin typeface="Calibri"/>
            </a:endParaRPr>
          </a:p>
        </p:txBody>
      </p:sp>
    </p:spTree>
    <p:extLst>
      <p:ext uri="{BB962C8B-B14F-4D97-AF65-F5344CB8AC3E}">
        <p14:creationId xmlns:p14="http://schemas.microsoft.com/office/powerpoint/2010/main" val="2374565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defRPr>
            </a:lvl1pPr>
          </a:lstStyle>
          <a:p>
            <a:r>
              <a:rPr lang="en-US" dirty="0"/>
              <a:t>Click to edit Master title style</a:t>
            </a:r>
          </a:p>
        </p:txBody>
      </p:sp>
      <p:sp>
        <p:nvSpPr>
          <p:cNvPr id="3" name="Content Placeholder 2"/>
          <p:cNvSpPr>
            <a:spLocks noGrp="1"/>
          </p:cNvSpPr>
          <p:nvPr>
            <p:ph idx="1"/>
          </p:nvPr>
        </p:nvSpPr>
        <p:spPr>
          <a:ln>
            <a:noFill/>
          </a:ln>
        </p:spPr>
        <p:txBody>
          <a:bodyPr/>
          <a:lstStyle>
            <a:lvl1pPr>
              <a:defRPr>
                <a:solidFill>
                  <a:srgbClr val="151517"/>
                </a:solidFill>
              </a:defRPr>
            </a:lvl1pPr>
            <a:lvl2pPr>
              <a:defRPr>
                <a:solidFill>
                  <a:srgbClr val="151517"/>
                </a:solidFill>
              </a:defRPr>
            </a:lvl2pPr>
            <a:lvl3pPr>
              <a:defRPr>
                <a:solidFill>
                  <a:srgbClr val="151517"/>
                </a:solidFill>
              </a:defRPr>
            </a:lvl3pPr>
            <a:lvl4pPr>
              <a:defRPr>
                <a:solidFill>
                  <a:srgbClr val="151517"/>
                </a:solidFill>
              </a:defRPr>
            </a:lvl4pPr>
            <a:lvl5pPr>
              <a:defRPr>
                <a:solidFill>
                  <a:srgbClr val="15151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69089"/>
            <a:ext cx="2133600" cy="365125"/>
          </a:xfrm>
        </p:spPr>
        <p:txBody>
          <a:bodyPr/>
          <a:lstStyle>
            <a:lvl1pPr>
              <a:defRPr baseline="0">
                <a:solidFill>
                  <a:srgbClr val="151517"/>
                </a:solidFill>
              </a:defRPr>
            </a:lvl1pPr>
          </a:lstStyle>
          <a:p>
            <a:fld id="{259A3E8E-B5FC-0E40-A33C-942693544551}" type="datetime1">
              <a:rPr lang="en-US" smtClean="0">
                <a:latin typeface="Calibri"/>
              </a:rPr>
              <a:pPr/>
              <a:t>7/18/18</a:t>
            </a:fld>
            <a:endParaRPr lang="en-US" dirty="0">
              <a:latin typeface="Calibri"/>
            </a:endParaRPr>
          </a:p>
        </p:txBody>
      </p:sp>
      <p:sp>
        <p:nvSpPr>
          <p:cNvPr id="5" name="Footer Placeholder 4"/>
          <p:cNvSpPr>
            <a:spLocks noGrp="1"/>
          </p:cNvSpPr>
          <p:nvPr>
            <p:ph type="ftr" sz="quarter" idx="11"/>
          </p:nvPr>
        </p:nvSpPr>
        <p:spPr>
          <a:xfrm>
            <a:off x="3657600" y="6569089"/>
            <a:ext cx="2895600" cy="365125"/>
          </a:xfrm>
        </p:spPr>
        <p:txBody>
          <a:bodyPr/>
          <a:lstStyle/>
          <a:p>
            <a:r>
              <a:rPr lang="en-US">
                <a:solidFill>
                  <a:srgbClr val="151517"/>
                </a:solidFill>
                <a:latin typeface="Calibri"/>
              </a:rPr>
              <a:t>Aaron S. Chou (FNAL), Simons Symposium, 5/14/18</a:t>
            </a:r>
            <a:endParaRPr lang="en-US" dirty="0">
              <a:solidFill>
                <a:srgbClr val="151517"/>
              </a:solidFill>
              <a:latin typeface="Calibri"/>
            </a:endParaRPr>
          </a:p>
        </p:txBody>
      </p:sp>
      <p:sp>
        <p:nvSpPr>
          <p:cNvPr id="6" name="Slide Number Placeholder 5"/>
          <p:cNvSpPr>
            <a:spLocks noGrp="1"/>
          </p:cNvSpPr>
          <p:nvPr>
            <p:ph type="sldNum" sz="quarter" idx="12"/>
          </p:nvPr>
        </p:nvSpPr>
        <p:spPr>
          <a:xfrm>
            <a:off x="6934201" y="6569089"/>
            <a:ext cx="2133600" cy="365125"/>
          </a:xfrm>
        </p:spPr>
        <p:txBody>
          <a:bodyPr/>
          <a:lstStyle>
            <a:lvl1pPr>
              <a:defRPr b="1">
                <a:solidFill>
                  <a:schemeClr val="tx1"/>
                </a:solidFill>
              </a:defRPr>
            </a:lvl1pPr>
          </a:lstStyle>
          <a:p>
            <a:fld id="{6F3AE956-26F0-4794-8F4C-97BAC66ADD21}" type="slidenum">
              <a:rPr lang="en-US" smtClean="0">
                <a:solidFill>
                  <a:srgbClr val="000030"/>
                </a:solidFill>
                <a:latin typeface="Calibri"/>
              </a:rPr>
              <a:pPr/>
              <a:t>‹#›</a:t>
            </a:fld>
            <a:endParaRPr lang="en-US" dirty="0">
              <a:solidFill>
                <a:srgbClr val="000030"/>
              </a:solidFill>
              <a:latin typeface="Calibri"/>
            </a:endParaRPr>
          </a:p>
        </p:txBody>
      </p:sp>
    </p:spTree>
    <p:extLst>
      <p:ext uri="{BB962C8B-B14F-4D97-AF65-F5344CB8AC3E}">
        <p14:creationId xmlns:p14="http://schemas.microsoft.com/office/powerpoint/2010/main" val="3579621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7"/>
            <a:ext cx="7772400" cy="1500187"/>
          </a:xfrm>
        </p:spPr>
        <p:txBody>
          <a:bodyPr anchor="b"/>
          <a:lstStyle>
            <a:lvl1pPr marL="0" indent="0">
              <a:buNone/>
              <a:defRPr sz="2000">
                <a:solidFill>
                  <a:schemeClr val="tx1">
                    <a:tint val="75000"/>
                  </a:schemeClr>
                </a:solidFill>
              </a:defRPr>
            </a:lvl1pPr>
            <a:lvl2pPr marL="456869" indent="0">
              <a:buNone/>
              <a:defRPr sz="1800">
                <a:solidFill>
                  <a:schemeClr val="tx1">
                    <a:tint val="75000"/>
                  </a:schemeClr>
                </a:solidFill>
              </a:defRPr>
            </a:lvl2pPr>
            <a:lvl3pPr marL="913743" indent="0">
              <a:buNone/>
              <a:defRPr sz="1600">
                <a:solidFill>
                  <a:schemeClr val="tx1">
                    <a:tint val="75000"/>
                  </a:schemeClr>
                </a:solidFill>
              </a:defRPr>
            </a:lvl3pPr>
            <a:lvl4pPr marL="1370620" indent="0">
              <a:buNone/>
              <a:defRPr sz="1400">
                <a:solidFill>
                  <a:schemeClr val="tx1">
                    <a:tint val="75000"/>
                  </a:schemeClr>
                </a:solidFill>
              </a:defRPr>
            </a:lvl4pPr>
            <a:lvl5pPr marL="1827491" indent="0">
              <a:buNone/>
              <a:defRPr sz="1400">
                <a:solidFill>
                  <a:schemeClr val="tx1">
                    <a:tint val="75000"/>
                  </a:schemeClr>
                </a:solidFill>
              </a:defRPr>
            </a:lvl5pPr>
            <a:lvl6pPr marL="2284362" indent="0">
              <a:buNone/>
              <a:defRPr sz="1400">
                <a:solidFill>
                  <a:schemeClr val="tx1">
                    <a:tint val="75000"/>
                  </a:schemeClr>
                </a:solidFill>
              </a:defRPr>
            </a:lvl6pPr>
            <a:lvl7pPr marL="2741238" indent="0">
              <a:buNone/>
              <a:defRPr sz="1400">
                <a:solidFill>
                  <a:schemeClr val="tx1">
                    <a:tint val="75000"/>
                  </a:schemeClr>
                </a:solidFill>
              </a:defRPr>
            </a:lvl7pPr>
            <a:lvl8pPr marL="3198104" indent="0">
              <a:buNone/>
              <a:defRPr sz="1400">
                <a:solidFill>
                  <a:schemeClr val="tx1">
                    <a:tint val="75000"/>
                  </a:schemeClr>
                </a:solidFill>
              </a:defRPr>
            </a:lvl8pPr>
            <a:lvl9pPr marL="365498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469727-D6D5-2C4F-92EE-2CE3F241175F}" type="datetime1">
              <a:rPr lang="en-US" smtClean="0">
                <a:solidFill>
                  <a:srgbClr val="000030">
                    <a:tint val="75000"/>
                  </a:srgbClr>
                </a:solidFill>
                <a:latin typeface="Calibri"/>
              </a:rPr>
              <a:pPr/>
              <a:t>7/18/18</a:t>
            </a:fld>
            <a:endParaRPr lang="en-US">
              <a:solidFill>
                <a:srgbClr val="000030">
                  <a:tint val="75000"/>
                </a:srgbClr>
              </a:solidFill>
              <a:latin typeface="Calibri"/>
            </a:endParaRPr>
          </a:p>
        </p:txBody>
      </p:sp>
      <p:sp>
        <p:nvSpPr>
          <p:cNvPr id="5" name="Footer Placeholder 4"/>
          <p:cNvSpPr>
            <a:spLocks noGrp="1"/>
          </p:cNvSpPr>
          <p:nvPr>
            <p:ph type="ftr" sz="quarter" idx="11"/>
          </p:nvPr>
        </p:nvSpPr>
        <p:spPr/>
        <p:txBody>
          <a:bodyPr/>
          <a:lstStyle/>
          <a:p>
            <a:r>
              <a:rPr lang="en-US">
                <a:solidFill>
                  <a:srgbClr val="000030">
                    <a:tint val="75000"/>
                  </a:srgbClr>
                </a:solidFill>
                <a:latin typeface="Calibri"/>
              </a:rPr>
              <a:t>Aaron S. Chou (FNAL), Simons Symposium, 5/14/18</a:t>
            </a:r>
          </a:p>
        </p:txBody>
      </p:sp>
      <p:sp>
        <p:nvSpPr>
          <p:cNvPr id="6" name="Slide Number Placeholder 5"/>
          <p:cNvSpPr>
            <a:spLocks noGrp="1"/>
          </p:cNvSpPr>
          <p:nvPr>
            <p:ph type="sldNum" sz="quarter" idx="12"/>
          </p:nvPr>
        </p:nvSpPr>
        <p:spPr/>
        <p:txBody>
          <a:bodyPr/>
          <a:lstStyle/>
          <a:p>
            <a:fld id="{6F3AE956-26F0-4794-8F4C-97BAC66ADD21}" type="slidenum">
              <a:rPr lang="en-US" smtClean="0">
                <a:solidFill>
                  <a:srgbClr val="000030">
                    <a:tint val="75000"/>
                  </a:srgbClr>
                </a:solidFill>
                <a:latin typeface="Calibri"/>
              </a:rPr>
              <a:pPr/>
              <a:t>‹#›</a:t>
            </a:fld>
            <a:endParaRPr lang="en-US">
              <a:solidFill>
                <a:srgbClr val="000030">
                  <a:tint val="75000"/>
                </a:srgbClr>
              </a:solidFill>
              <a:latin typeface="Calibri"/>
            </a:endParaRPr>
          </a:p>
        </p:txBody>
      </p:sp>
    </p:spTree>
    <p:extLst>
      <p:ext uri="{BB962C8B-B14F-4D97-AF65-F5344CB8AC3E}">
        <p14:creationId xmlns:p14="http://schemas.microsoft.com/office/powerpoint/2010/main" val="3900383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A06D50-85E4-5346-89AD-29468628774B}" type="datetime1">
              <a:rPr lang="en-US" smtClean="0">
                <a:solidFill>
                  <a:srgbClr val="000030">
                    <a:tint val="75000"/>
                  </a:srgbClr>
                </a:solidFill>
                <a:latin typeface="Calibri"/>
              </a:rPr>
              <a:pPr/>
              <a:t>7/18/18</a:t>
            </a:fld>
            <a:endParaRPr lang="en-US">
              <a:solidFill>
                <a:srgbClr val="000030">
                  <a:tint val="75000"/>
                </a:srgbClr>
              </a:solidFill>
              <a:latin typeface="Calibri"/>
            </a:endParaRPr>
          </a:p>
        </p:txBody>
      </p:sp>
      <p:sp>
        <p:nvSpPr>
          <p:cNvPr id="6" name="Footer Placeholder 5"/>
          <p:cNvSpPr>
            <a:spLocks noGrp="1"/>
          </p:cNvSpPr>
          <p:nvPr>
            <p:ph type="ftr" sz="quarter" idx="11"/>
          </p:nvPr>
        </p:nvSpPr>
        <p:spPr/>
        <p:txBody>
          <a:bodyPr/>
          <a:lstStyle/>
          <a:p>
            <a:r>
              <a:rPr lang="en-US">
                <a:solidFill>
                  <a:srgbClr val="000030">
                    <a:tint val="75000"/>
                  </a:srgbClr>
                </a:solidFill>
                <a:latin typeface="Calibri"/>
              </a:rPr>
              <a:t>Aaron S. Chou (FNAL), Simons Symposium, 5/14/18</a:t>
            </a:r>
          </a:p>
        </p:txBody>
      </p:sp>
      <p:sp>
        <p:nvSpPr>
          <p:cNvPr id="7" name="Slide Number Placeholder 6"/>
          <p:cNvSpPr>
            <a:spLocks noGrp="1"/>
          </p:cNvSpPr>
          <p:nvPr>
            <p:ph type="sldNum" sz="quarter" idx="12"/>
          </p:nvPr>
        </p:nvSpPr>
        <p:spPr/>
        <p:txBody>
          <a:bodyPr/>
          <a:lstStyle/>
          <a:p>
            <a:fld id="{6F3AE956-26F0-4794-8F4C-97BAC66ADD21}" type="slidenum">
              <a:rPr lang="en-US" smtClean="0">
                <a:solidFill>
                  <a:srgbClr val="000030">
                    <a:tint val="75000"/>
                  </a:srgbClr>
                </a:solidFill>
                <a:latin typeface="Calibri"/>
              </a:rPr>
              <a:pPr/>
              <a:t>‹#›</a:t>
            </a:fld>
            <a:endParaRPr lang="en-US">
              <a:solidFill>
                <a:srgbClr val="000030">
                  <a:tint val="75000"/>
                </a:srgbClr>
              </a:solidFill>
              <a:latin typeface="Calibri"/>
            </a:endParaRPr>
          </a:p>
        </p:txBody>
      </p:sp>
    </p:spTree>
    <p:extLst>
      <p:ext uri="{BB962C8B-B14F-4D97-AF65-F5344CB8AC3E}">
        <p14:creationId xmlns:p14="http://schemas.microsoft.com/office/powerpoint/2010/main" val="249271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69" indent="0">
              <a:buNone/>
              <a:defRPr sz="2000" b="1"/>
            </a:lvl2pPr>
            <a:lvl3pPr marL="913743" indent="0">
              <a:buNone/>
              <a:defRPr sz="1800" b="1"/>
            </a:lvl3pPr>
            <a:lvl4pPr marL="1370620" indent="0">
              <a:buNone/>
              <a:defRPr sz="1600" b="1"/>
            </a:lvl4pPr>
            <a:lvl5pPr marL="1827491" indent="0">
              <a:buNone/>
              <a:defRPr sz="1600" b="1"/>
            </a:lvl5pPr>
            <a:lvl6pPr marL="2284362" indent="0">
              <a:buNone/>
              <a:defRPr sz="1600" b="1"/>
            </a:lvl6pPr>
            <a:lvl7pPr marL="2741238" indent="0">
              <a:buNone/>
              <a:defRPr sz="1600" b="1"/>
            </a:lvl7pPr>
            <a:lvl8pPr marL="3198104" indent="0">
              <a:buNone/>
              <a:defRPr sz="1600" b="1"/>
            </a:lvl8pPr>
            <a:lvl9pPr marL="365498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69" indent="0">
              <a:buNone/>
              <a:defRPr sz="2000" b="1"/>
            </a:lvl2pPr>
            <a:lvl3pPr marL="913743" indent="0">
              <a:buNone/>
              <a:defRPr sz="1800" b="1"/>
            </a:lvl3pPr>
            <a:lvl4pPr marL="1370620" indent="0">
              <a:buNone/>
              <a:defRPr sz="1600" b="1"/>
            </a:lvl4pPr>
            <a:lvl5pPr marL="1827491" indent="0">
              <a:buNone/>
              <a:defRPr sz="1600" b="1"/>
            </a:lvl5pPr>
            <a:lvl6pPr marL="2284362" indent="0">
              <a:buNone/>
              <a:defRPr sz="1600" b="1"/>
            </a:lvl6pPr>
            <a:lvl7pPr marL="2741238" indent="0">
              <a:buNone/>
              <a:defRPr sz="1600" b="1"/>
            </a:lvl7pPr>
            <a:lvl8pPr marL="3198104" indent="0">
              <a:buNone/>
              <a:defRPr sz="1600" b="1"/>
            </a:lvl8pPr>
            <a:lvl9pPr marL="36549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F9DE23-05B8-3E43-B3AB-AA128C536586}" type="datetime1">
              <a:rPr lang="en-US" smtClean="0">
                <a:solidFill>
                  <a:srgbClr val="000030">
                    <a:tint val="75000"/>
                  </a:srgbClr>
                </a:solidFill>
                <a:latin typeface="Calibri"/>
              </a:rPr>
              <a:pPr/>
              <a:t>7/18/18</a:t>
            </a:fld>
            <a:endParaRPr lang="en-US">
              <a:solidFill>
                <a:srgbClr val="000030">
                  <a:tint val="75000"/>
                </a:srgbClr>
              </a:solidFill>
              <a:latin typeface="Calibri"/>
            </a:endParaRPr>
          </a:p>
        </p:txBody>
      </p:sp>
      <p:sp>
        <p:nvSpPr>
          <p:cNvPr id="8" name="Footer Placeholder 7"/>
          <p:cNvSpPr>
            <a:spLocks noGrp="1"/>
          </p:cNvSpPr>
          <p:nvPr>
            <p:ph type="ftr" sz="quarter" idx="11"/>
          </p:nvPr>
        </p:nvSpPr>
        <p:spPr/>
        <p:txBody>
          <a:bodyPr/>
          <a:lstStyle/>
          <a:p>
            <a:r>
              <a:rPr lang="en-US">
                <a:solidFill>
                  <a:srgbClr val="000030">
                    <a:tint val="75000"/>
                  </a:srgbClr>
                </a:solidFill>
                <a:latin typeface="Calibri"/>
              </a:rPr>
              <a:t>Aaron S. Chou (FNAL), Simons Symposium, 5/14/18</a:t>
            </a:r>
          </a:p>
        </p:txBody>
      </p:sp>
      <p:sp>
        <p:nvSpPr>
          <p:cNvPr id="9" name="Slide Number Placeholder 8"/>
          <p:cNvSpPr>
            <a:spLocks noGrp="1"/>
          </p:cNvSpPr>
          <p:nvPr>
            <p:ph type="sldNum" sz="quarter" idx="12"/>
          </p:nvPr>
        </p:nvSpPr>
        <p:spPr/>
        <p:txBody>
          <a:bodyPr/>
          <a:lstStyle/>
          <a:p>
            <a:fld id="{6F3AE956-26F0-4794-8F4C-97BAC66ADD21}" type="slidenum">
              <a:rPr lang="en-US" smtClean="0">
                <a:solidFill>
                  <a:srgbClr val="000030">
                    <a:tint val="75000"/>
                  </a:srgbClr>
                </a:solidFill>
                <a:latin typeface="Calibri"/>
              </a:rPr>
              <a:pPr/>
              <a:t>‹#›</a:t>
            </a:fld>
            <a:endParaRPr lang="en-US">
              <a:solidFill>
                <a:srgbClr val="000030">
                  <a:tint val="75000"/>
                </a:srgbClr>
              </a:solidFill>
              <a:latin typeface="Calibri"/>
            </a:endParaRPr>
          </a:p>
        </p:txBody>
      </p:sp>
    </p:spTree>
    <p:extLst>
      <p:ext uri="{BB962C8B-B14F-4D97-AF65-F5344CB8AC3E}">
        <p14:creationId xmlns:p14="http://schemas.microsoft.com/office/powerpoint/2010/main" val="3803243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5930" indent="-228434">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66"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5930" indent="-228434">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64" y="4765101"/>
            <a:ext cx="4206239" cy="1265812"/>
          </a:xfrm>
          <a:prstGeom prst="rect">
            <a:avLst/>
          </a:prstGeom>
        </p:spPr>
        <p:txBody>
          <a:bodyPr lIns="0" tIns="0" rIns="0" bIns="0"/>
          <a:lstStyle>
            <a:lvl1pPr marL="0" indent="0">
              <a:buNone/>
              <a:defRPr sz="1600" b="1" i="0">
                <a:solidFill>
                  <a:srgbClr val="004C97"/>
                </a:solidFill>
              </a:defRPr>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CC22A1C4-9E45-2D41-9BB2-C69F697731AA}" type="datetime1">
              <a:rPr lang="en-US" smtClean="0"/>
              <a:t>7/16/18</a:t>
            </a:fld>
            <a:endParaRPr lang="en-US" dirty="0"/>
          </a:p>
        </p:txBody>
      </p:sp>
      <p:sp>
        <p:nvSpPr>
          <p:cNvPr id="12" name="Footer Placeholder 4"/>
          <p:cNvSpPr>
            <a:spLocks noGrp="1"/>
          </p:cNvSpPr>
          <p:nvPr>
            <p:ph type="ftr" sz="quarter" idx="3"/>
          </p:nvPr>
        </p:nvSpPr>
        <p:spPr>
          <a:xfrm>
            <a:off x="1530602" y="6504227"/>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Theoretical Physics at Fermilab</a:t>
            </a:r>
            <a:endParaRPr lang="en-US" b="1" dirty="0"/>
          </a:p>
        </p:txBody>
      </p:sp>
      <p:sp>
        <p:nvSpPr>
          <p:cNvPr id="13" name="Slide Number Placeholder 5"/>
          <p:cNvSpPr>
            <a:spLocks noGrp="1"/>
          </p:cNvSpPr>
          <p:nvPr>
            <p:ph type="sldNum" sz="quarter" idx="4"/>
          </p:nvPr>
        </p:nvSpPr>
        <p:spPr>
          <a:xfrm>
            <a:off x="222251" y="6504214"/>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Arial" charset="0"/>
                <a:ea typeface="Arial" charset="0"/>
                <a:cs typeface="Arial"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525DF0C-8BCF-9D4F-9679-B75A241A5402}" type="datetime1">
              <a:rPr lang="en-US" smtClean="0">
                <a:solidFill>
                  <a:srgbClr val="000030">
                    <a:tint val="75000"/>
                  </a:srgbClr>
                </a:solidFill>
                <a:latin typeface="Calibri"/>
              </a:rPr>
              <a:pPr/>
              <a:t>7/18/18</a:t>
            </a:fld>
            <a:endParaRPr lang="en-US">
              <a:solidFill>
                <a:srgbClr val="000030">
                  <a:tint val="75000"/>
                </a:srgbClr>
              </a:solidFill>
              <a:latin typeface="Calibri"/>
            </a:endParaRPr>
          </a:p>
        </p:txBody>
      </p:sp>
      <p:sp>
        <p:nvSpPr>
          <p:cNvPr id="4" name="Footer Placeholder 3"/>
          <p:cNvSpPr>
            <a:spLocks noGrp="1"/>
          </p:cNvSpPr>
          <p:nvPr>
            <p:ph type="ftr" sz="quarter" idx="11"/>
          </p:nvPr>
        </p:nvSpPr>
        <p:spPr>
          <a:xfrm>
            <a:off x="3124201" y="6324614"/>
            <a:ext cx="2895600" cy="365125"/>
          </a:xfrm>
        </p:spPr>
        <p:txBody>
          <a:bodyPr/>
          <a:lstStyle/>
          <a:p>
            <a:r>
              <a:rPr lang="en-US">
                <a:solidFill>
                  <a:srgbClr val="000030">
                    <a:tint val="75000"/>
                  </a:srgbClr>
                </a:solidFill>
                <a:latin typeface="Calibri"/>
              </a:rPr>
              <a:t>Aaron S. Chou (FNAL), Simons Symposium, 5/14/18</a:t>
            </a:r>
            <a:endParaRPr lang="en-US" dirty="0">
              <a:solidFill>
                <a:srgbClr val="000030">
                  <a:tint val="75000"/>
                </a:srgbClr>
              </a:solidFill>
              <a:latin typeface="Calibri"/>
            </a:endParaRPr>
          </a:p>
        </p:txBody>
      </p:sp>
      <p:sp>
        <p:nvSpPr>
          <p:cNvPr id="5" name="Slide Number Placeholder 4"/>
          <p:cNvSpPr>
            <a:spLocks noGrp="1"/>
          </p:cNvSpPr>
          <p:nvPr>
            <p:ph type="sldNum" sz="quarter" idx="12"/>
          </p:nvPr>
        </p:nvSpPr>
        <p:spPr/>
        <p:txBody>
          <a:bodyPr/>
          <a:lstStyle/>
          <a:p>
            <a:fld id="{6F3AE956-26F0-4794-8F4C-97BAC66ADD21}" type="slidenum">
              <a:rPr lang="en-US" smtClean="0">
                <a:solidFill>
                  <a:srgbClr val="000030">
                    <a:tint val="75000"/>
                  </a:srgbClr>
                </a:solidFill>
                <a:latin typeface="Calibri"/>
              </a:rPr>
              <a:pPr/>
              <a:t>‹#›</a:t>
            </a:fld>
            <a:endParaRPr lang="en-US">
              <a:solidFill>
                <a:srgbClr val="000030">
                  <a:tint val="75000"/>
                </a:srgbClr>
              </a:solidFill>
              <a:latin typeface="Calibri"/>
            </a:endParaRPr>
          </a:p>
        </p:txBody>
      </p:sp>
    </p:spTree>
    <p:extLst>
      <p:ext uri="{BB962C8B-B14F-4D97-AF65-F5344CB8AC3E}">
        <p14:creationId xmlns:p14="http://schemas.microsoft.com/office/powerpoint/2010/main" val="2898052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630A0C-EAA3-8E43-AB80-1E5A782438BD}" type="datetime1">
              <a:rPr lang="en-US" smtClean="0">
                <a:solidFill>
                  <a:srgbClr val="000030">
                    <a:tint val="75000"/>
                  </a:srgbClr>
                </a:solidFill>
                <a:latin typeface="Calibri"/>
              </a:rPr>
              <a:pPr/>
              <a:t>7/18/18</a:t>
            </a:fld>
            <a:endParaRPr lang="en-US">
              <a:solidFill>
                <a:srgbClr val="000030">
                  <a:tint val="75000"/>
                </a:srgbClr>
              </a:solidFill>
              <a:latin typeface="Calibri"/>
            </a:endParaRPr>
          </a:p>
        </p:txBody>
      </p:sp>
      <p:sp>
        <p:nvSpPr>
          <p:cNvPr id="3" name="Footer Placeholder 2"/>
          <p:cNvSpPr>
            <a:spLocks noGrp="1"/>
          </p:cNvSpPr>
          <p:nvPr>
            <p:ph type="ftr" sz="quarter" idx="11"/>
          </p:nvPr>
        </p:nvSpPr>
        <p:spPr/>
        <p:txBody>
          <a:bodyPr/>
          <a:lstStyle/>
          <a:p>
            <a:r>
              <a:rPr lang="en-US">
                <a:solidFill>
                  <a:srgbClr val="000030">
                    <a:tint val="75000"/>
                  </a:srgbClr>
                </a:solidFill>
                <a:latin typeface="Calibri"/>
              </a:rPr>
              <a:t>Aaron S. Chou (FNAL), Simons Symposium, 5/14/18</a:t>
            </a:r>
          </a:p>
        </p:txBody>
      </p:sp>
      <p:sp>
        <p:nvSpPr>
          <p:cNvPr id="4" name="Slide Number Placeholder 3"/>
          <p:cNvSpPr>
            <a:spLocks noGrp="1"/>
          </p:cNvSpPr>
          <p:nvPr>
            <p:ph type="sldNum" sz="quarter" idx="12"/>
          </p:nvPr>
        </p:nvSpPr>
        <p:spPr/>
        <p:txBody>
          <a:bodyPr/>
          <a:lstStyle/>
          <a:p>
            <a:fld id="{6F3AE956-26F0-4794-8F4C-97BAC66ADD21}" type="slidenum">
              <a:rPr lang="en-US" smtClean="0">
                <a:solidFill>
                  <a:srgbClr val="000030">
                    <a:tint val="75000"/>
                  </a:srgbClr>
                </a:solidFill>
                <a:latin typeface="Calibri"/>
              </a:rPr>
              <a:pPr/>
              <a:t>‹#›</a:t>
            </a:fld>
            <a:endParaRPr lang="en-US">
              <a:solidFill>
                <a:srgbClr val="000030">
                  <a:tint val="75000"/>
                </a:srgbClr>
              </a:solidFill>
              <a:latin typeface="Calibri"/>
            </a:endParaRPr>
          </a:p>
        </p:txBody>
      </p:sp>
    </p:spTree>
    <p:extLst>
      <p:ext uri="{BB962C8B-B14F-4D97-AF65-F5344CB8AC3E}">
        <p14:creationId xmlns:p14="http://schemas.microsoft.com/office/powerpoint/2010/main" val="1930439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19916D-3F2D-B44A-85C8-8C02EE28096F}" type="datetime1">
              <a:rPr lang="en-US" smtClean="0">
                <a:solidFill>
                  <a:srgbClr val="000030">
                    <a:tint val="75000"/>
                  </a:srgbClr>
                </a:solidFill>
                <a:latin typeface="Calibri"/>
              </a:rPr>
              <a:pPr/>
              <a:t>7/18/18</a:t>
            </a:fld>
            <a:endParaRPr lang="en-US">
              <a:solidFill>
                <a:srgbClr val="000030">
                  <a:tint val="75000"/>
                </a:srgbClr>
              </a:solidFill>
              <a:latin typeface="Calibri"/>
            </a:endParaRPr>
          </a:p>
        </p:txBody>
      </p:sp>
      <p:sp>
        <p:nvSpPr>
          <p:cNvPr id="6" name="Footer Placeholder 5"/>
          <p:cNvSpPr>
            <a:spLocks noGrp="1"/>
          </p:cNvSpPr>
          <p:nvPr>
            <p:ph type="ftr" sz="quarter" idx="11"/>
          </p:nvPr>
        </p:nvSpPr>
        <p:spPr/>
        <p:txBody>
          <a:bodyPr/>
          <a:lstStyle/>
          <a:p>
            <a:r>
              <a:rPr lang="en-US">
                <a:solidFill>
                  <a:srgbClr val="000030">
                    <a:tint val="75000"/>
                  </a:srgbClr>
                </a:solidFill>
                <a:latin typeface="Calibri"/>
              </a:rPr>
              <a:t>Aaron S. Chou (FNAL), Simons Symposium, 5/14/18</a:t>
            </a:r>
          </a:p>
        </p:txBody>
      </p:sp>
      <p:sp>
        <p:nvSpPr>
          <p:cNvPr id="7" name="Slide Number Placeholder 6"/>
          <p:cNvSpPr>
            <a:spLocks noGrp="1"/>
          </p:cNvSpPr>
          <p:nvPr>
            <p:ph type="sldNum" sz="quarter" idx="12"/>
          </p:nvPr>
        </p:nvSpPr>
        <p:spPr/>
        <p:txBody>
          <a:bodyPr/>
          <a:lstStyle/>
          <a:p>
            <a:fld id="{6F3AE956-26F0-4794-8F4C-97BAC66ADD21}" type="slidenum">
              <a:rPr lang="en-US" smtClean="0">
                <a:solidFill>
                  <a:srgbClr val="000030">
                    <a:tint val="75000"/>
                  </a:srgbClr>
                </a:solidFill>
                <a:latin typeface="Calibri"/>
              </a:rPr>
              <a:pPr/>
              <a:t>‹#›</a:t>
            </a:fld>
            <a:endParaRPr lang="en-US">
              <a:solidFill>
                <a:srgbClr val="000030">
                  <a:tint val="75000"/>
                </a:srgbClr>
              </a:solidFill>
              <a:latin typeface="Calibri"/>
            </a:endParaRPr>
          </a:p>
        </p:txBody>
      </p:sp>
    </p:spTree>
    <p:extLst>
      <p:ext uri="{BB962C8B-B14F-4D97-AF65-F5344CB8AC3E}">
        <p14:creationId xmlns:p14="http://schemas.microsoft.com/office/powerpoint/2010/main" val="822422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9" indent="0">
              <a:buNone/>
              <a:defRPr sz="2800"/>
            </a:lvl2pPr>
            <a:lvl3pPr marL="913743" indent="0">
              <a:buNone/>
              <a:defRPr sz="2400"/>
            </a:lvl3pPr>
            <a:lvl4pPr marL="1370620" indent="0">
              <a:buNone/>
              <a:defRPr sz="2000"/>
            </a:lvl4pPr>
            <a:lvl5pPr marL="1827491" indent="0">
              <a:buNone/>
              <a:defRPr sz="2000"/>
            </a:lvl5pPr>
            <a:lvl6pPr marL="2284362" indent="0">
              <a:buNone/>
              <a:defRPr sz="2000"/>
            </a:lvl6pPr>
            <a:lvl7pPr marL="2741238" indent="0">
              <a:buNone/>
              <a:defRPr sz="2000"/>
            </a:lvl7pPr>
            <a:lvl8pPr marL="3198104" indent="0">
              <a:buNone/>
              <a:defRPr sz="2000"/>
            </a:lvl8pPr>
            <a:lvl9pPr marL="365498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1D6C15-4DDE-3C49-8715-0FB8E4353955}" type="datetime1">
              <a:rPr lang="en-US" smtClean="0">
                <a:solidFill>
                  <a:srgbClr val="000030">
                    <a:tint val="75000"/>
                  </a:srgbClr>
                </a:solidFill>
                <a:latin typeface="Calibri"/>
              </a:rPr>
              <a:pPr/>
              <a:t>7/18/18</a:t>
            </a:fld>
            <a:endParaRPr lang="en-US">
              <a:solidFill>
                <a:srgbClr val="000030">
                  <a:tint val="75000"/>
                </a:srgbClr>
              </a:solidFill>
              <a:latin typeface="Calibri"/>
            </a:endParaRPr>
          </a:p>
        </p:txBody>
      </p:sp>
      <p:sp>
        <p:nvSpPr>
          <p:cNvPr id="6" name="Footer Placeholder 5"/>
          <p:cNvSpPr>
            <a:spLocks noGrp="1"/>
          </p:cNvSpPr>
          <p:nvPr>
            <p:ph type="ftr" sz="quarter" idx="11"/>
          </p:nvPr>
        </p:nvSpPr>
        <p:spPr/>
        <p:txBody>
          <a:bodyPr/>
          <a:lstStyle/>
          <a:p>
            <a:r>
              <a:rPr lang="en-US">
                <a:solidFill>
                  <a:srgbClr val="000030">
                    <a:tint val="75000"/>
                  </a:srgbClr>
                </a:solidFill>
                <a:latin typeface="Calibri"/>
              </a:rPr>
              <a:t>Aaron S. Chou (FNAL), Simons Symposium, 5/14/18</a:t>
            </a:r>
          </a:p>
        </p:txBody>
      </p:sp>
      <p:sp>
        <p:nvSpPr>
          <p:cNvPr id="7" name="Slide Number Placeholder 6"/>
          <p:cNvSpPr>
            <a:spLocks noGrp="1"/>
          </p:cNvSpPr>
          <p:nvPr>
            <p:ph type="sldNum" sz="quarter" idx="12"/>
          </p:nvPr>
        </p:nvSpPr>
        <p:spPr/>
        <p:txBody>
          <a:bodyPr/>
          <a:lstStyle/>
          <a:p>
            <a:fld id="{6F3AE956-26F0-4794-8F4C-97BAC66ADD21}" type="slidenum">
              <a:rPr lang="en-US" smtClean="0">
                <a:solidFill>
                  <a:srgbClr val="000030">
                    <a:tint val="75000"/>
                  </a:srgbClr>
                </a:solidFill>
                <a:latin typeface="Calibri"/>
              </a:rPr>
              <a:pPr/>
              <a:t>‹#›</a:t>
            </a:fld>
            <a:endParaRPr lang="en-US">
              <a:solidFill>
                <a:srgbClr val="000030">
                  <a:tint val="75000"/>
                </a:srgbClr>
              </a:solidFill>
              <a:latin typeface="Calibri"/>
            </a:endParaRPr>
          </a:p>
        </p:txBody>
      </p:sp>
    </p:spTree>
    <p:extLst>
      <p:ext uri="{BB962C8B-B14F-4D97-AF65-F5344CB8AC3E}">
        <p14:creationId xmlns:p14="http://schemas.microsoft.com/office/powerpoint/2010/main" val="936754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D2FAB7-62F0-F545-ABBA-37CEDD096461}" type="datetime1">
              <a:rPr lang="en-US" smtClean="0">
                <a:solidFill>
                  <a:srgbClr val="000030">
                    <a:tint val="75000"/>
                  </a:srgbClr>
                </a:solidFill>
                <a:latin typeface="Calibri"/>
              </a:rPr>
              <a:pPr/>
              <a:t>7/18/18</a:t>
            </a:fld>
            <a:endParaRPr lang="en-US">
              <a:solidFill>
                <a:srgbClr val="000030">
                  <a:tint val="75000"/>
                </a:srgbClr>
              </a:solidFill>
              <a:latin typeface="Calibri"/>
            </a:endParaRPr>
          </a:p>
        </p:txBody>
      </p:sp>
      <p:sp>
        <p:nvSpPr>
          <p:cNvPr id="5" name="Footer Placeholder 4"/>
          <p:cNvSpPr>
            <a:spLocks noGrp="1"/>
          </p:cNvSpPr>
          <p:nvPr>
            <p:ph type="ftr" sz="quarter" idx="11"/>
          </p:nvPr>
        </p:nvSpPr>
        <p:spPr/>
        <p:txBody>
          <a:bodyPr/>
          <a:lstStyle/>
          <a:p>
            <a:r>
              <a:rPr lang="en-US">
                <a:solidFill>
                  <a:srgbClr val="000030">
                    <a:tint val="75000"/>
                  </a:srgbClr>
                </a:solidFill>
                <a:latin typeface="Calibri"/>
              </a:rPr>
              <a:t>Aaron S. Chou (FNAL), Simons Symposium, 5/14/18</a:t>
            </a:r>
          </a:p>
        </p:txBody>
      </p:sp>
      <p:sp>
        <p:nvSpPr>
          <p:cNvPr id="6" name="Slide Number Placeholder 5"/>
          <p:cNvSpPr>
            <a:spLocks noGrp="1"/>
          </p:cNvSpPr>
          <p:nvPr>
            <p:ph type="sldNum" sz="quarter" idx="12"/>
          </p:nvPr>
        </p:nvSpPr>
        <p:spPr/>
        <p:txBody>
          <a:bodyPr/>
          <a:lstStyle/>
          <a:p>
            <a:fld id="{6F3AE956-26F0-4794-8F4C-97BAC66ADD21}" type="slidenum">
              <a:rPr lang="en-US" smtClean="0">
                <a:solidFill>
                  <a:srgbClr val="000030">
                    <a:tint val="75000"/>
                  </a:srgbClr>
                </a:solidFill>
                <a:latin typeface="Calibri"/>
              </a:rPr>
              <a:pPr/>
              <a:t>‹#›</a:t>
            </a:fld>
            <a:endParaRPr lang="en-US">
              <a:solidFill>
                <a:srgbClr val="000030">
                  <a:tint val="75000"/>
                </a:srgbClr>
              </a:solidFill>
              <a:latin typeface="Calibri"/>
            </a:endParaRPr>
          </a:p>
        </p:txBody>
      </p:sp>
    </p:spTree>
    <p:extLst>
      <p:ext uri="{BB962C8B-B14F-4D97-AF65-F5344CB8AC3E}">
        <p14:creationId xmlns:p14="http://schemas.microsoft.com/office/powerpoint/2010/main" val="23445542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D3690E-18D2-8742-91EF-435842829D8E}" type="datetime1">
              <a:rPr lang="en-US" smtClean="0">
                <a:solidFill>
                  <a:srgbClr val="000030">
                    <a:tint val="75000"/>
                  </a:srgbClr>
                </a:solidFill>
                <a:latin typeface="Calibri"/>
              </a:rPr>
              <a:pPr/>
              <a:t>7/18/18</a:t>
            </a:fld>
            <a:endParaRPr lang="en-US">
              <a:solidFill>
                <a:srgbClr val="000030">
                  <a:tint val="75000"/>
                </a:srgbClr>
              </a:solidFill>
              <a:latin typeface="Calibri"/>
            </a:endParaRPr>
          </a:p>
        </p:txBody>
      </p:sp>
      <p:sp>
        <p:nvSpPr>
          <p:cNvPr id="5" name="Footer Placeholder 4"/>
          <p:cNvSpPr>
            <a:spLocks noGrp="1"/>
          </p:cNvSpPr>
          <p:nvPr>
            <p:ph type="ftr" sz="quarter" idx="11"/>
          </p:nvPr>
        </p:nvSpPr>
        <p:spPr/>
        <p:txBody>
          <a:bodyPr/>
          <a:lstStyle/>
          <a:p>
            <a:r>
              <a:rPr lang="en-US">
                <a:solidFill>
                  <a:srgbClr val="000030">
                    <a:tint val="75000"/>
                  </a:srgbClr>
                </a:solidFill>
                <a:latin typeface="Calibri"/>
              </a:rPr>
              <a:t>Aaron S. Chou (FNAL), Simons Symposium, 5/14/18</a:t>
            </a:r>
          </a:p>
        </p:txBody>
      </p:sp>
      <p:sp>
        <p:nvSpPr>
          <p:cNvPr id="6" name="Slide Number Placeholder 5"/>
          <p:cNvSpPr>
            <a:spLocks noGrp="1"/>
          </p:cNvSpPr>
          <p:nvPr>
            <p:ph type="sldNum" sz="quarter" idx="12"/>
          </p:nvPr>
        </p:nvSpPr>
        <p:spPr/>
        <p:txBody>
          <a:bodyPr/>
          <a:lstStyle/>
          <a:p>
            <a:fld id="{6F3AE956-26F0-4794-8F4C-97BAC66ADD21}" type="slidenum">
              <a:rPr lang="en-US" smtClean="0">
                <a:solidFill>
                  <a:srgbClr val="000030">
                    <a:tint val="75000"/>
                  </a:srgbClr>
                </a:solidFill>
                <a:latin typeface="Calibri"/>
              </a:rPr>
              <a:pPr/>
              <a:t>‹#›</a:t>
            </a:fld>
            <a:endParaRPr lang="en-US">
              <a:solidFill>
                <a:srgbClr val="000030">
                  <a:tint val="75000"/>
                </a:srgbClr>
              </a:solidFill>
              <a:latin typeface="Calibri"/>
            </a:endParaRPr>
          </a:p>
        </p:txBody>
      </p:sp>
    </p:spTree>
    <p:extLst>
      <p:ext uri="{BB962C8B-B14F-4D97-AF65-F5344CB8AC3E}">
        <p14:creationId xmlns:p14="http://schemas.microsoft.com/office/powerpoint/2010/main" val="1438499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69" indent="0" algn="ctr">
              <a:buNone/>
              <a:defRPr>
                <a:solidFill>
                  <a:schemeClr val="tx1">
                    <a:tint val="75000"/>
                  </a:schemeClr>
                </a:solidFill>
              </a:defRPr>
            </a:lvl2pPr>
            <a:lvl3pPr marL="913743" indent="0" algn="ctr">
              <a:buNone/>
              <a:defRPr>
                <a:solidFill>
                  <a:schemeClr val="tx1">
                    <a:tint val="75000"/>
                  </a:schemeClr>
                </a:solidFill>
              </a:defRPr>
            </a:lvl3pPr>
            <a:lvl4pPr marL="1370620" indent="0" algn="ctr">
              <a:buNone/>
              <a:defRPr>
                <a:solidFill>
                  <a:schemeClr val="tx1">
                    <a:tint val="75000"/>
                  </a:schemeClr>
                </a:solidFill>
              </a:defRPr>
            </a:lvl4pPr>
            <a:lvl5pPr marL="1827491" indent="0" algn="ctr">
              <a:buNone/>
              <a:defRPr>
                <a:solidFill>
                  <a:schemeClr val="tx1">
                    <a:tint val="75000"/>
                  </a:schemeClr>
                </a:solidFill>
              </a:defRPr>
            </a:lvl5pPr>
            <a:lvl6pPr marL="2284362" indent="0" algn="ctr">
              <a:buNone/>
              <a:defRPr>
                <a:solidFill>
                  <a:schemeClr val="tx1">
                    <a:tint val="75000"/>
                  </a:schemeClr>
                </a:solidFill>
              </a:defRPr>
            </a:lvl6pPr>
            <a:lvl7pPr marL="2741238" indent="0" algn="ctr">
              <a:buNone/>
              <a:defRPr>
                <a:solidFill>
                  <a:schemeClr val="tx1">
                    <a:tint val="75000"/>
                  </a:schemeClr>
                </a:solidFill>
              </a:defRPr>
            </a:lvl7pPr>
            <a:lvl8pPr marL="3198104" indent="0" algn="ctr">
              <a:buNone/>
              <a:defRPr>
                <a:solidFill>
                  <a:schemeClr val="tx1">
                    <a:tint val="75000"/>
                  </a:schemeClr>
                </a:solidFill>
              </a:defRPr>
            </a:lvl8pPr>
            <a:lvl9pPr marL="36549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92BEEF-A7D5-4743-9463-7440EF060910}" type="datetimeFigureOut">
              <a:rPr lang="en-US" smtClean="0">
                <a:solidFill>
                  <a:prstClr val="black">
                    <a:tint val="75000"/>
                  </a:prstClr>
                </a:solidFill>
                <a:latin typeface="Calibri"/>
              </a:rPr>
              <a:pPr/>
              <a:t>7/18/18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D5D6E3-EBD0-8D47-AE7A-B7003A4060B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4359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92BEEF-A7D5-4743-9463-7440EF060910}" type="datetimeFigureOut">
              <a:rPr lang="en-US" smtClean="0">
                <a:solidFill>
                  <a:prstClr val="black">
                    <a:tint val="75000"/>
                  </a:prstClr>
                </a:solidFill>
                <a:latin typeface="Calibri"/>
              </a:rPr>
              <a:pPr/>
              <a:t>7/18/18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D5D6E3-EBD0-8D47-AE7A-B7003A4060B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2082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7"/>
            <a:ext cx="7772400" cy="1500187"/>
          </a:xfrm>
        </p:spPr>
        <p:txBody>
          <a:bodyPr anchor="b"/>
          <a:lstStyle>
            <a:lvl1pPr marL="0" indent="0">
              <a:buNone/>
              <a:defRPr sz="2000">
                <a:solidFill>
                  <a:schemeClr val="tx1">
                    <a:tint val="75000"/>
                  </a:schemeClr>
                </a:solidFill>
              </a:defRPr>
            </a:lvl1pPr>
            <a:lvl2pPr marL="456869" indent="0">
              <a:buNone/>
              <a:defRPr sz="1800">
                <a:solidFill>
                  <a:schemeClr val="tx1">
                    <a:tint val="75000"/>
                  </a:schemeClr>
                </a:solidFill>
              </a:defRPr>
            </a:lvl2pPr>
            <a:lvl3pPr marL="913743" indent="0">
              <a:buNone/>
              <a:defRPr sz="1600">
                <a:solidFill>
                  <a:schemeClr val="tx1">
                    <a:tint val="75000"/>
                  </a:schemeClr>
                </a:solidFill>
              </a:defRPr>
            </a:lvl3pPr>
            <a:lvl4pPr marL="1370620" indent="0">
              <a:buNone/>
              <a:defRPr sz="1400">
                <a:solidFill>
                  <a:schemeClr val="tx1">
                    <a:tint val="75000"/>
                  </a:schemeClr>
                </a:solidFill>
              </a:defRPr>
            </a:lvl4pPr>
            <a:lvl5pPr marL="1827491" indent="0">
              <a:buNone/>
              <a:defRPr sz="1400">
                <a:solidFill>
                  <a:schemeClr val="tx1">
                    <a:tint val="75000"/>
                  </a:schemeClr>
                </a:solidFill>
              </a:defRPr>
            </a:lvl5pPr>
            <a:lvl6pPr marL="2284362" indent="0">
              <a:buNone/>
              <a:defRPr sz="1400">
                <a:solidFill>
                  <a:schemeClr val="tx1">
                    <a:tint val="75000"/>
                  </a:schemeClr>
                </a:solidFill>
              </a:defRPr>
            </a:lvl6pPr>
            <a:lvl7pPr marL="2741238" indent="0">
              <a:buNone/>
              <a:defRPr sz="1400">
                <a:solidFill>
                  <a:schemeClr val="tx1">
                    <a:tint val="75000"/>
                  </a:schemeClr>
                </a:solidFill>
              </a:defRPr>
            </a:lvl7pPr>
            <a:lvl8pPr marL="3198104" indent="0">
              <a:buNone/>
              <a:defRPr sz="1400">
                <a:solidFill>
                  <a:schemeClr val="tx1">
                    <a:tint val="75000"/>
                  </a:schemeClr>
                </a:solidFill>
              </a:defRPr>
            </a:lvl8pPr>
            <a:lvl9pPr marL="365498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92BEEF-A7D5-4743-9463-7440EF060910}" type="datetimeFigureOut">
              <a:rPr lang="en-US" smtClean="0">
                <a:solidFill>
                  <a:prstClr val="black">
                    <a:tint val="75000"/>
                  </a:prstClr>
                </a:solidFill>
                <a:latin typeface="Calibri"/>
              </a:rPr>
              <a:pPr/>
              <a:t>7/18/18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D5D6E3-EBD0-8D47-AE7A-B7003A4060B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9265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92BEEF-A7D5-4743-9463-7440EF060910}" type="datetimeFigureOut">
              <a:rPr lang="en-US" smtClean="0">
                <a:solidFill>
                  <a:prstClr val="black">
                    <a:tint val="75000"/>
                  </a:prstClr>
                </a:solidFill>
                <a:latin typeface="Calibri"/>
              </a:rPr>
              <a:pPr/>
              <a:t>7/18/18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D5D6E3-EBD0-8D47-AE7A-B7003A4060B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0049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50"/>
            <a:ext cx="3027894" cy="5022676"/>
          </a:xfrm>
          <a:prstGeom prst="rect">
            <a:avLst/>
          </a:prstGeom>
        </p:spPr>
        <p:txBody>
          <a:bodyPr lIns="0" tIns="0" rIns="0" bIns="0"/>
          <a:lstStyle>
            <a:lvl1pPr marL="0" indent="0">
              <a:buNone/>
              <a:defRPr sz="1600" b="1" i="0">
                <a:solidFill>
                  <a:srgbClr val="004C97"/>
                </a:solidFill>
              </a:defRPr>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a:t>Click to edit Master text styles</a:t>
            </a:r>
          </a:p>
        </p:txBody>
      </p:sp>
      <p:sp>
        <p:nvSpPr>
          <p:cNvPr id="8" name="Content Placeholder 2"/>
          <p:cNvSpPr>
            <a:spLocks noGrp="1"/>
          </p:cNvSpPr>
          <p:nvPr>
            <p:ph sz="half" idx="15"/>
          </p:nvPr>
        </p:nvSpPr>
        <p:spPr>
          <a:xfrm>
            <a:off x="3542726"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5930" indent="-228434">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A9038868-5204-E24A-B298-A9175AC99565}" type="datetime1">
              <a:rPr lang="en-US" smtClean="0"/>
              <a:t>7/16/18</a:t>
            </a:fld>
            <a:endParaRPr lang="en-US" dirty="0"/>
          </a:p>
        </p:txBody>
      </p:sp>
      <p:sp>
        <p:nvSpPr>
          <p:cNvPr id="6" name="Footer Placeholder 4"/>
          <p:cNvSpPr>
            <a:spLocks noGrp="1"/>
          </p:cNvSpPr>
          <p:nvPr>
            <p:ph type="ftr" sz="quarter" idx="17"/>
          </p:nvPr>
        </p:nvSpPr>
        <p:spPr>
          <a:xfrm>
            <a:off x="1530615" y="6504214"/>
            <a:ext cx="6262119" cy="250031"/>
          </a:xfrm>
        </p:spPr>
        <p:txBody>
          <a:bodyPr/>
          <a:lstStyle>
            <a:lvl1pPr>
              <a:defRPr sz="1200" dirty="0" smtClean="0"/>
            </a:lvl1pPr>
          </a:lstStyle>
          <a:p>
            <a:pPr>
              <a:defRPr/>
            </a:pPr>
            <a:r>
              <a:rPr lang="en-US"/>
              <a:t>Theoretical Physics at Fermilab</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69" indent="0">
              <a:buNone/>
              <a:defRPr sz="2000" b="1"/>
            </a:lvl2pPr>
            <a:lvl3pPr marL="913743" indent="0">
              <a:buNone/>
              <a:defRPr sz="1800" b="1"/>
            </a:lvl3pPr>
            <a:lvl4pPr marL="1370620" indent="0">
              <a:buNone/>
              <a:defRPr sz="1600" b="1"/>
            </a:lvl4pPr>
            <a:lvl5pPr marL="1827491" indent="0">
              <a:buNone/>
              <a:defRPr sz="1600" b="1"/>
            </a:lvl5pPr>
            <a:lvl6pPr marL="2284362" indent="0">
              <a:buNone/>
              <a:defRPr sz="1600" b="1"/>
            </a:lvl6pPr>
            <a:lvl7pPr marL="2741238" indent="0">
              <a:buNone/>
              <a:defRPr sz="1600" b="1"/>
            </a:lvl7pPr>
            <a:lvl8pPr marL="3198104" indent="0">
              <a:buNone/>
              <a:defRPr sz="1600" b="1"/>
            </a:lvl8pPr>
            <a:lvl9pPr marL="365498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69" indent="0">
              <a:buNone/>
              <a:defRPr sz="2000" b="1"/>
            </a:lvl2pPr>
            <a:lvl3pPr marL="913743" indent="0">
              <a:buNone/>
              <a:defRPr sz="1800" b="1"/>
            </a:lvl3pPr>
            <a:lvl4pPr marL="1370620" indent="0">
              <a:buNone/>
              <a:defRPr sz="1600" b="1"/>
            </a:lvl4pPr>
            <a:lvl5pPr marL="1827491" indent="0">
              <a:buNone/>
              <a:defRPr sz="1600" b="1"/>
            </a:lvl5pPr>
            <a:lvl6pPr marL="2284362" indent="0">
              <a:buNone/>
              <a:defRPr sz="1600" b="1"/>
            </a:lvl6pPr>
            <a:lvl7pPr marL="2741238" indent="0">
              <a:buNone/>
              <a:defRPr sz="1600" b="1"/>
            </a:lvl7pPr>
            <a:lvl8pPr marL="3198104" indent="0">
              <a:buNone/>
              <a:defRPr sz="1600" b="1"/>
            </a:lvl8pPr>
            <a:lvl9pPr marL="365498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92BEEF-A7D5-4743-9463-7440EF060910}" type="datetimeFigureOut">
              <a:rPr lang="en-US" smtClean="0">
                <a:solidFill>
                  <a:prstClr val="black">
                    <a:tint val="75000"/>
                  </a:prstClr>
                </a:solidFill>
                <a:latin typeface="Calibri"/>
              </a:rPr>
              <a:pPr/>
              <a:t>7/18/18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FD5D6E3-EBD0-8D47-AE7A-B7003A4060B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06277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92BEEF-A7D5-4743-9463-7440EF060910}" type="datetimeFigureOut">
              <a:rPr lang="en-US" smtClean="0">
                <a:solidFill>
                  <a:prstClr val="black">
                    <a:tint val="75000"/>
                  </a:prstClr>
                </a:solidFill>
                <a:latin typeface="Calibri"/>
              </a:rPr>
              <a:pPr/>
              <a:t>7/18/18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FD5D6E3-EBD0-8D47-AE7A-B7003A4060B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8363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92BEEF-A7D5-4743-9463-7440EF060910}" type="datetimeFigureOut">
              <a:rPr lang="en-US" smtClean="0">
                <a:solidFill>
                  <a:prstClr val="black">
                    <a:tint val="75000"/>
                  </a:prstClr>
                </a:solidFill>
                <a:latin typeface="Calibri"/>
              </a:rPr>
              <a:pPr/>
              <a:t>7/18/18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FD5D6E3-EBD0-8D47-AE7A-B7003A4060B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2464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92BEEF-A7D5-4743-9463-7440EF060910}" type="datetimeFigureOut">
              <a:rPr lang="en-US" smtClean="0">
                <a:solidFill>
                  <a:prstClr val="black">
                    <a:tint val="75000"/>
                  </a:prstClr>
                </a:solidFill>
                <a:latin typeface="Calibri"/>
              </a:rPr>
              <a:pPr/>
              <a:t>7/18/18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D5D6E3-EBD0-8D47-AE7A-B7003A4060B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0421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9" indent="0">
              <a:buNone/>
              <a:defRPr sz="2800"/>
            </a:lvl2pPr>
            <a:lvl3pPr marL="913743" indent="0">
              <a:buNone/>
              <a:defRPr sz="2400"/>
            </a:lvl3pPr>
            <a:lvl4pPr marL="1370620" indent="0">
              <a:buNone/>
              <a:defRPr sz="2000"/>
            </a:lvl4pPr>
            <a:lvl5pPr marL="1827491" indent="0">
              <a:buNone/>
              <a:defRPr sz="2000"/>
            </a:lvl5pPr>
            <a:lvl6pPr marL="2284362" indent="0">
              <a:buNone/>
              <a:defRPr sz="2000"/>
            </a:lvl6pPr>
            <a:lvl7pPr marL="2741238" indent="0">
              <a:buNone/>
              <a:defRPr sz="2000"/>
            </a:lvl7pPr>
            <a:lvl8pPr marL="3198104" indent="0">
              <a:buNone/>
              <a:defRPr sz="2000"/>
            </a:lvl8pPr>
            <a:lvl9pPr marL="365498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92BEEF-A7D5-4743-9463-7440EF060910}" type="datetimeFigureOut">
              <a:rPr lang="en-US" smtClean="0">
                <a:solidFill>
                  <a:prstClr val="black">
                    <a:tint val="75000"/>
                  </a:prstClr>
                </a:solidFill>
                <a:latin typeface="Calibri"/>
              </a:rPr>
              <a:pPr/>
              <a:t>7/18/18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FD5D6E3-EBD0-8D47-AE7A-B7003A4060B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9260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92BEEF-A7D5-4743-9463-7440EF060910}" type="datetimeFigureOut">
              <a:rPr lang="en-US" smtClean="0">
                <a:solidFill>
                  <a:prstClr val="black">
                    <a:tint val="75000"/>
                  </a:prstClr>
                </a:solidFill>
                <a:latin typeface="Calibri"/>
              </a:rPr>
              <a:pPr/>
              <a:t>7/18/18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D5D6E3-EBD0-8D47-AE7A-B7003A4060B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6708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92BEEF-A7D5-4743-9463-7440EF060910}" type="datetimeFigureOut">
              <a:rPr lang="en-US" smtClean="0">
                <a:solidFill>
                  <a:prstClr val="black">
                    <a:tint val="75000"/>
                  </a:prstClr>
                </a:solidFill>
                <a:latin typeface="Calibri"/>
              </a:rPr>
              <a:pPr/>
              <a:t>7/18/18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FD5D6E3-EBD0-8D47-AE7A-B7003A4060B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1376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38" y="4963786"/>
            <a:ext cx="8499231" cy="1529241"/>
          </a:xfrm>
          <a:prstGeom prst="rect">
            <a:avLst/>
          </a:prstGeom>
        </p:spPr>
        <p:txBody>
          <a:bodyPr lIns="0" tIns="45687" rIns="0" bIns="45687">
            <a:noAutofit/>
          </a:bodyPr>
          <a:lstStyle>
            <a:lvl1pPr marL="0" indent="0">
              <a:buFontTx/>
              <a:buNone/>
              <a:defRPr sz="2000">
                <a:solidFill>
                  <a:srgbClr val="004C97"/>
                </a:solidFill>
                <a:latin typeface="Helvetica"/>
              </a:defRPr>
            </a:lvl1pPr>
            <a:lvl2pPr marL="456869" indent="0">
              <a:buFontTx/>
              <a:buNone/>
              <a:defRPr sz="1600">
                <a:solidFill>
                  <a:srgbClr val="2E5286"/>
                </a:solidFill>
                <a:latin typeface="Helvetica"/>
              </a:defRPr>
            </a:lvl2pPr>
            <a:lvl3pPr marL="913743" indent="0">
              <a:buFontTx/>
              <a:buNone/>
              <a:defRPr sz="1600">
                <a:solidFill>
                  <a:srgbClr val="2E5286"/>
                </a:solidFill>
                <a:latin typeface="Helvetica"/>
              </a:defRPr>
            </a:lvl3pPr>
            <a:lvl4pPr marL="1370620" indent="0">
              <a:buFontTx/>
              <a:buNone/>
              <a:defRPr sz="1600">
                <a:solidFill>
                  <a:srgbClr val="2E5286"/>
                </a:solidFill>
                <a:latin typeface="Helvetica"/>
              </a:defRPr>
            </a:lvl4pPr>
            <a:lvl5pPr marL="1827491"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lIns="91373" tIns="45687" rIns="91373" bIns="45687" rtlCol="0" anchor="ctr"/>
          <a:lstStyle/>
          <a:p>
            <a:pPr algn="ctr"/>
            <a:endParaRPr lang="en-US">
              <a:solidFill>
                <a:srgbClr val="FFFFFF"/>
              </a:solidFill>
              <a:latin typeface="Calibri"/>
            </a:endParaRPr>
          </a:p>
        </p:txBody>
      </p:sp>
      <p:sp>
        <p:nvSpPr>
          <p:cNvPr id="9" name="Text Placeholder 24"/>
          <p:cNvSpPr>
            <a:spLocks noGrp="1"/>
          </p:cNvSpPr>
          <p:nvPr>
            <p:ph type="body" sz="quarter" idx="11"/>
          </p:nvPr>
        </p:nvSpPr>
        <p:spPr>
          <a:xfrm>
            <a:off x="341925" y="3951855"/>
            <a:ext cx="8499232" cy="1003049"/>
          </a:xfrm>
          <a:prstGeom prst="rect">
            <a:avLst/>
          </a:prstGeom>
        </p:spPr>
        <p:txBody>
          <a:bodyPr vert="horz" wrap="square" lIns="0" tIns="45687" rIns="91373" bIns="45687"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14" y="971551"/>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5930" indent="-228434">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7/26/16</a:t>
            </a:r>
            <a:endParaRPr lang="en-US" dirty="0"/>
          </a:p>
        </p:txBody>
      </p:sp>
      <p:sp>
        <p:nvSpPr>
          <p:cNvPr id="9" name="Footer Placeholder 4"/>
          <p:cNvSpPr>
            <a:spLocks noGrp="1"/>
          </p:cNvSpPr>
          <p:nvPr>
            <p:ph type="ftr" sz="quarter" idx="3"/>
          </p:nvPr>
        </p:nvSpPr>
        <p:spPr>
          <a:xfrm>
            <a:off x="1530604" y="6504227"/>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H. Lippincott and L. Hsu | Dark Matter at Fermilab</a:t>
            </a:r>
            <a:endParaRPr lang="en-US" b="1" dirty="0"/>
          </a:p>
        </p:txBody>
      </p:sp>
      <p:sp>
        <p:nvSpPr>
          <p:cNvPr id="10" name="Slide Number Placeholder 5"/>
          <p:cNvSpPr>
            <a:spLocks noGrp="1"/>
          </p:cNvSpPr>
          <p:nvPr>
            <p:ph type="sldNum" sz="quarter" idx="4"/>
          </p:nvPr>
        </p:nvSpPr>
        <p:spPr>
          <a:xfrm>
            <a:off x="222251" y="6504214"/>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5930" indent="-228434">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66"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5930" indent="-228434">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64" y="4765101"/>
            <a:ext cx="4206239" cy="1265812"/>
          </a:xfrm>
          <a:prstGeom prst="rect">
            <a:avLst/>
          </a:prstGeom>
        </p:spPr>
        <p:txBody>
          <a:bodyPr lIns="0" tIns="0" rIns="0" bIns="0"/>
          <a:lstStyle>
            <a:lvl1pPr marL="0" indent="0">
              <a:buNone/>
              <a:defRPr sz="1600" b="1" i="0">
                <a:solidFill>
                  <a:srgbClr val="004C97"/>
                </a:solidFill>
              </a:defRPr>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7/26/16</a:t>
            </a:r>
            <a:endParaRPr lang="en-US" dirty="0"/>
          </a:p>
        </p:txBody>
      </p:sp>
      <p:sp>
        <p:nvSpPr>
          <p:cNvPr id="13" name="Slide Number Placeholder 5"/>
          <p:cNvSpPr>
            <a:spLocks noGrp="1"/>
          </p:cNvSpPr>
          <p:nvPr>
            <p:ph type="sldNum" sz="quarter" idx="4"/>
          </p:nvPr>
        </p:nvSpPr>
        <p:spPr>
          <a:xfrm>
            <a:off x="222251" y="6504214"/>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5" name="Footer Placeholder 4"/>
          <p:cNvSpPr txBox="1">
            <a:spLocks/>
          </p:cNvSpPr>
          <p:nvPr userDrawn="1"/>
        </p:nvSpPr>
        <p:spPr>
          <a:xfrm>
            <a:off x="1530604" y="6504227"/>
            <a:ext cx="6262118"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Hugh Lippincott | Dark Matter at Fermilab</a:t>
            </a:r>
            <a:endParaRPr lang="en-US" b="1" dirty="0"/>
          </a:p>
        </p:txBody>
      </p:sp>
    </p:spTree>
    <p:extLst>
      <p:ext uri="{BB962C8B-B14F-4D97-AF65-F5344CB8AC3E}">
        <p14:creationId xmlns:p14="http://schemas.microsoft.com/office/powerpoint/2010/main" val="4139580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2"/>
            <a:ext cx="8686800" cy="3726717"/>
          </a:xfrm>
          <a:prstGeom prst="rect">
            <a:avLst/>
          </a:prstGeom>
        </p:spPr>
        <p:txBody>
          <a:bodyPr lIns="0" tIns="0" rIns="0" bIns="0" rtlCol="0">
            <a:normAutofit/>
          </a:bodyPr>
          <a:lstStyle>
            <a:lvl1pPr marL="0" indent="0">
              <a:buNone/>
              <a:defRPr sz="1600">
                <a:solidFill>
                  <a:srgbClr val="505050"/>
                </a:solidFill>
              </a:defRPr>
            </a:lvl1pPr>
            <a:lvl2pPr marL="456869" indent="0">
              <a:buNone/>
              <a:defRPr sz="2800"/>
            </a:lvl2pPr>
            <a:lvl3pPr marL="913743" indent="0">
              <a:buNone/>
              <a:defRPr sz="2400"/>
            </a:lvl3pPr>
            <a:lvl4pPr marL="1370620" indent="0">
              <a:buNone/>
              <a:defRPr sz="2000"/>
            </a:lvl4pPr>
            <a:lvl5pPr marL="1827491" indent="0">
              <a:buNone/>
              <a:defRPr sz="2000"/>
            </a:lvl5pPr>
            <a:lvl6pPr marL="2284362" indent="0">
              <a:buNone/>
              <a:defRPr sz="2000"/>
            </a:lvl6pPr>
            <a:lvl7pPr marL="2741238" indent="0">
              <a:buNone/>
              <a:defRPr sz="2000"/>
            </a:lvl7pPr>
            <a:lvl8pPr marL="3198104" indent="0">
              <a:buNone/>
              <a:defRPr sz="2000"/>
            </a:lvl8pPr>
            <a:lvl9pPr marL="3654982"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19"/>
            <a:ext cx="8686800" cy="1091259"/>
          </a:xfrm>
          <a:prstGeom prst="rect">
            <a:avLst/>
          </a:prstGeom>
        </p:spPr>
        <p:txBody>
          <a:bodyPr lIns="0" tIns="0" rIns="0" bIns="0"/>
          <a:lstStyle>
            <a:lvl1pPr marL="0" indent="0">
              <a:buNone/>
              <a:defRPr sz="1600" b="1" i="0">
                <a:solidFill>
                  <a:srgbClr val="004C97"/>
                </a:solidFill>
              </a:defRPr>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1CF3CD9-FC04-B747-8AFF-F2BBC5A2481C}" type="datetime1">
              <a:rPr lang="en-US" smtClean="0"/>
              <a:t>7/16/18</a:t>
            </a:fld>
            <a:endParaRPr lang="en-US" dirty="0"/>
          </a:p>
        </p:txBody>
      </p:sp>
      <p:sp>
        <p:nvSpPr>
          <p:cNvPr id="9" name="Footer Placeholder 4"/>
          <p:cNvSpPr>
            <a:spLocks noGrp="1"/>
          </p:cNvSpPr>
          <p:nvPr>
            <p:ph type="ftr" sz="quarter" idx="3"/>
          </p:nvPr>
        </p:nvSpPr>
        <p:spPr>
          <a:xfrm>
            <a:off x="1530603" y="6504227"/>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Theoretical Physics at Fermilab</a:t>
            </a:r>
            <a:endParaRPr lang="en-US" b="1" dirty="0"/>
          </a:p>
        </p:txBody>
      </p:sp>
      <p:sp>
        <p:nvSpPr>
          <p:cNvPr id="11" name="Slide Number Placeholder 5"/>
          <p:cNvSpPr>
            <a:spLocks noGrp="1"/>
          </p:cNvSpPr>
          <p:nvPr>
            <p:ph type="sldNum" sz="quarter" idx="4"/>
          </p:nvPr>
        </p:nvSpPr>
        <p:spPr>
          <a:xfrm>
            <a:off x="222251" y="6504214"/>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50"/>
            <a:ext cx="3027894" cy="5022676"/>
          </a:xfrm>
          <a:prstGeom prst="rect">
            <a:avLst/>
          </a:prstGeom>
        </p:spPr>
        <p:txBody>
          <a:bodyPr lIns="0" tIns="0" rIns="0" bIns="0"/>
          <a:lstStyle>
            <a:lvl1pPr marL="0" indent="0">
              <a:buNone/>
              <a:defRPr sz="1600" b="1" i="0">
                <a:solidFill>
                  <a:srgbClr val="004C97"/>
                </a:solidFill>
              </a:defRPr>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a:t>Click to edit Master text styles</a:t>
            </a:r>
          </a:p>
        </p:txBody>
      </p:sp>
      <p:sp>
        <p:nvSpPr>
          <p:cNvPr id="8" name="Content Placeholder 2"/>
          <p:cNvSpPr>
            <a:spLocks noGrp="1"/>
          </p:cNvSpPr>
          <p:nvPr>
            <p:ph sz="half" idx="15"/>
          </p:nvPr>
        </p:nvSpPr>
        <p:spPr>
          <a:xfrm>
            <a:off x="3542726"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5930" indent="-228434">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7/26/16</a:t>
            </a:r>
            <a:endParaRPr lang="en-US"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9" name="Footer Placeholder 4"/>
          <p:cNvSpPr>
            <a:spLocks noGrp="1"/>
          </p:cNvSpPr>
          <p:nvPr>
            <p:ph type="ftr" sz="quarter" idx="3"/>
          </p:nvPr>
        </p:nvSpPr>
        <p:spPr>
          <a:xfrm>
            <a:off x="1530604" y="6504227"/>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H. Lippincott and L. Hsu | Dark Matter at Fermilab</a:t>
            </a:r>
            <a:endParaRPr lang="en-US" b="1" dirty="0"/>
          </a:p>
        </p:txBody>
      </p:sp>
    </p:spTree>
    <p:extLst>
      <p:ext uri="{BB962C8B-B14F-4D97-AF65-F5344CB8AC3E}">
        <p14:creationId xmlns:p14="http://schemas.microsoft.com/office/powerpoint/2010/main" val="20118363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2"/>
            <a:ext cx="8686800" cy="3726717"/>
          </a:xfrm>
          <a:prstGeom prst="rect">
            <a:avLst/>
          </a:prstGeom>
        </p:spPr>
        <p:txBody>
          <a:bodyPr lIns="0" tIns="0" rIns="0" bIns="0" rtlCol="0">
            <a:normAutofit/>
          </a:bodyPr>
          <a:lstStyle>
            <a:lvl1pPr marL="0" indent="0">
              <a:buNone/>
              <a:defRPr sz="1600">
                <a:solidFill>
                  <a:srgbClr val="505050"/>
                </a:solidFill>
              </a:defRPr>
            </a:lvl1pPr>
            <a:lvl2pPr marL="456869" indent="0">
              <a:buNone/>
              <a:defRPr sz="2800"/>
            </a:lvl2pPr>
            <a:lvl3pPr marL="913743" indent="0">
              <a:buNone/>
              <a:defRPr sz="2400"/>
            </a:lvl3pPr>
            <a:lvl4pPr marL="1370620" indent="0">
              <a:buNone/>
              <a:defRPr sz="2000"/>
            </a:lvl4pPr>
            <a:lvl5pPr marL="1827491" indent="0">
              <a:buNone/>
              <a:defRPr sz="2000"/>
            </a:lvl5pPr>
            <a:lvl6pPr marL="2284362" indent="0">
              <a:buNone/>
              <a:defRPr sz="2000"/>
            </a:lvl6pPr>
            <a:lvl7pPr marL="2741238" indent="0">
              <a:buNone/>
              <a:defRPr sz="2000"/>
            </a:lvl7pPr>
            <a:lvl8pPr marL="3198104" indent="0">
              <a:buNone/>
              <a:defRPr sz="2000"/>
            </a:lvl8pPr>
            <a:lvl9pPr marL="3654982"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19"/>
            <a:ext cx="8686800" cy="1091259"/>
          </a:xfrm>
          <a:prstGeom prst="rect">
            <a:avLst/>
          </a:prstGeom>
        </p:spPr>
        <p:txBody>
          <a:bodyPr lIns="0" tIns="0" rIns="0" bIns="0"/>
          <a:lstStyle>
            <a:lvl1pPr marL="0" indent="0">
              <a:buNone/>
              <a:defRPr sz="1600" b="1" i="0">
                <a:solidFill>
                  <a:srgbClr val="004C97"/>
                </a:solidFill>
              </a:defRPr>
            </a:lvl1pPr>
            <a:lvl2pPr marL="456869" indent="0">
              <a:buNone/>
              <a:defRPr sz="1200"/>
            </a:lvl2pPr>
            <a:lvl3pPr marL="913743" indent="0">
              <a:buNone/>
              <a:defRPr sz="1000"/>
            </a:lvl3pPr>
            <a:lvl4pPr marL="1370620" indent="0">
              <a:buNone/>
              <a:defRPr sz="900"/>
            </a:lvl4pPr>
            <a:lvl5pPr marL="1827491" indent="0">
              <a:buNone/>
              <a:defRPr sz="900"/>
            </a:lvl5pPr>
            <a:lvl6pPr marL="2284362" indent="0">
              <a:buNone/>
              <a:defRPr sz="900"/>
            </a:lvl6pPr>
            <a:lvl7pPr marL="2741238" indent="0">
              <a:buNone/>
              <a:defRPr sz="900"/>
            </a:lvl7pPr>
            <a:lvl8pPr marL="3198104" indent="0">
              <a:buNone/>
              <a:defRPr sz="900"/>
            </a:lvl8pPr>
            <a:lvl9pPr marL="3654982"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7/26/16</a:t>
            </a:r>
            <a:endParaRPr lang="en-US" dirty="0"/>
          </a:p>
        </p:txBody>
      </p:sp>
      <p:sp>
        <p:nvSpPr>
          <p:cNvPr id="11" name="Slide Number Placeholder 5"/>
          <p:cNvSpPr>
            <a:spLocks noGrp="1"/>
          </p:cNvSpPr>
          <p:nvPr>
            <p:ph type="sldNum" sz="quarter" idx="4"/>
          </p:nvPr>
        </p:nvSpPr>
        <p:spPr>
          <a:xfrm>
            <a:off x="222251" y="6504214"/>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3" name="Footer Placeholder 4"/>
          <p:cNvSpPr>
            <a:spLocks noGrp="1"/>
          </p:cNvSpPr>
          <p:nvPr>
            <p:ph type="ftr" sz="quarter" idx="3"/>
          </p:nvPr>
        </p:nvSpPr>
        <p:spPr>
          <a:xfrm>
            <a:off x="1530604" y="6504227"/>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H. Lippincott and L. Hsu | Dark Matter at Fermilab</a:t>
            </a:r>
            <a:endParaRPr lang="en-US" b="1" dirty="0"/>
          </a:p>
        </p:txBody>
      </p:sp>
    </p:spTree>
    <p:extLst>
      <p:ext uri="{BB962C8B-B14F-4D97-AF65-F5344CB8AC3E}">
        <p14:creationId xmlns:p14="http://schemas.microsoft.com/office/powerpoint/2010/main" val="28119153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7/26/16</a:t>
            </a:r>
            <a:endParaRPr lang="en-US"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lIns="91373" tIns="45687" rIns="91373" bIns="45687"/>
          <a:lstStyle>
            <a:lvl1pPr>
              <a:defRPr>
                <a:solidFill>
                  <a:srgbClr val="505050"/>
                </a:solidFill>
              </a:defRPr>
            </a:lvl1pPr>
          </a:lstStyle>
          <a:p>
            <a:r>
              <a:rPr lang="en-US"/>
              <a:t>Drag picture to placeholder or click icon to add</a:t>
            </a:r>
          </a:p>
        </p:txBody>
      </p:sp>
      <p:sp>
        <p:nvSpPr>
          <p:cNvPr id="6" name="Footer Placeholder 4"/>
          <p:cNvSpPr>
            <a:spLocks noGrp="1"/>
          </p:cNvSpPr>
          <p:nvPr>
            <p:ph type="ftr" sz="quarter" idx="3"/>
          </p:nvPr>
        </p:nvSpPr>
        <p:spPr>
          <a:xfrm>
            <a:off x="1530604" y="6504227"/>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H. Lippincott and L. Hsu | Dark Matter at Fermilab</a:t>
            </a:r>
            <a:endParaRPr lang="en-US" b="1" dirty="0"/>
          </a:p>
        </p:txBody>
      </p:sp>
    </p:spTree>
    <p:extLst>
      <p:ext uri="{BB962C8B-B14F-4D97-AF65-F5344CB8AC3E}">
        <p14:creationId xmlns:p14="http://schemas.microsoft.com/office/powerpoint/2010/main" val="2882221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7/26/16</a:t>
            </a:r>
            <a:endParaRPr lang="en-US"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21" name="Footer Placeholder 4"/>
          <p:cNvSpPr>
            <a:spLocks noGrp="1"/>
          </p:cNvSpPr>
          <p:nvPr>
            <p:ph type="ftr" sz="quarter" idx="3"/>
          </p:nvPr>
        </p:nvSpPr>
        <p:spPr>
          <a:xfrm>
            <a:off x="1530604" y="6504227"/>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H. Lippincott and L. Hsu | Dark Matter at Fermilab</a:t>
            </a:r>
            <a:endParaRPr lang="en-US" b="1" dirty="0"/>
          </a:p>
        </p:txBody>
      </p:sp>
    </p:spTree>
    <p:extLst>
      <p:ext uri="{BB962C8B-B14F-4D97-AF65-F5344CB8AC3E}">
        <p14:creationId xmlns:p14="http://schemas.microsoft.com/office/powerpoint/2010/main" val="830161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128" name="HeaderFooter_060314.png" descr="HeaderFooter_060314.png"/>
          <p:cNvPicPr>
            <a:picLocks noChangeAspect="1"/>
          </p:cNvPicPr>
          <p:nvPr/>
        </p:nvPicPr>
        <p:blipFill>
          <a:blip r:embed="rId2">
            <a:extLst/>
          </a:blip>
          <a:stretch>
            <a:fillRect/>
          </a:stretch>
        </p:blipFill>
        <p:spPr>
          <a:xfrm>
            <a:off x="-1" y="-1"/>
            <a:ext cx="9144001" cy="6858001"/>
          </a:xfrm>
          <a:prstGeom prst="rect">
            <a:avLst/>
          </a:prstGeom>
          <a:ln w="12700">
            <a:miter lim="400000"/>
          </a:ln>
        </p:spPr>
      </p:pic>
      <p:sp>
        <p:nvSpPr>
          <p:cNvPr id="129" name="Title Text"/>
          <p:cNvSpPr txBox="1">
            <a:spLocks noGrp="1"/>
          </p:cNvSpPr>
          <p:nvPr>
            <p:ph type="title"/>
          </p:nvPr>
        </p:nvSpPr>
        <p:spPr>
          <a:xfrm>
            <a:off x="228604" y="168275"/>
            <a:ext cx="8686801" cy="576072"/>
          </a:xfrm>
          <a:prstGeom prst="rect">
            <a:avLst/>
          </a:prstGeom>
        </p:spPr>
        <p:txBody>
          <a:bodyPr lIns="0" tIns="0" rIns="0" bIns="0" anchor="b">
            <a:noAutofit/>
          </a:bodyPr>
          <a:lstStyle>
            <a:lvl1pPr algn="l" defTabSz="457090">
              <a:defRPr sz="2700" b="1">
                <a:solidFill>
                  <a:srgbClr val="0061A8"/>
                </a:solidFill>
                <a:uFill>
                  <a:solidFill>
                    <a:srgbClr val="074184"/>
                  </a:solidFill>
                </a:uFill>
                <a:latin typeface="Helvetica"/>
                <a:ea typeface="Helvetica"/>
                <a:cs typeface="Helvetica"/>
                <a:sym typeface="Helvetica"/>
              </a:defRPr>
            </a:lvl1pPr>
          </a:lstStyle>
          <a:p>
            <a:r>
              <a:t>Title Text</a:t>
            </a:r>
          </a:p>
        </p:txBody>
      </p:sp>
      <p:sp>
        <p:nvSpPr>
          <p:cNvPr id="130" name="Body Level One…"/>
          <p:cNvSpPr txBox="1">
            <a:spLocks noGrp="1"/>
          </p:cNvSpPr>
          <p:nvPr>
            <p:ph type="body" idx="1"/>
          </p:nvPr>
        </p:nvSpPr>
        <p:spPr>
          <a:xfrm>
            <a:off x="228604" y="1022354"/>
            <a:ext cx="8686801" cy="5029201"/>
          </a:xfrm>
          <a:prstGeom prst="rect">
            <a:avLst/>
          </a:prstGeom>
        </p:spPr>
        <p:txBody>
          <a:bodyPr lIns="0" tIns="0" rIns="0" bIns="0" anchor="t">
            <a:noAutofit/>
          </a:bodyPr>
          <a:lstStyle>
            <a:lvl1pPr marL="227653" indent="-227653" defTabSz="457090">
              <a:spcBef>
                <a:spcPts val="422"/>
              </a:spcBef>
              <a:buSzPct val="100000"/>
              <a:buFont typeface="Arial"/>
              <a:defRPr sz="2400">
                <a:solidFill>
                  <a:srgbClr val="515151"/>
                </a:solidFill>
                <a:uFill>
                  <a:solidFill>
                    <a:srgbClr val="595959"/>
                  </a:solidFill>
                </a:uFill>
                <a:latin typeface="Helvetica"/>
                <a:ea typeface="Helvetica"/>
                <a:cs typeface="Helvetica"/>
                <a:sym typeface="Helvetica"/>
              </a:defRPr>
            </a:lvl1pPr>
            <a:lvl2pPr marL="379827" indent="-219131" defTabSz="457090">
              <a:spcBef>
                <a:spcPts val="422"/>
              </a:spcBef>
              <a:buSzPct val="100000"/>
              <a:buFont typeface="Arial"/>
              <a:buChar char="-"/>
              <a:defRPr sz="2100">
                <a:solidFill>
                  <a:srgbClr val="515151"/>
                </a:solidFill>
                <a:uFill>
                  <a:solidFill>
                    <a:srgbClr val="595959"/>
                  </a:solidFill>
                </a:uFill>
                <a:latin typeface="Helvetica"/>
                <a:ea typeface="Helvetica"/>
                <a:cs typeface="Helvetica"/>
                <a:sym typeface="Helvetica"/>
              </a:defRPr>
            </a:lvl2pPr>
            <a:lvl3pPr marL="523867" indent="-202477" defTabSz="457090">
              <a:spcBef>
                <a:spcPts val="422"/>
              </a:spcBef>
              <a:buSzPct val="100000"/>
              <a:buFont typeface="Arial"/>
              <a:defRPr sz="2000">
                <a:solidFill>
                  <a:srgbClr val="515151"/>
                </a:solidFill>
                <a:uFill>
                  <a:solidFill>
                    <a:srgbClr val="595959"/>
                  </a:solidFill>
                </a:uFill>
                <a:latin typeface="Helvetica"/>
                <a:ea typeface="Helvetica"/>
                <a:cs typeface="Helvetica"/>
                <a:sym typeface="Helvetica"/>
              </a:defRPr>
            </a:lvl3pPr>
            <a:lvl4pPr marL="696350" indent="-214261" defTabSz="457090">
              <a:spcBef>
                <a:spcPts val="422"/>
              </a:spcBef>
              <a:buSzPct val="100000"/>
              <a:buFont typeface="Arial"/>
              <a:buChar char="-"/>
              <a:defRPr sz="1700">
                <a:solidFill>
                  <a:srgbClr val="515151"/>
                </a:solidFill>
                <a:uFill>
                  <a:solidFill>
                    <a:srgbClr val="595959"/>
                  </a:solidFill>
                </a:uFill>
                <a:latin typeface="Helvetica"/>
                <a:ea typeface="Helvetica"/>
                <a:cs typeface="Helvetica"/>
                <a:sym typeface="Helvetica"/>
              </a:defRPr>
            </a:lvl4pPr>
            <a:lvl5pPr marL="857044" indent="-214261" defTabSz="457090">
              <a:spcBef>
                <a:spcPts val="422"/>
              </a:spcBef>
              <a:buSzPct val="100000"/>
              <a:buFont typeface="Arial"/>
              <a:defRPr sz="1700">
                <a:solidFill>
                  <a:srgbClr val="515151"/>
                </a:solidFill>
                <a:uFill>
                  <a:solidFill>
                    <a:srgbClr val="595959"/>
                  </a:solidFill>
                </a:u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graphicFrame>
        <p:nvGraphicFramePr>
          <p:cNvPr id="131" name="Table"/>
          <p:cNvGraphicFramePr/>
          <p:nvPr>
            <p:extLst>
              <p:ext uri="{D42A27DB-BD31-4B8C-83A1-F6EECF244321}">
                <p14:modId xmlns:p14="http://schemas.microsoft.com/office/powerpoint/2010/main" val="497241203"/>
              </p:ext>
            </p:extLst>
          </p:nvPr>
        </p:nvGraphicFramePr>
        <p:xfrm>
          <a:off x="777243" y="6510528"/>
          <a:ext cx="6808429" cy="303490"/>
        </p:xfrm>
        <a:graphic>
          <a:graphicData uri="http://schemas.openxmlformats.org/drawingml/2006/table">
            <a:tbl>
              <a:tblPr/>
              <a:tblGrid>
                <a:gridCol w="5219144"/>
                <a:gridCol w="1589285"/>
              </a:tblGrid>
              <a:tr h="303490">
                <a:tc>
                  <a:txBody>
                    <a:bodyPr/>
                    <a:lstStyle/>
                    <a:p>
                      <a:pPr algn="l" defTabSz="650240">
                        <a:lnSpc>
                          <a:spcPct val="120000"/>
                        </a:lnSpc>
                        <a:defRPr sz="1800"/>
                      </a:pPr>
                      <a:r>
                        <a:rPr sz="1100" dirty="0">
                          <a:solidFill>
                            <a:srgbClr val="0061A8"/>
                          </a:solidFill>
                          <a:uFill>
                            <a:solidFill>
                              <a:srgbClr val="154D81"/>
                            </a:solidFill>
                          </a:uFill>
                          <a:latin typeface="Helvetica"/>
                          <a:ea typeface="Helvetica"/>
                          <a:cs typeface="Helvetica"/>
                          <a:sym typeface="Helvetica"/>
                        </a:rPr>
                        <a:t>Cosmic </a:t>
                      </a:r>
                      <a:r>
                        <a:rPr lang="en-US" sz="1100" dirty="0" smtClean="0">
                          <a:solidFill>
                            <a:srgbClr val="0061A8"/>
                          </a:solidFill>
                          <a:uFill>
                            <a:solidFill>
                              <a:srgbClr val="154D81"/>
                            </a:solidFill>
                          </a:uFill>
                          <a:latin typeface="Helvetica"/>
                          <a:ea typeface="Helvetica"/>
                          <a:cs typeface="Helvetica"/>
                          <a:sym typeface="Helvetica"/>
                        </a:rPr>
                        <a:t>Frontier</a:t>
                      </a:r>
                      <a:r>
                        <a:rPr lang="en-US" sz="1100" baseline="0" dirty="0" smtClean="0">
                          <a:solidFill>
                            <a:srgbClr val="0061A8"/>
                          </a:solidFill>
                          <a:uFill>
                            <a:solidFill>
                              <a:srgbClr val="154D81"/>
                            </a:solidFill>
                          </a:uFill>
                          <a:latin typeface="Helvetica"/>
                          <a:ea typeface="Helvetica"/>
                          <a:cs typeface="Helvetica"/>
                          <a:sym typeface="Helvetica"/>
                        </a:rPr>
                        <a:t> Planning</a:t>
                      </a:r>
                      <a:endParaRPr sz="1100" dirty="0">
                        <a:solidFill>
                          <a:srgbClr val="0061A8"/>
                        </a:solidFill>
                        <a:uFill>
                          <a:solidFill>
                            <a:srgbClr val="154D81"/>
                          </a:solidFill>
                        </a:uFill>
                        <a:latin typeface="Helvetica"/>
                        <a:ea typeface="Helvetica"/>
                        <a:cs typeface="Helvetica"/>
                        <a:sym typeface="Helvetica"/>
                      </a:endParaRP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tcPr>
                </a:tc>
                <a:tc>
                  <a:txBody>
                    <a:bodyPr/>
                    <a:lstStyle/>
                    <a:p>
                      <a:pPr algn="r" defTabSz="914400">
                        <a:defRPr sz="1800"/>
                      </a:pPr>
                      <a:r>
                        <a:rPr sz="1100" dirty="0" smtClean="0">
                          <a:solidFill>
                            <a:srgbClr val="0061A8"/>
                          </a:solidFill>
                          <a:uFill>
                            <a:solidFill>
                              <a:srgbClr val="154D81"/>
                            </a:solidFill>
                          </a:uFill>
                          <a:latin typeface="Helvetica"/>
                          <a:ea typeface="Helvetica"/>
                          <a:cs typeface="Helvetica"/>
                          <a:sym typeface="Helvetica"/>
                        </a:rPr>
                        <a:t>0</a:t>
                      </a:r>
                      <a:r>
                        <a:rPr lang="en-US" sz="1100" dirty="0" smtClean="0">
                          <a:solidFill>
                            <a:srgbClr val="0061A8"/>
                          </a:solidFill>
                          <a:uFill>
                            <a:solidFill>
                              <a:srgbClr val="154D81"/>
                            </a:solidFill>
                          </a:uFill>
                          <a:latin typeface="Helvetica"/>
                          <a:ea typeface="Helvetica"/>
                          <a:cs typeface="Helvetica"/>
                          <a:sym typeface="Helvetica"/>
                        </a:rPr>
                        <a:t>7</a:t>
                      </a:r>
                      <a:r>
                        <a:rPr sz="1100" dirty="0" smtClean="0">
                          <a:solidFill>
                            <a:srgbClr val="0061A8"/>
                          </a:solidFill>
                          <a:uFill>
                            <a:solidFill>
                              <a:srgbClr val="154D81"/>
                            </a:solidFill>
                          </a:uFill>
                          <a:latin typeface="Helvetica"/>
                          <a:ea typeface="Helvetica"/>
                          <a:cs typeface="Helvetica"/>
                          <a:sym typeface="Helvetica"/>
                        </a:rPr>
                        <a:t>/</a:t>
                      </a:r>
                      <a:r>
                        <a:rPr lang="en-US" sz="1100" dirty="0" smtClean="0">
                          <a:solidFill>
                            <a:srgbClr val="0061A8"/>
                          </a:solidFill>
                          <a:uFill>
                            <a:solidFill>
                              <a:srgbClr val="154D81"/>
                            </a:solidFill>
                          </a:uFill>
                          <a:latin typeface="Helvetica"/>
                          <a:ea typeface="Helvetica"/>
                          <a:cs typeface="Helvetica"/>
                          <a:sym typeface="Helvetica"/>
                        </a:rPr>
                        <a:t>18</a:t>
                      </a:r>
                      <a:r>
                        <a:rPr sz="1100" dirty="0" smtClean="0">
                          <a:solidFill>
                            <a:srgbClr val="0061A8"/>
                          </a:solidFill>
                          <a:uFill>
                            <a:solidFill>
                              <a:srgbClr val="154D81"/>
                            </a:solidFill>
                          </a:uFill>
                          <a:latin typeface="Helvetica"/>
                          <a:ea typeface="Helvetica"/>
                          <a:cs typeface="Helvetica"/>
                          <a:sym typeface="Helvetica"/>
                        </a:rPr>
                        <a:t>/</a:t>
                      </a:r>
                      <a:r>
                        <a:rPr sz="1100" dirty="0">
                          <a:solidFill>
                            <a:srgbClr val="0061A8"/>
                          </a:solidFill>
                          <a:uFill>
                            <a:solidFill>
                              <a:srgbClr val="154D81"/>
                            </a:solidFill>
                          </a:uFill>
                          <a:latin typeface="Helvetica"/>
                          <a:ea typeface="Helvetica"/>
                          <a:cs typeface="Helvetica"/>
                          <a:sym typeface="Helvetica"/>
                        </a:rPr>
                        <a:t>18</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tcPr>
                </a:tc>
              </a:tr>
            </a:tbl>
          </a:graphicData>
        </a:graphic>
      </p:graphicFrame>
      <p:sp>
        <p:nvSpPr>
          <p:cNvPr id="132" name="Slide Number"/>
          <p:cNvSpPr txBox="1">
            <a:spLocks noGrp="1"/>
          </p:cNvSpPr>
          <p:nvPr>
            <p:ph type="sldNum" sz="quarter" idx="2"/>
          </p:nvPr>
        </p:nvSpPr>
        <p:spPr>
          <a:xfrm>
            <a:off x="228600" y="6515104"/>
            <a:ext cx="447676" cy="169665"/>
          </a:xfrm>
          <a:prstGeom prst="rect">
            <a:avLst/>
          </a:prstGeom>
        </p:spPr>
        <p:txBody>
          <a:bodyPr wrap="square" lIns="0" tIns="0" rIns="0" bIns="0"/>
          <a:lstStyle>
            <a:lvl1pPr algn="l" defTabSz="457090">
              <a:lnSpc>
                <a:spcPct val="120000"/>
              </a:lnSpc>
              <a:defRPr>
                <a:solidFill>
                  <a:srgbClr val="0061A8"/>
                </a:solidFill>
                <a:uFill>
                  <a:solidFill>
                    <a:srgbClr val="074184"/>
                  </a:solidFill>
                </a:u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82" y="1151930"/>
            <a:ext cx="7358063"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892982" y="3545086"/>
            <a:ext cx="7358063" cy="794742"/>
          </a:xfrm>
          <a:prstGeom prst="rect">
            <a:avLst/>
          </a:prstGeom>
        </p:spPr>
        <p:txBody>
          <a:bodyPr anchor="t"/>
          <a:lstStyle>
            <a:lvl1pPr marL="0" indent="0" algn="ctr">
              <a:spcBef>
                <a:spcPts val="0"/>
              </a:spcBef>
              <a:buSzTx/>
              <a:buNone/>
              <a:defRPr sz="2600"/>
            </a:lvl1pPr>
            <a:lvl2pPr marL="0" indent="160622" algn="ctr">
              <a:spcBef>
                <a:spcPts val="0"/>
              </a:spcBef>
              <a:buSzTx/>
              <a:buNone/>
              <a:defRPr sz="2600"/>
            </a:lvl2pPr>
            <a:lvl3pPr marL="0" indent="321241" algn="ctr">
              <a:spcBef>
                <a:spcPts val="0"/>
              </a:spcBef>
              <a:buSzTx/>
              <a:buNone/>
              <a:defRPr sz="2600"/>
            </a:lvl3pPr>
            <a:lvl4pPr marL="0" indent="481865" algn="ctr">
              <a:spcBef>
                <a:spcPts val="0"/>
              </a:spcBef>
              <a:buSzTx/>
              <a:buNone/>
              <a:defRPr sz="2600"/>
            </a:lvl4pPr>
            <a:lvl5pPr marL="0" indent="642486"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143000" y="473273"/>
            <a:ext cx="6858000" cy="4152305"/>
          </a:xfrm>
          <a:prstGeom prst="rect">
            <a:avLst/>
          </a:prstGeom>
        </p:spPr>
        <p:txBody>
          <a:bodyPr lIns="64248" tIns="32123" rIns="64248" bIns="32123" anchor="t">
            <a:noAutofit/>
          </a:bodyPr>
          <a:lstStyle/>
          <a:p>
            <a:endParaRPr/>
          </a:p>
        </p:txBody>
      </p:sp>
      <p:sp>
        <p:nvSpPr>
          <p:cNvPr id="21" name="Title Text"/>
          <p:cNvSpPr txBox="1">
            <a:spLocks noGrp="1"/>
          </p:cNvSpPr>
          <p:nvPr>
            <p:ph type="title"/>
          </p:nvPr>
        </p:nvSpPr>
        <p:spPr>
          <a:xfrm>
            <a:off x="892982" y="4723805"/>
            <a:ext cx="7358063"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892982" y="5732859"/>
            <a:ext cx="7358063" cy="794742"/>
          </a:xfrm>
          <a:prstGeom prst="rect">
            <a:avLst/>
          </a:prstGeom>
        </p:spPr>
        <p:txBody>
          <a:bodyPr anchor="t"/>
          <a:lstStyle>
            <a:lvl1pPr marL="0" indent="0" algn="ctr">
              <a:spcBef>
                <a:spcPts val="0"/>
              </a:spcBef>
              <a:buSzTx/>
              <a:buNone/>
              <a:defRPr sz="2600"/>
            </a:lvl1pPr>
            <a:lvl2pPr marL="0" indent="160622" algn="ctr">
              <a:spcBef>
                <a:spcPts val="0"/>
              </a:spcBef>
              <a:buSzTx/>
              <a:buNone/>
              <a:defRPr sz="2600"/>
            </a:lvl2pPr>
            <a:lvl3pPr marL="0" indent="321241" algn="ctr">
              <a:spcBef>
                <a:spcPts val="0"/>
              </a:spcBef>
              <a:buSzTx/>
              <a:buNone/>
              <a:defRPr sz="2600"/>
            </a:lvl3pPr>
            <a:lvl4pPr marL="0" indent="481865" algn="ctr">
              <a:spcBef>
                <a:spcPts val="0"/>
              </a:spcBef>
              <a:buSzTx/>
              <a:buNone/>
              <a:defRPr sz="2600"/>
            </a:lvl4pPr>
            <a:lvl5pPr marL="0" indent="642486"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82"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723805" y="446484"/>
            <a:ext cx="3750469" cy="5777508"/>
          </a:xfrm>
          <a:prstGeom prst="rect">
            <a:avLst/>
          </a:prstGeom>
        </p:spPr>
        <p:txBody>
          <a:bodyPr lIns="64248" tIns="32123" rIns="64248" bIns="32123" anchor="t">
            <a:noAutofit/>
          </a:bodyPr>
          <a:lstStyle/>
          <a:p>
            <a:endParaRPr/>
          </a:p>
        </p:txBody>
      </p:sp>
      <p:sp>
        <p:nvSpPr>
          <p:cNvPr id="39" name="Title Text"/>
          <p:cNvSpPr txBox="1">
            <a:spLocks noGrp="1"/>
          </p:cNvSpPr>
          <p:nvPr>
            <p:ph type="title"/>
          </p:nvPr>
        </p:nvSpPr>
        <p:spPr>
          <a:xfrm>
            <a:off x="669726" y="446484"/>
            <a:ext cx="3750469" cy="2803922"/>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669726" y="3321844"/>
            <a:ext cx="3750469" cy="2893219"/>
          </a:xfrm>
          <a:prstGeom prst="rect">
            <a:avLst/>
          </a:prstGeom>
        </p:spPr>
        <p:txBody>
          <a:bodyPr anchor="t"/>
          <a:lstStyle>
            <a:lvl1pPr marL="0" indent="0" algn="ctr">
              <a:spcBef>
                <a:spcPts val="0"/>
              </a:spcBef>
              <a:buSzTx/>
              <a:buNone/>
              <a:defRPr sz="2600"/>
            </a:lvl1pPr>
            <a:lvl2pPr marL="0" indent="160622" algn="ctr">
              <a:spcBef>
                <a:spcPts val="0"/>
              </a:spcBef>
              <a:buSzTx/>
              <a:buNone/>
              <a:defRPr sz="2600"/>
            </a:lvl2pPr>
            <a:lvl3pPr marL="0" indent="321241" algn="ctr">
              <a:spcBef>
                <a:spcPts val="0"/>
              </a:spcBef>
              <a:buSzTx/>
              <a:buNone/>
              <a:defRPr sz="2600"/>
            </a:lvl3pPr>
            <a:lvl4pPr marL="0" indent="481865" algn="ctr">
              <a:spcBef>
                <a:spcPts val="0"/>
              </a:spcBef>
              <a:buSzTx/>
              <a:buNone/>
              <a:defRPr sz="2600"/>
            </a:lvl4pPr>
            <a:lvl5pPr marL="0" indent="642486"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E63286DE-27CE-BF48-8189-DDE2CBFDB9DE}" type="datetime1">
              <a:rPr lang="en-US" smtClean="0"/>
              <a:t>7/16/18</a:t>
            </a:fld>
            <a:endParaRPr lang="en-US" dirty="0"/>
          </a:p>
        </p:txBody>
      </p:sp>
      <p:sp>
        <p:nvSpPr>
          <p:cNvPr id="4" name="Footer Placeholder 3"/>
          <p:cNvSpPr>
            <a:spLocks noGrp="1"/>
          </p:cNvSpPr>
          <p:nvPr>
            <p:ph type="ftr" sz="quarter" idx="11"/>
          </p:nvPr>
        </p:nvSpPr>
        <p:spPr>
          <a:xfrm>
            <a:off x="1530616" y="6504227"/>
            <a:ext cx="6260399" cy="242873"/>
          </a:xfrm>
        </p:spPr>
        <p:txBody>
          <a:bodyPr/>
          <a:lstStyle/>
          <a:p>
            <a:pPr>
              <a:defRPr/>
            </a:pPr>
            <a:r>
              <a:rPr lang="en-US"/>
              <a:t>Theoretical Physics at Fermilab</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lIns="91373" tIns="45687" rIns="91373" bIns="45687"/>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28822215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4723805" y="1821656"/>
            <a:ext cx="3750469" cy="4420195"/>
          </a:xfrm>
          <a:prstGeom prst="rect">
            <a:avLst/>
          </a:prstGeom>
        </p:spPr>
        <p:txBody>
          <a:bodyPr lIns="64248" tIns="32123" rIns="64248" bIns="32123"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69726" y="1821656"/>
            <a:ext cx="3750469" cy="4420195"/>
          </a:xfrm>
          <a:prstGeom prst="rect">
            <a:avLst/>
          </a:prstGeom>
        </p:spPr>
        <p:txBody>
          <a:bodyPr/>
          <a:lstStyle>
            <a:lvl1pPr marL="240935" indent="-240935">
              <a:spcBef>
                <a:spcPts val="2250"/>
              </a:spcBef>
              <a:defRPr sz="2000"/>
            </a:lvl1pPr>
            <a:lvl2pPr marL="481865" indent="-240935">
              <a:spcBef>
                <a:spcPts val="2250"/>
              </a:spcBef>
              <a:defRPr sz="2000"/>
            </a:lvl2pPr>
            <a:lvl3pPr marL="722798" indent="-240935">
              <a:spcBef>
                <a:spcPts val="2250"/>
              </a:spcBef>
              <a:defRPr sz="2000"/>
            </a:lvl3pPr>
            <a:lvl4pPr marL="963727" indent="-240935">
              <a:spcBef>
                <a:spcPts val="2250"/>
              </a:spcBef>
              <a:defRPr sz="2000"/>
            </a:lvl4pPr>
            <a:lvl5pPr marL="1204663" indent="-240935">
              <a:spcBef>
                <a:spcPts val="225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39478" y="6536544"/>
            <a:ext cx="264585" cy="245255"/>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7" y="892982"/>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723805" y="3580805"/>
            <a:ext cx="3750469" cy="2652117"/>
          </a:xfrm>
          <a:prstGeom prst="rect">
            <a:avLst/>
          </a:prstGeom>
        </p:spPr>
        <p:txBody>
          <a:bodyPr lIns="64248" tIns="32123" rIns="64248" bIns="32123" anchor="t">
            <a:noAutofit/>
          </a:bodyPr>
          <a:lstStyle/>
          <a:p>
            <a:endParaRPr/>
          </a:p>
        </p:txBody>
      </p:sp>
      <p:sp>
        <p:nvSpPr>
          <p:cNvPr id="84" name="Image"/>
          <p:cNvSpPr>
            <a:spLocks noGrp="1"/>
          </p:cNvSpPr>
          <p:nvPr>
            <p:ph type="pic" sz="quarter" idx="14"/>
          </p:nvPr>
        </p:nvSpPr>
        <p:spPr>
          <a:xfrm>
            <a:off x="4723805" y="625078"/>
            <a:ext cx="3750469" cy="2652117"/>
          </a:xfrm>
          <a:prstGeom prst="rect">
            <a:avLst/>
          </a:prstGeom>
        </p:spPr>
        <p:txBody>
          <a:bodyPr lIns="64248" tIns="32123" rIns="64248" bIns="32123" anchor="t">
            <a:noAutofit/>
          </a:bodyPr>
          <a:lstStyle/>
          <a:p>
            <a:endParaRPr/>
          </a:p>
        </p:txBody>
      </p:sp>
      <p:sp>
        <p:nvSpPr>
          <p:cNvPr id="85" name="Image"/>
          <p:cNvSpPr>
            <a:spLocks noGrp="1"/>
          </p:cNvSpPr>
          <p:nvPr>
            <p:ph type="pic" sz="half" idx="15"/>
          </p:nvPr>
        </p:nvSpPr>
        <p:spPr>
          <a:xfrm>
            <a:off x="669726" y="625078"/>
            <a:ext cx="3750469" cy="5607844"/>
          </a:xfrm>
          <a:prstGeom prst="rect">
            <a:avLst/>
          </a:prstGeom>
        </p:spPr>
        <p:txBody>
          <a:bodyPr lIns="64248" tIns="32123" rIns="64248" bIns="32123"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892982" y="4473774"/>
            <a:ext cx="7358063" cy="333742"/>
          </a:xfrm>
          <a:prstGeom prst="rect">
            <a:avLst/>
          </a:prstGeom>
        </p:spPr>
        <p:txBody>
          <a:bodyPr anchor="t">
            <a:spAutoFit/>
          </a:bodyPr>
          <a:lstStyle>
            <a:lvl1pPr marL="0" indent="0" algn="ctr">
              <a:spcBef>
                <a:spcPts val="0"/>
              </a:spcBef>
              <a:buSzTx/>
              <a:buNone/>
              <a:defRPr sz="1700" i="1"/>
            </a:lvl1pPr>
          </a:lstStyle>
          <a:p>
            <a:r>
              <a:t>–Johnny Appleseed</a:t>
            </a:r>
          </a:p>
        </p:txBody>
      </p:sp>
      <p:sp>
        <p:nvSpPr>
          <p:cNvPr id="94" name="“Type a quote here.”"/>
          <p:cNvSpPr txBox="1">
            <a:spLocks noGrp="1"/>
          </p:cNvSpPr>
          <p:nvPr>
            <p:ph type="body" sz="quarter" idx="14"/>
          </p:nvPr>
        </p:nvSpPr>
        <p:spPr>
          <a:xfrm>
            <a:off x="892982" y="2993957"/>
            <a:ext cx="7358063" cy="441463"/>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9144000" cy="6858000"/>
          </a:xfrm>
          <a:prstGeom prst="rect">
            <a:avLst/>
          </a:prstGeom>
        </p:spPr>
        <p:txBody>
          <a:bodyPr lIns="64248" tIns="32123" rIns="64248" bIns="32123"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7" name="Presenter’s Name [20pt Reg]…"/>
          <p:cNvSpPr txBox="1">
            <a:spLocks noGrp="1"/>
          </p:cNvSpPr>
          <p:nvPr>
            <p:ph type="body" sz="quarter" idx="13"/>
          </p:nvPr>
        </p:nvSpPr>
        <p:spPr>
          <a:xfrm>
            <a:off x="287059" y="4869217"/>
            <a:ext cx="7112565" cy="1134865"/>
          </a:xfrm>
          <a:prstGeom prst="rect">
            <a:avLst/>
          </a:prstGeom>
        </p:spPr>
        <p:txBody>
          <a:bodyPr lIns="0" tIns="0" rIns="0" bIns="0" anchor="t">
            <a:noAutofit/>
          </a:bodyPr>
          <a:lstStyle>
            <a:lvl1pPr marL="0" indent="0" defTabSz="321457">
              <a:lnSpc>
                <a:spcPct val="120000"/>
              </a:lnSpc>
              <a:spcBef>
                <a:spcPts val="0"/>
              </a:spcBef>
              <a:buSzTx/>
              <a:buNone/>
              <a:defRPr sz="2400">
                <a:solidFill>
                  <a:srgbClr val="0061A8"/>
                </a:solidFill>
                <a:uFill>
                  <a:solidFill>
                    <a:srgbClr val="074184"/>
                  </a:solidFill>
                </a:uFill>
                <a:latin typeface="Helvetica"/>
                <a:ea typeface="Helvetica"/>
                <a:cs typeface="Helvetica"/>
                <a:sym typeface="Helvetica"/>
              </a:defRPr>
            </a:lvl1pPr>
          </a:lstStyle>
          <a:p>
            <a:pPr marL="0" indent="0" defTabSz="457200">
              <a:lnSpc>
                <a:spcPct val="120000"/>
              </a:lnSpc>
              <a:spcBef>
                <a:spcPts val="0"/>
              </a:spcBef>
              <a:buSzTx/>
              <a:buNone/>
              <a:defRPr sz="2400">
                <a:solidFill>
                  <a:srgbClr val="0061A8"/>
                </a:solidFill>
                <a:uFill>
                  <a:solidFill>
                    <a:srgbClr val="074184"/>
                  </a:solidFill>
                </a:uFill>
                <a:latin typeface="Helvetica"/>
                <a:ea typeface="Helvetica"/>
                <a:cs typeface="Helvetica"/>
                <a:sym typeface="Helvetica"/>
              </a:defRPr>
            </a:pPr>
            <a:r>
              <a:t>Presenter’s Name [20pt Reg]</a:t>
            </a:r>
          </a:p>
          <a:p>
            <a:pPr marL="0" indent="0" defTabSz="457200">
              <a:lnSpc>
                <a:spcPct val="120000"/>
              </a:lnSpc>
              <a:spcBef>
                <a:spcPts val="0"/>
              </a:spcBef>
              <a:buSzTx/>
              <a:buNone/>
              <a:defRPr sz="2400">
                <a:solidFill>
                  <a:srgbClr val="0061A8"/>
                </a:solidFill>
                <a:uFill>
                  <a:solidFill>
                    <a:srgbClr val="074184"/>
                  </a:solidFill>
                </a:uFill>
                <a:latin typeface="Helvetica"/>
                <a:ea typeface="Helvetica"/>
                <a:cs typeface="Helvetica"/>
                <a:sym typeface="Helvetica"/>
              </a:defRPr>
            </a:pPr>
            <a:r>
              <a:t>Meeting Title</a:t>
            </a:r>
          </a:p>
          <a:p>
            <a:pPr marL="0" indent="0" defTabSz="457200">
              <a:lnSpc>
                <a:spcPct val="120000"/>
              </a:lnSpc>
              <a:spcBef>
                <a:spcPts val="0"/>
              </a:spcBef>
              <a:buSzTx/>
              <a:buNone/>
              <a:defRPr sz="2400">
                <a:solidFill>
                  <a:srgbClr val="0061A8"/>
                </a:solidFill>
                <a:uFill>
                  <a:solidFill>
                    <a:srgbClr val="074184"/>
                  </a:solidFill>
                </a:uFill>
                <a:latin typeface="Helvetica"/>
                <a:ea typeface="Helvetica"/>
                <a:cs typeface="Helvetica"/>
                <a:sym typeface="Helvetica"/>
              </a:defRPr>
            </a:pPr>
            <a:r>
              <a:t>Day Month Year</a:t>
            </a:r>
          </a:p>
        </p:txBody>
      </p:sp>
      <p:sp>
        <p:nvSpPr>
          <p:cNvPr id="118" name="Presentation title [32pt bold – Use the font Helvetica or Arial in this template]"/>
          <p:cNvSpPr txBox="1">
            <a:spLocks noGrp="1"/>
          </p:cNvSpPr>
          <p:nvPr>
            <p:ph type="body" sz="quarter" idx="14"/>
          </p:nvPr>
        </p:nvSpPr>
        <p:spPr>
          <a:xfrm>
            <a:off x="287059" y="3895491"/>
            <a:ext cx="8236226" cy="900603"/>
          </a:xfrm>
          <a:prstGeom prst="rect">
            <a:avLst/>
          </a:prstGeom>
        </p:spPr>
        <p:txBody>
          <a:bodyPr lIns="0" tIns="0" rIns="0" bIns="0">
            <a:noAutofit/>
          </a:bodyPr>
          <a:lstStyle>
            <a:lvl1pPr marL="0" indent="0" defTabSz="321241">
              <a:spcBef>
                <a:spcPts val="0"/>
              </a:spcBef>
              <a:buSzTx/>
              <a:buNone/>
              <a:defRPr sz="2500" b="1">
                <a:solidFill>
                  <a:srgbClr val="0061A8"/>
                </a:solidFill>
                <a:uFill>
                  <a:solidFill>
                    <a:srgbClr val="074184"/>
                  </a:solidFill>
                </a:uFill>
                <a:latin typeface="Helvetica"/>
                <a:ea typeface="Helvetica"/>
                <a:cs typeface="Helvetica"/>
                <a:sym typeface="Helvetica"/>
              </a:defRPr>
            </a:lvl1pPr>
          </a:lstStyle>
          <a:p>
            <a:r>
              <a:t>Presentation title [32pt bold – Use the font Helvetica or Arial in this template]</a:t>
            </a:r>
          </a:p>
        </p:txBody>
      </p:sp>
      <p:pic>
        <p:nvPicPr>
          <p:cNvPr id="119" name="14-0218-16D.lr.jpg" descr="14-0218-16D.lr.jpg"/>
          <p:cNvPicPr>
            <a:picLocks noChangeAspect="1"/>
          </p:cNvPicPr>
          <p:nvPr/>
        </p:nvPicPr>
        <p:blipFill>
          <a:blip r:embed="rId2">
            <a:extLst/>
          </a:blip>
          <a:srcRect t="19839" b="26627"/>
          <a:stretch>
            <a:fillRect/>
          </a:stretch>
        </p:blipFill>
        <p:spPr>
          <a:xfrm>
            <a:off x="-30688" y="474146"/>
            <a:ext cx="9196285" cy="3282015"/>
          </a:xfrm>
          <a:prstGeom prst="rect">
            <a:avLst/>
          </a:prstGeom>
          <a:ln w="12700">
            <a:miter lim="400000"/>
          </a:ln>
        </p:spPr>
      </p:pic>
      <p:pic>
        <p:nvPicPr>
          <p:cNvPr id="120" name="Image" descr="Image"/>
          <p:cNvPicPr>
            <a:picLocks noChangeAspect="1"/>
          </p:cNvPicPr>
          <p:nvPr/>
        </p:nvPicPr>
        <p:blipFill>
          <a:blip r:embed="rId3">
            <a:extLst/>
          </a:blip>
          <a:stretch>
            <a:fillRect/>
          </a:stretch>
        </p:blipFill>
        <p:spPr>
          <a:xfrm>
            <a:off x="-26142" y="-8132"/>
            <a:ext cx="9196284" cy="900602"/>
          </a:xfrm>
          <a:prstGeom prst="rect">
            <a:avLst/>
          </a:prstGeom>
          <a:ln w="12700">
            <a:miter lim="400000"/>
          </a:ln>
        </p:spPr>
      </p:pic>
      <p:sp>
        <p:nvSpPr>
          <p:cNvPr id="121" name="Slide Number"/>
          <p:cNvSpPr txBox="1">
            <a:spLocks noGrp="1"/>
          </p:cNvSpPr>
          <p:nvPr>
            <p:ph type="sldNum" sz="quarter" idx="2"/>
          </p:nvPr>
        </p:nvSpPr>
        <p:spPr>
          <a:xfrm>
            <a:off x="6553200" y="6356350"/>
            <a:ext cx="2133600" cy="143629"/>
          </a:xfrm>
          <a:prstGeom prst="rect">
            <a:avLst/>
          </a:prstGeom>
        </p:spPr>
        <p:txBody>
          <a:bodyPr wrap="square" lIns="0" tIns="0" rIns="0" bIns="0"/>
          <a:lstStyle>
            <a:lvl1pPr algn="l" defTabSz="321241">
              <a:lnSpc>
                <a:spcPct val="120000"/>
              </a:lnSpc>
              <a:defRPr sz="800">
                <a:solidFill>
                  <a:srgbClr val="003087"/>
                </a:solidFill>
                <a:uFill>
                  <a:solidFill>
                    <a:srgbClr val="074184"/>
                  </a:solidFill>
                </a:uFill>
                <a:latin typeface="Helvetica"/>
                <a:ea typeface="Helvetica"/>
                <a:cs typeface="Helvetica"/>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128" name="HeaderFooter_060314.png" descr="HeaderFooter_060314.png"/>
          <p:cNvPicPr>
            <a:picLocks noChangeAspect="1"/>
          </p:cNvPicPr>
          <p:nvPr/>
        </p:nvPicPr>
        <p:blipFill>
          <a:blip r:embed="rId2">
            <a:extLst/>
          </a:blip>
          <a:stretch>
            <a:fillRect/>
          </a:stretch>
        </p:blipFill>
        <p:spPr>
          <a:xfrm>
            <a:off x="-1" y="-1"/>
            <a:ext cx="9144001" cy="6858001"/>
          </a:xfrm>
          <a:prstGeom prst="rect">
            <a:avLst/>
          </a:prstGeom>
          <a:ln w="12700">
            <a:miter lim="400000"/>
          </a:ln>
        </p:spPr>
      </p:pic>
      <p:sp>
        <p:nvSpPr>
          <p:cNvPr id="129" name="Title Text"/>
          <p:cNvSpPr txBox="1">
            <a:spLocks noGrp="1"/>
          </p:cNvSpPr>
          <p:nvPr>
            <p:ph type="title"/>
          </p:nvPr>
        </p:nvSpPr>
        <p:spPr>
          <a:xfrm>
            <a:off x="228613" y="168275"/>
            <a:ext cx="8686801" cy="576072"/>
          </a:xfrm>
          <a:prstGeom prst="rect">
            <a:avLst/>
          </a:prstGeom>
        </p:spPr>
        <p:txBody>
          <a:bodyPr lIns="0" tIns="0" rIns="0" bIns="0" anchor="b">
            <a:noAutofit/>
          </a:bodyPr>
          <a:lstStyle>
            <a:lvl1pPr algn="l" defTabSz="456876">
              <a:defRPr sz="2700" b="1">
                <a:solidFill>
                  <a:srgbClr val="0061A8"/>
                </a:solidFill>
                <a:uFill>
                  <a:solidFill>
                    <a:srgbClr val="074184"/>
                  </a:solidFill>
                </a:uFill>
                <a:latin typeface="Helvetica"/>
                <a:ea typeface="Helvetica"/>
                <a:cs typeface="Helvetica"/>
                <a:sym typeface="Helvetica"/>
              </a:defRPr>
            </a:lvl1pPr>
          </a:lstStyle>
          <a:p>
            <a:r>
              <a:t>Title Text</a:t>
            </a:r>
          </a:p>
        </p:txBody>
      </p:sp>
      <p:sp>
        <p:nvSpPr>
          <p:cNvPr id="130" name="Body Level One…"/>
          <p:cNvSpPr txBox="1">
            <a:spLocks noGrp="1"/>
          </p:cNvSpPr>
          <p:nvPr>
            <p:ph type="body" idx="1"/>
          </p:nvPr>
        </p:nvSpPr>
        <p:spPr>
          <a:xfrm>
            <a:off x="228613" y="1022363"/>
            <a:ext cx="8686801" cy="5029201"/>
          </a:xfrm>
          <a:prstGeom prst="rect">
            <a:avLst/>
          </a:prstGeom>
        </p:spPr>
        <p:txBody>
          <a:bodyPr lIns="0" tIns="0" rIns="0" bIns="0" anchor="t">
            <a:noAutofit/>
          </a:bodyPr>
          <a:lstStyle>
            <a:lvl1pPr marL="227546" indent="-227546" defTabSz="456876">
              <a:spcBef>
                <a:spcPts val="422"/>
              </a:spcBef>
              <a:buSzPct val="100000"/>
              <a:buFont typeface="Arial"/>
              <a:defRPr sz="2400">
                <a:solidFill>
                  <a:srgbClr val="515151"/>
                </a:solidFill>
                <a:uFill>
                  <a:solidFill>
                    <a:srgbClr val="595959"/>
                  </a:solidFill>
                </a:uFill>
                <a:latin typeface="Helvetica"/>
                <a:ea typeface="Helvetica"/>
                <a:cs typeface="Helvetica"/>
                <a:sym typeface="Helvetica"/>
              </a:defRPr>
            </a:lvl1pPr>
            <a:lvl2pPr marL="379656" indent="-219030" defTabSz="456876">
              <a:spcBef>
                <a:spcPts val="422"/>
              </a:spcBef>
              <a:buSzPct val="100000"/>
              <a:buFont typeface="Arial"/>
              <a:buChar char="-"/>
              <a:defRPr sz="2100">
                <a:solidFill>
                  <a:srgbClr val="515151"/>
                </a:solidFill>
                <a:uFill>
                  <a:solidFill>
                    <a:srgbClr val="595959"/>
                  </a:solidFill>
                </a:uFill>
                <a:latin typeface="Helvetica"/>
                <a:ea typeface="Helvetica"/>
                <a:cs typeface="Helvetica"/>
                <a:sym typeface="Helvetica"/>
              </a:defRPr>
            </a:lvl2pPr>
            <a:lvl3pPr marL="523624" indent="-202384" defTabSz="456876">
              <a:spcBef>
                <a:spcPts val="422"/>
              </a:spcBef>
              <a:buSzPct val="100000"/>
              <a:buFont typeface="Arial"/>
              <a:defRPr sz="2000">
                <a:solidFill>
                  <a:srgbClr val="515151"/>
                </a:solidFill>
                <a:uFill>
                  <a:solidFill>
                    <a:srgbClr val="595959"/>
                  </a:solidFill>
                </a:uFill>
                <a:latin typeface="Helvetica"/>
                <a:ea typeface="Helvetica"/>
                <a:cs typeface="Helvetica"/>
                <a:sym typeface="Helvetica"/>
              </a:defRPr>
            </a:lvl3pPr>
            <a:lvl4pPr marL="696030" indent="-214162" defTabSz="456876">
              <a:spcBef>
                <a:spcPts val="422"/>
              </a:spcBef>
              <a:buSzPct val="100000"/>
              <a:buFont typeface="Arial"/>
              <a:buChar char="-"/>
              <a:defRPr sz="1700">
                <a:solidFill>
                  <a:srgbClr val="515151"/>
                </a:solidFill>
                <a:uFill>
                  <a:solidFill>
                    <a:srgbClr val="595959"/>
                  </a:solidFill>
                </a:uFill>
                <a:latin typeface="Helvetica"/>
                <a:ea typeface="Helvetica"/>
                <a:cs typeface="Helvetica"/>
                <a:sym typeface="Helvetica"/>
              </a:defRPr>
            </a:lvl4pPr>
            <a:lvl5pPr marL="856648" indent="-214162" defTabSz="456876">
              <a:spcBef>
                <a:spcPts val="422"/>
              </a:spcBef>
              <a:buSzPct val="100000"/>
              <a:buFont typeface="Arial"/>
              <a:defRPr sz="1700">
                <a:solidFill>
                  <a:srgbClr val="515151"/>
                </a:solidFill>
                <a:uFill>
                  <a:solidFill>
                    <a:srgbClr val="595959"/>
                  </a:solidFill>
                </a:u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graphicFrame>
        <p:nvGraphicFramePr>
          <p:cNvPr id="131" name="Table"/>
          <p:cNvGraphicFramePr/>
          <p:nvPr>
            <p:extLst>
              <p:ext uri="{D42A27DB-BD31-4B8C-83A1-F6EECF244321}">
                <p14:modId xmlns:p14="http://schemas.microsoft.com/office/powerpoint/2010/main" val="1573223484"/>
              </p:ext>
            </p:extLst>
          </p:nvPr>
        </p:nvGraphicFramePr>
        <p:xfrm>
          <a:off x="777252" y="6510528"/>
          <a:ext cx="6808429" cy="303490"/>
        </p:xfrm>
        <a:graphic>
          <a:graphicData uri="http://schemas.openxmlformats.org/drawingml/2006/table">
            <a:tbl>
              <a:tblPr/>
              <a:tblGrid>
                <a:gridCol w="5219144"/>
                <a:gridCol w="1589285"/>
              </a:tblGrid>
              <a:tr h="303490">
                <a:tc>
                  <a:txBody>
                    <a:bodyPr/>
                    <a:lstStyle/>
                    <a:p>
                      <a:pPr algn="l" defTabSz="650240">
                        <a:lnSpc>
                          <a:spcPct val="120000"/>
                        </a:lnSpc>
                        <a:defRPr sz="1800"/>
                      </a:pPr>
                      <a:r>
                        <a:rPr sz="1100" dirty="0">
                          <a:solidFill>
                            <a:srgbClr val="0061A8"/>
                          </a:solidFill>
                          <a:uFill>
                            <a:solidFill>
                              <a:srgbClr val="154D81"/>
                            </a:solidFill>
                          </a:uFill>
                          <a:latin typeface="Helvetica"/>
                          <a:ea typeface="Helvetica"/>
                          <a:cs typeface="Helvetica"/>
                          <a:sym typeface="Helvetica"/>
                        </a:rPr>
                        <a:t>Cosmic </a:t>
                      </a:r>
                      <a:r>
                        <a:rPr lang="en-US" sz="1100" dirty="0" smtClean="0">
                          <a:solidFill>
                            <a:srgbClr val="0061A8"/>
                          </a:solidFill>
                          <a:uFill>
                            <a:solidFill>
                              <a:srgbClr val="154D81"/>
                            </a:solidFill>
                          </a:uFill>
                          <a:latin typeface="Helvetica"/>
                          <a:ea typeface="Helvetica"/>
                          <a:cs typeface="Helvetica"/>
                          <a:sym typeface="Helvetica"/>
                        </a:rPr>
                        <a:t>Frontier</a:t>
                      </a:r>
                      <a:r>
                        <a:rPr lang="en-US" sz="1100" baseline="0" dirty="0" smtClean="0">
                          <a:solidFill>
                            <a:srgbClr val="0061A8"/>
                          </a:solidFill>
                          <a:uFill>
                            <a:solidFill>
                              <a:srgbClr val="154D81"/>
                            </a:solidFill>
                          </a:uFill>
                          <a:latin typeface="Helvetica"/>
                          <a:ea typeface="Helvetica"/>
                          <a:cs typeface="Helvetica"/>
                          <a:sym typeface="Helvetica"/>
                        </a:rPr>
                        <a:t> Planning</a:t>
                      </a:r>
                      <a:endParaRPr sz="1100" dirty="0">
                        <a:solidFill>
                          <a:srgbClr val="0061A8"/>
                        </a:solidFill>
                        <a:uFill>
                          <a:solidFill>
                            <a:srgbClr val="154D81"/>
                          </a:solidFill>
                        </a:uFill>
                        <a:latin typeface="Helvetica"/>
                        <a:ea typeface="Helvetica"/>
                        <a:cs typeface="Helvetica"/>
                        <a:sym typeface="Helvetica"/>
                      </a:endParaRP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tcPr>
                </a:tc>
                <a:tc>
                  <a:txBody>
                    <a:bodyPr/>
                    <a:lstStyle/>
                    <a:p>
                      <a:pPr algn="r" defTabSz="914400">
                        <a:defRPr sz="1800"/>
                      </a:pPr>
                      <a:r>
                        <a:rPr sz="1100" dirty="0" smtClean="0">
                          <a:solidFill>
                            <a:srgbClr val="0061A8"/>
                          </a:solidFill>
                          <a:uFill>
                            <a:solidFill>
                              <a:srgbClr val="154D81"/>
                            </a:solidFill>
                          </a:uFill>
                          <a:latin typeface="Helvetica"/>
                          <a:ea typeface="Helvetica"/>
                          <a:cs typeface="Helvetica"/>
                          <a:sym typeface="Helvetica"/>
                        </a:rPr>
                        <a:t>0</a:t>
                      </a:r>
                      <a:r>
                        <a:rPr lang="en-US" sz="1100" dirty="0" smtClean="0">
                          <a:solidFill>
                            <a:srgbClr val="0061A8"/>
                          </a:solidFill>
                          <a:uFill>
                            <a:solidFill>
                              <a:srgbClr val="154D81"/>
                            </a:solidFill>
                          </a:uFill>
                          <a:latin typeface="Helvetica"/>
                          <a:ea typeface="Helvetica"/>
                          <a:cs typeface="Helvetica"/>
                          <a:sym typeface="Helvetica"/>
                        </a:rPr>
                        <a:t>7</a:t>
                      </a:r>
                      <a:r>
                        <a:rPr sz="1100" dirty="0" smtClean="0">
                          <a:solidFill>
                            <a:srgbClr val="0061A8"/>
                          </a:solidFill>
                          <a:uFill>
                            <a:solidFill>
                              <a:srgbClr val="154D81"/>
                            </a:solidFill>
                          </a:uFill>
                          <a:latin typeface="Helvetica"/>
                          <a:ea typeface="Helvetica"/>
                          <a:cs typeface="Helvetica"/>
                          <a:sym typeface="Helvetica"/>
                        </a:rPr>
                        <a:t>/</a:t>
                      </a:r>
                      <a:r>
                        <a:rPr lang="en-US" sz="1100" dirty="0" smtClean="0">
                          <a:solidFill>
                            <a:srgbClr val="0061A8"/>
                          </a:solidFill>
                          <a:uFill>
                            <a:solidFill>
                              <a:srgbClr val="154D81"/>
                            </a:solidFill>
                          </a:uFill>
                          <a:latin typeface="Helvetica"/>
                          <a:ea typeface="Helvetica"/>
                          <a:cs typeface="Helvetica"/>
                          <a:sym typeface="Helvetica"/>
                        </a:rPr>
                        <a:t>18/</a:t>
                      </a:r>
                      <a:r>
                        <a:rPr sz="1100" dirty="0" smtClean="0">
                          <a:solidFill>
                            <a:srgbClr val="0061A8"/>
                          </a:solidFill>
                          <a:uFill>
                            <a:solidFill>
                              <a:srgbClr val="154D81"/>
                            </a:solidFill>
                          </a:uFill>
                          <a:latin typeface="Helvetica"/>
                          <a:ea typeface="Helvetica"/>
                          <a:cs typeface="Helvetica"/>
                          <a:sym typeface="Helvetica"/>
                        </a:rPr>
                        <a:t>18</a:t>
                      </a:r>
                      <a:endParaRPr sz="1100" dirty="0">
                        <a:solidFill>
                          <a:srgbClr val="0061A8"/>
                        </a:solidFill>
                        <a:uFill>
                          <a:solidFill>
                            <a:srgbClr val="154D81"/>
                          </a:solidFill>
                        </a:uFill>
                        <a:latin typeface="Helvetica"/>
                        <a:ea typeface="Helvetica"/>
                        <a:cs typeface="Helvetica"/>
                        <a:sym typeface="Helvetica"/>
                      </a:endParaRP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tcPr>
                </a:tc>
              </a:tr>
            </a:tbl>
          </a:graphicData>
        </a:graphic>
      </p:graphicFrame>
      <p:sp>
        <p:nvSpPr>
          <p:cNvPr id="132" name="Slide Number"/>
          <p:cNvSpPr txBox="1">
            <a:spLocks noGrp="1"/>
          </p:cNvSpPr>
          <p:nvPr>
            <p:ph type="sldNum" sz="quarter" idx="2"/>
          </p:nvPr>
        </p:nvSpPr>
        <p:spPr>
          <a:xfrm>
            <a:off x="228600" y="6515100"/>
            <a:ext cx="447676" cy="201978"/>
          </a:xfrm>
          <a:prstGeom prst="rect">
            <a:avLst/>
          </a:prstGeom>
        </p:spPr>
        <p:txBody>
          <a:bodyPr wrap="square" lIns="0" tIns="0" rIns="0" bIns="0"/>
          <a:lstStyle>
            <a:lvl1pPr algn="l" defTabSz="456876">
              <a:lnSpc>
                <a:spcPct val="120000"/>
              </a:lnSpc>
              <a:defRPr>
                <a:solidFill>
                  <a:srgbClr val="0061A8"/>
                </a:solidFill>
                <a:uFill>
                  <a:solidFill>
                    <a:srgbClr val="074184"/>
                  </a:solidFill>
                </a:uFill>
                <a:latin typeface="Helvetica"/>
                <a:ea typeface="Helvetica"/>
                <a:cs typeface="Helvetica"/>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FFFFFF">
            <a:alpha val="0"/>
          </a:srgbClr>
        </a:solidFill>
        <a:effectLst/>
      </p:bgPr>
    </p:bg>
    <p:spTree>
      <p:nvGrpSpPr>
        <p:cNvPr id="1" name=""/>
        <p:cNvGrpSpPr/>
        <p:nvPr/>
      </p:nvGrpSpPr>
      <p:grpSpPr>
        <a:xfrm>
          <a:off x="0" y="0"/>
          <a:ext cx="0" cy="0"/>
          <a:chOff x="0" y="0"/>
          <a:chExt cx="0" cy="0"/>
        </a:xfrm>
      </p:grpSpPr>
      <p:grpSp>
        <p:nvGrpSpPr>
          <p:cNvPr id="141" name="Group 8"/>
          <p:cNvGrpSpPr/>
          <p:nvPr/>
        </p:nvGrpSpPr>
        <p:grpSpPr>
          <a:xfrm>
            <a:off x="215899" y="6258876"/>
            <a:ext cx="8699502" cy="197991"/>
            <a:chOff x="0" y="0"/>
            <a:chExt cx="12372623" cy="281585"/>
          </a:xfrm>
        </p:grpSpPr>
        <p:sp>
          <p:nvSpPr>
            <p:cNvPr id="139" name="Straight Connector 9"/>
            <p:cNvSpPr/>
            <p:nvPr/>
          </p:nvSpPr>
          <p:spPr>
            <a:xfrm>
              <a:off x="-1" y="147726"/>
              <a:ext cx="10722087" cy="1"/>
            </a:xfrm>
            <a:prstGeom prst="line">
              <a:avLst/>
            </a:prstGeom>
            <a:noFill/>
            <a:ln w="101600" cap="flat">
              <a:solidFill>
                <a:srgbClr val="99D6EA"/>
              </a:solidFill>
              <a:prstDash val="solid"/>
              <a:round/>
            </a:ln>
            <a:effectLst/>
          </p:spPr>
          <p:txBody>
            <a:bodyPr wrap="square" lIns="65023" tIns="65023" rIns="65023" bIns="65023" numCol="1" anchor="t">
              <a:noAutofit/>
            </a:bodyPr>
            <a:lstStyle/>
            <a:p>
              <a:pPr defTabSz="913758" fontAlgn="auto" hangingPunct="0">
                <a:spcBef>
                  <a:spcPts val="0"/>
                </a:spcBef>
                <a:spcAft>
                  <a:spcPts val="0"/>
                </a:spcAft>
                <a:defRPr b="0">
                  <a:solidFill>
                    <a:srgbClr val="003087"/>
                  </a:solidFill>
                  <a:latin typeface="Calibri"/>
                  <a:ea typeface="Calibri"/>
                  <a:cs typeface="Calibri"/>
                  <a:sym typeface="Calibri"/>
                </a:defRPr>
              </a:pPr>
              <a:endParaRPr sz="1700" kern="0">
                <a:solidFill>
                  <a:srgbClr val="003087"/>
                </a:solidFill>
                <a:latin typeface="Calibri"/>
                <a:ea typeface="Calibri"/>
                <a:cs typeface="Calibri"/>
                <a:sym typeface="Calibri"/>
              </a:endParaRPr>
            </a:p>
          </p:txBody>
        </p:sp>
        <p:pic>
          <p:nvPicPr>
            <p:cNvPr id="140" name="Picture 6" descr="Picture 6"/>
            <p:cNvPicPr>
              <a:picLocks noChangeAspect="1"/>
            </p:cNvPicPr>
            <p:nvPr/>
          </p:nvPicPr>
          <p:blipFill>
            <a:blip r:embed="rId2">
              <a:extLst/>
            </a:blip>
            <a:stretch>
              <a:fillRect/>
            </a:stretch>
          </p:blipFill>
          <p:spPr>
            <a:xfrm>
              <a:off x="10815694" y="0"/>
              <a:ext cx="1556929" cy="281586"/>
            </a:xfrm>
            <a:prstGeom prst="rect">
              <a:avLst/>
            </a:prstGeom>
            <a:ln w="12700" cap="flat">
              <a:noFill/>
              <a:miter lim="400000"/>
            </a:ln>
            <a:effectLst/>
          </p:spPr>
        </p:pic>
      </p:grpSp>
      <p:sp>
        <p:nvSpPr>
          <p:cNvPr id="142" name="Title Text"/>
          <p:cNvSpPr txBox="1">
            <a:spLocks noGrp="1"/>
          </p:cNvSpPr>
          <p:nvPr>
            <p:ph type="title"/>
          </p:nvPr>
        </p:nvSpPr>
        <p:spPr>
          <a:xfrm>
            <a:off x="628663" y="365126"/>
            <a:ext cx="7886701" cy="1325564"/>
          </a:xfrm>
          <a:prstGeom prst="rect">
            <a:avLst/>
          </a:prstGeom>
        </p:spPr>
        <p:txBody>
          <a:bodyPr lIns="45687" tIns="45687" rIns="45687" bIns="45687" anchor="t"/>
          <a:lstStyle>
            <a:lvl1pPr algn="l" defTabSz="456876">
              <a:defRPr sz="1700" b="1">
                <a:solidFill>
                  <a:srgbClr val="2E5286"/>
                </a:solidFill>
                <a:latin typeface="Helvetica"/>
                <a:ea typeface="Helvetica"/>
                <a:cs typeface="Helvetica"/>
                <a:sym typeface="Helvetica"/>
              </a:defRPr>
            </a:lvl1pPr>
          </a:lstStyle>
          <a:p>
            <a:r>
              <a:t>Title Text</a:t>
            </a:r>
          </a:p>
        </p:txBody>
      </p:sp>
      <p:sp>
        <p:nvSpPr>
          <p:cNvPr id="143" name="Body Level One…"/>
          <p:cNvSpPr txBox="1">
            <a:spLocks noGrp="1"/>
          </p:cNvSpPr>
          <p:nvPr>
            <p:ph type="body" idx="1"/>
          </p:nvPr>
        </p:nvSpPr>
        <p:spPr>
          <a:xfrm>
            <a:off x="628663" y="1825625"/>
            <a:ext cx="7886701" cy="4351338"/>
          </a:xfrm>
          <a:prstGeom prst="rect">
            <a:avLst/>
          </a:prstGeom>
        </p:spPr>
        <p:txBody>
          <a:bodyPr lIns="45687" tIns="45687" rIns="45687" bIns="45687" anchor="t"/>
          <a:lstStyle>
            <a:lvl1pPr marL="321241" indent="-321241" defTabSz="456876">
              <a:spcBef>
                <a:spcPts val="422"/>
              </a:spcBef>
              <a:buSzPct val="100000"/>
              <a:buFont typeface="Arial"/>
              <a:defRPr sz="1700">
                <a:solidFill>
                  <a:srgbClr val="7F7F7F"/>
                </a:solidFill>
                <a:latin typeface="Helvetica"/>
                <a:ea typeface="Helvetica"/>
                <a:cs typeface="Helvetica"/>
                <a:sym typeface="Helvetica"/>
              </a:defRPr>
            </a:lvl1pPr>
            <a:lvl2pPr marL="622408" indent="-301164" defTabSz="456876">
              <a:spcBef>
                <a:spcPts val="422"/>
              </a:spcBef>
              <a:buSzPct val="100000"/>
              <a:buFont typeface="Arial"/>
              <a:buChar char="–"/>
              <a:defRPr sz="1700">
                <a:solidFill>
                  <a:srgbClr val="7F7F7F"/>
                </a:solidFill>
                <a:latin typeface="Helvetica"/>
                <a:ea typeface="Helvetica"/>
                <a:cs typeface="Helvetica"/>
                <a:sym typeface="Helvetica"/>
              </a:defRPr>
            </a:lvl2pPr>
            <a:lvl3pPr marL="917838" indent="-275352" defTabSz="456876">
              <a:spcBef>
                <a:spcPts val="422"/>
              </a:spcBef>
              <a:buSzPct val="100000"/>
              <a:buFont typeface="Arial"/>
              <a:defRPr sz="1700">
                <a:solidFill>
                  <a:srgbClr val="7F7F7F"/>
                </a:solidFill>
                <a:latin typeface="Helvetica"/>
                <a:ea typeface="Helvetica"/>
                <a:cs typeface="Helvetica"/>
                <a:sym typeface="Helvetica"/>
              </a:defRPr>
            </a:lvl3pPr>
            <a:lvl4pPr marL="1284973" indent="-321241" defTabSz="456876">
              <a:spcBef>
                <a:spcPts val="422"/>
              </a:spcBef>
              <a:buSzPct val="100000"/>
              <a:buFont typeface="Arial"/>
              <a:buChar char="–"/>
              <a:defRPr sz="1700">
                <a:solidFill>
                  <a:srgbClr val="7F7F7F"/>
                </a:solidFill>
                <a:latin typeface="Helvetica"/>
                <a:ea typeface="Helvetica"/>
                <a:cs typeface="Helvetica"/>
                <a:sym typeface="Helvetica"/>
              </a:defRPr>
            </a:lvl4pPr>
            <a:lvl5pPr marL="1606216" indent="-321241" defTabSz="456876">
              <a:spcBef>
                <a:spcPts val="422"/>
              </a:spcBef>
              <a:buSzPct val="100000"/>
              <a:buFont typeface="Arial"/>
              <a:buChar char="»"/>
              <a:defRPr sz="1700">
                <a:solidFill>
                  <a:srgbClr val="7F7F7F"/>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44" name="Slide Number"/>
          <p:cNvSpPr txBox="1">
            <a:spLocks noGrp="1"/>
          </p:cNvSpPr>
          <p:nvPr>
            <p:ph type="sldNum" sz="quarter" idx="2"/>
          </p:nvPr>
        </p:nvSpPr>
        <p:spPr>
          <a:xfrm>
            <a:off x="222251" y="6504215"/>
            <a:ext cx="176323" cy="173124"/>
          </a:xfrm>
          <a:prstGeom prst="rect">
            <a:avLst/>
          </a:prstGeom>
        </p:spPr>
        <p:txBody>
          <a:bodyPr lIns="0" tIns="0" rIns="0" bIns="0"/>
          <a:lstStyle>
            <a:lvl1pPr algn="l" defTabSz="913758">
              <a:defRPr>
                <a:solidFill>
                  <a:srgbClr val="004C97"/>
                </a:solidFill>
                <a:latin typeface="Helvetica"/>
                <a:ea typeface="Helvetica"/>
                <a:cs typeface="Helvetica"/>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2DAF8220-FD7E-844D-A52B-61356956CA65}" type="datetime1">
              <a:rPr lang="en-US" smtClean="0"/>
              <a:t>7/16/18</a:t>
            </a:fld>
            <a:endParaRPr lang="en-US" dirty="0"/>
          </a:p>
        </p:txBody>
      </p:sp>
      <p:sp>
        <p:nvSpPr>
          <p:cNvPr id="4" name="Footer Placeholder 3"/>
          <p:cNvSpPr>
            <a:spLocks noGrp="1"/>
          </p:cNvSpPr>
          <p:nvPr>
            <p:ph type="ftr" sz="quarter" idx="11"/>
          </p:nvPr>
        </p:nvSpPr>
        <p:spPr>
          <a:xfrm>
            <a:off x="1530604" y="6504227"/>
            <a:ext cx="6272278" cy="242873"/>
          </a:xfrm>
        </p:spPr>
        <p:txBody>
          <a:bodyPr/>
          <a:lstStyle/>
          <a:p>
            <a:pPr>
              <a:defRPr/>
            </a:pPr>
            <a:r>
              <a:rPr lang="en-US"/>
              <a:t>Theoretical Physics at Fermilab</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lIns="91373" tIns="45687" rIns="91373" bIns="45687"/>
          <a:lstStyle>
            <a:lvl1pPr marL="0" indent="0">
              <a:buFontTx/>
              <a:buNone/>
              <a:defRPr sz="14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51" name="Title Text"/>
          <p:cNvSpPr txBox="1">
            <a:spLocks noGrp="1"/>
          </p:cNvSpPr>
          <p:nvPr>
            <p:ph type="title"/>
          </p:nvPr>
        </p:nvSpPr>
        <p:spPr>
          <a:xfrm>
            <a:off x="248789" y="178594"/>
            <a:ext cx="8751443" cy="870784"/>
          </a:xfrm>
          <a:prstGeom prst="rect">
            <a:avLst/>
          </a:prstGeom>
        </p:spPr>
        <p:txBody>
          <a:bodyPr>
            <a:noAutofit/>
          </a:bodyPr>
          <a:lstStyle>
            <a:lvl1pPr>
              <a:defRPr sz="3700" b="1" i="1">
                <a:solidFill>
                  <a:srgbClr val="002452"/>
                </a:solidFill>
                <a:latin typeface="Helvetica"/>
                <a:ea typeface="Helvetica"/>
                <a:cs typeface="Helvetica"/>
                <a:sym typeface="Helvetica"/>
              </a:defRPr>
            </a:lvl1pPr>
          </a:lstStyle>
          <a:p>
            <a:r>
              <a:t>Title Text</a:t>
            </a:r>
          </a:p>
        </p:txBody>
      </p:sp>
      <p:sp>
        <p:nvSpPr>
          <p:cNvPr id="152" name="Body Level One…"/>
          <p:cNvSpPr txBox="1">
            <a:spLocks noGrp="1"/>
          </p:cNvSpPr>
          <p:nvPr>
            <p:ph type="body" idx="1"/>
          </p:nvPr>
        </p:nvSpPr>
        <p:spPr>
          <a:xfrm>
            <a:off x="892982" y="1946685"/>
            <a:ext cx="7358063" cy="4018359"/>
          </a:xfrm>
          <a:prstGeom prst="rect">
            <a:avLst/>
          </a:prstGeom>
        </p:spPr>
        <p:txBody>
          <a:bodyPr>
            <a:noAutofit/>
          </a:bodyPr>
          <a:lstStyle>
            <a:lvl1pPr marL="374787" indent="-267701">
              <a:spcBef>
                <a:spcPts val="844"/>
              </a:spcBef>
              <a:buSzPct val="99000"/>
              <a:defRPr sz="2700">
                <a:latin typeface="Helvetica"/>
                <a:ea typeface="Helvetica"/>
                <a:cs typeface="Helvetica"/>
                <a:sym typeface="Helvetica"/>
              </a:defRPr>
            </a:lvl1pPr>
            <a:lvl2pPr marL="898717" indent="-363307">
              <a:spcBef>
                <a:spcPts val="844"/>
              </a:spcBef>
              <a:buSzPct val="100000"/>
              <a:defRPr>
                <a:latin typeface="Helvetica"/>
                <a:ea typeface="Helvetica"/>
                <a:cs typeface="Helvetica"/>
                <a:sym typeface="Helvetica"/>
              </a:defRPr>
            </a:lvl2pPr>
            <a:lvl3pPr marL="1211037" indent="-363307">
              <a:spcBef>
                <a:spcPts val="844"/>
              </a:spcBef>
              <a:buSzPct val="100000"/>
              <a:defRPr sz="2000">
                <a:latin typeface="Helvetica"/>
                <a:ea typeface="Helvetica"/>
                <a:cs typeface="Helvetica"/>
                <a:sym typeface="Helvetica"/>
              </a:defRPr>
            </a:lvl3pPr>
            <a:lvl4pPr marL="1523357" indent="-363307">
              <a:spcBef>
                <a:spcPts val="844"/>
              </a:spcBef>
              <a:buSzPct val="100000"/>
              <a:defRPr sz="2000">
                <a:latin typeface="Helvetica"/>
                <a:ea typeface="Helvetica"/>
                <a:cs typeface="Helvetica"/>
                <a:sym typeface="Helvetica"/>
              </a:defRPr>
            </a:lvl4pPr>
            <a:lvl5pPr marL="1835677" indent="-363307">
              <a:spcBef>
                <a:spcPts val="844"/>
              </a:spcBef>
              <a:buSzPct val="100000"/>
              <a:defRPr sz="2000">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53" name="Bradford Benson | CMB in 2026"/>
          <p:cNvSpPr txBox="1"/>
          <p:nvPr/>
        </p:nvSpPr>
        <p:spPr>
          <a:xfrm>
            <a:off x="5533230" y="6539818"/>
            <a:ext cx="5373690" cy="2143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defRPr sz="2000" b="0">
                <a:solidFill>
                  <a:srgbClr val="004C97"/>
                </a:solidFill>
                <a:latin typeface="Helvetica"/>
                <a:ea typeface="Helvetica"/>
                <a:cs typeface="Helvetica"/>
                <a:sym typeface="Helvetica"/>
              </a:defRPr>
            </a:lvl1pPr>
          </a:lstStyle>
          <a:p>
            <a:pPr fontAlgn="auto" hangingPunct="0">
              <a:spcBef>
                <a:spcPts val="0"/>
              </a:spcBef>
              <a:spcAft>
                <a:spcPts val="0"/>
              </a:spcAft>
              <a:defRPr sz="1800">
                <a:solidFill>
                  <a:srgbClr val="000000"/>
                </a:solidFill>
              </a:defRPr>
            </a:pPr>
            <a:r>
              <a:rPr sz="1400" kern="0"/>
              <a:t>Bradford Benson | CMB in 2026</a:t>
            </a:r>
          </a:p>
        </p:txBody>
      </p:sp>
      <p:sp>
        <p:nvSpPr>
          <p:cNvPr id="154" name="04/20/2018"/>
          <p:cNvSpPr txBox="1"/>
          <p:nvPr/>
        </p:nvSpPr>
        <p:spPr>
          <a:xfrm>
            <a:off x="4329906" y="6539818"/>
            <a:ext cx="1076326" cy="2143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457200">
              <a:defRPr sz="2000" b="0">
                <a:solidFill>
                  <a:srgbClr val="004C97"/>
                </a:solidFill>
                <a:latin typeface="Helvetica"/>
                <a:ea typeface="Helvetica"/>
                <a:cs typeface="Helvetica"/>
                <a:sym typeface="Helvetica"/>
              </a:defRPr>
            </a:lvl1pPr>
          </a:lstStyle>
          <a:p>
            <a:pPr fontAlgn="auto" hangingPunct="0">
              <a:spcBef>
                <a:spcPts val="0"/>
              </a:spcBef>
              <a:spcAft>
                <a:spcPts val="0"/>
              </a:spcAft>
              <a:defRPr sz="1800">
                <a:solidFill>
                  <a:srgbClr val="000000"/>
                </a:solidFill>
              </a:defRPr>
            </a:pPr>
            <a:r>
              <a:rPr sz="1400" kern="0"/>
              <a:t>04/20/2018</a:t>
            </a:r>
          </a:p>
        </p:txBody>
      </p:sp>
      <p:sp>
        <p:nvSpPr>
          <p:cNvPr id="155" name="Slide Number"/>
          <p:cNvSpPr txBox="1">
            <a:spLocks noGrp="1"/>
          </p:cNvSpPr>
          <p:nvPr>
            <p:ph type="sldNum" sz="quarter" idx="2"/>
          </p:nvPr>
        </p:nvSpPr>
        <p:spPr>
          <a:xfrm>
            <a:off x="8697268" y="6517483"/>
            <a:ext cx="277316" cy="272186"/>
          </a:xfrm>
          <a:prstGeom prst="rect">
            <a:avLst/>
          </a:prstGeom>
        </p:spPr>
        <p:txBody>
          <a:bodyPr/>
          <a:lstStyle>
            <a:lvl1pPr>
              <a:defRPr sz="1300">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81" y="1151930"/>
            <a:ext cx="7358063"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892981" y="3545086"/>
            <a:ext cx="7358063" cy="794742"/>
          </a:xfrm>
          <a:prstGeom prst="rect">
            <a:avLst/>
          </a:prstGeom>
        </p:spPr>
        <p:txBody>
          <a:bodyPr anchor="t"/>
          <a:lstStyle>
            <a:lvl1pPr marL="0" indent="0" algn="ctr">
              <a:spcBef>
                <a:spcPts val="0"/>
              </a:spcBef>
              <a:buSzTx/>
              <a:buNone/>
              <a:defRPr sz="2600"/>
            </a:lvl1pPr>
            <a:lvl2pPr marL="0" indent="160631" algn="ctr">
              <a:spcBef>
                <a:spcPts val="0"/>
              </a:spcBef>
              <a:buSzTx/>
              <a:buNone/>
              <a:defRPr sz="2600"/>
            </a:lvl2pPr>
            <a:lvl3pPr marL="0" indent="321258" algn="ctr">
              <a:spcBef>
                <a:spcPts val="0"/>
              </a:spcBef>
              <a:buSzTx/>
              <a:buNone/>
              <a:defRPr sz="2600"/>
            </a:lvl3pPr>
            <a:lvl4pPr marL="0" indent="481889" algn="ctr">
              <a:spcBef>
                <a:spcPts val="0"/>
              </a:spcBef>
              <a:buSzTx/>
              <a:buNone/>
              <a:defRPr sz="2600"/>
            </a:lvl4pPr>
            <a:lvl5pPr marL="0" indent="642519"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143000" y="473273"/>
            <a:ext cx="6858000" cy="4152305"/>
          </a:xfrm>
          <a:prstGeom prst="rect">
            <a:avLst/>
          </a:prstGeom>
        </p:spPr>
        <p:txBody>
          <a:bodyPr lIns="64251" tIns="32125" rIns="64251" bIns="32125" anchor="t">
            <a:noAutofit/>
          </a:bodyPr>
          <a:lstStyle/>
          <a:p>
            <a:endParaRPr/>
          </a:p>
        </p:txBody>
      </p:sp>
      <p:sp>
        <p:nvSpPr>
          <p:cNvPr id="21" name="Title Text"/>
          <p:cNvSpPr txBox="1">
            <a:spLocks noGrp="1"/>
          </p:cNvSpPr>
          <p:nvPr>
            <p:ph type="title"/>
          </p:nvPr>
        </p:nvSpPr>
        <p:spPr>
          <a:xfrm>
            <a:off x="892981" y="4723805"/>
            <a:ext cx="7358063"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892981" y="5732859"/>
            <a:ext cx="7358063" cy="794742"/>
          </a:xfrm>
          <a:prstGeom prst="rect">
            <a:avLst/>
          </a:prstGeom>
        </p:spPr>
        <p:txBody>
          <a:bodyPr anchor="t"/>
          <a:lstStyle>
            <a:lvl1pPr marL="0" indent="0" algn="ctr">
              <a:spcBef>
                <a:spcPts val="0"/>
              </a:spcBef>
              <a:buSzTx/>
              <a:buNone/>
              <a:defRPr sz="2600"/>
            </a:lvl1pPr>
            <a:lvl2pPr marL="0" indent="160631" algn="ctr">
              <a:spcBef>
                <a:spcPts val="0"/>
              </a:spcBef>
              <a:buSzTx/>
              <a:buNone/>
              <a:defRPr sz="2600"/>
            </a:lvl2pPr>
            <a:lvl3pPr marL="0" indent="321258" algn="ctr">
              <a:spcBef>
                <a:spcPts val="0"/>
              </a:spcBef>
              <a:buSzTx/>
              <a:buNone/>
              <a:defRPr sz="2600"/>
            </a:lvl3pPr>
            <a:lvl4pPr marL="0" indent="481889" algn="ctr">
              <a:spcBef>
                <a:spcPts val="0"/>
              </a:spcBef>
              <a:buSzTx/>
              <a:buNone/>
              <a:defRPr sz="2600"/>
            </a:lvl4pPr>
            <a:lvl5pPr marL="0" indent="642519"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81"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723805" y="446484"/>
            <a:ext cx="3750469" cy="5777508"/>
          </a:xfrm>
          <a:prstGeom prst="rect">
            <a:avLst/>
          </a:prstGeom>
        </p:spPr>
        <p:txBody>
          <a:bodyPr lIns="64251" tIns="32125" rIns="64251" bIns="32125" anchor="t">
            <a:noAutofit/>
          </a:bodyPr>
          <a:lstStyle/>
          <a:p>
            <a:endParaRPr/>
          </a:p>
        </p:txBody>
      </p:sp>
      <p:sp>
        <p:nvSpPr>
          <p:cNvPr id="39" name="Title Text"/>
          <p:cNvSpPr txBox="1">
            <a:spLocks noGrp="1"/>
          </p:cNvSpPr>
          <p:nvPr>
            <p:ph type="title"/>
          </p:nvPr>
        </p:nvSpPr>
        <p:spPr>
          <a:xfrm>
            <a:off x="669726" y="446484"/>
            <a:ext cx="3750469" cy="2803922"/>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669726" y="3321844"/>
            <a:ext cx="3750469" cy="2893219"/>
          </a:xfrm>
          <a:prstGeom prst="rect">
            <a:avLst/>
          </a:prstGeom>
        </p:spPr>
        <p:txBody>
          <a:bodyPr anchor="t"/>
          <a:lstStyle>
            <a:lvl1pPr marL="0" indent="0" algn="ctr">
              <a:spcBef>
                <a:spcPts val="0"/>
              </a:spcBef>
              <a:buSzTx/>
              <a:buNone/>
              <a:defRPr sz="2600"/>
            </a:lvl1pPr>
            <a:lvl2pPr marL="0" indent="160631" algn="ctr">
              <a:spcBef>
                <a:spcPts val="0"/>
              </a:spcBef>
              <a:buSzTx/>
              <a:buNone/>
              <a:defRPr sz="2600"/>
            </a:lvl2pPr>
            <a:lvl3pPr marL="0" indent="321258" algn="ctr">
              <a:spcBef>
                <a:spcPts val="0"/>
              </a:spcBef>
              <a:buSzTx/>
              <a:buNone/>
              <a:defRPr sz="2600"/>
            </a:lvl3pPr>
            <a:lvl4pPr marL="0" indent="481889" algn="ctr">
              <a:spcBef>
                <a:spcPts val="0"/>
              </a:spcBef>
              <a:buSzTx/>
              <a:buNone/>
              <a:defRPr sz="2600"/>
            </a:lvl4pPr>
            <a:lvl5pPr marL="0" indent="642519"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4723805" y="1821656"/>
            <a:ext cx="3750469" cy="4420195"/>
          </a:xfrm>
          <a:prstGeom prst="rect">
            <a:avLst/>
          </a:prstGeom>
        </p:spPr>
        <p:txBody>
          <a:bodyPr lIns="64251" tIns="32125" rIns="64251" bIns="32125"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69726" y="1821656"/>
            <a:ext cx="3750469" cy="4420195"/>
          </a:xfrm>
          <a:prstGeom prst="rect">
            <a:avLst/>
          </a:prstGeom>
        </p:spPr>
        <p:txBody>
          <a:bodyPr/>
          <a:lstStyle>
            <a:lvl1pPr marL="240947" indent="-240947">
              <a:spcBef>
                <a:spcPts val="2250"/>
              </a:spcBef>
              <a:defRPr sz="2000"/>
            </a:lvl1pPr>
            <a:lvl2pPr marL="481889" indent="-240947">
              <a:spcBef>
                <a:spcPts val="2250"/>
              </a:spcBef>
              <a:defRPr sz="2000"/>
            </a:lvl2pPr>
            <a:lvl3pPr marL="722835" indent="-240947">
              <a:spcBef>
                <a:spcPts val="2250"/>
              </a:spcBef>
              <a:defRPr sz="2000"/>
            </a:lvl3pPr>
            <a:lvl4pPr marL="963776" indent="-240947">
              <a:spcBef>
                <a:spcPts val="2250"/>
              </a:spcBef>
              <a:defRPr sz="2000"/>
            </a:lvl4pPr>
            <a:lvl5pPr marL="1204725" indent="-240947">
              <a:spcBef>
                <a:spcPts val="225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37339" y="6536543"/>
            <a:ext cx="264585" cy="245255"/>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7" y="892981"/>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723805" y="3580805"/>
            <a:ext cx="3750469" cy="2652117"/>
          </a:xfrm>
          <a:prstGeom prst="rect">
            <a:avLst/>
          </a:prstGeom>
        </p:spPr>
        <p:txBody>
          <a:bodyPr lIns="64251" tIns="32125" rIns="64251" bIns="32125" anchor="t">
            <a:noAutofit/>
          </a:bodyPr>
          <a:lstStyle/>
          <a:p>
            <a:endParaRPr/>
          </a:p>
        </p:txBody>
      </p:sp>
      <p:sp>
        <p:nvSpPr>
          <p:cNvPr id="84" name="Image"/>
          <p:cNvSpPr>
            <a:spLocks noGrp="1"/>
          </p:cNvSpPr>
          <p:nvPr>
            <p:ph type="pic" sz="quarter" idx="14"/>
          </p:nvPr>
        </p:nvSpPr>
        <p:spPr>
          <a:xfrm>
            <a:off x="4723805" y="625078"/>
            <a:ext cx="3750469" cy="2652117"/>
          </a:xfrm>
          <a:prstGeom prst="rect">
            <a:avLst/>
          </a:prstGeom>
        </p:spPr>
        <p:txBody>
          <a:bodyPr lIns="64251" tIns="32125" rIns="64251" bIns="32125" anchor="t">
            <a:noAutofit/>
          </a:bodyPr>
          <a:lstStyle/>
          <a:p>
            <a:endParaRPr/>
          </a:p>
        </p:txBody>
      </p:sp>
      <p:sp>
        <p:nvSpPr>
          <p:cNvPr id="85" name="Image"/>
          <p:cNvSpPr>
            <a:spLocks noGrp="1"/>
          </p:cNvSpPr>
          <p:nvPr>
            <p:ph type="pic" sz="half" idx="15"/>
          </p:nvPr>
        </p:nvSpPr>
        <p:spPr>
          <a:xfrm>
            <a:off x="669726" y="625078"/>
            <a:ext cx="3750469" cy="5607844"/>
          </a:xfrm>
          <a:prstGeom prst="rect">
            <a:avLst/>
          </a:prstGeom>
        </p:spPr>
        <p:txBody>
          <a:bodyPr lIns="64251" tIns="32125" rIns="64251" bIns="32125"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892983" y="1151930"/>
            <a:ext cx="7358063" cy="2321719"/>
          </a:xfrm>
          <a:prstGeom prst="rect">
            <a:avLst/>
          </a:prstGeom>
        </p:spPr>
        <p:txBody>
          <a:bodyPr anchor="b"/>
          <a:lstStyle/>
          <a:p>
            <a:r>
              <a:t>Title Text</a:t>
            </a:r>
          </a:p>
        </p:txBody>
      </p:sp>
      <p:sp>
        <p:nvSpPr>
          <p:cNvPr id="12" name="Shape 12"/>
          <p:cNvSpPr>
            <a:spLocks noGrp="1"/>
          </p:cNvSpPr>
          <p:nvPr>
            <p:ph type="body" sz="quarter" idx="1"/>
          </p:nvPr>
        </p:nvSpPr>
        <p:spPr>
          <a:xfrm>
            <a:off x="892983" y="3536156"/>
            <a:ext cx="7358063" cy="794742"/>
          </a:xfrm>
          <a:prstGeom prst="rect">
            <a:avLst/>
          </a:prstGeom>
        </p:spPr>
        <p:txBody>
          <a:bodyPr anchor="t"/>
          <a:lstStyle>
            <a:lvl1pPr marL="0" indent="0" algn="ctr">
              <a:spcBef>
                <a:spcPts val="0"/>
              </a:spcBef>
              <a:buSzTx/>
              <a:buNone/>
              <a:defRPr sz="2200"/>
            </a:lvl1pPr>
            <a:lvl2pPr marL="0" indent="160614" algn="ctr">
              <a:spcBef>
                <a:spcPts val="0"/>
              </a:spcBef>
              <a:buSzTx/>
              <a:buNone/>
              <a:defRPr sz="2200"/>
            </a:lvl2pPr>
            <a:lvl3pPr marL="0" indent="321225" algn="ctr">
              <a:spcBef>
                <a:spcPts val="0"/>
              </a:spcBef>
              <a:buSzTx/>
              <a:buNone/>
              <a:defRPr sz="2200"/>
            </a:lvl3pPr>
            <a:lvl4pPr marL="0" indent="481840" algn="ctr">
              <a:spcBef>
                <a:spcPts val="0"/>
              </a:spcBef>
              <a:buSzTx/>
              <a:buNone/>
              <a:defRPr sz="2200"/>
            </a:lvl4pPr>
            <a:lvl5pPr marL="0" indent="642453"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892981" y="4473774"/>
            <a:ext cx="7358063" cy="333742"/>
          </a:xfrm>
          <a:prstGeom prst="rect">
            <a:avLst/>
          </a:prstGeom>
        </p:spPr>
        <p:txBody>
          <a:bodyPr anchor="t">
            <a:spAutoFit/>
          </a:bodyPr>
          <a:lstStyle>
            <a:lvl1pPr marL="0" indent="0" algn="ctr">
              <a:spcBef>
                <a:spcPts val="0"/>
              </a:spcBef>
              <a:buSzTx/>
              <a:buNone/>
              <a:defRPr sz="1700" i="1"/>
            </a:lvl1pPr>
          </a:lstStyle>
          <a:p>
            <a:r>
              <a:t>–Johnny Appleseed</a:t>
            </a:r>
          </a:p>
        </p:txBody>
      </p:sp>
      <p:sp>
        <p:nvSpPr>
          <p:cNvPr id="94" name="“Type a quote here.”"/>
          <p:cNvSpPr txBox="1">
            <a:spLocks noGrp="1"/>
          </p:cNvSpPr>
          <p:nvPr>
            <p:ph type="body" sz="quarter" idx="14"/>
          </p:nvPr>
        </p:nvSpPr>
        <p:spPr>
          <a:xfrm>
            <a:off x="892981" y="2993957"/>
            <a:ext cx="7358063" cy="441463"/>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9144000" cy="6858000"/>
          </a:xfrm>
          <a:prstGeom prst="rect">
            <a:avLst/>
          </a:prstGeom>
        </p:spPr>
        <p:txBody>
          <a:bodyPr lIns="64251" tIns="32125" rIns="64251" bIns="32125"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7" name="Presenter’s Name [20pt Reg]…"/>
          <p:cNvSpPr txBox="1">
            <a:spLocks noGrp="1"/>
          </p:cNvSpPr>
          <p:nvPr>
            <p:ph type="body" sz="quarter" idx="13"/>
          </p:nvPr>
        </p:nvSpPr>
        <p:spPr>
          <a:xfrm>
            <a:off x="287059" y="4869217"/>
            <a:ext cx="7112565" cy="1134865"/>
          </a:xfrm>
          <a:prstGeom prst="rect">
            <a:avLst/>
          </a:prstGeom>
        </p:spPr>
        <p:txBody>
          <a:bodyPr lIns="0" tIns="0" rIns="0" bIns="0" anchor="t">
            <a:noAutofit/>
          </a:bodyPr>
          <a:lstStyle>
            <a:lvl1pPr marL="0" indent="0" defTabSz="321457">
              <a:lnSpc>
                <a:spcPct val="120000"/>
              </a:lnSpc>
              <a:spcBef>
                <a:spcPts val="0"/>
              </a:spcBef>
              <a:buSzTx/>
              <a:buNone/>
              <a:defRPr sz="2400">
                <a:solidFill>
                  <a:srgbClr val="0061A8"/>
                </a:solidFill>
                <a:uFill>
                  <a:solidFill>
                    <a:srgbClr val="074184"/>
                  </a:solidFill>
                </a:uFill>
                <a:latin typeface="Helvetica"/>
                <a:ea typeface="Helvetica"/>
                <a:cs typeface="Helvetica"/>
                <a:sym typeface="Helvetica"/>
              </a:defRPr>
            </a:lvl1pPr>
          </a:lstStyle>
          <a:p>
            <a:pPr marL="0" indent="0" defTabSz="457200">
              <a:lnSpc>
                <a:spcPct val="120000"/>
              </a:lnSpc>
              <a:spcBef>
                <a:spcPts val="0"/>
              </a:spcBef>
              <a:buSzTx/>
              <a:buNone/>
              <a:defRPr sz="2400">
                <a:solidFill>
                  <a:srgbClr val="0061A8"/>
                </a:solidFill>
                <a:uFill>
                  <a:solidFill>
                    <a:srgbClr val="074184"/>
                  </a:solidFill>
                </a:uFill>
                <a:latin typeface="Helvetica"/>
                <a:ea typeface="Helvetica"/>
                <a:cs typeface="Helvetica"/>
                <a:sym typeface="Helvetica"/>
              </a:defRPr>
            </a:pPr>
            <a:r>
              <a:t>Presenter’s Name [20pt Reg]</a:t>
            </a:r>
          </a:p>
          <a:p>
            <a:pPr marL="0" indent="0" defTabSz="457200">
              <a:lnSpc>
                <a:spcPct val="120000"/>
              </a:lnSpc>
              <a:spcBef>
                <a:spcPts val="0"/>
              </a:spcBef>
              <a:buSzTx/>
              <a:buNone/>
              <a:defRPr sz="2400">
                <a:solidFill>
                  <a:srgbClr val="0061A8"/>
                </a:solidFill>
                <a:uFill>
                  <a:solidFill>
                    <a:srgbClr val="074184"/>
                  </a:solidFill>
                </a:uFill>
                <a:latin typeface="Helvetica"/>
                <a:ea typeface="Helvetica"/>
                <a:cs typeface="Helvetica"/>
                <a:sym typeface="Helvetica"/>
              </a:defRPr>
            </a:pPr>
            <a:r>
              <a:t>Meeting Title</a:t>
            </a:r>
          </a:p>
          <a:p>
            <a:pPr marL="0" indent="0" defTabSz="457200">
              <a:lnSpc>
                <a:spcPct val="120000"/>
              </a:lnSpc>
              <a:spcBef>
                <a:spcPts val="0"/>
              </a:spcBef>
              <a:buSzTx/>
              <a:buNone/>
              <a:defRPr sz="2400">
                <a:solidFill>
                  <a:srgbClr val="0061A8"/>
                </a:solidFill>
                <a:uFill>
                  <a:solidFill>
                    <a:srgbClr val="074184"/>
                  </a:solidFill>
                </a:uFill>
                <a:latin typeface="Helvetica"/>
                <a:ea typeface="Helvetica"/>
                <a:cs typeface="Helvetica"/>
                <a:sym typeface="Helvetica"/>
              </a:defRPr>
            </a:pPr>
            <a:r>
              <a:t>Day Month Year</a:t>
            </a:r>
          </a:p>
        </p:txBody>
      </p:sp>
      <p:sp>
        <p:nvSpPr>
          <p:cNvPr id="118" name="Presentation title [32pt bold – Use the font Helvetica or Arial in this template]"/>
          <p:cNvSpPr txBox="1">
            <a:spLocks noGrp="1"/>
          </p:cNvSpPr>
          <p:nvPr>
            <p:ph type="body" sz="quarter" idx="14"/>
          </p:nvPr>
        </p:nvSpPr>
        <p:spPr>
          <a:xfrm>
            <a:off x="287059" y="3895491"/>
            <a:ext cx="8236226" cy="900603"/>
          </a:xfrm>
          <a:prstGeom prst="rect">
            <a:avLst/>
          </a:prstGeom>
        </p:spPr>
        <p:txBody>
          <a:bodyPr lIns="0" tIns="0" rIns="0" bIns="0">
            <a:noAutofit/>
          </a:bodyPr>
          <a:lstStyle>
            <a:lvl1pPr marL="0" indent="0" defTabSz="321258">
              <a:spcBef>
                <a:spcPts val="0"/>
              </a:spcBef>
              <a:buSzTx/>
              <a:buNone/>
              <a:defRPr sz="2500" b="1">
                <a:solidFill>
                  <a:srgbClr val="0061A8"/>
                </a:solidFill>
                <a:uFill>
                  <a:solidFill>
                    <a:srgbClr val="074184"/>
                  </a:solidFill>
                </a:uFill>
                <a:latin typeface="Helvetica"/>
                <a:ea typeface="Helvetica"/>
                <a:cs typeface="Helvetica"/>
                <a:sym typeface="Helvetica"/>
              </a:defRPr>
            </a:lvl1pPr>
          </a:lstStyle>
          <a:p>
            <a:r>
              <a:t>Presentation title [32pt bold – Use the font Helvetica or Arial in this template]</a:t>
            </a:r>
          </a:p>
        </p:txBody>
      </p:sp>
      <p:pic>
        <p:nvPicPr>
          <p:cNvPr id="119" name="14-0218-16D.lr.jpg" descr="14-0218-16D.lr.jpg"/>
          <p:cNvPicPr>
            <a:picLocks noChangeAspect="1"/>
          </p:cNvPicPr>
          <p:nvPr/>
        </p:nvPicPr>
        <p:blipFill>
          <a:blip r:embed="rId2">
            <a:extLst/>
          </a:blip>
          <a:srcRect t="19839" b="26627"/>
          <a:stretch>
            <a:fillRect/>
          </a:stretch>
        </p:blipFill>
        <p:spPr>
          <a:xfrm>
            <a:off x="-30688" y="474145"/>
            <a:ext cx="9196285" cy="3282015"/>
          </a:xfrm>
          <a:prstGeom prst="rect">
            <a:avLst/>
          </a:prstGeom>
          <a:ln w="12700">
            <a:miter lim="400000"/>
          </a:ln>
        </p:spPr>
      </p:pic>
      <p:pic>
        <p:nvPicPr>
          <p:cNvPr id="120" name="Image" descr="Image"/>
          <p:cNvPicPr>
            <a:picLocks noChangeAspect="1"/>
          </p:cNvPicPr>
          <p:nvPr/>
        </p:nvPicPr>
        <p:blipFill>
          <a:blip r:embed="rId3">
            <a:extLst/>
          </a:blip>
          <a:stretch>
            <a:fillRect/>
          </a:stretch>
        </p:blipFill>
        <p:spPr>
          <a:xfrm>
            <a:off x="-26142" y="-8132"/>
            <a:ext cx="9196284" cy="900602"/>
          </a:xfrm>
          <a:prstGeom prst="rect">
            <a:avLst/>
          </a:prstGeom>
          <a:ln w="12700">
            <a:miter lim="400000"/>
          </a:ln>
        </p:spPr>
      </p:pic>
      <p:sp>
        <p:nvSpPr>
          <p:cNvPr id="121" name="Slide Number"/>
          <p:cNvSpPr txBox="1">
            <a:spLocks noGrp="1"/>
          </p:cNvSpPr>
          <p:nvPr>
            <p:ph type="sldNum" sz="quarter" idx="2"/>
          </p:nvPr>
        </p:nvSpPr>
        <p:spPr>
          <a:xfrm>
            <a:off x="6553200" y="6356350"/>
            <a:ext cx="2133600" cy="143629"/>
          </a:xfrm>
          <a:prstGeom prst="rect">
            <a:avLst/>
          </a:prstGeom>
        </p:spPr>
        <p:txBody>
          <a:bodyPr wrap="square" lIns="0" tIns="0" rIns="0" bIns="0"/>
          <a:lstStyle>
            <a:lvl1pPr algn="l" defTabSz="321258">
              <a:lnSpc>
                <a:spcPct val="120000"/>
              </a:lnSpc>
              <a:defRPr sz="800">
                <a:solidFill>
                  <a:srgbClr val="003087"/>
                </a:solidFill>
                <a:uFill>
                  <a:solidFill>
                    <a:srgbClr val="074184"/>
                  </a:solidFill>
                </a:uFill>
                <a:latin typeface="Helvetica"/>
                <a:ea typeface="Helvetica"/>
                <a:cs typeface="Helvetica"/>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128" name="HeaderFooter_060314.png" descr="HeaderFooter_060314.png"/>
          <p:cNvPicPr>
            <a:picLocks noChangeAspect="1"/>
          </p:cNvPicPr>
          <p:nvPr/>
        </p:nvPicPr>
        <p:blipFill>
          <a:blip r:embed="rId2">
            <a:extLst/>
          </a:blip>
          <a:stretch>
            <a:fillRect/>
          </a:stretch>
        </p:blipFill>
        <p:spPr>
          <a:xfrm>
            <a:off x="-1" y="-1"/>
            <a:ext cx="9144001" cy="6858001"/>
          </a:xfrm>
          <a:prstGeom prst="rect">
            <a:avLst/>
          </a:prstGeom>
          <a:ln w="12700">
            <a:miter lim="400000"/>
          </a:ln>
        </p:spPr>
      </p:pic>
      <p:sp>
        <p:nvSpPr>
          <p:cNvPr id="129" name="Title Text"/>
          <p:cNvSpPr txBox="1">
            <a:spLocks noGrp="1"/>
          </p:cNvSpPr>
          <p:nvPr>
            <p:ph type="title"/>
          </p:nvPr>
        </p:nvSpPr>
        <p:spPr>
          <a:xfrm>
            <a:off x="228612" y="168275"/>
            <a:ext cx="8686801" cy="576072"/>
          </a:xfrm>
          <a:prstGeom prst="rect">
            <a:avLst/>
          </a:prstGeom>
        </p:spPr>
        <p:txBody>
          <a:bodyPr lIns="0" tIns="0" rIns="0" bIns="0" anchor="b">
            <a:noAutofit/>
          </a:bodyPr>
          <a:lstStyle>
            <a:lvl1pPr algn="l" defTabSz="456900">
              <a:defRPr sz="2700" b="1">
                <a:solidFill>
                  <a:srgbClr val="0061A8"/>
                </a:solidFill>
                <a:uFill>
                  <a:solidFill>
                    <a:srgbClr val="074184"/>
                  </a:solidFill>
                </a:uFill>
                <a:latin typeface="Helvetica"/>
                <a:ea typeface="Helvetica"/>
                <a:cs typeface="Helvetica"/>
                <a:sym typeface="Helvetica"/>
              </a:defRPr>
            </a:lvl1pPr>
          </a:lstStyle>
          <a:p>
            <a:r>
              <a:t>Title Text</a:t>
            </a:r>
          </a:p>
        </p:txBody>
      </p:sp>
      <p:sp>
        <p:nvSpPr>
          <p:cNvPr id="130" name="Body Level One…"/>
          <p:cNvSpPr txBox="1">
            <a:spLocks noGrp="1"/>
          </p:cNvSpPr>
          <p:nvPr>
            <p:ph type="body" idx="1"/>
          </p:nvPr>
        </p:nvSpPr>
        <p:spPr>
          <a:xfrm>
            <a:off x="228612" y="1022362"/>
            <a:ext cx="8686801" cy="5029201"/>
          </a:xfrm>
          <a:prstGeom prst="rect">
            <a:avLst/>
          </a:prstGeom>
        </p:spPr>
        <p:txBody>
          <a:bodyPr lIns="0" tIns="0" rIns="0" bIns="0" anchor="t">
            <a:noAutofit/>
          </a:bodyPr>
          <a:lstStyle>
            <a:lvl1pPr marL="227558" indent="-227558" defTabSz="456900">
              <a:spcBef>
                <a:spcPts val="422"/>
              </a:spcBef>
              <a:buSzPct val="100000"/>
              <a:buFont typeface="Arial"/>
              <a:defRPr sz="2400">
                <a:solidFill>
                  <a:srgbClr val="515151"/>
                </a:solidFill>
                <a:uFill>
                  <a:solidFill>
                    <a:srgbClr val="595959"/>
                  </a:solidFill>
                </a:uFill>
                <a:latin typeface="Helvetica"/>
                <a:ea typeface="Helvetica"/>
                <a:cs typeface="Helvetica"/>
                <a:sym typeface="Helvetica"/>
              </a:defRPr>
            </a:lvl1pPr>
            <a:lvl2pPr marL="379675" indent="-219041" defTabSz="456900">
              <a:spcBef>
                <a:spcPts val="422"/>
              </a:spcBef>
              <a:buSzPct val="100000"/>
              <a:buFont typeface="Arial"/>
              <a:buChar char="-"/>
              <a:defRPr sz="2100">
                <a:solidFill>
                  <a:srgbClr val="515151"/>
                </a:solidFill>
                <a:uFill>
                  <a:solidFill>
                    <a:srgbClr val="595959"/>
                  </a:solidFill>
                </a:uFill>
                <a:latin typeface="Helvetica"/>
                <a:ea typeface="Helvetica"/>
                <a:cs typeface="Helvetica"/>
                <a:sym typeface="Helvetica"/>
              </a:defRPr>
            </a:lvl2pPr>
            <a:lvl3pPr marL="523651" indent="-202394" defTabSz="456900">
              <a:spcBef>
                <a:spcPts val="422"/>
              </a:spcBef>
              <a:buSzPct val="100000"/>
              <a:buFont typeface="Arial"/>
              <a:defRPr sz="2000">
                <a:solidFill>
                  <a:srgbClr val="515151"/>
                </a:solidFill>
                <a:uFill>
                  <a:solidFill>
                    <a:srgbClr val="595959"/>
                  </a:solidFill>
                </a:uFill>
                <a:latin typeface="Helvetica"/>
                <a:ea typeface="Helvetica"/>
                <a:cs typeface="Helvetica"/>
                <a:sym typeface="Helvetica"/>
              </a:defRPr>
            </a:lvl3pPr>
            <a:lvl4pPr marL="696065" indent="-214173" defTabSz="456900">
              <a:spcBef>
                <a:spcPts val="422"/>
              </a:spcBef>
              <a:buSzPct val="100000"/>
              <a:buFont typeface="Arial"/>
              <a:buChar char="-"/>
              <a:defRPr sz="1700">
                <a:solidFill>
                  <a:srgbClr val="515151"/>
                </a:solidFill>
                <a:uFill>
                  <a:solidFill>
                    <a:srgbClr val="595959"/>
                  </a:solidFill>
                </a:uFill>
                <a:latin typeface="Helvetica"/>
                <a:ea typeface="Helvetica"/>
                <a:cs typeface="Helvetica"/>
                <a:sym typeface="Helvetica"/>
              </a:defRPr>
            </a:lvl4pPr>
            <a:lvl5pPr marL="856692" indent="-214173" defTabSz="456900">
              <a:spcBef>
                <a:spcPts val="422"/>
              </a:spcBef>
              <a:buSzPct val="100000"/>
              <a:buFont typeface="Arial"/>
              <a:defRPr sz="1700">
                <a:solidFill>
                  <a:srgbClr val="515151"/>
                </a:solidFill>
                <a:uFill>
                  <a:solidFill>
                    <a:srgbClr val="595959"/>
                  </a:solidFill>
                </a:u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graphicFrame>
        <p:nvGraphicFramePr>
          <p:cNvPr id="131" name="Table"/>
          <p:cNvGraphicFramePr/>
          <p:nvPr>
            <p:extLst>
              <p:ext uri="{D42A27DB-BD31-4B8C-83A1-F6EECF244321}">
                <p14:modId xmlns:p14="http://schemas.microsoft.com/office/powerpoint/2010/main" val="853365358"/>
              </p:ext>
            </p:extLst>
          </p:nvPr>
        </p:nvGraphicFramePr>
        <p:xfrm>
          <a:off x="777250" y="6510528"/>
          <a:ext cx="6808429" cy="303490"/>
        </p:xfrm>
        <a:graphic>
          <a:graphicData uri="http://schemas.openxmlformats.org/drawingml/2006/table">
            <a:tbl>
              <a:tblPr/>
              <a:tblGrid>
                <a:gridCol w="5219144"/>
                <a:gridCol w="1589285"/>
              </a:tblGrid>
              <a:tr h="303490">
                <a:tc>
                  <a:txBody>
                    <a:bodyPr/>
                    <a:lstStyle/>
                    <a:p>
                      <a:pPr algn="l" defTabSz="650240">
                        <a:lnSpc>
                          <a:spcPct val="120000"/>
                        </a:lnSpc>
                        <a:defRPr sz="1800"/>
                      </a:pPr>
                      <a:r>
                        <a:rPr sz="1100" dirty="0">
                          <a:solidFill>
                            <a:srgbClr val="0061A8"/>
                          </a:solidFill>
                          <a:uFill>
                            <a:solidFill>
                              <a:srgbClr val="154D81"/>
                            </a:solidFill>
                          </a:uFill>
                          <a:latin typeface="Helvetica"/>
                          <a:ea typeface="Helvetica"/>
                          <a:cs typeface="Helvetica"/>
                          <a:sym typeface="Helvetica"/>
                        </a:rPr>
                        <a:t>Cosmic </a:t>
                      </a:r>
                      <a:r>
                        <a:rPr lang="en-US" sz="1100" dirty="0" smtClean="0">
                          <a:solidFill>
                            <a:srgbClr val="0061A8"/>
                          </a:solidFill>
                          <a:uFill>
                            <a:solidFill>
                              <a:srgbClr val="154D81"/>
                            </a:solidFill>
                          </a:uFill>
                          <a:latin typeface="Helvetica"/>
                          <a:ea typeface="Helvetica"/>
                          <a:cs typeface="Helvetica"/>
                          <a:sym typeface="Helvetica"/>
                        </a:rPr>
                        <a:t>Frontier</a:t>
                      </a:r>
                      <a:r>
                        <a:rPr lang="en-US" sz="1100" baseline="0" dirty="0" smtClean="0">
                          <a:solidFill>
                            <a:srgbClr val="0061A8"/>
                          </a:solidFill>
                          <a:uFill>
                            <a:solidFill>
                              <a:srgbClr val="154D81"/>
                            </a:solidFill>
                          </a:uFill>
                          <a:latin typeface="Helvetica"/>
                          <a:ea typeface="Helvetica"/>
                          <a:cs typeface="Helvetica"/>
                          <a:sym typeface="Helvetica"/>
                        </a:rPr>
                        <a:t> Planning</a:t>
                      </a:r>
                      <a:endParaRPr sz="1100" dirty="0">
                        <a:solidFill>
                          <a:srgbClr val="0061A8"/>
                        </a:solidFill>
                        <a:uFill>
                          <a:solidFill>
                            <a:srgbClr val="154D81"/>
                          </a:solidFill>
                        </a:uFill>
                        <a:latin typeface="Helvetica"/>
                        <a:ea typeface="Helvetica"/>
                        <a:cs typeface="Helvetica"/>
                        <a:sym typeface="Helvetica"/>
                      </a:endParaRP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tcPr>
                </a:tc>
                <a:tc>
                  <a:txBody>
                    <a:bodyPr/>
                    <a:lstStyle/>
                    <a:p>
                      <a:pPr algn="r" defTabSz="914400">
                        <a:defRPr sz="1800"/>
                      </a:pPr>
                      <a:r>
                        <a:rPr sz="1100" dirty="0" smtClean="0">
                          <a:solidFill>
                            <a:srgbClr val="0061A8"/>
                          </a:solidFill>
                          <a:uFill>
                            <a:solidFill>
                              <a:srgbClr val="154D81"/>
                            </a:solidFill>
                          </a:uFill>
                          <a:latin typeface="Helvetica"/>
                          <a:ea typeface="Helvetica"/>
                          <a:cs typeface="Helvetica"/>
                          <a:sym typeface="Helvetica"/>
                        </a:rPr>
                        <a:t>0</a:t>
                      </a:r>
                      <a:r>
                        <a:rPr lang="en-US" sz="1100" dirty="0" smtClean="0">
                          <a:solidFill>
                            <a:srgbClr val="0061A8"/>
                          </a:solidFill>
                          <a:uFill>
                            <a:solidFill>
                              <a:srgbClr val="154D81"/>
                            </a:solidFill>
                          </a:uFill>
                          <a:latin typeface="Helvetica"/>
                          <a:ea typeface="Helvetica"/>
                          <a:cs typeface="Helvetica"/>
                          <a:sym typeface="Helvetica"/>
                        </a:rPr>
                        <a:t>7</a:t>
                      </a:r>
                      <a:r>
                        <a:rPr sz="1100" dirty="0" smtClean="0">
                          <a:solidFill>
                            <a:srgbClr val="0061A8"/>
                          </a:solidFill>
                          <a:uFill>
                            <a:solidFill>
                              <a:srgbClr val="154D81"/>
                            </a:solidFill>
                          </a:uFill>
                          <a:latin typeface="Helvetica"/>
                          <a:ea typeface="Helvetica"/>
                          <a:cs typeface="Helvetica"/>
                          <a:sym typeface="Helvetica"/>
                        </a:rPr>
                        <a:t>/</a:t>
                      </a:r>
                      <a:r>
                        <a:rPr lang="en-US" sz="1100" dirty="0" smtClean="0">
                          <a:solidFill>
                            <a:srgbClr val="0061A8"/>
                          </a:solidFill>
                          <a:uFill>
                            <a:solidFill>
                              <a:srgbClr val="154D81"/>
                            </a:solidFill>
                          </a:uFill>
                          <a:latin typeface="Helvetica"/>
                          <a:ea typeface="Helvetica"/>
                          <a:cs typeface="Helvetica"/>
                          <a:sym typeface="Helvetica"/>
                        </a:rPr>
                        <a:t>18</a:t>
                      </a:r>
                      <a:r>
                        <a:rPr sz="1100" dirty="0" smtClean="0">
                          <a:solidFill>
                            <a:srgbClr val="0061A8"/>
                          </a:solidFill>
                          <a:uFill>
                            <a:solidFill>
                              <a:srgbClr val="154D81"/>
                            </a:solidFill>
                          </a:uFill>
                          <a:latin typeface="Helvetica"/>
                          <a:ea typeface="Helvetica"/>
                          <a:cs typeface="Helvetica"/>
                          <a:sym typeface="Helvetica"/>
                        </a:rPr>
                        <a:t>/</a:t>
                      </a:r>
                      <a:r>
                        <a:rPr sz="1100" dirty="0">
                          <a:solidFill>
                            <a:srgbClr val="0061A8"/>
                          </a:solidFill>
                          <a:uFill>
                            <a:solidFill>
                              <a:srgbClr val="154D81"/>
                            </a:solidFill>
                          </a:uFill>
                          <a:latin typeface="Helvetica"/>
                          <a:ea typeface="Helvetica"/>
                          <a:cs typeface="Helvetica"/>
                          <a:sym typeface="Helvetica"/>
                        </a:rPr>
                        <a:t>18</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tcPr>
                </a:tc>
              </a:tr>
            </a:tbl>
          </a:graphicData>
        </a:graphic>
      </p:graphicFrame>
      <p:sp>
        <p:nvSpPr>
          <p:cNvPr id="132" name="Slide Number"/>
          <p:cNvSpPr txBox="1">
            <a:spLocks noGrp="1"/>
          </p:cNvSpPr>
          <p:nvPr>
            <p:ph type="sldNum" sz="quarter" idx="2"/>
          </p:nvPr>
        </p:nvSpPr>
        <p:spPr>
          <a:xfrm>
            <a:off x="228600" y="6515100"/>
            <a:ext cx="447676" cy="201978"/>
          </a:xfrm>
          <a:prstGeom prst="rect">
            <a:avLst/>
          </a:prstGeom>
        </p:spPr>
        <p:txBody>
          <a:bodyPr wrap="square" lIns="0" tIns="0" rIns="0" bIns="0"/>
          <a:lstStyle>
            <a:lvl1pPr algn="l" defTabSz="456900">
              <a:lnSpc>
                <a:spcPct val="120000"/>
              </a:lnSpc>
              <a:defRPr>
                <a:solidFill>
                  <a:srgbClr val="0061A8"/>
                </a:solidFill>
                <a:uFill>
                  <a:solidFill>
                    <a:srgbClr val="074184"/>
                  </a:solidFill>
                </a:uFill>
                <a:latin typeface="Helvetica"/>
                <a:ea typeface="Helvetica"/>
                <a:cs typeface="Helvetica"/>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FFFFFF">
            <a:alpha val="0"/>
          </a:srgbClr>
        </a:solidFill>
        <a:effectLst/>
      </p:bgPr>
    </p:bg>
    <p:spTree>
      <p:nvGrpSpPr>
        <p:cNvPr id="1" name=""/>
        <p:cNvGrpSpPr/>
        <p:nvPr/>
      </p:nvGrpSpPr>
      <p:grpSpPr>
        <a:xfrm>
          <a:off x="0" y="0"/>
          <a:ext cx="0" cy="0"/>
          <a:chOff x="0" y="0"/>
          <a:chExt cx="0" cy="0"/>
        </a:xfrm>
      </p:grpSpPr>
      <p:grpSp>
        <p:nvGrpSpPr>
          <p:cNvPr id="141" name="Group 8"/>
          <p:cNvGrpSpPr/>
          <p:nvPr/>
        </p:nvGrpSpPr>
        <p:grpSpPr>
          <a:xfrm>
            <a:off x="215899" y="6258875"/>
            <a:ext cx="8699502" cy="197991"/>
            <a:chOff x="0" y="0"/>
            <a:chExt cx="12372623" cy="281585"/>
          </a:xfrm>
        </p:grpSpPr>
        <p:sp>
          <p:nvSpPr>
            <p:cNvPr id="139" name="Straight Connector 9"/>
            <p:cNvSpPr/>
            <p:nvPr/>
          </p:nvSpPr>
          <p:spPr>
            <a:xfrm>
              <a:off x="-1" y="147726"/>
              <a:ext cx="10722087" cy="1"/>
            </a:xfrm>
            <a:prstGeom prst="line">
              <a:avLst/>
            </a:prstGeom>
            <a:noFill/>
            <a:ln w="101600" cap="flat">
              <a:solidFill>
                <a:srgbClr val="99D6EA"/>
              </a:solidFill>
              <a:prstDash val="solid"/>
              <a:round/>
            </a:ln>
            <a:effectLst/>
          </p:spPr>
          <p:txBody>
            <a:bodyPr wrap="square" lIns="65023" tIns="65023" rIns="65023" bIns="65023" numCol="1" anchor="t">
              <a:noAutofit/>
            </a:bodyPr>
            <a:lstStyle/>
            <a:p>
              <a:pPr defTabSz="913805" fontAlgn="auto" hangingPunct="0">
                <a:spcBef>
                  <a:spcPts val="0"/>
                </a:spcBef>
                <a:spcAft>
                  <a:spcPts val="0"/>
                </a:spcAft>
                <a:defRPr b="0">
                  <a:solidFill>
                    <a:srgbClr val="003087"/>
                  </a:solidFill>
                  <a:latin typeface="Calibri"/>
                  <a:ea typeface="Calibri"/>
                  <a:cs typeface="Calibri"/>
                  <a:sym typeface="Calibri"/>
                </a:defRPr>
              </a:pPr>
              <a:endParaRPr sz="1700" kern="0">
                <a:solidFill>
                  <a:srgbClr val="003087"/>
                </a:solidFill>
                <a:latin typeface="Calibri"/>
                <a:ea typeface="Calibri"/>
                <a:cs typeface="Calibri"/>
                <a:sym typeface="Calibri"/>
              </a:endParaRPr>
            </a:p>
          </p:txBody>
        </p:sp>
        <p:pic>
          <p:nvPicPr>
            <p:cNvPr id="140" name="Picture 6" descr="Picture 6"/>
            <p:cNvPicPr>
              <a:picLocks noChangeAspect="1"/>
            </p:cNvPicPr>
            <p:nvPr/>
          </p:nvPicPr>
          <p:blipFill>
            <a:blip r:embed="rId2">
              <a:extLst/>
            </a:blip>
            <a:stretch>
              <a:fillRect/>
            </a:stretch>
          </p:blipFill>
          <p:spPr>
            <a:xfrm>
              <a:off x="10815694" y="0"/>
              <a:ext cx="1556929" cy="281586"/>
            </a:xfrm>
            <a:prstGeom prst="rect">
              <a:avLst/>
            </a:prstGeom>
            <a:ln w="12700" cap="flat">
              <a:noFill/>
              <a:miter lim="400000"/>
            </a:ln>
            <a:effectLst/>
          </p:spPr>
        </p:pic>
      </p:grpSp>
      <p:sp>
        <p:nvSpPr>
          <p:cNvPr id="142" name="Title Text"/>
          <p:cNvSpPr txBox="1">
            <a:spLocks noGrp="1"/>
          </p:cNvSpPr>
          <p:nvPr>
            <p:ph type="title"/>
          </p:nvPr>
        </p:nvSpPr>
        <p:spPr>
          <a:xfrm>
            <a:off x="628662" y="365126"/>
            <a:ext cx="7886701" cy="1325564"/>
          </a:xfrm>
          <a:prstGeom prst="rect">
            <a:avLst/>
          </a:prstGeom>
        </p:spPr>
        <p:txBody>
          <a:bodyPr lIns="45690" tIns="45690" rIns="45690" bIns="45690" anchor="t"/>
          <a:lstStyle>
            <a:lvl1pPr algn="l" defTabSz="456900">
              <a:defRPr sz="1700" b="1">
                <a:solidFill>
                  <a:srgbClr val="2E5286"/>
                </a:solidFill>
                <a:latin typeface="Helvetica"/>
                <a:ea typeface="Helvetica"/>
                <a:cs typeface="Helvetica"/>
                <a:sym typeface="Helvetica"/>
              </a:defRPr>
            </a:lvl1pPr>
          </a:lstStyle>
          <a:p>
            <a:r>
              <a:t>Title Text</a:t>
            </a:r>
          </a:p>
        </p:txBody>
      </p:sp>
      <p:sp>
        <p:nvSpPr>
          <p:cNvPr id="143" name="Body Level One…"/>
          <p:cNvSpPr txBox="1">
            <a:spLocks noGrp="1"/>
          </p:cNvSpPr>
          <p:nvPr>
            <p:ph type="body" idx="1"/>
          </p:nvPr>
        </p:nvSpPr>
        <p:spPr>
          <a:xfrm>
            <a:off x="628662" y="1825625"/>
            <a:ext cx="7886701" cy="4351338"/>
          </a:xfrm>
          <a:prstGeom prst="rect">
            <a:avLst/>
          </a:prstGeom>
        </p:spPr>
        <p:txBody>
          <a:bodyPr lIns="45690" tIns="45690" rIns="45690" bIns="45690" anchor="t"/>
          <a:lstStyle>
            <a:lvl1pPr marL="321258" indent="-321258" defTabSz="456900">
              <a:spcBef>
                <a:spcPts val="422"/>
              </a:spcBef>
              <a:buSzPct val="100000"/>
              <a:buFont typeface="Arial"/>
              <a:defRPr sz="1700">
                <a:solidFill>
                  <a:srgbClr val="7F7F7F"/>
                </a:solidFill>
                <a:latin typeface="Helvetica"/>
                <a:ea typeface="Helvetica"/>
                <a:cs typeface="Helvetica"/>
                <a:sym typeface="Helvetica"/>
              </a:defRPr>
            </a:lvl1pPr>
            <a:lvl2pPr marL="622440" indent="-301180" defTabSz="456900">
              <a:spcBef>
                <a:spcPts val="422"/>
              </a:spcBef>
              <a:buSzPct val="100000"/>
              <a:buFont typeface="Arial"/>
              <a:buChar char="–"/>
              <a:defRPr sz="1700">
                <a:solidFill>
                  <a:srgbClr val="7F7F7F"/>
                </a:solidFill>
                <a:latin typeface="Helvetica"/>
                <a:ea typeface="Helvetica"/>
                <a:cs typeface="Helvetica"/>
                <a:sym typeface="Helvetica"/>
              </a:defRPr>
            </a:lvl2pPr>
            <a:lvl3pPr marL="917885" indent="-275366" defTabSz="456900">
              <a:spcBef>
                <a:spcPts val="422"/>
              </a:spcBef>
              <a:buSzPct val="100000"/>
              <a:buFont typeface="Arial"/>
              <a:defRPr sz="1700">
                <a:solidFill>
                  <a:srgbClr val="7F7F7F"/>
                </a:solidFill>
                <a:latin typeface="Helvetica"/>
                <a:ea typeface="Helvetica"/>
                <a:cs typeface="Helvetica"/>
                <a:sym typeface="Helvetica"/>
              </a:defRPr>
            </a:lvl3pPr>
            <a:lvl4pPr marL="1285039" indent="-321258" defTabSz="456900">
              <a:spcBef>
                <a:spcPts val="422"/>
              </a:spcBef>
              <a:buSzPct val="100000"/>
              <a:buFont typeface="Arial"/>
              <a:buChar char="–"/>
              <a:defRPr sz="1700">
                <a:solidFill>
                  <a:srgbClr val="7F7F7F"/>
                </a:solidFill>
                <a:latin typeface="Helvetica"/>
                <a:ea typeface="Helvetica"/>
                <a:cs typeface="Helvetica"/>
                <a:sym typeface="Helvetica"/>
              </a:defRPr>
            </a:lvl4pPr>
            <a:lvl5pPr marL="1606299" indent="-321258" defTabSz="456900">
              <a:spcBef>
                <a:spcPts val="422"/>
              </a:spcBef>
              <a:buSzPct val="100000"/>
              <a:buFont typeface="Arial"/>
              <a:buChar char="»"/>
              <a:defRPr sz="1700">
                <a:solidFill>
                  <a:srgbClr val="7F7F7F"/>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44" name="Slide Number"/>
          <p:cNvSpPr txBox="1">
            <a:spLocks noGrp="1"/>
          </p:cNvSpPr>
          <p:nvPr>
            <p:ph type="sldNum" sz="quarter" idx="2"/>
          </p:nvPr>
        </p:nvSpPr>
        <p:spPr>
          <a:xfrm>
            <a:off x="222251" y="6504215"/>
            <a:ext cx="176323" cy="173124"/>
          </a:xfrm>
          <a:prstGeom prst="rect">
            <a:avLst/>
          </a:prstGeom>
        </p:spPr>
        <p:txBody>
          <a:bodyPr lIns="0" tIns="0" rIns="0" bIns="0"/>
          <a:lstStyle>
            <a:lvl1pPr algn="l" defTabSz="913805">
              <a:defRPr>
                <a:solidFill>
                  <a:srgbClr val="004C97"/>
                </a:solidFill>
                <a:latin typeface="Helvetica"/>
                <a:ea typeface="Helvetica"/>
                <a:cs typeface="Helvetica"/>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51" name="Title Text"/>
          <p:cNvSpPr txBox="1">
            <a:spLocks noGrp="1"/>
          </p:cNvSpPr>
          <p:nvPr>
            <p:ph type="title"/>
          </p:nvPr>
        </p:nvSpPr>
        <p:spPr>
          <a:xfrm>
            <a:off x="248788" y="178594"/>
            <a:ext cx="8751443" cy="870784"/>
          </a:xfrm>
          <a:prstGeom prst="rect">
            <a:avLst/>
          </a:prstGeom>
        </p:spPr>
        <p:txBody>
          <a:bodyPr>
            <a:noAutofit/>
          </a:bodyPr>
          <a:lstStyle>
            <a:lvl1pPr>
              <a:defRPr sz="3700" b="1" i="1">
                <a:solidFill>
                  <a:srgbClr val="002452"/>
                </a:solidFill>
                <a:latin typeface="Helvetica"/>
                <a:ea typeface="Helvetica"/>
                <a:cs typeface="Helvetica"/>
                <a:sym typeface="Helvetica"/>
              </a:defRPr>
            </a:lvl1pPr>
          </a:lstStyle>
          <a:p>
            <a:r>
              <a:t>Title Text</a:t>
            </a:r>
          </a:p>
        </p:txBody>
      </p:sp>
      <p:sp>
        <p:nvSpPr>
          <p:cNvPr id="152" name="Body Level One…"/>
          <p:cNvSpPr txBox="1">
            <a:spLocks noGrp="1"/>
          </p:cNvSpPr>
          <p:nvPr>
            <p:ph type="body" idx="1"/>
          </p:nvPr>
        </p:nvSpPr>
        <p:spPr>
          <a:xfrm>
            <a:off x="892981" y="1946684"/>
            <a:ext cx="7358063" cy="4018359"/>
          </a:xfrm>
          <a:prstGeom prst="rect">
            <a:avLst/>
          </a:prstGeom>
        </p:spPr>
        <p:txBody>
          <a:bodyPr>
            <a:noAutofit/>
          </a:bodyPr>
          <a:lstStyle>
            <a:lvl1pPr marL="374806" indent="-267715">
              <a:spcBef>
                <a:spcPts val="844"/>
              </a:spcBef>
              <a:buSzPct val="99000"/>
              <a:defRPr sz="2700">
                <a:latin typeface="Helvetica"/>
                <a:ea typeface="Helvetica"/>
                <a:cs typeface="Helvetica"/>
                <a:sym typeface="Helvetica"/>
              </a:defRPr>
            </a:lvl1pPr>
            <a:lvl2pPr marL="898763" indent="-363326">
              <a:spcBef>
                <a:spcPts val="844"/>
              </a:spcBef>
              <a:buSzPct val="100000"/>
              <a:defRPr>
                <a:latin typeface="Helvetica"/>
                <a:ea typeface="Helvetica"/>
                <a:cs typeface="Helvetica"/>
                <a:sym typeface="Helvetica"/>
              </a:defRPr>
            </a:lvl2pPr>
            <a:lvl3pPr marL="1211099" indent="-363326">
              <a:spcBef>
                <a:spcPts val="844"/>
              </a:spcBef>
              <a:buSzPct val="100000"/>
              <a:defRPr sz="2000">
                <a:latin typeface="Helvetica"/>
                <a:ea typeface="Helvetica"/>
                <a:cs typeface="Helvetica"/>
                <a:sym typeface="Helvetica"/>
              </a:defRPr>
            </a:lvl3pPr>
            <a:lvl4pPr marL="1523435" indent="-363326">
              <a:spcBef>
                <a:spcPts val="844"/>
              </a:spcBef>
              <a:buSzPct val="100000"/>
              <a:defRPr sz="2000">
                <a:latin typeface="Helvetica"/>
                <a:ea typeface="Helvetica"/>
                <a:cs typeface="Helvetica"/>
                <a:sym typeface="Helvetica"/>
              </a:defRPr>
            </a:lvl4pPr>
            <a:lvl5pPr marL="1835771" indent="-363326">
              <a:spcBef>
                <a:spcPts val="844"/>
              </a:spcBef>
              <a:buSzPct val="100000"/>
              <a:defRPr sz="2000">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53" name="Bradford Benson | CMB in 2026"/>
          <p:cNvSpPr txBox="1"/>
          <p:nvPr/>
        </p:nvSpPr>
        <p:spPr>
          <a:xfrm>
            <a:off x="5533230" y="6539817"/>
            <a:ext cx="5373690" cy="2143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defRPr sz="2000" b="0">
                <a:solidFill>
                  <a:srgbClr val="004C97"/>
                </a:solidFill>
                <a:latin typeface="Helvetica"/>
                <a:ea typeface="Helvetica"/>
                <a:cs typeface="Helvetica"/>
                <a:sym typeface="Helvetica"/>
              </a:defRPr>
            </a:lvl1pPr>
          </a:lstStyle>
          <a:p>
            <a:pPr fontAlgn="auto" hangingPunct="0">
              <a:spcBef>
                <a:spcPts val="0"/>
              </a:spcBef>
              <a:spcAft>
                <a:spcPts val="0"/>
              </a:spcAft>
              <a:defRPr sz="1800">
                <a:solidFill>
                  <a:srgbClr val="000000"/>
                </a:solidFill>
              </a:defRPr>
            </a:pPr>
            <a:r>
              <a:rPr sz="1400" kern="0"/>
              <a:t>Bradford Benson | CMB in 2026</a:t>
            </a:r>
          </a:p>
        </p:txBody>
      </p:sp>
      <p:sp>
        <p:nvSpPr>
          <p:cNvPr id="154" name="04/20/2018"/>
          <p:cNvSpPr txBox="1"/>
          <p:nvPr/>
        </p:nvSpPr>
        <p:spPr>
          <a:xfrm>
            <a:off x="4329906" y="6539817"/>
            <a:ext cx="1076326" cy="2143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457200">
              <a:defRPr sz="2000" b="0">
                <a:solidFill>
                  <a:srgbClr val="004C97"/>
                </a:solidFill>
                <a:latin typeface="Helvetica"/>
                <a:ea typeface="Helvetica"/>
                <a:cs typeface="Helvetica"/>
                <a:sym typeface="Helvetica"/>
              </a:defRPr>
            </a:lvl1pPr>
          </a:lstStyle>
          <a:p>
            <a:pPr fontAlgn="auto" hangingPunct="0">
              <a:spcBef>
                <a:spcPts val="0"/>
              </a:spcBef>
              <a:spcAft>
                <a:spcPts val="0"/>
              </a:spcAft>
              <a:defRPr sz="1800">
                <a:solidFill>
                  <a:srgbClr val="000000"/>
                </a:solidFill>
              </a:defRPr>
            </a:pPr>
            <a:r>
              <a:rPr sz="1400" kern="0"/>
              <a:t>04/20/2018</a:t>
            </a:r>
          </a:p>
        </p:txBody>
      </p:sp>
      <p:sp>
        <p:nvSpPr>
          <p:cNvPr id="155" name="Slide Number"/>
          <p:cNvSpPr txBox="1">
            <a:spLocks noGrp="1"/>
          </p:cNvSpPr>
          <p:nvPr>
            <p:ph type="sldNum" sz="quarter" idx="2"/>
          </p:nvPr>
        </p:nvSpPr>
        <p:spPr>
          <a:xfrm>
            <a:off x="8697268" y="6517483"/>
            <a:ext cx="277316" cy="272186"/>
          </a:xfrm>
          <a:prstGeom prst="rect">
            <a:avLst/>
          </a:prstGeom>
        </p:spPr>
        <p:txBody>
          <a:bodyPr/>
          <a:lstStyle>
            <a:lvl1pPr>
              <a:defRPr sz="1300">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73" y="1151930"/>
            <a:ext cx="7358063"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892973" y="3545086"/>
            <a:ext cx="7358063" cy="794742"/>
          </a:xfrm>
          <a:prstGeom prst="rect">
            <a:avLst/>
          </a:prstGeom>
        </p:spPr>
        <p:txBody>
          <a:bodyPr anchor="t"/>
          <a:lstStyle>
            <a:lvl1pPr marL="0" indent="0" algn="ctr">
              <a:spcBef>
                <a:spcPts val="0"/>
              </a:spcBef>
              <a:buSzTx/>
              <a:buNone/>
              <a:defRPr sz="2600"/>
            </a:lvl1pPr>
            <a:lvl2pPr marL="0" indent="160696" algn="ctr">
              <a:spcBef>
                <a:spcPts val="0"/>
              </a:spcBef>
              <a:buSzTx/>
              <a:buNone/>
              <a:defRPr sz="2600"/>
            </a:lvl2pPr>
            <a:lvl3pPr marL="0" indent="321391" algn="ctr">
              <a:spcBef>
                <a:spcPts val="0"/>
              </a:spcBef>
              <a:buSzTx/>
              <a:buNone/>
              <a:defRPr sz="2600"/>
            </a:lvl3pPr>
            <a:lvl4pPr marL="0" indent="482086" algn="ctr">
              <a:spcBef>
                <a:spcPts val="0"/>
              </a:spcBef>
              <a:buSzTx/>
              <a:buNone/>
              <a:defRPr sz="2600"/>
            </a:lvl4pPr>
            <a:lvl5pPr marL="0" indent="642783"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143000" y="473273"/>
            <a:ext cx="6858000" cy="4152305"/>
          </a:xfrm>
          <a:prstGeom prst="rect">
            <a:avLst/>
          </a:prstGeom>
        </p:spPr>
        <p:txBody>
          <a:bodyPr lIns="64277" tIns="32139" rIns="64277" bIns="32139" anchor="t">
            <a:noAutofit/>
          </a:bodyPr>
          <a:lstStyle/>
          <a:p>
            <a:endParaRPr/>
          </a:p>
        </p:txBody>
      </p:sp>
      <p:sp>
        <p:nvSpPr>
          <p:cNvPr id="21" name="Title Text"/>
          <p:cNvSpPr txBox="1">
            <a:spLocks noGrp="1"/>
          </p:cNvSpPr>
          <p:nvPr>
            <p:ph type="title"/>
          </p:nvPr>
        </p:nvSpPr>
        <p:spPr>
          <a:xfrm>
            <a:off x="892973" y="4723805"/>
            <a:ext cx="7358063"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892973" y="5732859"/>
            <a:ext cx="7358063" cy="794742"/>
          </a:xfrm>
          <a:prstGeom prst="rect">
            <a:avLst/>
          </a:prstGeom>
        </p:spPr>
        <p:txBody>
          <a:bodyPr anchor="t"/>
          <a:lstStyle>
            <a:lvl1pPr marL="0" indent="0" algn="ctr">
              <a:spcBef>
                <a:spcPts val="0"/>
              </a:spcBef>
              <a:buSzTx/>
              <a:buNone/>
              <a:defRPr sz="2600"/>
            </a:lvl1pPr>
            <a:lvl2pPr marL="0" indent="160696" algn="ctr">
              <a:spcBef>
                <a:spcPts val="0"/>
              </a:spcBef>
              <a:buSzTx/>
              <a:buNone/>
              <a:defRPr sz="2600"/>
            </a:lvl2pPr>
            <a:lvl3pPr marL="0" indent="321391" algn="ctr">
              <a:spcBef>
                <a:spcPts val="0"/>
              </a:spcBef>
              <a:buSzTx/>
              <a:buNone/>
              <a:defRPr sz="2600"/>
            </a:lvl3pPr>
            <a:lvl4pPr marL="0" indent="482086" algn="ctr">
              <a:spcBef>
                <a:spcPts val="0"/>
              </a:spcBef>
              <a:buSzTx/>
              <a:buNone/>
              <a:defRPr sz="2600"/>
            </a:lvl4pPr>
            <a:lvl5pPr marL="0" indent="642783"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73"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129620" y="446485"/>
            <a:ext cx="6875859" cy="4161234"/>
          </a:xfrm>
          <a:prstGeom prst="rect">
            <a:avLst/>
          </a:prstGeom>
        </p:spPr>
        <p:txBody>
          <a:bodyPr lIns="64245" tIns="32121" rIns="64245" bIns="32121" anchor="t">
            <a:noAutofit/>
          </a:bodyPr>
          <a:lstStyle/>
          <a:p>
            <a:endParaRPr/>
          </a:p>
        </p:txBody>
      </p:sp>
      <p:sp>
        <p:nvSpPr>
          <p:cNvPr id="21" name="Shape 21"/>
          <p:cNvSpPr>
            <a:spLocks noGrp="1"/>
          </p:cNvSpPr>
          <p:nvPr>
            <p:ph type="title"/>
          </p:nvPr>
        </p:nvSpPr>
        <p:spPr>
          <a:xfrm>
            <a:off x="892983" y="4723805"/>
            <a:ext cx="7358063" cy="1000125"/>
          </a:xfrm>
          <a:prstGeom prst="rect">
            <a:avLst/>
          </a:prstGeom>
        </p:spPr>
        <p:txBody>
          <a:bodyPr anchor="b"/>
          <a:lstStyle/>
          <a:p>
            <a:r>
              <a:t>Title Text</a:t>
            </a:r>
          </a:p>
        </p:txBody>
      </p:sp>
      <p:sp>
        <p:nvSpPr>
          <p:cNvPr id="22" name="Shape 22"/>
          <p:cNvSpPr>
            <a:spLocks noGrp="1"/>
          </p:cNvSpPr>
          <p:nvPr>
            <p:ph type="body" sz="quarter" idx="1"/>
          </p:nvPr>
        </p:nvSpPr>
        <p:spPr>
          <a:xfrm>
            <a:off x="892983" y="5759649"/>
            <a:ext cx="7358063" cy="794742"/>
          </a:xfrm>
          <a:prstGeom prst="rect">
            <a:avLst/>
          </a:prstGeom>
        </p:spPr>
        <p:txBody>
          <a:bodyPr anchor="t"/>
          <a:lstStyle>
            <a:lvl1pPr marL="0" indent="0" algn="ctr">
              <a:spcBef>
                <a:spcPts val="0"/>
              </a:spcBef>
              <a:buSzTx/>
              <a:buNone/>
              <a:defRPr sz="2200"/>
            </a:lvl1pPr>
            <a:lvl2pPr marL="0" indent="160614" algn="ctr">
              <a:spcBef>
                <a:spcPts val="0"/>
              </a:spcBef>
              <a:buSzTx/>
              <a:buNone/>
              <a:defRPr sz="2200"/>
            </a:lvl2pPr>
            <a:lvl3pPr marL="0" indent="321225" algn="ctr">
              <a:spcBef>
                <a:spcPts val="0"/>
              </a:spcBef>
              <a:buSzTx/>
              <a:buNone/>
              <a:defRPr sz="2200"/>
            </a:lvl3pPr>
            <a:lvl4pPr marL="0" indent="481840" algn="ctr">
              <a:spcBef>
                <a:spcPts val="0"/>
              </a:spcBef>
              <a:buSzTx/>
              <a:buNone/>
              <a:defRPr sz="2200"/>
            </a:lvl4pPr>
            <a:lvl5pPr marL="0" indent="642453"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4420288" y="6500812"/>
            <a:ext cx="294523" cy="272186"/>
          </a:xfrm>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723805" y="446484"/>
            <a:ext cx="3750469" cy="5777508"/>
          </a:xfrm>
          <a:prstGeom prst="rect">
            <a:avLst/>
          </a:prstGeom>
        </p:spPr>
        <p:txBody>
          <a:bodyPr lIns="64277" tIns="32139" rIns="64277" bIns="32139" anchor="t">
            <a:noAutofit/>
          </a:bodyPr>
          <a:lstStyle/>
          <a:p>
            <a:endParaRPr/>
          </a:p>
        </p:txBody>
      </p:sp>
      <p:sp>
        <p:nvSpPr>
          <p:cNvPr id="39" name="Title Text"/>
          <p:cNvSpPr txBox="1">
            <a:spLocks noGrp="1"/>
          </p:cNvSpPr>
          <p:nvPr>
            <p:ph type="title"/>
          </p:nvPr>
        </p:nvSpPr>
        <p:spPr>
          <a:xfrm>
            <a:off x="669726" y="446484"/>
            <a:ext cx="3750469" cy="2803922"/>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669726" y="3321844"/>
            <a:ext cx="3750469" cy="2893219"/>
          </a:xfrm>
          <a:prstGeom prst="rect">
            <a:avLst/>
          </a:prstGeom>
        </p:spPr>
        <p:txBody>
          <a:bodyPr anchor="t"/>
          <a:lstStyle>
            <a:lvl1pPr marL="0" indent="0" algn="ctr">
              <a:spcBef>
                <a:spcPts val="0"/>
              </a:spcBef>
              <a:buSzTx/>
              <a:buNone/>
              <a:defRPr sz="2600"/>
            </a:lvl1pPr>
            <a:lvl2pPr marL="0" indent="160696" algn="ctr">
              <a:spcBef>
                <a:spcPts val="0"/>
              </a:spcBef>
              <a:buSzTx/>
              <a:buNone/>
              <a:defRPr sz="2600"/>
            </a:lvl2pPr>
            <a:lvl3pPr marL="0" indent="321391" algn="ctr">
              <a:spcBef>
                <a:spcPts val="0"/>
              </a:spcBef>
              <a:buSzTx/>
              <a:buNone/>
              <a:defRPr sz="2600"/>
            </a:lvl3pPr>
            <a:lvl4pPr marL="0" indent="482086" algn="ctr">
              <a:spcBef>
                <a:spcPts val="0"/>
              </a:spcBef>
              <a:buSzTx/>
              <a:buNone/>
              <a:defRPr sz="2600"/>
            </a:lvl4pPr>
            <a:lvl5pPr marL="0" indent="642783" algn="ctr">
              <a:spcBef>
                <a:spcPts val="0"/>
              </a:spcBef>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4723805" y="1821656"/>
            <a:ext cx="3750469" cy="4420195"/>
          </a:xfrm>
          <a:prstGeom prst="rect">
            <a:avLst/>
          </a:prstGeom>
        </p:spPr>
        <p:txBody>
          <a:bodyPr lIns="64277" tIns="32139" rIns="64277" bIns="3213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69726" y="1821656"/>
            <a:ext cx="3750469" cy="4420195"/>
          </a:xfrm>
          <a:prstGeom prst="rect">
            <a:avLst/>
          </a:prstGeom>
        </p:spPr>
        <p:txBody>
          <a:bodyPr/>
          <a:lstStyle>
            <a:lvl1pPr marL="241044" indent="-241044">
              <a:spcBef>
                <a:spcPts val="2250"/>
              </a:spcBef>
              <a:defRPr sz="2000"/>
            </a:lvl1pPr>
            <a:lvl2pPr marL="482086" indent="-241044">
              <a:spcBef>
                <a:spcPts val="2250"/>
              </a:spcBef>
              <a:defRPr sz="2000"/>
            </a:lvl2pPr>
            <a:lvl3pPr marL="723131" indent="-241044">
              <a:spcBef>
                <a:spcPts val="2250"/>
              </a:spcBef>
              <a:defRPr sz="2000"/>
            </a:lvl3pPr>
            <a:lvl4pPr marL="964174" indent="-241044">
              <a:spcBef>
                <a:spcPts val="2250"/>
              </a:spcBef>
              <a:defRPr sz="2000"/>
            </a:lvl4pPr>
            <a:lvl5pPr marL="1205217" indent="-241044">
              <a:spcBef>
                <a:spcPts val="225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39469" y="6536535"/>
            <a:ext cx="264585" cy="245255"/>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7" y="892973"/>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723805" y="3580805"/>
            <a:ext cx="3750469" cy="2652117"/>
          </a:xfrm>
          <a:prstGeom prst="rect">
            <a:avLst/>
          </a:prstGeom>
        </p:spPr>
        <p:txBody>
          <a:bodyPr lIns="64277" tIns="32139" rIns="64277" bIns="32139" anchor="t">
            <a:noAutofit/>
          </a:bodyPr>
          <a:lstStyle/>
          <a:p>
            <a:endParaRPr/>
          </a:p>
        </p:txBody>
      </p:sp>
      <p:sp>
        <p:nvSpPr>
          <p:cNvPr id="84" name="Image"/>
          <p:cNvSpPr>
            <a:spLocks noGrp="1"/>
          </p:cNvSpPr>
          <p:nvPr>
            <p:ph type="pic" sz="quarter" idx="14"/>
          </p:nvPr>
        </p:nvSpPr>
        <p:spPr>
          <a:xfrm>
            <a:off x="4723805" y="625078"/>
            <a:ext cx="3750469" cy="2652117"/>
          </a:xfrm>
          <a:prstGeom prst="rect">
            <a:avLst/>
          </a:prstGeom>
        </p:spPr>
        <p:txBody>
          <a:bodyPr lIns="64277" tIns="32139" rIns="64277" bIns="32139" anchor="t">
            <a:noAutofit/>
          </a:bodyPr>
          <a:lstStyle/>
          <a:p>
            <a:endParaRPr/>
          </a:p>
        </p:txBody>
      </p:sp>
      <p:sp>
        <p:nvSpPr>
          <p:cNvPr id="85" name="Image"/>
          <p:cNvSpPr>
            <a:spLocks noGrp="1"/>
          </p:cNvSpPr>
          <p:nvPr>
            <p:ph type="pic" sz="half" idx="15"/>
          </p:nvPr>
        </p:nvSpPr>
        <p:spPr>
          <a:xfrm>
            <a:off x="669726" y="625078"/>
            <a:ext cx="3750469" cy="5607844"/>
          </a:xfrm>
          <a:prstGeom prst="rect">
            <a:avLst/>
          </a:prstGeom>
        </p:spPr>
        <p:txBody>
          <a:bodyPr lIns="64277" tIns="32139" rIns="64277" bIns="3213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892973" y="4473774"/>
            <a:ext cx="7358063" cy="333742"/>
          </a:xfrm>
          <a:prstGeom prst="rect">
            <a:avLst/>
          </a:prstGeom>
        </p:spPr>
        <p:txBody>
          <a:bodyPr anchor="t">
            <a:spAutoFit/>
          </a:bodyPr>
          <a:lstStyle>
            <a:lvl1pPr marL="0" indent="0" algn="ctr">
              <a:spcBef>
                <a:spcPts val="0"/>
              </a:spcBef>
              <a:buSzTx/>
              <a:buNone/>
              <a:defRPr sz="1700" i="1"/>
            </a:lvl1pPr>
          </a:lstStyle>
          <a:p>
            <a:r>
              <a:t>–Johnny Appleseed</a:t>
            </a:r>
          </a:p>
        </p:txBody>
      </p:sp>
      <p:sp>
        <p:nvSpPr>
          <p:cNvPr id="94" name="“Type a quote here.”"/>
          <p:cNvSpPr txBox="1">
            <a:spLocks noGrp="1"/>
          </p:cNvSpPr>
          <p:nvPr>
            <p:ph type="body" sz="quarter" idx="14"/>
          </p:nvPr>
        </p:nvSpPr>
        <p:spPr>
          <a:xfrm>
            <a:off x="892973" y="2993957"/>
            <a:ext cx="7358063" cy="441463"/>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9144000" cy="6858000"/>
          </a:xfrm>
          <a:prstGeom prst="rect">
            <a:avLst/>
          </a:prstGeom>
        </p:spPr>
        <p:txBody>
          <a:bodyPr lIns="64277" tIns="32139" rIns="64277" bIns="3213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7" name="Presenter’s Name [20pt Reg]…"/>
          <p:cNvSpPr txBox="1">
            <a:spLocks noGrp="1"/>
          </p:cNvSpPr>
          <p:nvPr>
            <p:ph type="body" sz="quarter" idx="13"/>
          </p:nvPr>
        </p:nvSpPr>
        <p:spPr>
          <a:xfrm>
            <a:off x="287059" y="4869217"/>
            <a:ext cx="7112565" cy="1134865"/>
          </a:xfrm>
          <a:prstGeom prst="rect">
            <a:avLst/>
          </a:prstGeom>
        </p:spPr>
        <p:txBody>
          <a:bodyPr lIns="0" tIns="0" rIns="0" bIns="0" anchor="t">
            <a:noAutofit/>
          </a:bodyPr>
          <a:lstStyle>
            <a:lvl1pPr marL="0" indent="0" defTabSz="321457">
              <a:lnSpc>
                <a:spcPct val="120000"/>
              </a:lnSpc>
              <a:spcBef>
                <a:spcPts val="0"/>
              </a:spcBef>
              <a:buSzTx/>
              <a:buNone/>
              <a:defRPr sz="2400">
                <a:solidFill>
                  <a:srgbClr val="0061A8"/>
                </a:solidFill>
                <a:uFill>
                  <a:solidFill>
                    <a:srgbClr val="074184"/>
                  </a:solidFill>
                </a:uFill>
                <a:latin typeface="Helvetica"/>
                <a:ea typeface="Helvetica"/>
                <a:cs typeface="Helvetica"/>
                <a:sym typeface="Helvetica"/>
              </a:defRPr>
            </a:lvl1pPr>
          </a:lstStyle>
          <a:p>
            <a:pPr marL="0" indent="0" defTabSz="457200">
              <a:lnSpc>
                <a:spcPct val="120000"/>
              </a:lnSpc>
              <a:spcBef>
                <a:spcPts val="0"/>
              </a:spcBef>
              <a:buSzTx/>
              <a:buNone/>
              <a:defRPr sz="2400">
                <a:solidFill>
                  <a:srgbClr val="0061A8"/>
                </a:solidFill>
                <a:uFill>
                  <a:solidFill>
                    <a:srgbClr val="074184"/>
                  </a:solidFill>
                </a:uFill>
                <a:latin typeface="Helvetica"/>
                <a:ea typeface="Helvetica"/>
                <a:cs typeface="Helvetica"/>
                <a:sym typeface="Helvetica"/>
              </a:defRPr>
            </a:pPr>
            <a:r>
              <a:t>Presenter’s Name [20pt Reg]</a:t>
            </a:r>
          </a:p>
          <a:p>
            <a:pPr marL="0" indent="0" defTabSz="457200">
              <a:lnSpc>
                <a:spcPct val="120000"/>
              </a:lnSpc>
              <a:spcBef>
                <a:spcPts val="0"/>
              </a:spcBef>
              <a:buSzTx/>
              <a:buNone/>
              <a:defRPr sz="2400">
                <a:solidFill>
                  <a:srgbClr val="0061A8"/>
                </a:solidFill>
                <a:uFill>
                  <a:solidFill>
                    <a:srgbClr val="074184"/>
                  </a:solidFill>
                </a:uFill>
                <a:latin typeface="Helvetica"/>
                <a:ea typeface="Helvetica"/>
                <a:cs typeface="Helvetica"/>
                <a:sym typeface="Helvetica"/>
              </a:defRPr>
            </a:pPr>
            <a:r>
              <a:t>Meeting Title</a:t>
            </a:r>
          </a:p>
          <a:p>
            <a:pPr marL="0" indent="0" defTabSz="457200">
              <a:lnSpc>
                <a:spcPct val="120000"/>
              </a:lnSpc>
              <a:spcBef>
                <a:spcPts val="0"/>
              </a:spcBef>
              <a:buSzTx/>
              <a:buNone/>
              <a:defRPr sz="2400">
                <a:solidFill>
                  <a:srgbClr val="0061A8"/>
                </a:solidFill>
                <a:uFill>
                  <a:solidFill>
                    <a:srgbClr val="074184"/>
                  </a:solidFill>
                </a:uFill>
                <a:latin typeface="Helvetica"/>
                <a:ea typeface="Helvetica"/>
                <a:cs typeface="Helvetica"/>
                <a:sym typeface="Helvetica"/>
              </a:defRPr>
            </a:pPr>
            <a:r>
              <a:t>Day Month Year</a:t>
            </a:r>
          </a:p>
        </p:txBody>
      </p:sp>
      <p:sp>
        <p:nvSpPr>
          <p:cNvPr id="118" name="Presentation title [32pt bold – Use the font Helvetica or Arial in this template]"/>
          <p:cNvSpPr txBox="1">
            <a:spLocks noGrp="1"/>
          </p:cNvSpPr>
          <p:nvPr>
            <p:ph type="body" sz="quarter" idx="14"/>
          </p:nvPr>
        </p:nvSpPr>
        <p:spPr>
          <a:xfrm>
            <a:off x="287059" y="3895491"/>
            <a:ext cx="8236226" cy="900603"/>
          </a:xfrm>
          <a:prstGeom prst="rect">
            <a:avLst/>
          </a:prstGeom>
        </p:spPr>
        <p:txBody>
          <a:bodyPr lIns="0" tIns="0" rIns="0" bIns="0">
            <a:noAutofit/>
          </a:bodyPr>
          <a:lstStyle>
            <a:lvl1pPr marL="0" indent="0" defTabSz="321391">
              <a:spcBef>
                <a:spcPts val="0"/>
              </a:spcBef>
              <a:buSzTx/>
              <a:buNone/>
              <a:defRPr sz="2500" b="1">
                <a:solidFill>
                  <a:srgbClr val="0061A8"/>
                </a:solidFill>
                <a:uFill>
                  <a:solidFill>
                    <a:srgbClr val="074184"/>
                  </a:solidFill>
                </a:uFill>
                <a:latin typeface="Helvetica"/>
                <a:ea typeface="Helvetica"/>
                <a:cs typeface="Helvetica"/>
                <a:sym typeface="Helvetica"/>
              </a:defRPr>
            </a:lvl1pPr>
          </a:lstStyle>
          <a:p>
            <a:r>
              <a:t>Presentation title [32pt bold – Use the font Helvetica or Arial in this template]</a:t>
            </a:r>
          </a:p>
        </p:txBody>
      </p:sp>
      <p:pic>
        <p:nvPicPr>
          <p:cNvPr id="119" name="14-0218-16D.lr.jpg" descr="14-0218-16D.lr.jpg"/>
          <p:cNvPicPr>
            <a:picLocks noChangeAspect="1"/>
          </p:cNvPicPr>
          <p:nvPr/>
        </p:nvPicPr>
        <p:blipFill>
          <a:blip r:embed="rId2">
            <a:extLst/>
          </a:blip>
          <a:srcRect t="19839" b="26627"/>
          <a:stretch>
            <a:fillRect/>
          </a:stretch>
        </p:blipFill>
        <p:spPr>
          <a:xfrm>
            <a:off x="-30696" y="474137"/>
            <a:ext cx="9196285" cy="3282015"/>
          </a:xfrm>
          <a:prstGeom prst="rect">
            <a:avLst/>
          </a:prstGeom>
          <a:ln w="12700">
            <a:miter lim="400000"/>
          </a:ln>
        </p:spPr>
      </p:pic>
      <p:pic>
        <p:nvPicPr>
          <p:cNvPr id="120" name="Image" descr="Image"/>
          <p:cNvPicPr>
            <a:picLocks noChangeAspect="1"/>
          </p:cNvPicPr>
          <p:nvPr/>
        </p:nvPicPr>
        <p:blipFill>
          <a:blip r:embed="rId3">
            <a:extLst/>
          </a:blip>
          <a:stretch>
            <a:fillRect/>
          </a:stretch>
        </p:blipFill>
        <p:spPr>
          <a:xfrm>
            <a:off x="-26142" y="-8132"/>
            <a:ext cx="9196284" cy="900602"/>
          </a:xfrm>
          <a:prstGeom prst="rect">
            <a:avLst/>
          </a:prstGeom>
          <a:ln w="12700">
            <a:miter lim="400000"/>
          </a:ln>
        </p:spPr>
      </p:pic>
      <p:sp>
        <p:nvSpPr>
          <p:cNvPr id="121" name="Slide Number"/>
          <p:cNvSpPr txBox="1">
            <a:spLocks noGrp="1"/>
          </p:cNvSpPr>
          <p:nvPr>
            <p:ph type="sldNum" sz="quarter" idx="2"/>
          </p:nvPr>
        </p:nvSpPr>
        <p:spPr>
          <a:xfrm>
            <a:off x="6553200" y="6356350"/>
            <a:ext cx="2133600" cy="143629"/>
          </a:xfrm>
          <a:prstGeom prst="rect">
            <a:avLst/>
          </a:prstGeom>
        </p:spPr>
        <p:txBody>
          <a:bodyPr wrap="square" lIns="0" tIns="0" rIns="0" bIns="0"/>
          <a:lstStyle>
            <a:lvl1pPr algn="l" defTabSz="321391">
              <a:lnSpc>
                <a:spcPct val="120000"/>
              </a:lnSpc>
              <a:defRPr sz="800">
                <a:solidFill>
                  <a:srgbClr val="003087"/>
                </a:solidFill>
                <a:uFill>
                  <a:solidFill>
                    <a:srgbClr val="074184"/>
                  </a:solidFill>
                </a:uFill>
                <a:latin typeface="Helvetica"/>
                <a:ea typeface="Helvetica"/>
                <a:cs typeface="Helvetica"/>
                <a:sym typeface="Helvetica"/>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theme" Target="../theme/theme3.xml"/><Relationship Id="rId7" Type="http://schemas.openxmlformats.org/officeDocument/2006/relationships/image" Target="../media/image6.png"/><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theme" Target="../theme/theme6.xml"/><Relationship Id="rId10" Type="http://schemas.openxmlformats.org/officeDocument/2006/relationships/image" Target="../media/image1.png"/><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slideLayout" Target="../slideLayouts/slideLayout69.xml"/><Relationship Id="rId16" Type="http://schemas.openxmlformats.org/officeDocument/2006/relationships/slideLayout" Target="../slideLayouts/slideLayout70.xml"/><Relationship Id="rId17" Type="http://schemas.openxmlformats.org/officeDocument/2006/relationships/theme" Target="../theme/theme7.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Relationship Id="rId15" Type="http://schemas.openxmlformats.org/officeDocument/2006/relationships/slideLayout" Target="../slideLayouts/slideLayout85.xml"/><Relationship Id="rId16" Type="http://schemas.openxmlformats.org/officeDocument/2006/relationships/slideLayout" Target="../slideLayouts/slideLayout86.xml"/><Relationship Id="rId17" Type="http://schemas.openxmlformats.org/officeDocument/2006/relationships/theme" Target="../theme/theme8.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slideLayout" Target="../slideLayouts/slideLayout99.xml"/><Relationship Id="rId14" Type="http://schemas.openxmlformats.org/officeDocument/2006/relationships/slideLayout" Target="../slideLayouts/slideLayout100.xml"/><Relationship Id="rId15" Type="http://schemas.openxmlformats.org/officeDocument/2006/relationships/slideLayout" Target="../slideLayouts/slideLayout101.xml"/><Relationship Id="rId16" Type="http://schemas.openxmlformats.org/officeDocument/2006/relationships/slideLayout" Target="../slideLayouts/slideLayout102.xml"/><Relationship Id="rId17" Type="http://schemas.openxmlformats.org/officeDocument/2006/relationships/theme" Target="../theme/theme9.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FDAE1CBA-5991-B140-AA7B-7F75BD7872F6}" type="datetime1">
              <a:rPr lang="en-US" smtClean="0"/>
              <a:t>7/16/18</a:t>
            </a:fld>
            <a:endParaRPr lang="en-US" dirty="0"/>
          </a:p>
        </p:txBody>
      </p:sp>
      <p:sp>
        <p:nvSpPr>
          <p:cNvPr id="15" name="Footer Placeholder 4"/>
          <p:cNvSpPr>
            <a:spLocks noGrp="1"/>
          </p:cNvSpPr>
          <p:nvPr>
            <p:ph type="ftr" sz="quarter" idx="3"/>
          </p:nvPr>
        </p:nvSpPr>
        <p:spPr>
          <a:xfrm>
            <a:off x="1530616" y="6504227"/>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Theoretical Physics at Fermilab</a:t>
            </a:r>
            <a:endParaRPr lang="en-US" b="1" dirty="0"/>
          </a:p>
        </p:txBody>
      </p:sp>
      <p:sp>
        <p:nvSpPr>
          <p:cNvPr id="16" name="Slide Number Placeholder 5"/>
          <p:cNvSpPr>
            <a:spLocks noGrp="1"/>
          </p:cNvSpPr>
          <p:nvPr>
            <p:ph type="sldNum" sz="quarter" idx="4"/>
          </p:nvPr>
        </p:nvSpPr>
        <p:spPr>
          <a:xfrm>
            <a:off x="222251" y="6504214"/>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27" y="4477484"/>
            <a:ext cx="1076325" cy="241300"/>
          </a:xfrm>
          <a:prstGeom prst="rect">
            <a:avLst/>
          </a:prstGeom>
        </p:spPr>
        <p:txBody>
          <a:bodyPr lIns="91373" tIns="45687" rIns="91373" bIns="45687"/>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6869"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686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686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686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686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6869" algn="l" defTabSz="45686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3743" algn="l" defTabSz="45686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0620" algn="l" defTabSz="45686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7491" algn="l" defTabSz="45686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657" indent="-342657" algn="l" defTabSz="456869"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418" indent="-285546" algn="l" defTabSz="456869"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2178" indent="-228434" algn="l" defTabSz="456869"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599052" indent="-228434" algn="l" defTabSz="45686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5930" indent="-228434" algn="l" defTabSz="45686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2802" indent="-228434" algn="l" defTabSz="456869" rtl="0" eaLnBrk="1" latinLnBrk="0" hangingPunct="1">
        <a:spcBef>
          <a:spcPct val="20000"/>
        </a:spcBef>
        <a:buFont typeface="Arial"/>
        <a:buChar char="•"/>
        <a:defRPr sz="2000" kern="1200">
          <a:solidFill>
            <a:schemeClr val="tx1"/>
          </a:solidFill>
          <a:latin typeface="+mn-lt"/>
          <a:ea typeface="+mn-ea"/>
          <a:cs typeface="+mn-cs"/>
        </a:defRPr>
      </a:lvl6pPr>
      <a:lvl7pPr marL="2969672" indent="-228434" algn="l" defTabSz="456869" rtl="0" eaLnBrk="1" latinLnBrk="0" hangingPunct="1">
        <a:spcBef>
          <a:spcPct val="20000"/>
        </a:spcBef>
        <a:buFont typeface="Arial"/>
        <a:buChar char="•"/>
        <a:defRPr sz="2000" kern="1200">
          <a:solidFill>
            <a:schemeClr val="tx1"/>
          </a:solidFill>
          <a:latin typeface="+mn-lt"/>
          <a:ea typeface="+mn-ea"/>
          <a:cs typeface="+mn-cs"/>
        </a:defRPr>
      </a:lvl7pPr>
      <a:lvl8pPr marL="3426547" indent="-228434" algn="l" defTabSz="456869" rtl="0" eaLnBrk="1" latinLnBrk="0" hangingPunct="1">
        <a:spcBef>
          <a:spcPct val="20000"/>
        </a:spcBef>
        <a:buFont typeface="Arial"/>
        <a:buChar char="•"/>
        <a:defRPr sz="2000" kern="1200">
          <a:solidFill>
            <a:schemeClr val="tx1"/>
          </a:solidFill>
          <a:latin typeface="+mn-lt"/>
          <a:ea typeface="+mn-ea"/>
          <a:cs typeface="+mn-cs"/>
        </a:defRPr>
      </a:lvl8pPr>
      <a:lvl9pPr marL="3883415" indent="-228434" algn="l" defTabSz="45686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69" rtl="0" eaLnBrk="1" latinLnBrk="0" hangingPunct="1">
        <a:defRPr sz="1800" kern="1200">
          <a:solidFill>
            <a:schemeClr val="tx1"/>
          </a:solidFill>
          <a:latin typeface="+mn-lt"/>
          <a:ea typeface="+mn-ea"/>
          <a:cs typeface="+mn-cs"/>
        </a:defRPr>
      </a:lvl1pPr>
      <a:lvl2pPr marL="456869" algn="l" defTabSz="456869" rtl="0" eaLnBrk="1" latinLnBrk="0" hangingPunct="1">
        <a:defRPr sz="1800" kern="1200">
          <a:solidFill>
            <a:schemeClr val="tx1"/>
          </a:solidFill>
          <a:latin typeface="+mn-lt"/>
          <a:ea typeface="+mn-ea"/>
          <a:cs typeface="+mn-cs"/>
        </a:defRPr>
      </a:lvl2pPr>
      <a:lvl3pPr marL="913743" algn="l" defTabSz="456869" rtl="0" eaLnBrk="1" latinLnBrk="0" hangingPunct="1">
        <a:defRPr sz="1800" kern="1200">
          <a:solidFill>
            <a:schemeClr val="tx1"/>
          </a:solidFill>
          <a:latin typeface="+mn-lt"/>
          <a:ea typeface="+mn-ea"/>
          <a:cs typeface="+mn-cs"/>
        </a:defRPr>
      </a:lvl3pPr>
      <a:lvl4pPr marL="1370620" algn="l" defTabSz="456869" rtl="0" eaLnBrk="1" latinLnBrk="0" hangingPunct="1">
        <a:defRPr sz="1800" kern="1200">
          <a:solidFill>
            <a:schemeClr val="tx1"/>
          </a:solidFill>
          <a:latin typeface="+mn-lt"/>
          <a:ea typeface="+mn-ea"/>
          <a:cs typeface="+mn-cs"/>
        </a:defRPr>
      </a:lvl4pPr>
      <a:lvl5pPr marL="1827491" algn="l" defTabSz="456869" rtl="0" eaLnBrk="1" latinLnBrk="0" hangingPunct="1">
        <a:defRPr sz="1800" kern="1200">
          <a:solidFill>
            <a:schemeClr val="tx1"/>
          </a:solidFill>
          <a:latin typeface="+mn-lt"/>
          <a:ea typeface="+mn-ea"/>
          <a:cs typeface="+mn-cs"/>
        </a:defRPr>
      </a:lvl5pPr>
      <a:lvl6pPr marL="2284362" algn="l" defTabSz="456869" rtl="0" eaLnBrk="1" latinLnBrk="0" hangingPunct="1">
        <a:defRPr sz="1800" kern="1200">
          <a:solidFill>
            <a:schemeClr val="tx1"/>
          </a:solidFill>
          <a:latin typeface="+mn-lt"/>
          <a:ea typeface="+mn-ea"/>
          <a:cs typeface="+mn-cs"/>
        </a:defRPr>
      </a:lvl6pPr>
      <a:lvl7pPr marL="2741238" algn="l" defTabSz="456869" rtl="0" eaLnBrk="1" latinLnBrk="0" hangingPunct="1">
        <a:defRPr sz="1800" kern="1200">
          <a:solidFill>
            <a:schemeClr val="tx1"/>
          </a:solidFill>
          <a:latin typeface="+mn-lt"/>
          <a:ea typeface="+mn-ea"/>
          <a:cs typeface="+mn-cs"/>
        </a:defRPr>
      </a:lvl7pPr>
      <a:lvl8pPr marL="3198104" algn="l" defTabSz="456869" rtl="0" eaLnBrk="1" latinLnBrk="0" hangingPunct="1">
        <a:defRPr sz="1800" kern="1200">
          <a:solidFill>
            <a:schemeClr val="tx1"/>
          </a:solidFill>
          <a:latin typeface="+mn-lt"/>
          <a:ea typeface="+mn-ea"/>
          <a:cs typeface="+mn-cs"/>
        </a:defRPr>
      </a:lvl8pPr>
      <a:lvl9pPr marL="3654982" algn="l" defTabSz="45686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40"/>
            <a:ext cx="7804547" cy="1518047"/>
          </a:xfrm>
          <a:prstGeom prst="rect">
            <a:avLst/>
          </a:prstGeom>
          <a:ln w="12700">
            <a:miter lim="400000"/>
          </a:ln>
          <a:extLst>
            <a:ext uri="{C572A759-6A51-4108-AA02-DFA0A04FC94B}">
              <ma14:wrappingTextBoxFlag xmlns:ma14="http://schemas.microsoft.com/office/mac/drawingml/2011/main" val="1"/>
            </a:ext>
          </a:extLst>
        </p:spPr>
        <p:txBody>
          <a:bodyPr lIns="35689" tIns="35689" rIns="35689" bIns="35689" anchor="ctr">
            <a:normAutofit/>
          </a:bodyPr>
          <a:lstStyle/>
          <a:p>
            <a:r>
              <a:t>Title Text</a:t>
            </a:r>
          </a:p>
        </p:txBody>
      </p:sp>
      <p:sp>
        <p:nvSpPr>
          <p:cNvPr id="3" name="Shape 3"/>
          <p:cNvSpPr>
            <a:spLocks noGrp="1"/>
          </p:cNvSpPr>
          <p:nvPr>
            <p:ph type="body" idx="1"/>
          </p:nvPr>
        </p:nvSpPr>
        <p:spPr>
          <a:xfrm>
            <a:off x="669727" y="1830588"/>
            <a:ext cx="7804547" cy="4420195"/>
          </a:xfrm>
          <a:prstGeom prst="rect">
            <a:avLst/>
          </a:prstGeom>
          <a:ln w="12700">
            <a:miter lim="400000"/>
          </a:ln>
          <a:extLst>
            <a:ext uri="{C572A759-6A51-4108-AA02-DFA0A04FC94B}">
              <ma14:wrappingTextBoxFlag xmlns:ma14="http://schemas.microsoft.com/office/mac/drawingml/2011/main" val="1"/>
            </a:ext>
          </a:extLst>
        </p:spPr>
        <p:txBody>
          <a:bodyPr lIns="35689" tIns="35689" rIns="35689" bIns="35689"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20288" y="6505278"/>
            <a:ext cx="294523" cy="272186"/>
          </a:xfrm>
          <a:prstGeom prst="rect">
            <a:avLst/>
          </a:prstGeom>
          <a:ln w="12700">
            <a:miter lim="400000"/>
          </a:ln>
        </p:spPr>
        <p:txBody>
          <a:bodyPr wrap="none" lIns="35689" tIns="35689" rIns="35689" bIns="35689">
            <a:spAutoFit/>
          </a:bodyPr>
          <a:lstStyle>
            <a:lvl1pPr>
              <a:defRPr sz="1300"/>
            </a:lvl1pPr>
          </a:lstStyle>
          <a:p>
            <a:pPr algn="ctr" defTabSz="410457" fontAlgn="auto" hangingPunct="0">
              <a:spcBef>
                <a:spcPts val="0"/>
              </a:spcBef>
              <a:spcAft>
                <a:spcPts val="0"/>
              </a:spcAft>
            </a:pPr>
            <a:fld id="{86CB4B4D-7CA3-9044-876B-883B54F8677D}" type="slidenum">
              <a:rPr lang="uk-UA" kern="0" smtClean="0">
                <a:solidFill>
                  <a:srgbClr val="000000"/>
                </a:solidFill>
                <a:latin typeface="Helvetica Light"/>
                <a:ea typeface="Helvetica Light"/>
                <a:cs typeface="Helvetica Light"/>
                <a:sym typeface="Helvetica Light"/>
              </a:rPr>
              <a:pPr algn="ctr" defTabSz="410457" fontAlgn="auto" hangingPunct="0">
                <a:spcBef>
                  <a:spcPts val="0"/>
                </a:spcBef>
                <a:spcAft>
                  <a:spcPts val="0"/>
                </a:spcAft>
              </a:pPr>
              <a:t>‹#›</a:t>
            </a:fld>
            <a:endParaRPr lang="uk-UA" kern="0">
              <a:solidFill>
                <a:srgbClr val="000000"/>
              </a:solidFill>
              <a:latin typeface="Helvetica Light"/>
              <a:ea typeface="Helvetica Light"/>
              <a:cs typeface="Helvetica Light"/>
              <a:sym typeface="Helvetica Light"/>
            </a:endParaRPr>
          </a:p>
        </p:txBody>
      </p:sp>
    </p:spTree>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30" r:id="rId6"/>
    <p:sldLayoutId id="2147484131" r:id="rId7"/>
    <p:sldLayoutId id="2147484132" r:id="rId8"/>
    <p:sldLayoutId id="2147484133" r:id="rId9"/>
    <p:sldLayoutId id="2147484134" r:id="rId10"/>
    <p:sldLayoutId id="2147484135" r:id="rId11"/>
    <p:sldLayoutId id="2147484136" r:id="rId12"/>
  </p:sldLayoutIdLst>
  <p:transition xmlns:p14="http://schemas.microsoft.com/office/powerpoint/2010/main" spd="med"/>
  <p:txStyles>
    <p:titleStyle>
      <a:lvl1pPr marL="0" marR="0" indent="0" algn="ctr" defTabSz="41045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1pPr>
      <a:lvl2pPr marL="0" marR="0" indent="160614" algn="ctr" defTabSz="41045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225" algn="ctr" defTabSz="41045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1840" algn="ctr" defTabSz="41045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453" algn="ctr" defTabSz="41045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069" algn="ctr" defTabSz="41045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3678" algn="ctr" defTabSz="41045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4293" algn="ctr" defTabSz="41045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4908" algn="ctr" defTabSz="41045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312304" marR="0" indent="-312304" algn="l" defTabSz="410457"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1pPr>
      <a:lvl2pPr marL="624608" marR="0" indent="-312304" algn="l" defTabSz="410457"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2pPr>
      <a:lvl3pPr marL="936912" marR="0" indent="-312304" algn="l" defTabSz="410457"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3pPr>
      <a:lvl4pPr marL="1249216" marR="0" indent="-312304" algn="l" defTabSz="410457"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4pPr>
      <a:lvl5pPr marL="1561520" marR="0" indent="-312304" algn="l" defTabSz="410457"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5pPr>
      <a:lvl6pPr marL="1873824" marR="0" indent="-312304" algn="l" defTabSz="410457"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6pPr>
      <a:lvl7pPr marL="2186128" marR="0" indent="-312304" algn="l" defTabSz="410457"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7pPr>
      <a:lvl8pPr marL="2498432" marR="0" indent="-312304" algn="l" defTabSz="410457"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8pPr>
      <a:lvl9pPr marL="2810736" marR="0" indent="-312304" algn="l" defTabSz="410457"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45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614" algn="ctr" defTabSz="41045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1225" algn="ctr" defTabSz="41045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1840" algn="ctr" defTabSz="41045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2453" algn="ctr" defTabSz="41045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3069" algn="ctr" defTabSz="41045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3678" algn="ctr" defTabSz="41045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4293" algn="ctr" defTabSz="41045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4908" algn="ctr" defTabSz="410457"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52"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endParaRPr lang="en-US" altLang="en-US">
              <a:ea typeface="Geneva" pitchFamily="121" charset="-128"/>
              <a:cs typeface="+mn-cs"/>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endParaRPr lang="en-US" b="1"/>
          </a:p>
        </p:txBody>
      </p:sp>
      <p:sp>
        <p:nvSpPr>
          <p:cNvPr id="13" name="Slide Number Placeholder 5"/>
          <p:cNvSpPr>
            <a:spLocks noGrp="1"/>
          </p:cNvSpPr>
          <p:nvPr>
            <p:ph type="sldNum" sz="quarter" idx="4"/>
          </p:nvPr>
        </p:nvSpPr>
        <p:spPr>
          <a:xfrm>
            <a:off x="228614"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a:ea typeface="Geneva" pitchFamily="121" charset="-128"/>
                <a:cs typeface="+mn-cs"/>
              </a:rPr>
              <a:pPr/>
              <a:t>‹#›</a:t>
            </a:fld>
            <a:endParaRPr lang="en-US" altLang="en-US">
              <a:ea typeface="Geneva" pitchFamily="121" charset="-128"/>
              <a:cs typeface="+mn-cs"/>
            </a:endParaRPr>
          </a:p>
        </p:txBody>
      </p:sp>
      <p:pic>
        <p:nvPicPr>
          <p:cNvPr id="1029" name="Picture 2" descr="HeaderFooter_0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Lst>
  <p:hf hdr="0" ftr="0"/>
  <p:txStyles>
    <p:titleStyle>
      <a:lvl1pPr algn="l" defTabSz="456869"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6869"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6869"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6869"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6869"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6869" algn="ctr" defTabSz="45686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743" algn="ctr" defTabSz="45686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0620" algn="ctr" defTabSz="45686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7491" algn="ctr" defTabSz="45686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657" indent="-342657" algn="l" defTabSz="456869"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418" indent="-285546" algn="l" defTabSz="456869"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2178" indent="-228434" algn="l" defTabSz="456869"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599052" indent="-228434" algn="l" defTabSz="456869"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5930" indent="-228434" algn="l" defTabSz="456869"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2802" indent="-228434" algn="l" defTabSz="456869" rtl="0" eaLnBrk="1" latinLnBrk="0" hangingPunct="1">
        <a:spcBef>
          <a:spcPct val="20000"/>
        </a:spcBef>
        <a:buFont typeface="Arial"/>
        <a:buChar char="•"/>
        <a:defRPr sz="2000" kern="1200">
          <a:solidFill>
            <a:schemeClr val="tx1"/>
          </a:solidFill>
          <a:latin typeface="+mn-lt"/>
          <a:ea typeface="+mn-ea"/>
          <a:cs typeface="+mn-cs"/>
        </a:defRPr>
      </a:lvl6pPr>
      <a:lvl7pPr marL="2969672" indent="-228434" algn="l" defTabSz="456869" rtl="0" eaLnBrk="1" latinLnBrk="0" hangingPunct="1">
        <a:spcBef>
          <a:spcPct val="20000"/>
        </a:spcBef>
        <a:buFont typeface="Arial"/>
        <a:buChar char="•"/>
        <a:defRPr sz="2000" kern="1200">
          <a:solidFill>
            <a:schemeClr val="tx1"/>
          </a:solidFill>
          <a:latin typeface="+mn-lt"/>
          <a:ea typeface="+mn-ea"/>
          <a:cs typeface="+mn-cs"/>
        </a:defRPr>
      </a:lvl7pPr>
      <a:lvl8pPr marL="3426547" indent="-228434" algn="l" defTabSz="456869" rtl="0" eaLnBrk="1" latinLnBrk="0" hangingPunct="1">
        <a:spcBef>
          <a:spcPct val="20000"/>
        </a:spcBef>
        <a:buFont typeface="Arial"/>
        <a:buChar char="•"/>
        <a:defRPr sz="2000" kern="1200">
          <a:solidFill>
            <a:schemeClr val="tx1"/>
          </a:solidFill>
          <a:latin typeface="+mn-lt"/>
          <a:ea typeface="+mn-ea"/>
          <a:cs typeface="+mn-cs"/>
        </a:defRPr>
      </a:lvl8pPr>
      <a:lvl9pPr marL="3883415" indent="-228434" algn="l" defTabSz="45686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69" rtl="0" eaLnBrk="1" latinLnBrk="0" hangingPunct="1">
        <a:defRPr sz="1800" kern="1200">
          <a:solidFill>
            <a:schemeClr val="tx1"/>
          </a:solidFill>
          <a:latin typeface="+mn-lt"/>
          <a:ea typeface="+mn-ea"/>
          <a:cs typeface="+mn-cs"/>
        </a:defRPr>
      </a:lvl1pPr>
      <a:lvl2pPr marL="456869" algn="l" defTabSz="456869" rtl="0" eaLnBrk="1" latinLnBrk="0" hangingPunct="1">
        <a:defRPr sz="1800" kern="1200">
          <a:solidFill>
            <a:schemeClr val="tx1"/>
          </a:solidFill>
          <a:latin typeface="+mn-lt"/>
          <a:ea typeface="+mn-ea"/>
          <a:cs typeface="+mn-cs"/>
        </a:defRPr>
      </a:lvl2pPr>
      <a:lvl3pPr marL="913743" algn="l" defTabSz="456869" rtl="0" eaLnBrk="1" latinLnBrk="0" hangingPunct="1">
        <a:defRPr sz="1800" kern="1200">
          <a:solidFill>
            <a:schemeClr val="tx1"/>
          </a:solidFill>
          <a:latin typeface="+mn-lt"/>
          <a:ea typeface="+mn-ea"/>
          <a:cs typeface="+mn-cs"/>
        </a:defRPr>
      </a:lvl3pPr>
      <a:lvl4pPr marL="1370620" algn="l" defTabSz="456869" rtl="0" eaLnBrk="1" latinLnBrk="0" hangingPunct="1">
        <a:defRPr sz="1800" kern="1200">
          <a:solidFill>
            <a:schemeClr val="tx1"/>
          </a:solidFill>
          <a:latin typeface="+mn-lt"/>
          <a:ea typeface="+mn-ea"/>
          <a:cs typeface="+mn-cs"/>
        </a:defRPr>
      </a:lvl4pPr>
      <a:lvl5pPr marL="1827491" algn="l" defTabSz="456869" rtl="0" eaLnBrk="1" latinLnBrk="0" hangingPunct="1">
        <a:defRPr sz="1800" kern="1200">
          <a:solidFill>
            <a:schemeClr val="tx1"/>
          </a:solidFill>
          <a:latin typeface="+mn-lt"/>
          <a:ea typeface="+mn-ea"/>
          <a:cs typeface="+mn-cs"/>
        </a:defRPr>
      </a:lvl5pPr>
      <a:lvl6pPr marL="2284362" algn="l" defTabSz="456869" rtl="0" eaLnBrk="1" latinLnBrk="0" hangingPunct="1">
        <a:defRPr sz="1800" kern="1200">
          <a:solidFill>
            <a:schemeClr val="tx1"/>
          </a:solidFill>
          <a:latin typeface="+mn-lt"/>
          <a:ea typeface="+mn-ea"/>
          <a:cs typeface="+mn-cs"/>
        </a:defRPr>
      </a:lvl6pPr>
      <a:lvl7pPr marL="2741238" algn="l" defTabSz="456869" rtl="0" eaLnBrk="1" latinLnBrk="0" hangingPunct="1">
        <a:defRPr sz="1800" kern="1200">
          <a:solidFill>
            <a:schemeClr val="tx1"/>
          </a:solidFill>
          <a:latin typeface="+mn-lt"/>
          <a:ea typeface="+mn-ea"/>
          <a:cs typeface="+mn-cs"/>
        </a:defRPr>
      </a:lvl7pPr>
      <a:lvl8pPr marL="3198104" algn="l" defTabSz="456869" rtl="0" eaLnBrk="1" latinLnBrk="0" hangingPunct="1">
        <a:defRPr sz="1800" kern="1200">
          <a:solidFill>
            <a:schemeClr val="tx1"/>
          </a:solidFill>
          <a:latin typeface="+mn-lt"/>
          <a:ea typeface="+mn-ea"/>
          <a:cs typeface="+mn-cs"/>
        </a:defRPr>
      </a:lvl8pPr>
      <a:lvl9pPr marL="3654982" algn="l" defTabSz="45686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73" tIns="45687" rIns="91373" bIns="45687" rtlCol="0" anchor="ctr">
            <a:normAutofit/>
          </a:bodyPr>
          <a:lstStyle/>
          <a:p>
            <a:r>
              <a:rPr lang="en-US"/>
              <a:t>Click to edit Master title style</a:t>
            </a:r>
          </a:p>
        </p:txBody>
      </p:sp>
      <p:sp>
        <p:nvSpPr>
          <p:cNvPr id="3" name="Text Placeholder 2"/>
          <p:cNvSpPr>
            <a:spLocks noGrp="1"/>
          </p:cNvSpPr>
          <p:nvPr>
            <p:ph type="body" idx="1"/>
          </p:nvPr>
        </p:nvSpPr>
        <p:spPr>
          <a:xfrm>
            <a:off x="457200" y="1600214"/>
            <a:ext cx="8229600" cy="4525963"/>
          </a:xfrm>
          <a:prstGeom prst="rect">
            <a:avLst/>
          </a:prstGeom>
        </p:spPr>
        <p:txBody>
          <a:bodyPr vert="horz" lIns="91373" tIns="45687" rIns="91373" bIns="456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4"/>
            <a:ext cx="2133600" cy="365125"/>
          </a:xfrm>
          <a:prstGeom prst="rect">
            <a:avLst/>
          </a:prstGeom>
        </p:spPr>
        <p:txBody>
          <a:bodyPr vert="horz" lIns="91373" tIns="45687" rIns="91373" bIns="45687" rtlCol="0" anchor="ctr"/>
          <a:lstStyle>
            <a:lvl1pPr algn="l">
              <a:defRPr sz="1200">
                <a:solidFill>
                  <a:schemeClr val="tx1">
                    <a:tint val="75000"/>
                  </a:schemeClr>
                </a:solidFill>
              </a:defRPr>
            </a:lvl1pPr>
          </a:lstStyle>
          <a:p>
            <a:pPr defTabSz="913743" fontAlgn="auto">
              <a:spcBef>
                <a:spcPts val="0"/>
              </a:spcBef>
              <a:spcAft>
                <a:spcPts val="0"/>
              </a:spcAft>
            </a:pPr>
            <a:fld id="{C1783E26-6235-3142-A6A8-A2B8F2A6397B}" type="datetime1">
              <a:rPr lang="en-US" smtClean="0">
                <a:solidFill>
                  <a:srgbClr val="000030">
                    <a:tint val="75000"/>
                  </a:srgbClr>
                </a:solidFill>
                <a:latin typeface="Calibri"/>
                <a:ea typeface="+mn-ea"/>
                <a:cs typeface="+mn-cs"/>
              </a:rPr>
              <a:pPr defTabSz="913743" fontAlgn="auto">
                <a:spcBef>
                  <a:spcPts val="0"/>
                </a:spcBef>
                <a:spcAft>
                  <a:spcPts val="0"/>
                </a:spcAft>
              </a:pPr>
              <a:t>7/18/18</a:t>
            </a:fld>
            <a:endParaRPr lang="en-US">
              <a:solidFill>
                <a:srgbClr val="000030">
                  <a:tint val="75000"/>
                </a:srgbClr>
              </a:solidFill>
              <a:latin typeface="Calibri"/>
              <a:ea typeface="+mn-ea"/>
              <a:cs typeface="+mn-cs"/>
            </a:endParaRPr>
          </a:p>
        </p:txBody>
      </p:sp>
      <p:sp>
        <p:nvSpPr>
          <p:cNvPr id="5" name="Footer Placeholder 4"/>
          <p:cNvSpPr>
            <a:spLocks noGrp="1"/>
          </p:cNvSpPr>
          <p:nvPr>
            <p:ph type="ftr" sz="quarter" idx="3"/>
          </p:nvPr>
        </p:nvSpPr>
        <p:spPr>
          <a:xfrm>
            <a:off x="3124201" y="6356364"/>
            <a:ext cx="2895600" cy="365125"/>
          </a:xfrm>
          <a:prstGeom prst="rect">
            <a:avLst/>
          </a:prstGeom>
        </p:spPr>
        <p:txBody>
          <a:bodyPr vert="horz" lIns="91373" tIns="45687" rIns="91373" bIns="45687" rtlCol="0" anchor="ctr"/>
          <a:lstStyle>
            <a:lvl1pPr algn="ctr">
              <a:defRPr sz="1200">
                <a:solidFill>
                  <a:schemeClr val="tx1">
                    <a:tint val="75000"/>
                  </a:schemeClr>
                </a:solidFill>
              </a:defRPr>
            </a:lvl1pPr>
          </a:lstStyle>
          <a:p>
            <a:pPr defTabSz="913743" fontAlgn="auto">
              <a:spcBef>
                <a:spcPts val="0"/>
              </a:spcBef>
              <a:spcAft>
                <a:spcPts val="0"/>
              </a:spcAft>
            </a:pPr>
            <a:r>
              <a:rPr lang="en-US" smtClean="0">
                <a:solidFill>
                  <a:srgbClr val="000030">
                    <a:tint val="75000"/>
                  </a:srgbClr>
                </a:solidFill>
                <a:latin typeface="Calibri"/>
                <a:ea typeface="+mn-ea"/>
                <a:cs typeface="+mn-cs"/>
              </a:rPr>
              <a:t>Aaron S. Chou (FNAL), Simons Symposium, 5/14/18</a:t>
            </a:r>
            <a:endParaRPr lang="en-US">
              <a:solidFill>
                <a:srgbClr val="000030">
                  <a:tint val="75000"/>
                </a:srgbClr>
              </a:solidFill>
              <a:latin typeface="Calibri"/>
              <a:ea typeface="+mn-ea"/>
              <a:cs typeface="+mn-cs"/>
            </a:endParaRPr>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lIns="91373" tIns="45687" rIns="91373" bIns="45687" rtlCol="0" anchor="ctr"/>
          <a:lstStyle>
            <a:lvl1pPr algn="r">
              <a:defRPr sz="1200">
                <a:solidFill>
                  <a:schemeClr val="tx1">
                    <a:tint val="75000"/>
                  </a:schemeClr>
                </a:solidFill>
              </a:defRPr>
            </a:lvl1pPr>
          </a:lstStyle>
          <a:p>
            <a:pPr defTabSz="913743" fontAlgn="auto">
              <a:spcBef>
                <a:spcPts val="0"/>
              </a:spcBef>
              <a:spcAft>
                <a:spcPts val="0"/>
              </a:spcAft>
            </a:pPr>
            <a:fld id="{6F3AE956-26F0-4794-8F4C-97BAC66ADD21}" type="slidenum">
              <a:rPr lang="en-US" smtClean="0">
                <a:solidFill>
                  <a:srgbClr val="000030">
                    <a:tint val="75000"/>
                  </a:srgbClr>
                </a:solidFill>
                <a:latin typeface="Calibri"/>
                <a:ea typeface="+mn-ea"/>
                <a:cs typeface="+mn-cs"/>
              </a:rPr>
              <a:pPr defTabSz="913743" fontAlgn="auto">
                <a:spcBef>
                  <a:spcPts val="0"/>
                </a:spcBef>
                <a:spcAft>
                  <a:spcPts val="0"/>
                </a:spcAft>
              </a:pPr>
              <a:t>‹#›</a:t>
            </a:fld>
            <a:endParaRPr lang="en-US">
              <a:solidFill>
                <a:srgbClr val="000030">
                  <a:tint val="75000"/>
                </a:srgbClr>
              </a:solidFill>
              <a:latin typeface="Calibri"/>
              <a:ea typeface="+mn-ea"/>
              <a:cs typeface="+mn-cs"/>
            </a:endParaRPr>
          </a:p>
        </p:txBody>
      </p:sp>
    </p:spTree>
    <p:extLst>
      <p:ext uri="{BB962C8B-B14F-4D97-AF65-F5344CB8AC3E}">
        <p14:creationId xmlns:p14="http://schemas.microsoft.com/office/powerpoint/2010/main" val="888836739"/>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hf hdr="0" dt="0"/>
  <p:txStyles>
    <p:titleStyle>
      <a:lvl1pPr algn="ctr" defTabSz="913743" rtl="0" eaLnBrk="1" latinLnBrk="0" hangingPunct="1">
        <a:spcBef>
          <a:spcPct val="0"/>
        </a:spcBef>
        <a:buNone/>
        <a:defRPr sz="4400" kern="1200">
          <a:solidFill>
            <a:schemeClr val="tx1"/>
          </a:solidFill>
          <a:latin typeface="+mj-lt"/>
          <a:ea typeface="+mj-ea"/>
          <a:cs typeface="+mj-cs"/>
        </a:defRPr>
      </a:lvl1pPr>
    </p:titleStyle>
    <p:bodyStyle>
      <a:lvl1pPr marL="342657" indent="-342657" algn="l" defTabSz="91374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18" indent="-285546" algn="l" defTabSz="9137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78" indent="-228434" algn="l" defTabSz="9137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52"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30"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02"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72"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47"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15" indent="-228434" algn="l" defTabSz="91374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43" rtl="0" eaLnBrk="1" latinLnBrk="0" hangingPunct="1">
        <a:defRPr sz="1800" kern="1200">
          <a:solidFill>
            <a:schemeClr val="tx1"/>
          </a:solidFill>
          <a:latin typeface="+mn-lt"/>
          <a:ea typeface="+mn-ea"/>
          <a:cs typeface="+mn-cs"/>
        </a:defRPr>
      </a:lvl1pPr>
      <a:lvl2pPr marL="456869" algn="l" defTabSz="913743" rtl="0" eaLnBrk="1" latinLnBrk="0" hangingPunct="1">
        <a:defRPr sz="1800" kern="1200">
          <a:solidFill>
            <a:schemeClr val="tx1"/>
          </a:solidFill>
          <a:latin typeface="+mn-lt"/>
          <a:ea typeface="+mn-ea"/>
          <a:cs typeface="+mn-cs"/>
        </a:defRPr>
      </a:lvl2pPr>
      <a:lvl3pPr marL="913743" algn="l" defTabSz="913743" rtl="0" eaLnBrk="1" latinLnBrk="0" hangingPunct="1">
        <a:defRPr sz="1800" kern="1200">
          <a:solidFill>
            <a:schemeClr val="tx1"/>
          </a:solidFill>
          <a:latin typeface="+mn-lt"/>
          <a:ea typeface="+mn-ea"/>
          <a:cs typeface="+mn-cs"/>
        </a:defRPr>
      </a:lvl3pPr>
      <a:lvl4pPr marL="1370620" algn="l" defTabSz="913743" rtl="0" eaLnBrk="1" latinLnBrk="0" hangingPunct="1">
        <a:defRPr sz="1800" kern="1200">
          <a:solidFill>
            <a:schemeClr val="tx1"/>
          </a:solidFill>
          <a:latin typeface="+mn-lt"/>
          <a:ea typeface="+mn-ea"/>
          <a:cs typeface="+mn-cs"/>
        </a:defRPr>
      </a:lvl4pPr>
      <a:lvl5pPr marL="1827491" algn="l" defTabSz="913743" rtl="0" eaLnBrk="1" latinLnBrk="0" hangingPunct="1">
        <a:defRPr sz="1800" kern="1200">
          <a:solidFill>
            <a:schemeClr val="tx1"/>
          </a:solidFill>
          <a:latin typeface="+mn-lt"/>
          <a:ea typeface="+mn-ea"/>
          <a:cs typeface="+mn-cs"/>
        </a:defRPr>
      </a:lvl5pPr>
      <a:lvl6pPr marL="2284362" algn="l" defTabSz="913743" rtl="0" eaLnBrk="1" latinLnBrk="0" hangingPunct="1">
        <a:defRPr sz="1800" kern="1200">
          <a:solidFill>
            <a:schemeClr val="tx1"/>
          </a:solidFill>
          <a:latin typeface="+mn-lt"/>
          <a:ea typeface="+mn-ea"/>
          <a:cs typeface="+mn-cs"/>
        </a:defRPr>
      </a:lvl6pPr>
      <a:lvl7pPr marL="2741238" algn="l" defTabSz="913743" rtl="0" eaLnBrk="1" latinLnBrk="0" hangingPunct="1">
        <a:defRPr sz="1800" kern="1200">
          <a:solidFill>
            <a:schemeClr val="tx1"/>
          </a:solidFill>
          <a:latin typeface="+mn-lt"/>
          <a:ea typeface="+mn-ea"/>
          <a:cs typeface="+mn-cs"/>
        </a:defRPr>
      </a:lvl7pPr>
      <a:lvl8pPr marL="3198104" algn="l" defTabSz="913743" rtl="0" eaLnBrk="1" latinLnBrk="0" hangingPunct="1">
        <a:defRPr sz="1800" kern="1200">
          <a:solidFill>
            <a:schemeClr val="tx1"/>
          </a:solidFill>
          <a:latin typeface="+mn-lt"/>
          <a:ea typeface="+mn-ea"/>
          <a:cs typeface="+mn-cs"/>
        </a:defRPr>
      </a:lvl8pPr>
      <a:lvl9pPr marL="3654982" algn="l" defTabSz="91374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73" tIns="45687" rIns="91373" bIns="4568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4"/>
            <a:ext cx="8229600" cy="4525963"/>
          </a:xfrm>
          <a:prstGeom prst="rect">
            <a:avLst/>
          </a:prstGeom>
        </p:spPr>
        <p:txBody>
          <a:bodyPr vert="horz" lIns="91373" tIns="45687" rIns="91373" bIns="456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4"/>
            <a:ext cx="2133600" cy="365125"/>
          </a:xfrm>
          <a:prstGeom prst="rect">
            <a:avLst/>
          </a:prstGeom>
        </p:spPr>
        <p:txBody>
          <a:bodyPr vert="horz" lIns="91373" tIns="45687" rIns="91373" bIns="45687" rtlCol="0" anchor="ctr"/>
          <a:lstStyle>
            <a:lvl1pPr algn="l">
              <a:defRPr sz="1200">
                <a:solidFill>
                  <a:schemeClr val="tx1">
                    <a:tint val="75000"/>
                  </a:schemeClr>
                </a:solidFill>
              </a:defRPr>
            </a:lvl1pPr>
          </a:lstStyle>
          <a:p>
            <a:pPr fontAlgn="auto">
              <a:spcBef>
                <a:spcPts val="0"/>
              </a:spcBef>
              <a:spcAft>
                <a:spcPts val="0"/>
              </a:spcAft>
            </a:pPr>
            <a:fld id="{4192BEEF-A7D5-4743-9463-7440EF060910}" type="datetimeFigureOut">
              <a:rPr lang="en-US" smtClean="0">
                <a:solidFill>
                  <a:prstClr val="black">
                    <a:tint val="75000"/>
                  </a:prstClr>
                </a:solidFill>
                <a:latin typeface="Calibri"/>
                <a:ea typeface="+mn-ea"/>
                <a:cs typeface="+mn-cs"/>
              </a:rPr>
              <a:pPr fontAlgn="auto">
                <a:spcBef>
                  <a:spcPts val="0"/>
                </a:spcBef>
                <a:spcAft>
                  <a:spcPts val="0"/>
                </a:spcAft>
              </a:pPr>
              <a:t>7/18/18</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1" y="6356364"/>
            <a:ext cx="2895600" cy="365125"/>
          </a:xfrm>
          <a:prstGeom prst="rect">
            <a:avLst/>
          </a:prstGeom>
        </p:spPr>
        <p:txBody>
          <a:bodyPr vert="horz" lIns="91373" tIns="45687" rIns="91373" bIns="45687"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lIns="91373" tIns="45687" rIns="91373" bIns="45687" rtlCol="0" anchor="ctr"/>
          <a:lstStyle>
            <a:lvl1pPr algn="r">
              <a:defRPr sz="1200">
                <a:solidFill>
                  <a:schemeClr val="tx1">
                    <a:tint val="75000"/>
                  </a:schemeClr>
                </a:solidFill>
              </a:defRPr>
            </a:lvl1pPr>
          </a:lstStyle>
          <a:p>
            <a:pPr fontAlgn="auto">
              <a:spcBef>
                <a:spcPts val="0"/>
              </a:spcBef>
              <a:spcAft>
                <a:spcPts val="0"/>
              </a:spcAft>
            </a:pPr>
            <a:fld id="{0FD5D6E3-EBD0-8D47-AE7A-B7003A4060B4}"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64041556"/>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defTabSz="456869" rtl="0" eaLnBrk="1" latinLnBrk="0" hangingPunct="1">
        <a:spcBef>
          <a:spcPct val="0"/>
        </a:spcBef>
        <a:buNone/>
        <a:defRPr sz="4400" kern="1200">
          <a:solidFill>
            <a:schemeClr val="tx1"/>
          </a:solidFill>
          <a:latin typeface="+mj-lt"/>
          <a:ea typeface="+mj-ea"/>
          <a:cs typeface="+mj-cs"/>
        </a:defRPr>
      </a:lvl1pPr>
    </p:titleStyle>
    <p:bodyStyle>
      <a:lvl1pPr marL="342657" indent="-342657" algn="l" defTabSz="456869" rtl="0" eaLnBrk="1" latinLnBrk="0" hangingPunct="1">
        <a:spcBef>
          <a:spcPct val="20000"/>
        </a:spcBef>
        <a:buFont typeface="Arial"/>
        <a:buChar char="•"/>
        <a:defRPr sz="3200" kern="1200">
          <a:solidFill>
            <a:schemeClr val="tx1"/>
          </a:solidFill>
          <a:latin typeface="+mn-lt"/>
          <a:ea typeface="+mn-ea"/>
          <a:cs typeface="+mn-cs"/>
        </a:defRPr>
      </a:lvl1pPr>
      <a:lvl2pPr marL="742418" indent="-285546" algn="l" defTabSz="456869" rtl="0" eaLnBrk="1" latinLnBrk="0" hangingPunct="1">
        <a:spcBef>
          <a:spcPct val="20000"/>
        </a:spcBef>
        <a:buFont typeface="Arial"/>
        <a:buChar char="–"/>
        <a:defRPr sz="2800" kern="1200">
          <a:solidFill>
            <a:schemeClr val="tx1"/>
          </a:solidFill>
          <a:latin typeface="+mn-lt"/>
          <a:ea typeface="+mn-ea"/>
          <a:cs typeface="+mn-cs"/>
        </a:defRPr>
      </a:lvl2pPr>
      <a:lvl3pPr marL="1142178" indent="-228434" algn="l" defTabSz="456869" rtl="0" eaLnBrk="1" latinLnBrk="0" hangingPunct="1">
        <a:spcBef>
          <a:spcPct val="20000"/>
        </a:spcBef>
        <a:buFont typeface="Arial"/>
        <a:buChar char="•"/>
        <a:defRPr sz="2400" kern="1200">
          <a:solidFill>
            <a:schemeClr val="tx1"/>
          </a:solidFill>
          <a:latin typeface="+mn-lt"/>
          <a:ea typeface="+mn-ea"/>
          <a:cs typeface="+mn-cs"/>
        </a:defRPr>
      </a:lvl3pPr>
      <a:lvl4pPr marL="1599052" indent="-228434" algn="l" defTabSz="456869" rtl="0" eaLnBrk="1" latinLnBrk="0" hangingPunct="1">
        <a:spcBef>
          <a:spcPct val="20000"/>
        </a:spcBef>
        <a:buFont typeface="Arial"/>
        <a:buChar char="–"/>
        <a:defRPr sz="2000" kern="1200">
          <a:solidFill>
            <a:schemeClr val="tx1"/>
          </a:solidFill>
          <a:latin typeface="+mn-lt"/>
          <a:ea typeface="+mn-ea"/>
          <a:cs typeface="+mn-cs"/>
        </a:defRPr>
      </a:lvl4pPr>
      <a:lvl5pPr marL="2055930" indent="-228434" algn="l" defTabSz="456869" rtl="0" eaLnBrk="1" latinLnBrk="0" hangingPunct="1">
        <a:spcBef>
          <a:spcPct val="20000"/>
        </a:spcBef>
        <a:buFont typeface="Arial"/>
        <a:buChar char="»"/>
        <a:defRPr sz="2000" kern="1200">
          <a:solidFill>
            <a:schemeClr val="tx1"/>
          </a:solidFill>
          <a:latin typeface="+mn-lt"/>
          <a:ea typeface="+mn-ea"/>
          <a:cs typeface="+mn-cs"/>
        </a:defRPr>
      </a:lvl5pPr>
      <a:lvl6pPr marL="2512802" indent="-228434" algn="l" defTabSz="456869" rtl="0" eaLnBrk="1" latinLnBrk="0" hangingPunct="1">
        <a:spcBef>
          <a:spcPct val="20000"/>
        </a:spcBef>
        <a:buFont typeface="Arial"/>
        <a:buChar char="•"/>
        <a:defRPr sz="2000" kern="1200">
          <a:solidFill>
            <a:schemeClr val="tx1"/>
          </a:solidFill>
          <a:latin typeface="+mn-lt"/>
          <a:ea typeface="+mn-ea"/>
          <a:cs typeface="+mn-cs"/>
        </a:defRPr>
      </a:lvl6pPr>
      <a:lvl7pPr marL="2969672" indent="-228434" algn="l" defTabSz="456869" rtl="0" eaLnBrk="1" latinLnBrk="0" hangingPunct="1">
        <a:spcBef>
          <a:spcPct val="20000"/>
        </a:spcBef>
        <a:buFont typeface="Arial"/>
        <a:buChar char="•"/>
        <a:defRPr sz="2000" kern="1200">
          <a:solidFill>
            <a:schemeClr val="tx1"/>
          </a:solidFill>
          <a:latin typeface="+mn-lt"/>
          <a:ea typeface="+mn-ea"/>
          <a:cs typeface="+mn-cs"/>
        </a:defRPr>
      </a:lvl7pPr>
      <a:lvl8pPr marL="3426547" indent="-228434" algn="l" defTabSz="456869" rtl="0" eaLnBrk="1" latinLnBrk="0" hangingPunct="1">
        <a:spcBef>
          <a:spcPct val="20000"/>
        </a:spcBef>
        <a:buFont typeface="Arial"/>
        <a:buChar char="•"/>
        <a:defRPr sz="2000" kern="1200">
          <a:solidFill>
            <a:schemeClr val="tx1"/>
          </a:solidFill>
          <a:latin typeface="+mn-lt"/>
          <a:ea typeface="+mn-ea"/>
          <a:cs typeface="+mn-cs"/>
        </a:defRPr>
      </a:lvl8pPr>
      <a:lvl9pPr marL="3883415" indent="-228434" algn="l" defTabSz="45686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69" rtl="0" eaLnBrk="1" latinLnBrk="0" hangingPunct="1">
        <a:defRPr sz="1800" kern="1200">
          <a:solidFill>
            <a:schemeClr val="tx1"/>
          </a:solidFill>
          <a:latin typeface="+mn-lt"/>
          <a:ea typeface="+mn-ea"/>
          <a:cs typeface="+mn-cs"/>
        </a:defRPr>
      </a:lvl1pPr>
      <a:lvl2pPr marL="456869" algn="l" defTabSz="456869" rtl="0" eaLnBrk="1" latinLnBrk="0" hangingPunct="1">
        <a:defRPr sz="1800" kern="1200">
          <a:solidFill>
            <a:schemeClr val="tx1"/>
          </a:solidFill>
          <a:latin typeface="+mn-lt"/>
          <a:ea typeface="+mn-ea"/>
          <a:cs typeface="+mn-cs"/>
        </a:defRPr>
      </a:lvl2pPr>
      <a:lvl3pPr marL="913743" algn="l" defTabSz="456869" rtl="0" eaLnBrk="1" latinLnBrk="0" hangingPunct="1">
        <a:defRPr sz="1800" kern="1200">
          <a:solidFill>
            <a:schemeClr val="tx1"/>
          </a:solidFill>
          <a:latin typeface="+mn-lt"/>
          <a:ea typeface="+mn-ea"/>
          <a:cs typeface="+mn-cs"/>
        </a:defRPr>
      </a:lvl3pPr>
      <a:lvl4pPr marL="1370620" algn="l" defTabSz="456869" rtl="0" eaLnBrk="1" latinLnBrk="0" hangingPunct="1">
        <a:defRPr sz="1800" kern="1200">
          <a:solidFill>
            <a:schemeClr val="tx1"/>
          </a:solidFill>
          <a:latin typeface="+mn-lt"/>
          <a:ea typeface="+mn-ea"/>
          <a:cs typeface="+mn-cs"/>
        </a:defRPr>
      </a:lvl4pPr>
      <a:lvl5pPr marL="1827491" algn="l" defTabSz="456869" rtl="0" eaLnBrk="1" latinLnBrk="0" hangingPunct="1">
        <a:defRPr sz="1800" kern="1200">
          <a:solidFill>
            <a:schemeClr val="tx1"/>
          </a:solidFill>
          <a:latin typeface="+mn-lt"/>
          <a:ea typeface="+mn-ea"/>
          <a:cs typeface="+mn-cs"/>
        </a:defRPr>
      </a:lvl5pPr>
      <a:lvl6pPr marL="2284362" algn="l" defTabSz="456869" rtl="0" eaLnBrk="1" latinLnBrk="0" hangingPunct="1">
        <a:defRPr sz="1800" kern="1200">
          <a:solidFill>
            <a:schemeClr val="tx1"/>
          </a:solidFill>
          <a:latin typeface="+mn-lt"/>
          <a:ea typeface="+mn-ea"/>
          <a:cs typeface="+mn-cs"/>
        </a:defRPr>
      </a:lvl6pPr>
      <a:lvl7pPr marL="2741238" algn="l" defTabSz="456869" rtl="0" eaLnBrk="1" latinLnBrk="0" hangingPunct="1">
        <a:defRPr sz="1800" kern="1200">
          <a:solidFill>
            <a:schemeClr val="tx1"/>
          </a:solidFill>
          <a:latin typeface="+mn-lt"/>
          <a:ea typeface="+mn-ea"/>
          <a:cs typeface="+mn-cs"/>
        </a:defRPr>
      </a:lvl7pPr>
      <a:lvl8pPr marL="3198104" algn="l" defTabSz="456869" rtl="0" eaLnBrk="1" latinLnBrk="0" hangingPunct="1">
        <a:defRPr sz="1800" kern="1200">
          <a:solidFill>
            <a:schemeClr val="tx1"/>
          </a:solidFill>
          <a:latin typeface="+mn-lt"/>
          <a:ea typeface="+mn-ea"/>
          <a:cs typeface="+mn-cs"/>
        </a:defRPr>
      </a:lvl8pPr>
      <a:lvl9pPr marL="3654982" algn="l" defTabSz="45686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7/26/16</a:t>
            </a:r>
            <a:endParaRPr lang="en-US" dirty="0"/>
          </a:p>
        </p:txBody>
      </p:sp>
      <p:sp>
        <p:nvSpPr>
          <p:cNvPr id="16" name="Slide Number Placeholder 5"/>
          <p:cNvSpPr>
            <a:spLocks noGrp="1"/>
          </p:cNvSpPr>
          <p:nvPr>
            <p:ph type="sldNum" sz="quarter" idx="4"/>
          </p:nvPr>
        </p:nvSpPr>
        <p:spPr>
          <a:xfrm>
            <a:off x="222251" y="6504214"/>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20" name="Date Placeholder 3"/>
          <p:cNvSpPr txBox="1">
            <a:spLocks/>
          </p:cNvSpPr>
          <p:nvPr/>
        </p:nvSpPr>
        <p:spPr>
          <a:xfrm>
            <a:off x="6450027" y="4477484"/>
            <a:ext cx="1076325" cy="241300"/>
          </a:xfrm>
          <a:prstGeom prst="rect">
            <a:avLst/>
          </a:prstGeom>
        </p:spPr>
        <p:txBody>
          <a:bodyPr lIns="91373" tIns="45687" rIns="91373" bIns="45687"/>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solidFill>
                <a:srgbClr val="003087"/>
              </a:solidFill>
            </a:endParaRPr>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4"/>
          <p:cNvSpPr>
            <a:spLocks noGrp="1"/>
          </p:cNvSpPr>
          <p:nvPr>
            <p:ph type="ftr" sz="quarter" idx="3"/>
          </p:nvPr>
        </p:nvSpPr>
        <p:spPr>
          <a:xfrm>
            <a:off x="1530604" y="6516584"/>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H. Lippincott and L. Hsu | Dark Matter at Fermilab</a:t>
            </a:r>
            <a:endParaRPr lang="en-US" b="1" dirty="0"/>
          </a:p>
        </p:txBody>
      </p:sp>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253" r:id="rId8"/>
  </p:sldLayoutIdLst>
  <p:hf hdr="0"/>
  <p:txStyles>
    <p:titleStyle>
      <a:lvl1pPr algn="l" defTabSz="456869"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686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686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686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686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6869" algn="l" defTabSz="45686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3743" algn="l" defTabSz="45686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0620" algn="l" defTabSz="45686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7491" algn="l" defTabSz="45686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657" indent="-342657" algn="l" defTabSz="456869"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418" indent="-285546" algn="l" defTabSz="456869"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2178" indent="-228434" algn="l" defTabSz="456869"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599052" indent="-228434" algn="l" defTabSz="45686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5930" indent="-228434" algn="l" defTabSz="45686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2802" indent="-228434" algn="l" defTabSz="456869" rtl="0" eaLnBrk="1" latinLnBrk="0" hangingPunct="1">
        <a:spcBef>
          <a:spcPct val="20000"/>
        </a:spcBef>
        <a:buFont typeface="Arial"/>
        <a:buChar char="•"/>
        <a:defRPr sz="2000" kern="1200">
          <a:solidFill>
            <a:schemeClr val="tx1"/>
          </a:solidFill>
          <a:latin typeface="+mn-lt"/>
          <a:ea typeface="+mn-ea"/>
          <a:cs typeface="+mn-cs"/>
        </a:defRPr>
      </a:lvl6pPr>
      <a:lvl7pPr marL="2969672" indent="-228434" algn="l" defTabSz="456869" rtl="0" eaLnBrk="1" latinLnBrk="0" hangingPunct="1">
        <a:spcBef>
          <a:spcPct val="20000"/>
        </a:spcBef>
        <a:buFont typeface="Arial"/>
        <a:buChar char="•"/>
        <a:defRPr sz="2000" kern="1200">
          <a:solidFill>
            <a:schemeClr val="tx1"/>
          </a:solidFill>
          <a:latin typeface="+mn-lt"/>
          <a:ea typeface="+mn-ea"/>
          <a:cs typeface="+mn-cs"/>
        </a:defRPr>
      </a:lvl7pPr>
      <a:lvl8pPr marL="3426547" indent="-228434" algn="l" defTabSz="456869" rtl="0" eaLnBrk="1" latinLnBrk="0" hangingPunct="1">
        <a:spcBef>
          <a:spcPct val="20000"/>
        </a:spcBef>
        <a:buFont typeface="Arial"/>
        <a:buChar char="•"/>
        <a:defRPr sz="2000" kern="1200">
          <a:solidFill>
            <a:schemeClr val="tx1"/>
          </a:solidFill>
          <a:latin typeface="+mn-lt"/>
          <a:ea typeface="+mn-ea"/>
          <a:cs typeface="+mn-cs"/>
        </a:defRPr>
      </a:lvl8pPr>
      <a:lvl9pPr marL="3883415" indent="-228434" algn="l" defTabSz="45686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69" rtl="0" eaLnBrk="1" latinLnBrk="0" hangingPunct="1">
        <a:defRPr sz="1800" kern="1200">
          <a:solidFill>
            <a:schemeClr val="tx1"/>
          </a:solidFill>
          <a:latin typeface="+mn-lt"/>
          <a:ea typeface="+mn-ea"/>
          <a:cs typeface="+mn-cs"/>
        </a:defRPr>
      </a:lvl1pPr>
      <a:lvl2pPr marL="456869" algn="l" defTabSz="456869" rtl="0" eaLnBrk="1" latinLnBrk="0" hangingPunct="1">
        <a:defRPr sz="1800" kern="1200">
          <a:solidFill>
            <a:schemeClr val="tx1"/>
          </a:solidFill>
          <a:latin typeface="+mn-lt"/>
          <a:ea typeface="+mn-ea"/>
          <a:cs typeface="+mn-cs"/>
        </a:defRPr>
      </a:lvl2pPr>
      <a:lvl3pPr marL="913743" algn="l" defTabSz="456869" rtl="0" eaLnBrk="1" latinLnBrk="0" hangingPunct="1">
        <a:defRPr sz="1800" kern="1200">
          <a:solidFill>
            <a:schemeClr val="tx1"/>
          </a:solidFill>
          <a:latin typeface="+mn-lt"/>
          <a:ea typeface="+mn-ea"/>
          <a:cs typeface="+mn-cs"/>
        </a:defRPr>
      </a:lvl3pPr>
      <a:lvl4pPr marL="1370620" algn="l" defTabSz="456869" rtl="0" eaLnBrk="1" latinLnBrk="0" hangingPunct="1">
        <a:defRPr sz="1800" kern="1200">
          <a:solidFill>
            <a:schemeClr val="tx1"/>
          </a:solidFill>
          <a:latin typeface="+mn-lt"/>
          <a:ea typeface="+mn-ea"/>
          <a:cs typeface="+mn-cs"/>
        </a:defRPr>
      </a:lvl4pPr>
      <a:lvl5pPr marL="1827491" algn="l" defTabSz="456869" rtl="0" eaLnBrk="1" latinLnBrk="0" hangingPunct="1">
        <a:defRPr sz="1800" kern="1200">
          <a:solidFill>
            <a:schemeClr val="tx1"/>
          </a:solidFill>
          <a:latin typeface="+mn-lt"/>
          <a:ea typeface="+mn-ea"/>
          <a:cs typeface="+mn-cs"/>
        </a:defRPr>
      </a:lvl5pPr>
      <a:lvl6pPr marL="2284362" algn="l" defTabSz="456869" rtl="0" eaLnBrk="1" latinLnBrk="0" hangingPunct="1">
        <a:defRPr sz="1800" kern="1200">
          <a:solidFill>
            <a:schemeClr val="tx1"/>
          </a:solidFill>
          <a:latin typeface="+mn-lt"/>
          <a:ea typeface="+mn-ea"/>
          <a:cs typeface="+mn-cs"/>
        </a:defRPr>
      </a:lvl6pPr>
      <a:lvl7pPr marL="2741238" algn="l" defTabSz="456869" rtl="0" eaLnBrk="1" latinLnBrk="0" hangingPunct="1">
        <a:defRPr sz="1800" kern="1200">
          <a:solidFill>
            <a:schemeClr val="tx1"/>
          </a:solidFill>
          <a:latin typeface="+mn-lt"/>
          <a:ea typeface="+mn-ea"/>
          <a:cs typeface="+mn-cs"/>
        </a:defRPr>
      </a:lvl7pPr>
      <a:lvl8pPr marL="3198104" algn="l" defTabSz="456869" rtl="0" eaLnBrk="1" latinLnBrk="0" hangingPunct="1">
        <a:defRPr sz="1800" kern="1200">
          <a:solidFill>
            <a:schemeClr val="tx1"/>
          </a:solidFill>
          <a:latin typeface="+mn-lt"/>
          <a:ea typeface="+mn-ea"/>
          <a:cs typeface="+mn-cs"/>
        </a:defRPr>
      </a:lvl8pPr>
      <a:lvl9pPr marL="3654982" algn="l" defTabSz="45686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val="1"/>
            </a:ext>
          </a:extLst>
        </p:spPr>
        <p:txBody>
          <a:bodyPr lIns="35691" tIns="35691" rIns="35691" bIns="35691"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val="1"/>
            </a:ext>
          </a:extLst>
        </p:spPr>
        <p:txBody>
          <a:bodyPr lIns="35691" tIns="35691" rIns="35691" bIns="35691"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56082" y="6536544"/>
            <a:ext cx="227074" cy="245255"/>
          </a:xfrm>
          <a:prstGeom prst="rect">
            <a:avLst/>
          </a:prstGeom>
          <a:ln w="12700">
            <a:miter lim="400000"/>
          </a:ln>
        </p:spPr>
        <p:txBody>
          <a:bodyPr wrap="none" lIns="35691" tIns="35691" rIns="35691" bIns="35691">
            <a:spAutoFit/>
          </a:bodyPr>
          <a:lstStyle>
            <a:lvl1pPr>
              <a:defRPr sz="1100" b="0">
                <a:latin typeface="Helvetica Neue Light"/>
                <a:ea typeface="Helvetica Neue Light"/>
                <a:cs typeface="Helvetica Neue Light"/>
                <a:sym typeface="Helvetica Neue Light"/>
              </a:defRPr>
            </a:lvl1pPr>
          </a:lstStyle>
          <a:p>
            <a:pPr algn="ctr" defTabSz="410478" fontAlgn="auto" hangingPunct="0">
              <a:spcBef>
                <a:spcPts val="0"/>
              </a:spcBef>
              <a:spcAft>
                <a:spcPts val="0"/>
              </a:spcAft>
            </a:pPr>
            <a:fld id="{86CB4B4D-7CA3-9044-876B-883B54F8677D}" type="slidenum">
              <a:rPr lang="uk-UA" kern="0" smtClean="0">
                <a:solidFill>
                  <a:srgbClr val="000000"/>
                </a:solidFill>
              </a:rPr>
              <a:pPr algn="ctr" defTabSz="410478" fontAlgn="auto" hangingPunct="0">
                <a:spcBef>
                  <a:spcPts val="0"/>
                </a:spcBef>
                <a:spcAft>
                  <a:spcPts val="0"/>
                </a:spcAft>
              </a:pPr>
              <a:t>‹#›</a:t>
            </a:fld>
            <a:endParaRPr lang="uk-UA" kern="0">
              <a:solidFill>
                <a:srgbClr val="000000"/>
              </a:solidFill>
            </a:endParaRPr>
          </a:p>
        </p:txBody>
      </p:sp>
    </p:spTree>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 id="2147484199" r:id="rId14"/>
    <p:sldLayoutId id="2147484200" r:id="rId15"/>
    <p:sldLayoutId id="2147484201" r:id="rId16"/>
  </p:sldLayoutIdLst>
  <p:transition xmlns:p14="http://schemas.microsoft.com/office/powerpoint/2010/main" spd="med"/>
  <p:txStyles>
    <p:titleStyle>
      <a:lvl1pPr marL="0" marR="0" indent="0" algn="ctr" defTabSz="41047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160622" algn="ctr" defTabSz="41047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321241" algn="ctr" defTabSz="41047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481865" algn="ctr" defTabSz="41047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642486" algn="ctr" defTabSz="41047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803110" algn="ctr" defTabSz="41047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963727" algn="ctr" defTabSz="41047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1124351" algn="ctr" defTabSz="41047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1284973" algn="ctr" defTabSz="41047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312320" marR="0" indent="-312320" algn="l" defTabSz="410478"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1pPr>
      <a:lvl2pPr marL="624640" marR="0" indent="-312320" algn="l" defTabSz="410478"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2pPr>
      <a:lvl3pPr marL="936960" marR="0" indent="-312320" algn="l" defTabSz="410478"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3pPr>
      <a:lvl4pPr marL="1249280" marR="0" indent="-312320" algn="l" defTabSz="410478"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4pPr>
      <a:lvl5pPr marL="1561600" marR="0" indent="-312320" algn="l" defTabSz="410478"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5pPr>
      <a:lvl6pPr marL="1873920" marR="0" indent="-312320" algn="l" defTabSz="410478"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6240" marR="0" indent="-312320" algn="l" defTabSz="410478"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498560" marR="0" indent="-312320" algn="l" defTabSz="410478"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0880" marR="0" indent="-312320" algn="l" defTabSz="410478"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47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160622" algn="ctr" defTabSz="41047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321241" algn="ctr" defTabSz="41047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481865" algn="ctr" defTabSz="41047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642486" algn="ctr" defTabSz="41047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803110" algn="ctr" defTabSz="41047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963727" algn="ctr" defTabSz="41047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1124351" algn="ctr" defTabSz="41047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1284973" algn="ctr" defTabSz="41047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val="1"/>
            </a:ext>
          </a:extLst>
        </p:spPr>
        <p:txBody>
          <a:bodyPr lIns="35693" tIns="35693" rIns="35693" bIns="35693"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val="1"/>
            </a:ext>
          </a:extLst>
        </p:spPr>
        <p:txBody>
          <a:bodyPr lIns="35693" tIns="35693" rIns="35693" bIns="35693"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56082" y="6536543"/>
            <a:ext cx="227074" cy="245255"/>
          </a:xfrm>
          <a:prstGeom prst="rect">
            <a:avLst/>
          </a:prstGeom>
          <a:ln w="12700">
            <a:miter lim="400000"/>
          </a:ln>
        </p:spPr>
        <p:txBody>
          <a:bodyPr wrap="none" lIns="35693" tIns="35693" rIns="35693" bIns="35693">
            <a:spAutoFit/>
          </a:bodyPr>
          <a:lstStyle>
            <a:lvl1pPr>
              <a:defRPr sz="1100" b="0">
                <a:latin typeface="Helvetica Neue Light"/>
                <a:ea typeface="Helvetica Neue Light"/>
                <a:cs typeface="Helvetica Neue Light"/>
                <a:sym typeface="Helvetica Neue Light"/>
              </a:defRPr>
            </a:lvl1pPr>
          </a:lstStyle>
          <a:p>
            <a:pPr algn="ctr" defTabSz="410499" fontAlgn="auto" hangingPunct="0">
              <a:spcBef>
                <a:spcPts val="0"/>
              </a:spcBef>
              <a:spcAft>
                <a:spcPts val="0"/>
              </a:spcAft>
            </a:pPr>
            <a:fld id="{86CB4B4D-7CA3-9044-876B-883B54F8677D}" type="slidenum">
              <a:rPr lang="uk-UA" kern="0" smtClean="0">
                <a:solidFill>
                  <a:srgbClr val="000000"/>
                </a:solidFill>
              </a:rPr>
              <a:pPr algn="ctr" defTabSz="410499" fontAlgn="auto" hangingPunct="0">
                <a:spcBef>
                  <a:spcPts val="0"/>
                </a:spcBef>
                <a:spcAft>
                  <a:spcPts val="0"/>
                </a:spcAft>
              </a:pPr>
              <a:t>‹#›</a:t>
            </a:fld>
            <a:endParaRPr lang="uk-UA" kern="0">
              <a:solidFill>
                <a:srgbClr val="000000"/>
              </a:solidFill>
            </a:endParaRPr>
          </a:p>
        </p:txBody>
      </p:sp>
    </p:spTree>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 id="2147484216" r:id="rId14"/>
    <p:sldLayoutId id="2147484217" r:id="rId15"/>
    <p:sldLayoutId id="2147484218" r:id="rId16"/>
  </p:sldLayoutIdLst>
  <p:transition xmlns:p14="http://schemas.microsoft.com/office/powerpoint/2010/main" spd="med"/>
  <p:txStyles>
    <p:titleStyle>
      <a:lvl1pPr marL="0" marR="0" indent="0" algn="ctr" defTabSz="41049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160631" algn="ctr" defTabSz="41049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321258" algn="ctr" defTabSz="41049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481889" algn="ctr" defTabSz="41049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642519" algn="ctr" defTabSz="41049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803151" algn="ctr" defTabSz="41049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963776" algn="ctr" defTabSz="41049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1124409" algn="ctr" defTabSz="41049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1285039" algn="ctr" defTabSz="41049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312336" marR="0" indent="-312336" algn="l" defTabSz="41049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1pPr>
      <a:lvl2pPr marL="624672" marR="0" indent="-312336" algn="l" defTabSz="41049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2pPr>
      <a:lvl3pPr marL="937008" marR="0" indent="-312336" algn="l" defTabSz="41049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3pPr>
      <a:lvl4pPr marL="1249344" marR="0" indent="-312336" algn="l" defTabSz="41049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4pPr>
      <a:lvl5pPr marL="1561680" marR="0" indent="-312336" algn="l" defTabSz="41049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5pPr>
      <a:lvl6pPr marL="1874016" marR="0" indent="-312336" algn="l" defTabSz="41049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6352" marR="0" indent="-312336" algn="l" defTabSz="41049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498688" marR="0" indent="-312336" algn="l" defTabSz="41049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1024" marR="0" indent="-312336" algn="l" defTabSz="410499"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49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160631" algn="ctr" defTabSz="41049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321258" algn="ctr" defTabSz="41049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481889" algn="ctr" defTabSz="41049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642519" algn="ctr" defTabSz="41049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803151" algn="ctr" defTabSz="41049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963776" algn="ctr" defTabSz="41049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1124409" algn="ctr" defTabSz="41049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1285039" algn="ctr" defTabSz="410499"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ma14="http://schemas.microsoft.com/office/mac/drawingml/2011/main" val="1"/>
            </a:ext>
          </a:extLst>
        </p:spPr>
        <p:txBody>
          <a:bodyPr lIns="35709" tIns="35709" rIns="35709" bIns="35709"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ma14="http://schemas.microsoft.com/office/mac/drawingml/2011/main" val="1"/>
            </a:ext>
          </a:extLst>
        </p:spPr>
        <p:txBody>
          <a:bodyPr lIns="35709" tIns="35709" rIns="35709" bIns="35709"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56082" y="6536535"/>
            <a:ext cx="227074" cy="245255"/>
          </a:xfrm>
          <a:prstGeom prst="rect">
            <a:avLst/>
          </a:prstGeom>
          <a:ln w="12700">
            <a:miter lim="400000"/>
          </a:ln>
        </p:spPr>
        <p:txBody>
          <a:bodyPr wrap="none" lIns="35709" tIns="35709" rIns="35709" bIns="35709">
            <a:spAutoFit/>
          </a:bodyPr>
          <a:lstStyle>
            <a:lvl1pPr>
              <a:defRPr sz="1100" b="0">
                <a:latin typeface="Helvetica Neue Light"/>
                <a:ea typeface="Helvetica Neue Light"/>
                <a:cs typeface="Helvetica Neue Light"/>
                <a:sym typeface="Helvetica Neue Light"/>
              </a:defRPr>
            </a:lvl1pPr>
          </a:lstStyle>
          <a:p>
            <a:pPr algn="ctr" defTabSz="410667" fontAlgn="auto" hangingPunct="0">
              <a:spcBef>
                <a:spcPts val="0"/>
              </a:spcBef>
              <a:spcAft>
                <a:spcPts val="0"/>
              </a:spcAft>
            </a:pPr>
            <a:fld id="{86CB4B4D-7CA3-9044-876B-883B54F8677D}" type="slidenum">
              <a:rPr lang="uk-UA" kern="0" smtClean="0">
                <a:solidFill>
                  <a:srgbClr val="000000"/>
                </a:solidFill>
              </a:rPr>
              <a:pPr algn="ctr" defTabSz="410667" fontAlgn="auto" hangingPunct="0">
                <a:spcBef>
                  <a:spcPts val="0"/>
                </a:spcBef>
                <a:spcAft>
                  <a:spcPts val="0"/>
                </a:spcAft>
              </a:pPr>
              <a:t>‹#›</a:t>
            </a:fld>
            <a:endParaRPr lang="uk-UA" kern="0">
              <a:solidFill>
                <a:srgbClr val="000000"/>
              </a:solidFill>
            </a:endParaRPr>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 id="2147484250" r:id="rId14"/>
    <p:sldLayoutId id="2147484251" r:id="rId15"/>
    <p:sldLayoutId id="2147484252" r:id="rId16"/>
  </p:sldLayoutIdLst>
  <p:transition xmlns:p14="http://schemas.microsoft.com/office/powerpoint/2010/main" spd="med"/>
  <p:txStyles>
    <p:titleStyle>
      <a:lvl1pPr marL="0" marR="0" indent="0" algn="ctr" defTabSz="41066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160696" algn="ctr" defTabSz="41066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321391" algn="ctr" defTabSz="41066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482086" algn="ctr" defTabSz="41066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642783" algn="ctr" defTabSz="41066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803479" algn="ctr" defTabSz="41066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964174" algn="ctr" defTabSz="41066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1124872" algn="ctr" defTabSz="41066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1285565" algn="ctr" defTabSz="410667"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312464" marR="0" indent="-312464" algn="l" defTabSz="41066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1pPr>
      <a:lvl2pPr marL="624928" marR="0" indent="-312464" algn="l" defTabSz="41066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2pPr>
      <a:lvl3pPr marL="937392" marR="0" indent="-312464" algn="l" defTabSz="41066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3pPr>
      <a:lvl4pPr marL="1249856" marR="0" indent="-312464" algn="l" defTabSz="41066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4pPr>
      <a:lvl5pPr marL="1562320" marR="0" indent="-312464" algn="l" defTabSz="41066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5pPr>
      <a:lvl6pPr marL="1874784" marR="0" indent="-312464" algn="l" defTabSz="41066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6pPr>
      <a:lvl7pPr marL="2187248" marR="0" indent="-312464" algn="l" defTabSz="41066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7pPr>
      <a:lvl8pPr marL="2499712" marR="0" indent="-312464" algn="l" defTabSz="41066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8pPr>
      <a:lvl9pPr marL="2812176" marR="0" indent="-312464" algn="l" defTabSz="410667" rtl="0" latinLnBrk="0">
        <a:lnSpc>
          <a:spcPct val="100000"/>
        </a:lnSpc>
        <a:spcBef>
          <a:spcPts val="2953"/>
        </a:spcBef>
        <a:spcAft>
          <a:spcPts val="0"/>
        </a:spcAft>
        <a:buClrTx/>
        <a:buSzPct val="145000"/>
        <a:buFontTx/>
        <a:buChar char="•"/>
        <a:tabLst/>
        <a:defRPr sz="2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66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1pPr>
      <a:lvl2pPr marL="0" marR="0" indent="160696" algn="ctr" defTabSz="41066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2pPr>
      <a:lvl3pPr marL="0" marR="0" indent="321391" algn="ctr" defTabSz="41066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3pPr>
      <a:lvl4pPr marL="0" marR="0" indent="482086" algn="ctr" defTabSz="41066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4pPr>
      <a:lvl5pPr marL="0" marR="0" indent="642783" algn="ctr" defTabSz="41066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5pPr>
      <a:lvl6pPr marL="0" marR="0" indent="803479" algn="ctr" defTabSz="41066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6pPr>
      <a:lvl7pPr marL="0" marR="0" indent="964174" algn="ctr" defTabSz="41066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7pPr>
      <a:lvl8pPr marL="0" marR="0" indent="1124872" algn="ctr" defTabSz="41066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8pPr>
      <a:lvl9pPr marL="0" marR="0" indent="1285565" algn="ctr" defTabSz="410667"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1.emf"/><Relationship Id="rId1" Type="http://schemas.openxmlformats.org/officeDocument/2006/relationships/vmlDrawing" Target="../drawings/vmlDrawing1.vml"/><Relationship Id="rId2"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5" Type="http://schemas.openxmlformats.org/officeDocument/2006/relationships/image" Target="../media/image25.png"/><Relationship Id="rId6" Type="http://schemas.openxmlformats.org/officeDocument/2006/relationships/image" Target="../media/image26.tiff"/><Relationship Id="rId7" Type="http://schemas.openxmlformats.org/officeDocument/2006/relationships/image" Target="../media/image27.tiff"/><Relationship Id="rId8" Type="http://schemas.openxmlformats.org/officeDocument/2006/relationships/image" Target="../media/image28.tiff"/><Relationship Id="rId9" Type="http://schemas.openxmlformats.org/officeDocument/2006/relationships/image" Target="../media/image29.tiff"/><Relationship Id="rId10" Type="http://schemas.openxmlformats.org/officeDocument/2006/relationships/image" Target="../media/image30.tiff"/><Relationship Id="rId1" Type="http://schemas.openxmlformats.org/officeDocument/2006/relationships/slideLayout" Target="../slideLayouts/slideLayout30.xml"/><Relationship Id="rId2" Type="http://schemas.openxmlformats.org/officeDocument/2006/relationships/image" Target="../media/image22.tiff"/></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jpeg"/><Relationship Id="rId5" Type="http://schemas.openxmlformats.org/officeDocument/2006/relationships/image" Target="../media/image33.emf"/><Relationship Id="rId1" Type="http://schemas.openxmlformats.org/officeDocument/2006/relationships/slideLayout" Target="../slideLayouts/slideLayout37.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37.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38.png"/><Relationship Id="rId3" Type="http://schemas.openxmlformats.org/officeDocument/2006/relationships/image" Target="../media/image3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38.png"/><Relationship Id="rId3" Type="http://schemas.openxmlformats.org/officeDocument/2006/relationships/image" Target="../media/image4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14.jpe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38" y="5045612"/>
            <a:ext cx="8499231" cy="1390219"/>
          </a:xfrm>
        </p:spPr>
        <p:txBody>
          <a:bodyPr/>
          <a:lstStyle/>
          <a:p>
            <a:r>
              <a:rPr lang="en-US" dirty="0" smtClean="0">
                <a:latin typeface="Helvetica" charset="0"/>
              </a:rPr>
              <a:t>Josh Frieman</a:t>
            </a:r>
          </a:p>
          <a:p>
            <a:r>
              <a:rPr lang="en-US" dirty="0" smtClean="0">
                <a:latin typeface="Helvetica" charset="0"/>
              </a:rPr>
              <a:t>Head, Particle Physics Division</a:t>
            </a:r>
            <a:endParaRPr lang="en-US" dirty="0">
              <a:latin typeface="Helvetica" charset="0"/>
            </a:endParaRPr>
          </a:p>
          <a:p>
            <a:r>
              <a:rPr lang="en-US" dirty="0">
                <a:latin typeface="Helvetica" charset="0"/>
              </a:rPr>
              <a:t>Presentation to Fermilab PAC </a:t>
            </a:r>
          </a:p>
          <a:p>
            <a:r>
              <a:rPr lang="en-US" dirty="0">
                <a:latin typeface="Helvetica" charset="0"/>
              </a:rPr>
              <a:t>July 18, 2018</a:t>
            </a:r>
            <a:endParaRPr lang="en-US" dirty="0"/>
          </a:p>
        </p:txBody>
      </p:sp>
      <p:sp>
        <p:nvSpPr>
          <p:cNvPr id="3" name="Text Placeholder 2"/>
          <p:cNvSpPr>
            <a:spLocks noGrp="1"/>
          </p:cNvSpPr>
          <p:nvPr>
            <p:ph type="body" sz="quarter" idx="11"/>
          </p:nvPr>
        </p:nvSpPr>
        <p:spPr/>
        <p:txBody>
          <a:bodyPr>
            <a:noAutofit/>
          </a:bodyPr>
          <a:lstStyle/>
          <a:p>
            <a:r>
              <a:rPr lang="en-US" dirty="0" smtClean="0"/>
              <a:t>Cosmic Frontier Strategic Planning</a:t>
            </a:r>
            <a:endParaRPr lang="en-US" dirty="0"/>
          </a:p>
        </p:txBody>
      </p:sp>
    </p:spTree>
    <p:extLst>
      <p:ext uri="{BB962C8B-B14F-4D97-AF65-F5344CB8AC3E}">
        <p14:creationId xmlns:p14="http://schemas.microsoft.com/office/powerpoint/2010/main" val="19895975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osmic Surveys: A Future Stage-5 Experiment"/>
          <p:cNvSpPr txBox="1">
            <a:spLocks noGrp="1"/>
          </p:cNvSpPr>
          <p:nvPr>
            <p:ph type="title"/>
          </p:nvPr>
        </p:nvSpPr>
        <p:spPr>
          <a:prstGeom prst="rect">
            <a:avLst/>
          </a:prstGeom>
        </p:spPr>
        <p:txBody>
          <a:bodyPr/>
          <a:lstStyle>
            <a:lvl1pPr>
              <a:defRPr sz="4400"/>
            </a:lvl1pPr>
          </a:lstStyle>
          <a:p>
            <a:r>
              <a:rPr sz="2800" dirty="0"/>
              <a:t>Cosmic Surveys: A Future Stage-5 </a:t>
            </a:r>
            <a:r>
              <a:rPr lang="en-US" sz="2800" dirty="0"/>
              <a:t>DE </a:t>
            </a:r>
            <a:r>
              <a:rPr sz="2800" dirty="0"/>
              <a:t>Experiment</a:t>
            </a:r>
          </a:p>
        </p:txBody>
      </p:sp>
      <p:sp>
        <p:nvSpPr>
          <p:cNvPr id="242" name="Future cosmic surveys can make significant improvements in key physics constraints…"/>
          <p:cNvSpPr txBox="1">
            <a:spLocks noGrp="1"/>
          </p:cNvSpPr>
          <p:nvPr>
            <p:ph type="body" sz="half" idx="1"/>
          </p:nvPr>
        </p:nvSpPr>
        <p:spPr>
          <a:xfrm>
            <a:off x="228613" y="1130431"/>
            <a:ext cx="4345295" cy="4773342"/>
          </a:xfrm>
          <a:prstGeom prst="rect">
            <a:avLst/>
          </a:prstGeom>
        </p:spPr>
        <p:txBody>
          <a:bodyPr/>
          <a:lstStyle/>
          <a:p>
            <a:pPr>
              <a:defRPr sz="2800"/>
            </a:pPr>
            <a:r>
              <a:rPr sz="2000" dirty="0"/>
              <a:t>Future cosmic surveys can make significant improvements in key physics constraints</a:t>
            </a:r>
            <a:r>
              <a:rPr lang="en-US" sz="2000" dirty="0"/>
              <a:t> beyond Stage IV</a:t>
            </a:r>
            <a:endParaRPr sz="2000" dirty="0"/>
          </a:p>
          <a:p>
            <a:pPr>
              <a:spcBef>
                <a:spcPts val="844"/>
              </a:spcBef>
              <a:defRPr sz="2800" b="1"/>
            </a:pPr>
            <a:r>
              <a:rPr sz="2000" dirty="0"/>
              <a:t>Southern Spectroscopic Survey</a:t>
            </a:r>
          </a:p>
          <a:p>
            <a:pPr marL="548792" lvl="2" indent="-227546">
              <a:spcBef>
                <a:spcPts val="0"/>
              </a:spcBef>
              <a:defRPr sz="2000"/>
            </a:pPr>
            <a:r>
              <a:rPr dirty="0"/>
              <a:t>Overlap LSST &amp; CMB-S4 surveys</a:t>
            </a:r>
          </a:p>
          <a:p>
            <a:pPr marL="548792" lvl="2" indent="-227546">
              <a:spcBef>
                <a:spcPts val="0"/>
              </a:spcBef>
              <a:defRPr sz="2000"/>
            </a:pPr>
            <a:r>
              <a:rPr dirty="0"/>
              <a:t>Science goals: dark matter, dark energy</a:t>
            </a:r>
          </a:p>
          <a:p>
            <a:pPr marL="548792" lvl="2" indent="-227546">
              <a:spcBef>
                <a:spcPts val="0"/>
              </a:spcBef>
              <a:defRPr sz="2000"/>
            </a:pPr>
            <a:r>
              <a:rPr dirty="0"/>
              <a:t>Exploit FNAL project and hardware expertise </a:t>
            </a:r>
          </a:p>
          <a:p>
            <a:pPr>
              <a:spcBef>
                <a:spcPts val="844"/>
              </a:spcBef>
              <a:defRPr sz="2800" b="1"/>
            </a:pPr>
            <a:r>
              <a:rPr sz="2000" dirty="0"/>
              <a:t>New Directions</a:t>
            </a:r>
          </a:p>
          <a:p>
            <a:pPr marL="548792" lvl="2" indent="-227546">
              <a:spcBef>
                <a:spcPts val="0"/>
              </a:spcBef>
              <a:defRPr sz="2400"/>
            </a:pPr>
            <a:r>
              <a:rPr dirty="0"/>
              <a:t>21 cm:</a:t>
            </a:r>
          </a:p>
          <a:p>
            <a:pPr marL="870029" lvl="4" indent="-227546">
              <a:spcBef>
                <a:spcPts val="0"/>
              </a:spcBef>
              <a:defRPr sz="1800"/>
            </a:pPr>
            <a:r>
              <a:rPr sz="2000" dirty="0"/>
              <a:t>Higher redshift / more volume</a:t>
            </a:r>
          </a:p>
          <a:p>
            <a:pPr marL="870029" lvl="4" indent="-227546">
              <a:spcBef>
                <a:spcPts val="0"/>
              </a:spcBef>
              <a:defRPr sz="1800"/>
            </a:pPr>
            <a:r>
              <a:rPr sz="2000" b="1" dirty="0"/>
              <a:t>Science</a:t>
            </a:r>
            <a:r>
              <a:rPr sz="2000" dirty="0"/>
              <a:t>: Dark energy, cosmic expansion</a:t>
            </a:r>
            <a:r>
              <a:rPr lang="en-US" sz="2000" dirty="0"/>
              <a:t>, inflation, neutrinos</a:t>
            </a:r>
            <a:endParaRPr sz="2000" dirty="0"/>
          </a:p>
        </p:txBody>
      </p:sp>
      <p:sp>
        <p:nvSpPr>
          <p:cNvPr id="24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pPr/>
              <a:t>10</a:t>
            </a:fld>
            <a:endParaRPr/>
          </a:p>
        </p:txBody>
      </p:sp>
      <p:pic>
        <p:nvPicPr>
          <p:cNvPr id="244" name="Screen Shot 2018-04-24 at 3.12.50 PM.png" descr="Screen Shot 2018-04-24 at 3.12.50 PM.png"/>
          <p:cNvPicPr>
            <a:picLocks noChangeAspect="1"/>
          </p:cNvPicPr>
          <p:nvPr/>
        </p:nvPicPr>
        <p:blipFill>
          <a:blip r:embed="rId2">
            <a:extLst/>
          </a:blip>
          <a:stretch>
            <a:fillRect/>
          </a:stretch>
        </p:blipFill>
        <p:spPr>
          <a:xfrm>
            <a:off x="4599515" y="2106952"/>
            <a:ext cx="4446975" cy="3295746"/>
          </a:xfrm>
          <a:prstGeom prst="rect">
            <a:avLst/>
          </a:prstGeom>
          <a:ln w="12700">
            <a:miter lim="400000"/>
          </a:ln>
        </p:spPr>
      </p:pic>
      <p:sp>
        <p:nvSpPr>
          <p:cNvPr id="245" name="Dark Energy Cosmic Visions Group…"/>
          <p:cNvSpPr txBox="1"/>
          <p:nvPr/>
        </p:nvSpPr>
        <p:spPr>
          <a:xfrm>
            <a:off x="5348547" y="870184"/>
            <a:ext cx="3444863" cy="1180119"/>
          </a:xfrm>
          <a:prstGeom prst="rect">
            <a:avLst/>
          </a:prstGeom>
          <a:ln w="12700">
            <a:miter lim="400000"/>
          </a:ln>
          <a:extLst>
            <a:ext uri="{C572A759-6A51-4108-AA02-DFA0A04FC94B}">
              <ma14:wrappingTextBoxFlag xmlns:ma14="http://schemas.microsoft.com/office/mac/drawingml/2011/main" val="1"/>
            </a:ext>
          </a:extLst>
        </p:spPr>
        <p:txBody>
          <a:bodyPr lIns="35691" tIns="35691" rIns="35691" bIns="35691" anchor="ctr">
            <a:spAutoFit/>
          </a:bodyPr>
          <a:lstStyle/>
          <a:p>
            <a:pPr defTabSz="410478" fontAlgn="auto" hangingPunct="0">
              <a:spcBef>
                <a:spcPts val="0"/>
              </a:spcBef>
              <a:spcAft>
                <a:spcPts val="0"/>
              </a:spcAft>
              <a:defRPr b="0">
                <a:solidFill>
                  <a:srgbClr val="861001"/>
                </a:solidFill>
                <a:latin typeface="Helvetica"/>
                <a:ea typeface="Helvetica"/>
                <a:cs typeface="Helvetica"/>
                <a:sym typeface="Helvetica"/>
              </a:defRPr>
            </a:pPr>
            <a:r>
              <a:rPr kern="0" dirty="0">
                <a:solidFill>
                  <a:srgbClr val="861001"/>
                </a:solidFill>
                <a:latin typeface="Helvetica"/>
                <a:ea typeface="Helvetica"/>
                <a:cs typeface="Helvetica"/>
                <a:sym typeface="Helvetica"/>
              </a:rPr>
              <a:t>Dark Energy Cosmic Visions </a:t>
            </a:r>
            <a:r>
              <a:rPr lang="en-US" kern="0" dirty="0" smtClean="0">
                <a:solidFill>
                  <a:srgbClr val="861001"/>
                </a:solidFill>
                <a:latin typeface="Helvetica"/>
                <a:ea typeface="Helvetica"/>
                <a:cs typeface="Helvetica"/>
                <a:sym typeface="Helvetica"/>
              </a:rPr>
              <a:t>report</a:t>
            </a:r>
            <a:r>
              <a:rPr kern="0" dirty="0" smtClean="0">
                <a:solidFill>
                  <a:srgbClr val="861001"/>
                </a:solidFill>
                <a:latin typeface="Helvetica"/>
                <a:ea typeface="Helvetica"/>
                <a:cs typeface="Helvetica"/>
                <a:sym typeface="Helvetica"/>
              </a:rPr>
              <a:t> </a:t>
            </a:r>
            <a:endParaRPr kern="0" dirty="0">
              <a:solidFill>
                <a:srgbClr val="861001"/>
              </a:solidFill>
              <a:latin typeface="Helvetica"/>
              <a:ea typeface="Helvetica"/>
              <a:cs typeface="Helvetica"/>
              <a:sym typeface="Helvetica"/>
            </a:endParaRPr>
          </a:p>
          <a:p>
            <a:pPr defTabSz="410478" fontAlgn="auto" hangingPunct="0">
              <a:spcBef>
                <a:spcPts val="0"/>
              </a:spcBef>
              <a:spcAft>
                <a:spcPts val="0"/>
              </a:spcAft>
              <a:defRPr b="0">
                <a:solidFill>
                  <a:srgbClr val="861001"/>
                </a:solidFill>
                <a:latin typeface="Helvetica"/>
                <a:ea typeface="Helvetica"/>
                <a:cs typeface="Helvetica"/>
                <a:sym typeface="Helvetica"/>
              </a:defRPr>
            </a:pPr>
            <a:r>
              <a:rPr kern="0" dirty="0">
                <a:solidFill>
                  <a:srgbClr val="861001"/>
                </a:solidFill>
                <a:latin typeface="Helvetica"/>
                <a:ea typeface="Helvetica"/>
                <a:cs typeface="Helvetica"/>
                <a:sym typeface="Helvetica"/>
              </a:rPr>
              <a:t>(arXiv:1604.07626)</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Future Southern Spectroscopic Survey"/>
          <p:cNvSpPr txBox="1">
            <a:spLocks noGrp="1"/>
          </p:cNvSpPr>
          <p:nvPr>
            <p:ph type="title"/>
          </p:nvPr>
        </p:nvSpPr>
        <p:spPr>
          <a:prstGeom prst="rect">
            <a:avLst/>
          </a:prstGeom>
        </p:spPr>
        <p:txBody>
          <a:bodyPr/>
          <a:lstStyle>
            <a:lvl1pPr>
              <a:defRPr sz="4400"/>
            </a:lvl1pPr>
          </a:lstStyle>
          <a:p>
            <a:r>
              <a:rPr sz="2800" dirty="0"/>
              <a:t>Future Southern Spectroscopic Survey</a:t>
            </a:r>
          </a:p>
        </p:txBody>
      </p:sp>
      <p:sp>
        <p:nvSpPr>
          <p:cNvPr id="255" name="Instrument Overview:…"/>
          <p:cNvSpPr txBox="1">
            <a:spLocks noGrp="1"/>
          </p:cNvSpPr>
          <p:nvPr>
            <p:ph type="body" idx="1"/>
          </p:nvPr>
        </p:nvSpPr>
        <p:spPr>
          <a:xfrm>
            <a:off x="228612" y="1130443"/>
            <a:ext cx="8776889" cy="5509497"/>
          </a:xfrm>
          <a:prstGeom prst="rect">
            <a:avLst/>
          </a:prstGeom>
        </p:spPr>
        <p:txBody>
          <a:bodyPr/>
          <a:lstStyle/>
          <a:p>
            <a:pPr>
              <a:defRPr sz="3200"/>
            </a:pPr>
            <a:r>
              <a:rPr sz="2000" dirty="0"/>
              <a:t>Instrument Overview:</a:t>
            </a:r>
          </a:p>
          <a:p>
            <a:pPr lvl="1">
              <a:defRPr sz="2800"/>
            </a:pPr>
            <a:r>
              <a:rPr sz="2000" dirty="0"/>
              <a:t>Spectroscopic survey to overlap with LSST and CMB-S4</a:t>
            </a:r>
          </a:p>
          <a:p>
            <a:pPr lvl="1">
              <a:defRPr sz="2800"/>
            </a:pPr>
            <a:r>
              <a:rPr sz="2000" dirty="0"/>
              <a:t>Scope of project varies depends on strategy and goals, roughly:</a:t>
            </a:r>
          </a:p>
          <a:p>
            <a:pPr lvl="3">
              <a:defRPr sz="2200"/>
            </a:pPr>
            <a:r>
              <a:rPr sz="2000" dirty="0"/>
              <a:t>Spectrograph with ~5k-50k fibers on a 4-10m class telescope</a:t>
            </a:r>
          </a:p>
          <a:p>
            <a:pPr lvl="3">
              <a:defRPr sz="2200"/>
            </a:pPr>
            <a:r>
              <a:rPr sz="2000" dirty="0"/>
              <a:t>Operations starting in mid-2020’s to early 2030’s</a:t>
            </a:r>
          </a:p>
          <a:p>
            <a:pPr>
              <a:defRPr sz="3200"/>
            </a:pPr>
            <a:r>
              <a:rPr sz="2000" dirty="0"/>
              <a:t>Multiple science goals:</a:t>
            </a:r>
          </a:p>
          <a:p>
            <a:pPr marL="715498" lvl="3" indent="-233631">
              <a:defRPr sz="2200"/>
            </a:pPr>
            <a:r>
              <a:rPr sz="2000" b="1" dirty="0"/>
              <a:t>Dark Matter:</a:t>
            </a:r>
            <a:r>
              <a:rPr sz="2000" dirty="0"/>
              <a:t> </a:t>
            </a:r>
            <a:r>
              <a:rPr sz="2000" dirty="0"/>
              <a:t>Indirect </a:t>
            </a:r>
            <a:r>
              <a:rPr sz="2000" dirty="0"/>
              <a:t>astrophysical probes of dark matter from galaxy and lensing measurements </a:t>
            </a:r>
            <a:endParaRPr lang="en-US" sz="2000" dirty="0"/>
          </a:p>
          <a:p>
            <a:pPr marL="715498" lvl="3" indent="-233631">
              <a:defRPr sz="2200"/>
            </a:pPr>
            <a:r>
              <a:rPr sz="2000" b="1" dirty="0"/>
              <a:t>Neutrinos</a:t>
            </a:r>
            <a:r>
              <a:rPr sz="2000" b="1" dirty="0"/>
              <a:t>:</a:t>
            </a:r>
            <a:r>
              <a:rPr sz="2000" dirty="0"/>
              <a:t> Cosmic &gt;4σ detection of sum of the neutrino masses</a:t>
            </a:r>
          </a:p>
          <a:p>
            <a:pPr lvl="3"/>
            <a:r>
              <a:rPr sz="2000" b="1" dirty="0"/>
              <a:t>Dark Energy: </a:t>
            </a:r>
            <a:r>
              <a:rPr sz="2000" dirty="0"/>
              <a:t>More objects over more volume = </a:t>
            </a:r>
            <a:r>
              <a:rPr lang="en-US" sz="2000" dirty="0"/>
              <a:t>b</a:t>
            </a:r>
            <a:r>
              <a:rPr sz="2000" dirty="0"/>
              <a:t>etter </a:t>
            </a:r>
            <a:r>
              <a:rPr lang="en-US" sz="2000" dirty="0"/>
              <a:t>constraints</a:t>
            </a:r>
            <a:endParaRPr sz="2000" dirty="0"/>
          </a:p>
          <a:p>
            <a:pPr lvl="3"/>
            <a:r>
              <a:rPr sz="2000" dirty="0"/>
              <a:t>Joint analysis with LSST and CMB-S4 surveys will improve overall constraints and provide consistency checks of cosmological information</a:t>
            </a:r>
          </a:p>
          <a:p>
            <a:pPr>
              <a:defRPr sz="3200"/>
            </a:pPr>
            <a:r>
              <a:rPr sz="2000" dirty="0"/>
              <a:t>FNAL Expertise:</a:t>
            </a:r>
          </a:p>
          <a:p>
            <a:pPr lvl="2">
              <a:defRPr sz="2600"/>
            </a:pPr>
            <a:r>
              <a:rPr sz="1800" dirty="0" smtClean="0"/>
              <a:t>Build </a:t>
            </a:r>
            <a:r>
              <a:rPr lang="en-US" sz="1800" dirty="0" smtClean="0"/>
              <a:t>upon</a:t>
            </a:r>
            <a:r>
              <a:rPr sz="1800" dirty="0" smtClean="0"/>
              <a:t> </a:t>
            </a:r>
            <a:r>
              <a:rPr sz="1800" dirty="0"/>
              <a:t>instrument/ops</a:t>
            </a:r>
            <a:r>
              <a:rPr lang="en-US" sz="1800" dirty="0"/>
              <a:t>/data/science</a:t>
            </a:r>
            <a:r>
              <a:rPr sz="1800" dirty="0"/>
              <a:t> expertise from SDSS, DES, DESI</a:t>
            </a:r>
          </a:p>
        </p:txBody>
      </p:sp>
      <p:sp>
        <p:nvSpPr>
          <p:cNvPr id="25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pPr/>
              <a:t>11</a:t>
            </a:fld>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Cosmic Survey R&amp;D: Skipper CCDs"/>
          <p:cNvSpPr txBox="1">
            <a:spLocks noGrp="1"/>
          </p:cNvSpPr>
          <p:nvPr>
            <p:ph type="title"/>
          </p:nvPr>
        </p:nvSpPr>
        <p:spPr>
          <a:prstGeom prst="rect">
            <a:avLst/>
          </a:prstGeom>
        </p:spPr>
        <p:txBody>
          <a:bodyPr/>
          <a:lstStyle>
            <a:lvl1pPr>
              <a:defRPr sz="4400"/>
            </a:lvl1pPr>
          </a:lstStyle>
          <a:p>
            <a:r>
              <a:rPr sz="2800" dirty="0"/>
              <a:t>Cosmic Survey R&amp;D: Skipper CCDs</a:t>
            </a:r>
          </a:p>
        </p:txBody>
      </p:sp>
      <p:sp>
        <p:nvSpPr>
          <p:cNvPr id="26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pic>
        <p:nvPicPr>
          <p:cNvPr id="269" name="Image" descr="Image"/>
          <p:cNvPicPr>
            <a:picLocks noChangeAspect="1"/>
          </p:cNvPicPr>
          <p:nvPr/>
        </p:nvPicPr>
        <p:blipFill>
          <a:blip r:embed="rId2">
            <a:extLst/>
          </a:blip>
          <a:stretch>
            <a:fillRect/>
          </a:stretch>
        </p:blipFill>
        <p:spPr>
          <a:xfrm>
            <a:off x="556927" y="3559816"/>
            <a:ext cx="3339704" cy="2446735"/>
          </a:xfrm>
          <a:prstGeom prst="rect">
            <a:avLst/>
          </a:prstGeom>
          <a:ln w="12700">
            <a:miter lim="400000"/>
          </a:ln>
        </p:spPr>
      </p:pic>
      <p:pic>
        <p:nvPicPr>
          <p:cNvPr id="270" name="Image" descr="Image"/>
          <p:cNvPicPr>
            <a:picLocks noChangeAspect="1"/>
          </p:cNvPicPr>
          <p:nvPr/>
        </p:nvPicPr>
        <p:blipFill>
          <a:blip r:embed="rId3">
            <a:extLst/>
          </a:blip>
          <a:srcRect t="7616" b="25180"/>
          <a:stretch>
            <a:fillRect/>
          </a:stretch>
        </p:blipFill>
        <p:spPr>
          <a:xfrm>
            <a:off x="4446091" y="3621901"/>
            <a:ext cx="3666423" cy="2322646"/>
          </a:xfrm>
          <a:prstGeom prst="rect">
            <a:avLst/>
          </a:prstGeom>
          <a:ln w="12700">
            <a:miter lim="400000"/>
          </a:ln>
        </p:spPr>
      </p:pic>
      <p:sp>
        <p:nvSpPr>
          <p:cNvPr id="271" name="Sub-electron readout noise CCDs…"/>
          <p:cNvSpPr txBox="1">
            <a:spLocks noGrp="1"/>
          </p:cNvSpPr>
          <p:nvPr>
            <p:ph type="body" sz="half" idx="1"/>
          </p:nvPr>
        </p:nvSpPr>
        <p:spPr>
          <a:xfrm>
            <a:off x="228599" y="928536"/>
            <a:ext cx="8795323" cy="2627052"/>
          </a:xfrm>
          <a:prstGeom prst="rect">
            <a:avLst/>
          </a:prstGeom>
        </p:spPr>
        <p:txBody>
          <a:bodyPr/>
          <a:lstStyle/>
          <a:p>
            <a:pPr>
              <a:defRPr>
                <a:solidFill>
                  <a:srgbClr val="5E5E5E"/>
                </a:solidFill>
              </a:defRPr>
            </a:pPr>
            <a:r>
              <a:rPr dirty="0"/>
              <a:t>Sub-electron readout noise </a:t>
            </a:r>
            <a:r>
              <a:rPr dirty="0" smtClean="0"/>
              <a:t>CCDs</a:t>
            </a:r>
            <a:r>
              <a:rPr lang="en-US" dirty="0" smtClean="0"/>
              <a:t>      </a:t>
            </a:r>
            <a:r>
              <a:rPr lang="en-US" sz="2000" dirty="0" smtClean="0"/>
              <a:t>J. </a:t>
            </a:r>
            <a:r>
              <a:rPr lang="en-US" sz="2000" dirty="0" err="1" smtClean="0"/>
              <a:t>Tiffenberg</a:t>
            </a:r>
            <a:r>
              <a:rPr lang="en-US" sz="2000" dirty="0" smtClean="0"/>
              <a:t> ECA</a:t>
            </a:r>
            <a:endParaRPr sz="2000" dirty="0"/>
          </a:p>
          <a:p>
            <a:pPr>
              <a:defRPr>
                <a:solidFill>
                  <a:srgbClr val="5E5E5E"/>
                </a:solidFill>
              </a:defRPr>
            </a:pPr>
            <a:r>
              <a:rPr dirty="0"/>
              <a:t>Developed on LDRD, many applications across cosmic frontier: </a:t>
            </a:r>
          </a:p>
          <a:p>
            <a:pPr lvl="3">
              <a:defRPr sz="2800">
                <a:solidFill>
                  <a:srgbClr val="5E5E5E"/>
                </a:solidFill>
              </a:defRPr>
            </a:pPr>
            <a:r>
              <a:rPr sz="2000" dirty="0"/>
              <a:t>Electron recoil dark matter </a:t>
            </a:r>
            <a:r>
              <a:rPr sz="2000" i="1" dirty="0"/>
              <a:t>(SENSEI, arXiv: 1804.00088)</a:t>
            </a:r>
          </a:p>
          <a:p>
            <a:pPr lvl="3">
              <a:defRPr sz="2800">
                <a:solidFill>
                  <a:srgbClr val="5E5E5E"/>
                </a:solidFill>
              </a:defRPr>
            </a:pPr>
            <a:r>
              <a:rPr sz="2000" dirty="0"/>
              <a:t>Quantum imaging / sensors LDRD (J. Estrada)</a:t>
            </a:r>
          </a:p>
          <a:p>
            <a:pPr lvl="3">
              <a:defRPr sz="2800">
                <a:solidFill>
                  <a:srgbClr val="5E5E5E"/>
                </a:solidFill>
              </a:defRPr>
            </a:pPr>
            <a:r>
              <a:rPr sz="2000" dirty="0"/>
              <a:t>Coherent neutrino nucleus scattering</a:t>
            </a:r>
          </a:p>
          <a:p>
            <a:pPr lvl="3">
              <a:defRPr sz="2800">
                <a:solidFill>
                  <a:srgbClr val="5E5E5E"/>
                </a:solidFill>
              </a:defRPr>
            </a:pPr>
            <a:r>
              <a:rPr sz="2000" dirty="0"/>
              <a:t>Future southern spectroscopy survey (A. Drlica-Wagner)</a:t>
            </a:r>
          </a:p>
          <a:p>
            <a:pPr lvl="3">
              <a:defRPr sz="2800">
                <a:solidFill>
                  <a:srgbClr val="5E5E5E"/>
                </a:solidFill>
              </a:defRPr>
            </a:pPr>
            <a:r>
              <a:rPr sz="2000" dirty="0"/>
              <a:t>LDRD (S. Timpone) for X-ray CubeSat to search for astrophysical DM</a:t>
            </a:r>
          </a:p>
        </p:txBody>
      </p:sp>
      <p:sp>
        <p:nvSpPr>
          <p:cNvPr id="272" name="3.5 keV X-ray…"/>
          <p:cNvSpPr txBox="1"/>
          <p:nvPr/>
        </p:nvSpPr>
        <p:spPr>
          <a:xfrm>
            <a:off x="6619871" y="3562024"/>
            <a:ext cx="1305513" cy="626113"/>
          </a:xfrm>
          <a:prstGeom prst="rect">
            <a:avLst/>
          </a:prstGeom>
          <a:ln w="12700">
            <a:miter lim="400000"/>
          </a:ln>
          <a:extLst>
            <a:ext uri="{C572A759-6A51-4108-AA02-DFA0A04FC94B}">
              <ma14:wrappingTextBoxFlag xmlns:ma14="http://schemas.microsoft.com/office/mac/drawingml/2011/main" val="1"/>
            </a:ext>
          </a:extLst>
        </p:spPr>
        <p:txBody>
          <a:bodyPr wrap="none" lIns="35709" tIns="35709" rIns="35709" bIns="35709" anchor="ctr">
            <a:spAutoFit/>
          </a:bodyPr>
          <a:lstStyle/>
          <a:p>
            <a:pPr algn="r">
              <a:defRPr sz="1800">
                <a:solidFill>
                  <a:srgbClr val="FFFFFF"/>
                </a:solidFill>
              </a:defRPr>
            </a:pPr>
            <a:r>
              <a:t>3.5 keV X-ray </a:t>
            </a:r>
          </a:p>
          <a:p>
            <a:pPr algn="r">
              <a:defRPr sz="1800">
                <a:solidFill>
                  <a:srgbClr val="FFFFFF"/>
                </a:solidFill>
              </a:defRPr>
            </a:pPr>
            <a:r>
              <a:t>DM CubeSat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DE693A-24CB-489E-8DD5-51B863553535}"/>
              </a:ext>
            </a:extLst>
          </p:cNvPr>
          <p:cNvSpPr>
            <a:spLocks noGrp="1"/>
          </p:cNvSpPr>
          <p:nvPr>
            <p:ph type="title"/>
          </p:nvPr>
        </p:nvSpPr>
        <p:spPr>
          <a:xfrm>
            <a:off x="428240" y="9542"/>
            <a:ext cx="8686800" cy="641739"/>
          </a:xfrm>
        </p:spPr>
        <p:txBody>
          <a:bodyPr/>
          <a:lstStyle/>
          <a:p>
            <a:r>
              <a:rPr lang="en-US" dirty="0"/>
              <a:t>First Results from ADMX-G2</a:t>
            </a:r>
          </a:p>
        </p:txBody>
      </p:sp>
      <p:sp>
        <p:nvSpPr>
          <p:cNvPr id="4" name="Date Placeholder 3">
            <a:extLst>
              <a:ext uri="{FF2B5EF4-FFF2-40B4-BE49-F238E27FC236}">
                <a16:creationId xmlns="" xmlns:a16="http://schemas.microsoft.com/office/drawing/2014/main" id="{C3BD3148-CC26-4DE6-A79E-3D4707BC3E73}"/>
              </a:ext>
            </a:extLst>
          </p:cNvPr>
          <p:cNvSpPr>
            <a:spLocks noGrp="1"/>
          </p:cNvSpPr>
          <p:nvPr>
            <p:ph type="dt" sz="half" idx="10"/>
          </p:nvPr>
        </p:nvSpPr>
        <p:spPr>
          <a:xfrm>
            <a:off x="1675445" y="6531903"/>
            <a:ext cx="1810916" cy="241300"/>
          </a:xfrm>
        </p:spPr>
        <p:txBody>
          <a:bodyPr/>
          <a:lstStyle/>
          <a:p>
            <a:r>
              <a:rPr lang="en-US" altLang="en-US" dirty="0" smtClean="0"/>
              <a:t>Cosmic Frontier Planning </a:t>
            </a:r>
            <a:endParaRPr lang="en-US" altLang="en-US" dirty="0"/>
          </a:p>
        </p:txBody>
      </p:sp>
      <p:sp>
        <p:nvSpPr>
          <p:cNvPr id="5" name="Slide Number Placeholder 4">
            <a:extLst>
              <a:ext uri="{FF2B5EF4-FFF2-40B4-BE49-F238E27FC236}">
                <a16:creationId xmlns="" xmlns:a16="http://schemas.microsoft.com/office/drawing/2014/main" id="{B755D23F-4ABA-4761-B19B-85FBCA945F5D}"/>
              </a:ext>
            </a:extLst>
          </p:cNvPr>
          <p:cNvSpPr>
            <a:spLocks noGrp="1"/>
          </p:cNvSpPr>
          <p:nvPr>
            <p:ph type="sldNum" sz="quarter" idx="12"/>
          </p:nvPr>
        </p:nvSpPr>
        <p:spPr/>
        <p:txBody>
          <a:bodyPr/>
          <a:lstStyle/>
          <a:p>
            <a:fld id="{52E9C158-AEF1-41A2-A6CE-6F0BAB305EFD}" type="slidenum">
              <a:rPr lang="en-US" altLang="en-US" smtClean="0"/>
              <a:pPr/>
              <a:t>13</a:t>
            </a:fld>
            <a:endParaRPr lang="en-US" altLang="en-US"/>
          </a:p>
        </p:txBody>
      </p:sp>
      <p:pic>
        <p:nvPicPr>
          <p:cNvPr id="6" name="Picture 5">
            <a:extLst>
              <a:ext uri="{FF2B5EF4-FFF2-40B4-BE49-F238E27FC236}">
                <a16:creationId xmlns="" xmlns:a16="http://schemas.microsoft.com/office/drawing/2014/main" id="{20117DB3-F8B4-4E8F-9AA3-01BAAB00A614}"/>
              </a:ext>
            </a:extLst>
          </p:cNvPr>
          <p:cNvPicPr>
            <a:picLocks noChangeAspect="1"/>
          </p:cNvPicPr>
          <p:nvPr/>
        </p:nvPicPr>
        <p:blipFill>
          <a:blip r:embed="rId2"/>
          <a:stretch>
            <a:fillRect/>
          </a:stretch>
        </p:blipFill>
        <p:spPr>
          <a:xfrm>
            <a:off x="992628" y="1963557"/>
            <a:ext cx="7558053" cy="3846067"/>
          </a:xfrm>
          <a:prstGeom prst="rect">
            <a:avLst/>
          </a:prstGeom>
        </p:spPr>
      </p:pic>
      <p:sp>
        <p:nvSpPr>
          <p:cNvPr id="7" name="TextBox 6">
            <a:extLst>
              <a:ext uri="{FF2B5EF4-FFF2-40B4-BE49-F238E27FC236}">
                <a16:creationId xmlns="" xmlns:a16="http://schemas.microsoft.com/office/drawing/2014/main" id="{C8719424-A594-4BDD-BEAD-D81F9E991D7A}"/>
              </a:ext>
            </a:extLst>
          </p:cNvPr>
          <p:cNvSpPr txBox="1"/>
          <p:nvPr/>
        </p:nvSpPr>
        <p:spPr>
          <a:xfrm>
            <a:off x="5232726" y="5809624"/>
            <a:ext cx="3507334" cy="373659"/>
          </a:xfrm>
          <a:prstGeom prst="rect">
            <a:avLst/>
          </a:prstGeom>
          <a:noFill/>
        </p:spPr>
        <p:txBody>
          <a:bodyPr wrap="none" lIns="91373" tIns="45687" rIns="91373" bIns="45687" rtlCol="0">
            <a:spAutoFit/>
          </a:bodyPr>
          <a:lstStyle/>
          <a:p>
            <a:r>
              <a:rPr lang="en-US" sz="1800" dirty="0" err="1">
                <a:solidFill>
                  <a:srgbClr val="004C97"/>
                </a:solidFill>
                <a:latin typeface="Calibri" panose="020F0502020204030204" pitchFamily="34" charset="0"/>
                <a:ea typeface="Geneva" pitchFamily="121" charset="-128"/>
                <a:cs typeface="+mn-cs"/>
              </a:rPr>
              <a:t>ArXiv</a:t>
            </a:r>
            <a:r>
              <a:rPr lang="en-US" sz="1800" dirty="0">
                <a:solidFill>
                  <a:srgbClr val="004C97"/>
                </a:solidFill>
                <a:latin typeface="Calibri" panose="020F0502020204030204" pitchFamily="34" charset="0"/>
                <a:ea typeface="Geneva" pitchFamily="121" charset="-128"/>
                <a:cs typeface="+mn-cs"/>
              </a:rPr>
              <a:t> 1804.05750 &amp; PRL April 2018 </a:t>
            </a:r>
          </a:p>
        </p:txBody>
      </p:sp>
      <p:sp>
        <p:nvSpPr>
          <p:cNvPr id="8" name="TextBox 7">
            <a:extLst>
              <a:ext uri="{FF2B5EF4-FFF2-40B4-BE49-F238E27FC236}">
                <a16:creationId xmlns="" xmlns:a16="http://schemas.microsoft.com/office/drawing/2014/main" id="{58B90433-0743-41FB-8D1B-CF7AA62F6C32}"/>
              </a:ext>
            </a:extLst>
          </p:cNvPr>
          <p:cNvSpPr txBox="1"/>
          <p:nvPr/>
        </p:nvSpPr>
        <p:spPr>
          <a:xfrm>
            <a:off x="476502" y="947895"/>
            <a:ext cx="8153790" cy="1015663"/>
          </a:xfrm>
          <a:prstGeom prst="rect">
            <a:avLst/>
          </a:prstGeom>
          <a:noFill/>
        </p:spPr>
        <p:txBody>
          <a:bodyPr wrap="square" lIns="91373" tIns="45687" rIns="91373" bIns="45687" rtlCol="0">
            <a:spAutoFit/>
          </a:bodyPr>
          <a:lstStyle/>
          <a:p>
            <a:pPr marL="342657" indent="-342657">
              <a:buFont typeface="Arial" panose="020B0604020202020204" pitchFamily="34" charset="0"/>
              <a:buChar char="•"/>
            </a:pPr>
            <a:r>
              <a:rPr lang="en-US" sz="2000" dirty="0">
                <a:solidFill>
                  <a:srgbClr val="004C97"/>
                </a:solidFill>
                <a:latin typeface="Calibri" panose="020F0502020204030204" pitchFamily="34" charset="0"/>
                <a:ea typeface="Geneva" pitchFamily="121" charset="-128"/>
                <a:cs typeface="+mn-cs"/>
              </a:rPr>
              <a:t>ADMX-G2 is first experiment to reach sensitivity needed to directly test most axion dark matter models.</a:t>
            </a:r>
          </a:p>
          <a:p>
            <a:pPr marL="342657" indent="-342657">
              <a:buFont typeface="Arial" panose="020B0604020202020204" pitchFamily="34" charset="0"/>
              <a:buChar char="•"/>
            </a:pPr>
            <a:r>
              <a:rPr lang="en-US" sz="2000" dirty="0">
                <a:solidFill>
                  <a:srgbClr val="004C97"/>
                </a:solidFill>
                <a:latin typeface="Calibri" panose="020F0502020204030204" pitchFamily="34" charset="0"/>
                <a:ea typeface="Geneva" pitchFamily="121" charset="-128"/>
                <a:cs typeface="+mn-cs"/>
              </a:rPr>
              <a:t>Future runs will expand mass (frequency) coverage.</a:t>
            </a:r>
          </a:p>
        </p:txBody>
      </p:sp>
    </p:spTree>
    <p:extLst>
      <p:ext uri="{BB962C8B-B14F-4D97-AF65-F5344CB8AC3E}">
        <p14:creationId xmlns:p14="http://schemas.microsoft.com/office/powerpoint/2010/main" val="40414130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93AAC4-B3A4-42CA-82F7-90544F2A34F8}"/>
              </a:ext>
            </a:extLst>
          </p:cNvPr>
          <p:cNvSpPr>
            <a:spLocks noGrp="1"/>
          </p:cNvSpPr>
          <p:nvPr>
            <p:ph type="title"/>
          </p:nvPr>
        </p:nvSpPr>
        <p:spPr/>
        <p:txBody>
          <a:bodyPr/>
          <a:lstStyle/>
          <a:p>
            <a:r>
              <a:rPr lang="en-US" dirty="0" err="1"/>
              <a:t>Fermilab</a:t>
            </a:r>
            <a:r>
              <a:rPr lang="en-US" dirty="0"/>
              <a:t> Roles in ADMX-G2</a:t>
            </a:r>
          </a:p>
        </p:txBody>
      </p:sp>
      <p:sp>
        <p:nvSpPr>
          <p:cNvPr id="3" name="Content Placeholder 2">
            <a:extLst>
              <a:ext uri="{FF2B5EF4-FFF2-40B4-BE49-F238E27FC236}">
                <a16:creationId xmlns="" xmlns:a16="http://schemas.microsoft.com/office/drawing/2014/main" id="{F793AAA2-FE0D-49F5-8632-4439E4FFE1AB}"/>
              </a:ext>
            </a:extLst>
          </p:cNvPr>
          <p:cNvSpPr>
            <a:spLocks noGrp="1"/>
          </p:cNvSpPr>
          <p:nvPr>
            <p:ph idx="1"/>
          </p:nvPr>
        </p:nvSpPr>
        <p:spPr>
          <a:xfrm>
            <a:off x="190502" y="1179392"/>
            <a:ext cx="5247268" cy="2809817"/>
          </a:xfrm>
        </p:spPr>
        <p:txBody>
          <a:bodyPr/>
          <a:lstStyle/>
          <a:p>
            <a:r>
              <a:rPr lang="en-US" sz="2000" dirty="0">
                <a:latin typeface="Calibri" panose="020F0502020204030204" pitchFamily="34" charset="0"/>
                <a:cs typeface="Calibri" panose="020F0502020204030204" pitchFamily="34" charset="0"/>
              </a:rPr>
              <a:t>Lead lab for ADMX operations</a:t>
            </a:r>
          </a:p>
          <a:p>
            <a:pPr lvl="1"/>
            <a:r>
              <a:rPr lang="en-US" sz="2000" dirty="0">
                <a:latin typeface="Calibri" panose="020F0502020204030204" pitchFamily="34" charset="0"/>
                <a:cs typeface="Calibri" panose="020F0502020204030204" pitchFamily="34" charset="0"/>
              </a:rPr>
              <a:t>Operations manager (Andrew </a:t>
            </a:r>
            <a:r>
              <a:rPr lang="en-US" sz="2000" dirty="0" err="1">
                <a:latin typeface="Calibri" panose="020F0502020204030204" pitchFamily="34" charset="0"/>
                <a:cs typeface="Calibri" panose="020F0502020204030204" pitchFamily="34" charset="0"/>
              </a:rPr>
              <a:t>Sonnenschein</a:t>
            </a:r>
            <a:r>
              <a:rPr lang="en-US" sz="2000" dirty="0">
                <a:latin typeface="Calibri" panose="020F0502020204030204" pitchFamily="34" charset="0"/>
                <a:cs typeface="Calibri" panose="020F0502020204030204" pitchFamily="34" charset="0"/>
              </a:rPr>
              <a:t>)</a:t>
            </a:r>
          </a:p>
          <a:p>
            <a:pPr lvl="1"/>
            <a:r>
              <a:rPr lang="en-US" sz="2000" dirty="0">
                <a:latin typeface="Calibri" panose="020F0502020204030204" pitchFamily="34" charset="0"/>
                <a:cs typeface="Calibri" panose="020F0502020204030204" pitchFamily="34" charset="0"/>
              </a:rPr>
              <a:t>Coordination between groups (U. </a:t>
            </a:r>
            <a:r>
              <a:rPr lang="en-US" sz="2000" dirty="0">
                <a:latin typeface="Calibri" panose="020F0502020204030204" pitchFamily="34" charset="0"/>
                <a:cs typeface="Calibri" panose="020F0502020204030204" pitchFamily="34" charset="0"/>
              </a:rPr>
              <a:t>Washington, Washington U</a:t>
            </a:r>
            <a:r>
              <a:rPr lang="en-US" sz="2000" dirty="0" smtClean="0">
                <a:latin typeface="Calibri" panose="020F0502020204030204" pitchFamily="34" charset="0"/>
                <a:cs typeface="Calibri" panose="020F0502020204030204" pitchFamily="34" charset="0"/>
              </a:rPr>
              <a:t>., U. </a:t>
            </a:r>
            <a:r>
              <a:rPr lang="en-US" sz="2000" dirty="0">
                <a:latin typeface="Calibri" panose="020F0502020204030204" pitchFamily="34" charset="0"/>
                <a:cs typeface="Calibri" panose="020F0502020204030204" pitchFamily="34" charset="0"/>
              </a:rPr>
              <a:t>Florida, UC Berkeley, LLNL, LANL, PNNL)</a:t>
            </a:r>
          </a:p>
          <a:p>
            <a:pPr lvl="1"/>
            <a:r>
              <a:rPr lang="en-US" sz="2000" dirty="0">
                <a:latin typeface="Calibri" panose="020F0502020204030204" pitchFamily="34" charset="0"/>
                <a:cs typeface="Calibri" panose="020F0502020204030204" pitchFamily="34" charset="0"/>
              </a:rPr>
              <a:t>Responsible for budget and schedule, interface with DOE.</a:t>
            </a:r>
          </a:p>
          <a:p>
            <a:r>
              <a:rPr lang="en-US" sz="2000" dirty="0">
                <a:latin typeface="Calibri" panose="020F0502020204030204" pitchFamily="34" charset="0"/>
                <a:cs typeface="Calibri" panose="020F0502020204030204" pitchFamily="34" charset="0"/>
              </a:rPr>
              <a:t>Cryogenic engineering</a:t>
            </a:r>
          </a:p>
          <a:p>
            <a:r>
              <a:rPr lang="en-US" sz="2000" dirty="0">
                <a:latin typeface="Calibri" panose="020F0502020204030204" pitchFamily="34" charset="0"/>
                <a:cs typeface="Calibri" panose="020F0502020204030204" pitchFamily="34" charset="0"/>
              </a:rPr>
              <a:t>Cavity system integration tests</a:t>
            </a:r>
          </a:p>
          <a:p>
            <a:r>
              <a:rPr lang="en-US" sz="2000" dirty="0">
                <a:latin typeface="Calibri" panose="020F0502020204030204" pitchFamily="34" charset="0"/>
                <a:cs typeface="Calibri" panose="020F0502020204030204" pitchFamily="34" charset="0"/>
              </a:rPr>
              <a:t>Data management</a:t>
            </a:r>
          </a:p>
          <a:p>
            <a:r>
              <a:rPr lang="en-US" sz="2000" dirty="0">
                <a:latin typeface="Calibri" panose="020F0502020204030204" pitchFamily="34" charset="0"/>
                <a:cs typeface="Calibri" panose="020F0502020204030204" pitchFamily="34" charset="0"/>
              </a:rPr>
              <a:t>Analysis Coordinator (Aaron Chou)</a:t>
            </a:r>
          </a:p>
          <a:p>
            <a:r>
              <a:rPr lang="en-US" sz="2000" dirty="0">
                <a:latin typeface="Calibri" panose="020F0502020204030204" pitchFamily="34" charset="0"/>
                <a:cs typeface="Calibri" panose="020F0502020204030204" pitchFamily="34" charset="0"/>
              </a:rPr>
              <a:t>R&amp;D towards next generation experiment (quantum sensors, resonators)</a:t>
            </a:r>
          </a:p>
          <a:p>
            <a:pPr marL="456869" lvl="1" indent="0">
              <a:buNone/>
            </a:pPr>
            <a:endParaRPr lang="en-US" dirty="0"/>
          </a:p>
          <a:p>
            <a:pPr lvl="1"/>
            <a:endParaRPr lang="en-US" dirty="0"/>
          </a:p>
          <a:p>
            <a:pPr lvl="1"/>
            <a:endParaRPr lang="en-US" dirty="0"/>
          </a:p>
        </p:txBody>
      </p:sp>
      <p:sp>
        <p:nvSpPr>
          <p:cNvPr id="4" name="Date Placeholder 3">
            <a:extLst>
              <a:ext uri="{FF2B5EF4-FFF2-40B4-BE49-F238E27FC236}">
                <a16:creationId xmlns="" xmlns:a16="http://schemas.microsoft.com/office/drawing/2014/main" id="{E18F5EE6-3FDE-4988-957B-BCC44A7F3EC6}"/>
              </a:ext>
            </a:extLst>
          </p:cNvPr>
          <p:cNvSpPr>
            <a:spLocks noGrp="1"/>
          </p:cNvSpPr>
          <p:nvPr>
            <p:ph type="dt" sz="half" idx="10"/>
          </p:nvPr>
        </p:nvSpPr>
        <p:spPr/>
        <p:txBody>
          <a:bodyPr/>
          <a:lstStyle/>
          <a:p>
            <a:endParaRPr lang="en-US" altLang="en-US"/>
          </a:p>
        </p:txBody>
      </p:sp>
      <p:sp>
        <p:nvSpPr>
          <p:cNvPr id="5" name="Slide Number Placeholder 4">
            <a:extLst>
              <a:ext uri="{FF2B5EF4-FFF2-40B4-BE49-F238E27FC236}">
                <a16:creationId xmlns="" xmlns:a16="http://schemas.microsoft.com/office/drawing/2014/main" id="{755650EE-44E1-4EAA-913E-0490B469487C}"/>
              </a:ext>
            </a:extLst>
          </p:cNvPr>
          <p:cNvSpPr>
            <a:spLocks noGrp="1"/>
          </p:cNvSpPr>
          <p:nvPr>
            <p:ph type="sldNum" sz="quarter" idx="12"/>
          </p:nvPr>
        </p:nvSpPr>
        <p:spPr/>
        <p:txBody>
          <a:bodyPr/>
          <a:lstStyle/>
          <a:p>
            <a:fld id="{52E9C158-AEF1-41A2-A6CE-6F0BAB305EFD}" type="slidenum">
              <a:rPr lang="en-US" altLang="en-US" smtClean="0"/>
              <a:pPr/>
              <a:t>14</a:t>
            </a:fld>
            <a:endParaRPr lang="en-US" altLang="en-US"/>
          </a:p>
        </p:txBody>
      </p:sp>
      <p:sp>
        <p:nvSpPr>
          <p:cNvPr id="6" name="TextBox 5">
            <a:extLst>
              <a:ext uri="{FF2B5EF4-FFF2-40B4-BE49-F238E27FC236}">
                <a16:creationId xmlns="" xmlns:a16="http://schemas.microsoft.com/office/drawing/2014/main" id="{C9F19D7F-0919-4310-BE6D-2B0682286328}"/>
              </a:ext>
            </a:extLst>
          </p:cNvPr>
          <p:cNvSpPr txBox="1"/>
          <p:nvPr/>
        </p:nvSpPr>
        <p:spPr>
          <a:xfrm>
            <a:off x="5253052" y="103664"/>
            <a:ext cx="184731" cy="461665"/>
          </a:xfrm>
          <a:prstGeom prst="rect">
            <a:avLst/>
          </a:prstGeom>
          <a:noFill/>
        </p:spPr>
        <p:txBody>
          <a:bodyPr wrap="none" lIns="91373" tIns="45687" rIns="91373" bIns="45687" rtlCol="0">
            <a:spAutoFit/>
          </a:bodyPr>
          <a:lstStyle/>
          <a:p>
            <a:endParaRPr lang="en-US" dirty="0">
              <a:solidFill>
                <a:srgbClr val="004C97"/>
              </a:solidFill>
              <a:latin typeface="Calibri" panose="020F0502020204030204" pitchFamily="34" charset="0"/>
              <a:ea typeface="Geneva" pitchFamily="121" charset="-128"/>
              <a:cs typeface="+mn-cs"/>
            </a:endParaRPr>
          </a:p>
        </p:txBody>
      </p:sp>
      <p:pic>
        <p:nvPicPr>
          <p:cNvPr id="8" name="Content Placeholder 5" descr="Screen Shot 2018-04-25 at 4.59.50 PM.png">
            <a:extLst>
              <a:ext uri="{FF2B5EF4-FFF2-40B4-BE49-F238E27FC236}">
                <a16:creationId xmlns="" xmlns:a16="http://schemas.microsoft.com/office/drawing/2014/main" id="{52D6FE9C-8304-42F8-AED7-95825336A5CE}"/>
              </a:ext>
            </a:extLst>
          </p:cNvPr>
          <p:cNvPicPr>
            <a:picLocks noChangeAspect="1"/>
          </p:cNvPicPr>
          <p:nvPr/>
        </p:nvPicPr>
        <p:blipFill>
          <a:blip r:embed="rId2">
            <a:extLst>
              <a:ext uri="{28A0092B-C50C-407E-A947-70E740481C1C}">
                <a14:useLocalDpi xmlns:a14="http://schemas.microsoft.com/office/drawing/2010/main" val="0"/>
              </a:ext>
            </a:extLst>
          </a:blip>
          <a:srcRect l="-1131" r="-1131"/>
          <a:stretch>
            <a:fillRect/>
          </a:stretch>
        </p:blipFill>
        <p:spPr>
          <a:xfrm rot="16200000">
            <a:off x="4860727" y="1914226"/>
            <a:ext cx="4916028" cy="2710707"/>
          </a:xfrm>
          <a:prstGeom prst="rect">
            <a:avLst/>
          </a:prstGeom>
        </p:spPr>
      </p:pic>
      <p:sp>
        <p:nvSpPr>
          <p:cNvPr id="9" name="TextBox 8">
            <a:extLst>
              <a:ext uri="{FF2B5EF4-FFF2-40B4-BE49-F238E27FC236}">
                <a16:creationId xmlns="" xmlns:a16="http://schemas.microsoft.com/office/drawing/2014/main" id="{7B429F35-A698-49EA-A3BC-DCDFC3E7CBDA}"/>
              </a:ext>
            </a:extLst>
          </p:cNvPr>
          <p:cNvSpPr txBox="1"/>
          <p:nvPr/>
        </p:nvSpPr>
        <p:spPr>
          <a:xfrm>
            <a:off x="5376370" y="5452303"/>
            <a:ext cx="3884744" cy="830997"/>
          </a:xfrm>
          <a:prstGeom prst="rect">
            <a:avLst/>
          </a:prstGeom>
          <a:noFill/>
        </p:spPr>
        <p:txBody>
          <a:bodyPr wrap="square" lIns="91373" tIns="45687" rIns="91373" bIns="45687" rtlCol="0">
            <a:spAutoFit/>
          </a:bodyPr>
          <a:lstStyle/>
          <a:p>
            <a:r>
              <a:rPr lang="en-US" dirty="0" err="1">
                <a:solidFill>
                  <a:srgbClr val="004C97"/>
                </a:solidFill>
                <a:latin typeface="Calibri" panose="020F0502020204030204" pitchFamily="34" charset="0"/>
                <a:ea typeface="Geneva" pitchFamily="121" charset="-128"/>
                <a:cs typeface="+mn-cs"/>
              </a:rPr>
              <a:t>Fermilab’s</a:t>
            </a:r>
            <a:r>
              <a:rPr lang="en-US" dirty="0">
                <a:solidFill>
                  <a:srgbClr val="004C97"/>
                </a:solidFill>
                <a:latin typeface="Calibri" panose="020F0502020204030204" pitchFamily="34" charset="0"/>
                <a:ea typeface="Geneva" pitchFamily="121" charset="-128"/>
                <a:cs typeface="+mn-cs"/>
              </a:rPr>
              <a:t> </a:t>
            </a:r>
            <a:r>
              <a:rPr lang="en-US" dirty="0" err="1">
                <a:solidFill>
                  <a:srgbClr val="004C97"/>
                </a:solidFill>
                <a:latin typeface="Calibri" panose="020F0502020204030204" pitchFamily="34" charset="0"/>
                <a:ea typeface="Geneva" pitchFamily="121" charset="-128"/>
                <a:cs typeface="+mn-cs"/>
              </a:rPr>
              <a:t>cryo</a:t>
            </a:r>
            <a:r>
              <a:rPr lang="en-US" dirty="0">
                <a:solidFill>
                  <a:srgbClr val="004C97"/>
                </a:solidFill>
                <a:latin typeface="Calibri" panose="020F0502020204030204" pitchFamily="34" charset="0"/>
                <a:ea typeface="Geneva" pitchFamily="121" charset="-128"/>
                <a:cs typeface="+mn-cs"/>
              </a:rPr>
              <a:t> electronics package design</a:t>
            </a:r>
          </a:p>
        </p:txBody>
      </p:sp>
    </p:spTree>
    <p:extLst>
      <p:ext uri="{BB962C8B-B14F-4D97-AF65-F5344CB8AC3E}">
        <p14:creationId xmlns:p14="http://schemas.microsoft.com/office/powerpoint/2010/main" val="19613813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5C4753-1CD4-4BE9-8280-0C05A9C77470}"/>
              </a:ext>
            </a:extLst>
          </p:cNvPr>
          <p:cNvSpPr>
            <a:spLocks noGrp="1"/>
          </p:cNvSpPr>
          <p:nvPr>
            <p:ph type="title"/>
          </p:nvPr>
        </p:nvSpPr>
        <p:spPr/>
        <p:txBody>
          <a:bodyPr/>
          <a:lstStyle/>
          <a:p>
            <a:r>
              <a:rPr lang="en-US" dirty="0"/>
              <a:t>Timeline For Current and Next Generation Experiment</a:t>
            </a:r>
          </a:p>
        </p:txBody>
      </p:sp>
      <p:sp>
        <p:nvSpPr>
          <p:cNvPr id="4" name="Date Placeholder 3">
            <a:extLst>
              <a:ext uri="{FF2B5EF4-FFF2-40B4-BE49-F238E27FC236}">
                <a16:creationId xmlns="" xmlns:a16="http://schemas.microsoft.com/office/drawing/2014/main" id="{977E1E0D-1DC8-4899-87C5-CC98817B1759}"/>
              </a:ext>
            </a:extLst>
          </p:cNvPr>
          <p:cNvSpPr>
            <a:spLocks noGrp="1"/>
          </p:cNvSpPr>
          <p:nvPr>
            <p:ph type="dt" sz="half" idx="10"/>
          </p:nvPr>
        </p:nvSpPr>
        <p:spPr/>
        <p:txBody>
          <a:bodyPr/>
          <a:lstStyle/>
          <a:p>
            <a:endParaRPr lang="en-US" altLang="en-US"/>
          </a:p>
        </p:txBody>
      </p:sp>
      <p:sp>
        <p:nvSpPr>
          <p:cNvPr id="5" name="Slide Number Placeholder 4">
            <a:extLst>
              <a:ext uri="{FF2B5EF4-FFF2-40B4-BE49-F238E27FC236}">
                <a16:creationId xmlns="" xmlns:a16="http://schemas.microsoft.com/office/drawing/2014/main" id="{E1F10A34-3FB7-4427-9059-AFA50EE93F1C}"/>
              </a:ext>
            </a:extLst>
          </p:cNvPr>
          <p:cNvSpPr>
            <a:spLocks noGrp="1"/>
          </p:cNvSpPr>
          <p:nvPr>
            <p:ph type="sldNum" sz="quarter" idx="12"/>
          </p:nvPr>
        </p:nvSpPr>
        <p:spPr/>
        <p:txBody>
          <a:bodyPr/>
          <a:lstStyle/>
          <a:p>
            <a:fld id="{52E9C158-AEF1-41A2-A6CE-6F0BAB305EFD}" type="slidenum">
              <a:rPr lang="en-US" altLang="en-US" smtClean="0"/>
              <a:pPr/>
              <a:t>15</a:t>
            </a:fld>
            <a:endParaRPr lang="en-US" altLang="en-US"/>
          </a:p>
        </p:txBody>
      </p:sp>
      <p:graphicFrame>
        <p:nvGraphicFramePr>
          <p:cNvPr id="6" name="Object 5">
            <a:extLst>
              <a:ext uri="{FF2B5EF4-FFF2-40B4-BE49-F238E27FC236}">
                <a16:creationId xmlns="" xmlns:a16="http://schemas.microsoft.com/office/drawing/2014/main" id="{69719D82-209E-4EE8-B715-B05E9EECAE03}"/>
              </a:ext>
            </a:extLst>
          </p:cNvPr>
          <p:cNvGraphicFramePr>
            <a:graphicFrameLocks noChangeAspect="1"/>
          </p:cNvGraphicFramePr>
          <p:nvPr>
            <p:extLst/>
          </p:nvPr>
        </p:nvGraphicFramePr>
        <p:xfrm>
          <a:off x="455827" y="3477851"/>
          <a:ext cx="8308557" cy="2168014"/>
        </p:xfrm>
        <a:graphic>
          <a:graphicData uri="http://schemas.openxmlformats.org/presentationml/2006/ole">
            <mc:AlternateContent xmlns:mc="http://schemas.openxmlformats.org/markup-compatibility/2006">
              <mc:Choice xmlns:v="urn:schemas-microsoft-com:vml" Requires="v">
                <p:oleObj spid="_x0000_s1080" name="Worksheet" r:id="rId3" imgW="12668086" imgH="3305242" progId="Excel.Sheet.12">
                  <p:embed/>
                </p:oleObj>
              </mc:Choice>
              <mc:Fallback>
                <p:oleObj name="Worksheet" r:id="rId3" imgW="12668086" imgH="3305242" progId="Excel.Sheet.12">
                  <p:embed/>
                  <p:pic>
                    <p:nvPicPr>
                      <p:cNvPr id="0" name=""/>
                      <p:cNvPicPr/>
                      <p:nvPr/>
                    </p:nvPicPr>
                    <p:blipFill>
                      <a:blip r:embed="rId4"/>
                      <a:stretch>
                        <a:fillRect/>
                      </a:stretch>
                    </p:blipFill>
                    <p:spPr>
                      <a:xfrm>
                        <a:off x="455827" y="3477851"/>
                        <a:ext cx="8308557" cy="2168014"/>
                      </a:xfrm>
                      <a:prstGeom prst="rect">
                        <a:avLst/>
                      </a:prstGeom>
                    </p:spPr>
                  </p:pic>
                </p:oleObj>
              </mc:Fallback>
            </mc:AlternateContent>
          </a:graphicData>
        </a:graphic>
      </p:graphicFrame>
      <p:sp>
        <p:nvSpPr>
          <p:cNvPr id="7" name="TextBox 6">
            <a:extLst>
              <a:ext uri="{FF2B5EF4-FFF2-40B4-BE49-F238E27FC236}">
                <a16:creationId xmlns="" xmlns:a16="http://schemas.microsoft.com/office/drawing/2014/main" id="{80CEF73C-036E-47FC-9653-F5C9A5C9CDCA}"/>
              </a:ext>
            </a:extLst>
          </p:cNvPr>
          <p:cNvSpPr txBox="1"/>
          <p:nvPr/>
        </p:nvSpPr>
        <p:spPr>
          <a:xfrm>
            <a:off x="528655" y="1104900"/>
            <a:ext cx="8162925" cy="1938992"/>
          </a:xfrm>
          <a:prstGeom prst="rect">
            <a:avLst/>
          </a:prstGeom>
          <a:noFill/>
        </p:spPr>
        <p:txBody>
          <a:bodyPr wrap="square" lIns="91373" tIns="45687" rIns="91373" bIns="45687" rtlCol="0">
            <a:spAutoFit/>
          </a:bodyPr>
          <a:lstStyle/>
          <a:p>
            <a:pPr marL="342657" indent="-342657">
              <a:buFont typeface="Arial" panose="020B0604020202020204" pitchFamily="34" charset="0"/>
              <a:buChar char="•"/>
            </a:pPr>
            <a:r>
              <a:rPr lang="en-US" dirty="0">
                <a:solidFill>
                  <a:srgbClr val="004C97"/>
                </a:solidFill>
                <a:latin typeface="Calibri" panose="020F0502020204030204" pitchFamily="34" charset="0"/>
                <a:ea typeface="Geneva" pitchFamily="121" charset="-128"/>
                <a:cs typeface="+mn-cs"/>
              </a:rPr>
              <a:t>ADMX- G2 </a:t>
            </a:r>
            <a:r>
              <a:rPr lang="en-US" dirty="0" smtClean="0">
                <a:solidFill>
                  <a:srgbClr val="004C97"/>
                </a:solidFill>
                <a:latin typeface="Calibri" panose="020F0502020204030204" pitchFamily="34" charset="0"/>
                <a:ea typeface="Geneva" pitchFamily="121" charset="-128"/>
                <a:cs typeface="+mn-cs"/>
              </a:rPr>
              <a:t>approved </a:t>
            </a:r>
            <a:r>
              <a:rPr lang="en-US" dirty="0">
                <a:solidFill>
                  <a:srgbClr val="004C97"/>
                </a:solidFill>
                <a:latin typeface="Calibri" panose="020F0502020204030204" pitchFamily="34" charset="0"/>
                <a:ea typeface="Geneva" pitchFamily="121" charset="-128"/>
                <a:cs typeface="+mn-cs"/>
              </a:rPr>
              <a:t>for operation through 2021 at </a:t>
            </a:r>
            <a:r>
              <a:rPr lang="en-US" dirty="0" smtClean="0">
                <a:solidFill>
                  <a:srgbClr val="004C97"/>
                </a:solidFill>
                <a:latin typeface="Calibri" panose="020F0502020204030204" pitchFamily="34" charset="0"/>
                <a:ea typeface="Geneva" pitchFamily="121" charset="-128"/>
                <a:cs typeface="+mn-cs"/>
              </a:rPr>
              <a:t>U.  </a:t>
            </a:r>
            <a:r>
              <a:rPr lang="en-US" dirty="0">
                <a:solidFill>
                  <a:srgbClr val="004C97"/>
                </a:solidFill>
                <a:latin typeface="Calibri" panose="020F0502020204030204" pitchFamily="34" charset="0"/>
                <a:ea typeface="Geneva" pitchFamily="121" charset="-128"/>
                <a:cs typeface="+mn-cs"/>
              </a:rPr>
              <a:t>Washington.</a:t>
            </a:r>
          </a:p>
          <a:p>
            <a:pPr marL="342657" indent="-342657">
              <a:buFont typeface="Arial" panose="020B0604020202020204" pitchFamily="34" charset="0"/>
              <a:buChar char="•"/>
            </a:pPr>
            <a:r>
              <a:rPr lang="en-US" dirty="0" smtClean="0">
                <a:solidFill>
                  <a:srgbClr val="004C97"/>
                </a:solidFill>
                <a:latin typeface="Calibri" panose="020F0502020204030204" pitchFamily="34" charset="0"/>
                <a:ea typeface="Geneva" pitchFamily="121" charset="-128"/>
                <a:cs typeface="+mn-cs"/>
              </a:rPr>
              <a:t>They </a:t>
            </a:r>
            <a:r>
              <a:rPr lang="en-US" dirty="0">
                <a:solidFill>
                  <a:srgbClr val="004C97"/>
                </a:solidFill>
                <a:latin typeface="Calibri" panose="020F0502020204030204" pitchFamily="34" charset="0"/>
                <a:ea typeface="Geneva" pitchFamily="121" charset="-128"/>
                <a:cs typeface="+mn-cs"/>
              </a:rPr>
              <a:t>hope to extend running at </a:t>
            </a:r>
            <a:r>
              <a:rPr lang="en-US" dirty="0" smtClean="0">
                <a:solidFill>
                  <a:srgbClr val="004C97"/>
                </a:solidFill>
                <a:latin typeface="Calibri" panose="020F0502020204030204" pitchFamily="34" charset="0"/>
                <a:ea typeface="Geneva" pitchFamily="121" charset="-128"/>
                <a:cs typeface="+mn-cs"/>
              </a:rPr>
              <a:t>U. Wash. </a:t>
            </a:r>
            <a:r>
              <a:rPr lang="en-US" dirty="0">
                <a:solidFill>
                  <a:srgbClr val="004C97"/>
                </a:solidFill>
                <a:latin typeface="Calibri" panose="020F0502020204030204" pitchFamily="34" charset="0"/>
                <a:ea typeface="Geneva" pitchFamily="121" charset="-128"/>
                <a:cs typeface="+mn-cs"/>
              </a:rPr>
              <a:t>to 2024.</a:t>
            </a:r>
          </a:p>
          <a:p>
            <a:pPr marL="342657" indent="-342657">
              <a:buFont typeface="Arial" panose="020B0604020202020204" pitchFamily="34" charset="0"/>
              <a:buChar char="•"/>
            </a:pPr>
            <a:r>
              <a:rPr lang="en-US" dirty="0">
                <a:solidFill>
                  <a:srgbClr val="004C97"/>
                </a:solidFill>
                <a:latin typeface="Calibri" panose="020F0502020204030204" pitchFamily="34" charset="0"/>
                <a:ea typeface="Geneva" pitchFamily="121" charset="-128"/>
                <a:cs typeface="+mn-cs"/>
              </a:rPr>
              <a:t>Next generation experiment could be located at Fermilab with construction starting as early as 2022.</a:t>
            </a:r>
          </a:p>
        </p:txBody>
      </p:sp>
    </p:spTree>
    <p:extLst>
      <p:ext uri="{BB962C8B-B14F-4D97-AF65-F5344CB8AC3E}">
        <p14:creationId xmlns:p14="http://schemas.microsoft.com/office/powerpoint/2010/main" val="13504384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0D6EAE-B62E-5745-8B8B-DF4FDC68DC96}"/>
              </a:ext>
            </a:extLst>
          </p:cNvPr>
          <p:cNvSpPr>
            <a:spLocks noGrp="1"/>
          </p:cNvSpPr>
          <p:nvPr>
            <p:ph type="title"/>
          </p:nvPr>
        </p:nvSpPr>
        <p:spPr>
          <a:xfrm>
            <a:off x="463791" y="0"/>
            <a:ext cx="8056178" cy="1143000"/>
          </a:xfrm>
        </p:spPr>
        <p:txBody>
          <a:bodyPr>
            <a:normAutofit/>
          </a:bodyPr>
          <a:lstStyle/>
          <a:p>
            <a:r>
              <a:rPr lang="en-US" sz="2400" b="1" dirty="0"/>
              <a:t>New R&amp;D Consortium: </a:t>
            </a:r>
            <a:br>
              <a:rPr lang="en-US" sz="2400" b="1" dirty="0"/>
            </a:br>
            <a:r>
              <a:rPr lang="en-US" sz="2400" b="1" dirty="0"/>
              <a:t>Quantum Metrology for Dark Matter Axion Detection</a:t>
            </a:r>
          </a:p>
        </p:txBody>
      </p:sp>
      <p:sp>
        <p:nvSpPr>
          <p:cNvPr id="4" name="Slide Number Placeholder 3">
            <a:extLst>
              <a:ext uri="{FF2B5EF4-FFF2-40B4-BE49-F238E27FC236}">
                <a16:creationId xmlns="" xmlns:a16="http://schemas.microsoft.com/office/drawing/2014/main" id="{CADFF658-FB54-DA47-BE2B-BDFA3FAA1298}"/>
              </a:ext>
            </a:extLst>
          </p:cNvPr>
          <p:cNvSpPr>
            <a:spLocks noGrp="1"/>
          </p:cNvSpPr>
          <p:nvPr>
            <p:ph type="sldNum" sz="quarter" idx="12"/>
          </p:nvPr>
        </p:nvSpPr>
        <p:spPr/>
        <p:txBody>
          <a:bodyPr/>
          <a:lstStyle/>
          <a:p>
            <a:pPr>
              <a:defRPr/>
            </a:pPr>
            <a:fld id="{6F3AE956-26F0-4794-8F4C-97BAC66ADD21}" type="slidenum">
              <a:rPr lang="en-US" smtClean="0">
                <a:solidFill>
                  <a:srgbClr val="000030">
                    <a:tint val="75000"/>
                  </a:srgbClr>
                </a:solidFill>
                <a:latin typeface="Calibri"/>
              </a:rPr>
              <a:pPr>
                <a:defRPr/>
              </a:pPr>
              <a:t>16</a:t>
            </a:fld>
            <a:endParaRPr lang="en-US">
              <a:solidFill>
                <a:srgbClr val="000030">
                  <a:tint val="75000"/>
                </a:srgbClr>
              </a:solidFill>
              <a:latin typeface="Calibri"/>
            </a:endParaRPr>
          </a:p>
        </p:txBody>
      </p:sp>
      <p:pic>
        <p:nvPicPr>
          <p:cNvPr id="6" name="Picture 5">
            <a:extLst>
              <a:ext uri="{FF2B5EF4-FFF2-40B4-BE49-F238E27FC236}">
                <a16:creationId xmlns="" xmlns:a16="http://schemas.microsoft.com/office/drawing/2014/main" id="{4A8CBA16-52AA-1D47-817A-C8DB72889D33}"/>
              </a:ext>
            </a:extLst>
          </p:cNvPr>
          <p:cNvPicPr>
            <a:picLocks noChangeAspect="1"/>
          </p:cNvPicPr>
          <p:nvPr/>
        </p:nvPicPr>
        <p:blipFill>
          <a:blip r:embed="rId2"/>
          <a:stretch>
            <a:fillRect/>
          </a:stretch>
        </p:blipFill>
        <p:spPr>
          <a:xfrm>
            <a:off x="7308021" y="1567717"/>
            <a:ext cx="1774254" cy="2661381"/>
          </a:xfrm>
          <a:prstGeom prst="rect">
            <a:avLst/>
          </a:prstGeom>
        </p:spPr>
      </p:pic>
      <p:pic>
        <p:nvPicPr>
          <p:cNvPr id="8" name="Picture 7">
            <a:extLst>
              <a:ext uri="{FF2B5EF4-FFF2-40B4-BE49-F238E27FC236}">
                <a16:creationId xmlns="" xmlns:a16="http://schemas.microsoft.com/office/drawing/2014/main" id="{FE203E6C-89F6-B847-9C4D-91E880A598A3}"/>
              </a:ext>
            </a:extLst>
          </p:cNvPr>
          <p:cNvPicPr>
            <a:picLocks noChangeAspect="1"/>
          </p:cNvPicPr>
          <p:nvPr/>
        </p:nvPicPr>
        <p:blipFill>
          <a:blip r:embed="rId3"/>
          <a:stretch>
            <a:fillRect/>
          </a:stretch>
        </p:blipFill>
        <p:spPr>
          <a:xfrm>
            <a:off x="42046" y="1555915"/>
            <a:ext cx="1777626" cy="2676207"/>
          </a:xfrm>
          <a:prstGeom prst="rect">
            <a:avLst/>
          </a:prstGeom>
        </p:spPr>
      </p:pic>
      <p:sp>
        <p:nvSpPr>
          <p:cNvPr id="10" name="TextBox 9">
            <a:extLst>
              <a:ext uri="{FF2B5EF4-FFF2-40B4-BE49-F238E27FC236}">
                <a16:creationId xmlns="" xmlns:a16="http://schemas.microsoft.com/office/drawing/2014/main" id="{4A9E4638-6AB5-384B-9887-A54A725EB8AB}"/>
              </a:ext>
            </a:extLst>
          </p:cNvPr>
          <p:cNvSpPr txBox="1"/>
          <p:nvPr/>
        </p:nvSpPr>
        <p:spPr>
          <a:xfrm>
            <a:off x="463790" y="4369344"/>
            <a:ext cx="8639505" cy="737040"/>
          </a:xfrm>
          <a:prstGeom prst="rect">
            <a:avLst/>
          </a:prstGeom>
          <a:noFill/>
        </p:spPr>
        <p:txBody>
          <a:bodyPr wrap="square" lIns="91373" tIns="45687" rIns="91373" bIns="45687" rtlCol="0">
            <a:spAutoFit/>
          </a:bodyPr>
          <a:lstStyle/>
          <a:p>
            <a:pPr marL="285546" indent="-285546" fontAlgn="auto">
              <a:lnSpc>
                <a:spcPct val="75000"/>
              </a:lnSpc>
              <a:spcBef>
                <a:spcPts val="0"/>
              </a:spcBef>
              <a:spcAft>
                <a:spcPts val="0"/>
              </a:spcAft>
              <a:buFont typeface="Arial" panose="020B0604020202020204" pitchFamily="34" charset="0"/>
              <a:buChar char="•"/>
              <a:defRPr/>
            </a:pPr>
            <a:r>
              <a:rPr lang="en-US" sz="1800" dirty="0">
                <a:solidFill>
                  <a:srgbClr val="DADADA">
                    <a:lumMod val="10000"/>
                  </a:srgbClr>
                </a:solidFill>
                <a:latin typeface="Arial" charset="0"/>
                <a:ea typeface="Arial" charset="0"/>
                <a:cs typeface="Arial" charset="0"/>
              </a:rPr>
              <a:t>Aaron Chou/Daniel Bowring (</a:t>
            </a:r>
            <a:r>
              <a:rPr lang="en-US" sz="1800" b="1" dirty="0">
                <a:solidFill>
                  <a:srgbClr val="DADADA">
                    <a:lumMod val="10000"/>
                  </a:srgbClr>
                </a:solidFill>
                <a:latin typeface="Arial" charset="0"/>
                <a:ea typeface="Arial" charset="0"/>
                <a:cs typeface="Arial" charset="0"/>
              </a:rPr>
              <a:t>FNAL</a:t>
            </a:r>
            <a:r>
              <a:rPr lang="en-US" sz="1800" dirty="0">
                <a:solidFill>
                  <a:srgbClr val="DADADA">
                    <a:lumMod val="10000"/>
                  </a:srgbClr>
                </a:solidFill>
                <a:latin typeface="Arial" charset="0"/>
                <a:ea typeface="Arial" charset="0"/>
                <a:cs typeface="Arial" charset="0"/>
              </a:rPr>
              <a:t>), David Schuster(</a:t>
            </a:r>
            <a:r>
              <a:rPr lang="en-US" sz="1800" b="1" dirty="0">
                <a:solidFill>
                  <a:srgbClr val="DADADA">
                    <a:lumMod val="10000"/>
                  </a:srgbClr>
                </a:solidFill>
                <a:latin typeface="Arial" charset="0"/>
                <a:ea typeface="Arial" charset="0"/>
                <a:cs typeface="Arial" charset="0"/>
              </a:rPr>
              <a:t>Chicago</a:t>
            </a:r>
            <a:r>
              <a:rPr lang="en-US" sz="1800" dirty="0">
                <a:solidFill>
                  <a:srgbClr val="DADADA">
                    <a:lumMod val="10000"/>
                  </a:srgbClr>
                </a:solidFill>
                <a:latin typeface="Arial" charset="0"/>
                <a:ea typeface="Arial" charset="0"/>
                <a:cs typeface="Arial" charset="0"/>
              </a:rPr>
              <a:t>): Qubit sensors </a:t>
            </a:r>
          </a:p>
          <a:p>
            <a:pPr marL="285546" indent="-285546" fontAlgn="auto">
              <a:lnSpc>
                <a:spcPct val="75000"/>
              </a:lnSpc>
              <a:spcBef>
                <a:spcPts val="0"/>
              </a:spcBef>
              <a:spcAft>
                <a:spcPts val="0"/>
              </a:spcAft>
              <a:buFont typeface="Arial" panose="020B0604020202020204" pitchFamily="34" charset="0"/>
              <a:buChar char="•"/>
              <a:defRPr/>
            </a:pPr>
            <a:r>
              <a:rPr lang="en-US" sz="1800" dirty="0">
                <a:solidFill>
                  <a:srgbClr val="DADADA">
                    <a:lumMod val="10000"/>
                  </a:srgbClr>
                </a:solidFill>
                <a:latin typeface="Arial" charset="0"/>
                <a:ea typeface="Arial" charset="0"/>
                <a:cs typeface="Arial" charset="0"/>
              </a:rPr>
              <a:t>Konrad Lehnert(</a:t>
            </a:r>
            <a:r>
              <a:rPr lang="en-US" sz="1800" b="1" dirty="0">
                <a:solidFill>
                  <a:srgbClr val="DADADA">
                    <a:lumMod val="10000"/>
                  </a:srgbClr>
                </a:solidFill>
                <a:latin typeface="Arial" charset="0"/>
                <a:ea typeface="Arial" charset="0"/>
                <a:cs typeface="Arial" charset="0"/>
              </a:rPr>
              <a:t>Colorado/JILA</a:t>
            </a:r>
            <a:r>
              <a:rPr lang="en-US" sz="1800" dirty="0">
                <a:solidFill>
                  <a:srgbClr val="DADADA">
                    <a:lumMod val="10000"/>
                  </a:srgbClr>
                </a:solidFill>
                <a:latin typeface="Arial" charset="0"/>
                <a:ea typeface="Arial" charset="0"/>
                <a:cs typeface="Arial" charset="0"/>
              </a:rPr>
              <a:t>): Stimulated emission of photons from axions</a:t>
            </a:r>
          </a:p>
          <a:p>
            <a:pPr marL="285546" indent="-285546" fontAlgn="auto">
              <a:lnSpc>
                <a:spcPct val="75000"/>
              </a:lnSpc>
              <a:spcBef>
                <a:spcPts val="0"/>
              </a:spcBef>
              <a:spcAft>
                <a:spcPts val="0"/>
              </a:spcAft>
              <a:buFont typeface="Arial" panose="020B0604020202020204" pitchFamily="34" charset="0"/>
              <a:buChar char="•"/>
              <a:defRPr/>
            </a:pPr>
            <a:r>
              <a:rPr lang="en-US" sz="1800" dirty="0">
                <a:solidFill>
                  <a:srgbClr val="DADADA">
                    <a:lumMod val="10000"/>
                  </a:srgbClr>
                </a:solidFill>
                <a:latin typeface="Arial" charset="0"/>
                <a:ea typeface="Arial" charset="0"/>
                <a:cs typeface="Arial" charset="0"/>
              </a:rPr>
              <a:t>Reina Maruyama (</a:t>
            </a:r>
            <a:r>
              <a:rPr lang="en-US" sz="1800" b="1" dirty="0">
                <a:solidFill>
                  <a:srgbClr val="DADADA">
                    <a:lumMod val="10000"/>
                  </a:srgbClr>
                </a:solidFill>
                <a:latin typeface="Arial" charset="0"/>
                <a:ea typeface="Arial" charset="0"/>
                <a:cs typeface="Arial" charset="0"/>
              </a:rPr>
              <a:t>Yale</a:t>
            </a:r>
            <a:r>
              <a:rPr lang="en-US" sz="1800" dirty="0">
                <a:solidFill>
                  <a:srgbClr val="DADADA">
                    <a:lumMod val="10000"/>
                  </a:srgbClr>
                </a:solidFill>
                <a:latin typeface="Arial" charset="0"/>
                <a:ea typeface="Arial" charset="0"/>
                <a:cs typeface="Arial" charset="0"/>
              </a:rPr>
              <a:t>): Rydberg atom-based single photon detection</a:t>
            </a:r>
          </a:p>
        </p:txBody>
      </p:sp>
      <p:sp>
        <p:nvSpPr>
          <p:cNvPr id="5" name="TextBox 4">
            <a:extLst>
              <a:ext uri="{FF2B5EF4-FFF2-40B4-BE49-F238E27FC236}">
                <a16:creationId xmlns="" xmlns:a16="http://schemas.microsoft.com/office/drawing/2014/main" id="{47261E93-B55B-D441-AA53-49128B5A277C}"/>
              </a:ext>
            </a:extLst>
          </p:cNvPr>
          <p:cNvSpPr txBox="1"/>
          <p:nvPr/>
        </p:nvSpPr>
        <p:spPr>
          <a:xfrm>
            <a:off x="907456" y="1116343"/>
            <a:ext cx="7585753" cy="315049"/>
          </a:xfrm>
          <a:prstGeom prst="rect">
            <a:avLst/>
          </a:prstGeom>
          <a:noFill/>
        </p:spPr>
        <p:txBody>
          <a:bodyPr wrap="none" lIns="91373" tIns="45687" rIns="91373" bIns="45687" rtlCol="0">
            <a:spAutoFit/>
          </a:bodyPr>
          <a:lstStyle/>
          <a:p>
            <a:pPr defTabSz="913743" fontAlgn="auto">
              <a:lnSpc>
                <a:spcPct val="75000"/>
              </a:lnSpc>
              <a:spcBef>
                <a:spcPts val="0"/>
              </a:spcBef>
              <a:spcAft>
                <a:spcPts val="0"/>
              </a:spcAft>
            </a:pPr>
            <a:r>
              <a:rPr lang="en-US" sz="1800" dirty="0">
                <a:solidFill>
                  <a:srgbClr val="DADADA">
                    <a:lumMod val="10000"/>
                  </a:srgbClr>
                </a:solidFill>
                <a:latin typeface="Arial" charset="0"/>
                <a:ea typeface="Arial" charset="0"/>
                <a:cs typeface="Arial" charset="0"/>
              </a:rPr>
              <a:t>Funding from new cross-disciplinary DOE </a:t>
            </a:r>
            <a:r>
              <a:rPr lang="en-US" sz="1800" dirty="0" err="1">
                <a:solidFill>
                  <a:srgbClr val="DADADA">
                    <a:lumMod val="10000"/>
                  </a:srgbClr>
                </a:solidFill>
                <a:latin typeface="Arial" charset="0"/>
                <a:ea typeface="Arial" charset="0"/>
                <a:cs typeface="Arial" charset="0"/>
              </a:rPr>
              <a:t>QuantISED</a:t>
            </a:r>
            <a:r>
              <a:rPr lang="en-US" sz="1800" dirty="0">
                <a:solidFill>
                  <a:srgbClr val="DADADA">
                    <a:lumMod val="10000"/>
                  </a:srgbClr>
                </a:solidFill>
                <a:latin typeface="Arial" charset="0"/>
                <a:ea typeface="Arial" charset="0"/>
                <a:cs typeface="Arial" charset="0"/>
              </a:rPr>
              <a:t> program pending</a:t>
            </a:r>
          </a:p>
        </p:txBody>
      </p:sp>
      <p:pic>
        <p:nvPicPr>
          <p:cNvPr id="12" name="Picture 11">
            <a:extLst>
              <a:ext uri="{FF2B5EF4-FFF2-40B4-BE49-F238E27FC236}">
                <a16:creationId xmlns="" xmlns:a16="http://schemas.microsoft.com/office/drawing/2014/main" id="{F15D4C9A-0F7A-514C-BDA5-35E7AF5EB442}"/>
              </a:ext>
            </a:extLst>
          </p:cNvPr>
          <p:cNvPicPr>
            <a:picLocks noChangeAspect="1"/>
          </p:cNvPicPr>
          <p:nvPr/>
        </p:nvPicPr>
        <p:blipFill>
          <a:blip r:embed="rId4"/>
          <a:stretch>
            <a:fillRect/>
          </a:stretch>
        </p:blipFill>
        <p:spPr>
          <a:xfrm>
            <a:off x="1824971" y="1555915"/>
            <a:ext cx="1786759" cy="2680139"/>
          </a:xfrm>
          <a:prstGeom prst="rect">
            <a:avLst/>
          </a:prstGeom>
        </p:spPr>
      </p:pic>
      <p:pic>
        <p:nvPicPr>
          <p:cNvPr id="13" name="Picture 12">
            <a:extLst>
              <a:ext uri="{FF2B5EF4-FFF2-40B4-BE49-F238E27FC236}">
                <a16:creationId xmlns="" xmlns:a16="http://schemas.microsoft.com/office/drawing/2014/main" id="{31687A20-200B-654C-A822-AEC8D15AA4DE}"/>
              </a:ext>
            </a:extLst>
          </p:cNvPr>
          <p:cNvPicPr>
            <a:picLocks noChangeAspect="1"/>
          </p:cNvPicPr>
          <p:nvPr/>
        </p:nvPicPr>
        <p:blipFill rotWithShape="1">
          <a:blip r:embed="rId5"/>
          <a:srcRect l="11201" r="7077"/>
          <a:stretch/>
        </p:blipFill>
        <p:spPr>
          <a:xfrm>
            <a:off x="1655148" y="5092464"/>
            <a:ext cx="1382341" cy="1765537"/>
          </a:xfrm>
          <a:prstGeom prst="rect">
            <a:avLst/>
          </a:prstGeom>
        </p:spPr>
      </p:pic>
      <p:pic>
        <p:nvPicPr>
          <p:cNvPr id="14" name="Picture 13">
            <a:extLst>
              <a:ext uri="{FF2B5EF4-FFF2-40B4-BE49-F238E27FC236}">
                <a16:creationId xmlns="" xmlns:a16="http://schemas.microsoft.com/office/drawing/2014/main" id="{D089ABA4-BC5C-DD4D-9C88-4B39EA9FEBE3}"/>
              </a:ext>
            </a:extLst>
          </p:cNvPr>
          <p:cNvPicPr>
            <a:picLocks noChangeAspect="1"/>
          </p:cNvPicPr>
          <p:nvPr/>
        </p:nvPicPr>
        <p:blipFill rotWithShape="1">
          <a:blip r:embed="rId6"/>
          <a:srcRect t="14828"/>
          <a:stretch/>
        </p:blipFill>
        <p:spPr>
          <a:xfrm>
            <a:off x="3041579" y="5102973"/>
            <a:ext cx="1371600" cy="1752318"/>
          </a:xfrm>
          <a:prstGeom prst="rect">
            <a:avLst/>
          </a:prstGeom>
        </p:spPr>
      </p:pic>
      <p:pic>
        <p:nvPicPr>
          <p:cNvPr id="15" name="Picture 14">
            <a:extLst>
              <a:ext uri="{FF2B5EF4-FFF2-40B4-BE49-F238E27FC236}">
                <a16:creationId xmlns="" xmlns:a16="http://schemas.microsoft.com/office/drawing/2014/main" id="{CCB473F8-3838-EE4A-A98A-CCB51749E4BE}"/>
              </a:ext>
            </a:extLst>
          </p:cNvPr>
          <p:cNvPicPr>
            <a:picLocks noChangeAspect="1"/>
          </p:cNvPicPr>
          <p:nvPr/>
        </p:nvPicPr>
        <p:blipFill>
          <a:blip r:embed="rId7"/>
          <a:stretch>
            <a:fillRect/>
          </a:stretch>
        </p:blipFill>
        <p:spPr>
          <a:xfrm>
            <a:off x="4389047" y="5100278"/>
            <a:ext cx="1170089" cy="1755133"/>
          </a:xfrm>
          <a:prstGeom prst="rect">
            <a:avLst/>
          </a:prstGeom>
        </p:spPr>
      </p:pic>
      <p:pic>
        <p:nvPicPr>
          <p:cNvPr id="16" name="Picture 15">
            <a:extLst>
              <a:ext uri="{FF2B5EF4-FFF2-40B4-BE49-F238E27FC236}">
                <a16:creationId xmlns="" xmlns:a16="http://schemas.microsoft.com/office/drawing/2014/main" id="{1A0B3650-0701-0B45-B14B-8BA585E28366}"/>
              </a:ext>
            </a:extLst>
          </p:cNvPr>
          <p:cNvPicPr>
            <a:picLocks noChangeAspect="1"/>
          </p:cNvPicPr>
          <p:nvPr/>
        </p:nvPicPr>
        <p:blipFill rotWithShape="1">
          <a:blip r:embed="rId8"/>
          <a:srcRect t="9825" r="13260"/>
          <a:stretch/>
        </p:blipFill>
        <p:spPr>
          <a:xfrm>
            <a:off x="5559121" y="5093418"/>
            <a:ext cx="1125457" cy="1755033"/>
          </a:xfrm>
          <a:prstGeom prst="rect">
            <a:avLst/>
          </a:prstGeom>
        </p:spPr>
      </p:pic>
      <p:pic>
        <p:nvPicPr>
          <p:cNvPr id="17" name="Picture 16">
            <a:extLst>
              <a:ext uri="{FF2B5EF4-FFF2-40B4-BE49-F238E27FC236}">
                <a16:creationId xmlns="" xmlns:a16="http://schemas.microsoft.com/office/drawing/2014/main" id="{67F05A2F-CDCA-4B42-B07B-543981AB09E7}"/>
              </a:ext>
            </a:extLst>
          </p:cNvPr>
          <p:cNvPicPr>
            <a:picLocks noChangeAspect="1"/>
          </p:cNvPicPr>
          <p:nvPr/>
        </p:nvPicPr>
        <p:blipFill>
          <a:blip r:embed="rId9"/>
          <a:stretch>
            <a:fillRect/>
          </a:stretch>
        </p:blipFill>
        <p:spPr>
          <a:xfrm>
            <a:off x="3622280" y="1567717"/>
            <a:ext cx="2910944" cy="2661381"/>
          </a:xfrm>
          <a:prstGeom prst="rect">
            <a:avLst/>
          </a:prstGeom>
        </p:spPr>
      </p:pic>
      <p:pic>
        <p:nvPicPr>
          <p:cNvPr id="7" name="Picture 6">
            <a:extLst>
              <a:ext uri="{FF2B5EF4-FFF2-40B4-BE49-F238E27FC236}">
                <a16:creationId xmlns="" xmlns:a16="http://schemas.microsoft.com/office/drawing/2014/main" id="{7605A09E-B3E1-784F-A240-C7DA21068F1A}"/>
              </a:ext>
            </a:extLst>
          </p:cNvPr>
          <p:cNvPicPr>
            <a:picLocks noChangeAspect="1"/>
          </p:cNvPicPr>
          <p:nvPr/>
        </p:nvPicPr>
        <p:blipFill>
          <a:blip r:embed="rId10"/>
          <a:stretch>
            <a:fillRect/>
          </a:stretch>
        </p:blipFill>
        <p:spPr>
          <a:xfrm>
            <a:off x="5428424" y="1558254"/>
            <a:ext cx="1871008" cy="2667181"/>
          </a:xfrm>
          <a:prstGeom prst="rect">
            <a:avLst/>
          </a:prstGeom>
        </p:spPr>
      </p:pic>
    </p:spTree>
    <p:extLst>
      <p:ext uri="{BB962C8B-B14F-4D97-AF65-F5344CB8AC3E}">
        <p14:creationId xmlns:p14="http://schemas.microsoft.com/office/powerpoint/2010/main" val="279620468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15295" y="2808493"/>
            <a:ext cx="5102360" cy="3912982"/>
            <a:chOff x="115295" y="2808493"/>
            <a:chExt cx="5102360" cy="3912982"/>
          </a:xfrm>
        </p:grpSpPr>
        <p:grpSp>
          <p:nvGrpSpPr>
            <p:cNvPr id="14" name="Group 13"/>
            <p:cNvGrpSpPr/>
            <p:nvPr/>
          </p:nvGrpSpPr>
          <p:grpSpPr>
            <a:xfrm>
              <a:off x="115295" y="2808493"/>
              <a:ext cx="5102360" cy="3912982"/>
              <a:chOff x="115295" y="2808493"/>
              <a:chExt cx="5102360" cy="3912982"/>
            </a:xfrm>
          </p:grpSpPr>
          <p:pic>
            <p:nvPicPr>
              <p:cNvPr id="2" name="Picture 1" descr="cryo_shield_layou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95" y="2808493"/>
                <a:ext cx="5102360" cy="3912982"/>
              </a:xfrm>
              <a:prstGeom prst="rect">
                <a:avLst/>
              </a:prstGeom>
            </p:spPr>
          </p:pic>
          <p:sp>
            <p:nvSpPr>
              <p:cNvPr id="12" name="Rectangle 11"/>
              <p:cNvSpPr/>
              <p:nvPr/>
            </p:nvSpPr>
            <p:spPr>
              <a:xfrm>
                <a:off x="3371607" y="4047418"/>
                <a:ext cx="1489355" cy="14618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grpSp>
        <p:sp>
          <p:nvSpPr>
            <p:cNvPr id="32" name="TextBox 31"/>
            <p:cNvSpPr txBox="1"/>
            <p:nvPr/>
          </p:nvSpPr>
          <p:spPr>
            <a:xfrm rot="1022171">
              <a:off x="3371607" y="4233040"/>
              <a:ext cx="1839206" cy="230832"/>
            </a:xfrm>
            <a:prstGeom prst="rect">
              <a:avLst/>
            </a:prstGeom>
            <a:noFill/>
          </p:spPr>
          <p:txBody>
            <a:bodyPr wrap="square" rtlCol="0">
              <a:spAutoFit/>
            </a:bodyPr>
            <a:lstStyle/>
            <a:p>
              <a:pPr algn="ctr" fontAlgn="auto">
                <a:spcBef>
                  <a:spcPts val="0"/>
                </a:spcBef>
                <a:spcAft>
                  <a:spcPts val="0"/>
                </a:spcAft>
              </a:pPr>
              <a:r>
                <a:rPr lang="en-US" sz="900" dirty="0">
                  <a:solidFill>
                    <a:prstClr val="black"/>
                  </a:solidFill>
                  <a:latin typeface="Calibri"/>
                  <a:ea typeface="+mn-ea"/>
                  <a:cs typeface="+mn-cs"/>
                </a:rPr>
                <a:t>vacuum bulkhead for signals</a:t>
              </a:r>
            </a:p>
          </p:txBody>
        </p:sp>
      </p:grpSp>
      <p:sp>
        <p:nvSpPr>
          <p:cNvPr id="10" name="Slide Number Placeholder 9"/>
          <p:cNvSpPr>
            <a:spLocks noGrp="1"/>
          </p:cNvSpPr>
          <p:nvPr>
            <p:ph type="sldNum" sz="quarter" idx="12"/>
          </p:nvPr>
        </p:nvSpPr>
        <p:spPr/>
        <p:txBody>
          <a:bodyPr/>
          <a:lstStyle/>
          <a:p>
            <a:pPr>
              <a:defRPr/>
            </a:pPr>
            <a:fld id="{6D30D8D5-8F76-844F-A09B-E1DE26A349AB}" type="slidenum">
              <a:rPr lang="en-US" smtClean="0">
                <a:solidFill>
                  <a:prstClr val="black">
                    <a:tint val="75000"/>
                  </a:prstClr>
                </a:solidFill>
                <a:latin typeface="Calibri"/>
              </a:rPr>
              <a:pPr>
                <a:defRPr/>
              </a:pPr>
              <a:t>17</a:t>
            </a:fld>
            <a:endParaRPr lang="en-US" dirty="0">
              <a:solidFill>
                <a:prstClr val="black">
                  <a:tint val="75000"/>
                </a:prstClr>
              </a:solidFill>
              <a:latin typeface="Calibri"/>
            </a:endParaRPr>
          </a:p>
        </p:txBody>
      </p:sp>
      <p:sp>
        <p:nvSpPr>
          <p:cNvPr id="19" name="Rectangle 2"/>
          <p:cNvSpPr txBox="1">
            <a:spLocks noChangeArrowheads="1"/>
          </p:cNvSpPr>
          <p:nvPr/>
        </p:nvSpPr>
        <p:spPr>
          <a:xfrm>
            <a:off x="115295" y="182729"/>
            <a:ext cx="3286666" cy="1014138"/>
          </a:xfrm>
          <a:prstGeom prst="rect">
            <a:avLst/>
          </a:prstGeom>
          <a:ln/>
        </p:spPr>
        <p:txBody>
          <a:bodyPr vert="horz" lIns="91373" tIns="45687" rIns="91373" bIns="45687" rtlCol="0" anchor="ctr">
            <a:no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lgn="l" fontAlgn="auto">
              <a:spcAft>
                <a:spcPts val="0"/>
              </a:spcAft>
            </a:pPr>
            <a:r>
              <a:rPr lang="en-US" sz="4000" dirty="0" err="1">
                <a:solidFill>
                  <a:srgbClr val="7F7F7F"/>
                </a:solidFill>
              </a:rPr>
              <a:t>SuperCDMS</a:t>
            </a:r>
            <a:r>
              <a:rPr lang="en-US" sz="4000" dirty="0">
                <a:solidFill>
                  <a:srgbClr val="7F7F7F"/>
                </a:solidFill>
              </a:rPr>
              <a:t> SNOLAB</a:t>
            </a:r>
          </a:p>
        </p:txBody>
      </p:sp>
      <p:sp>
        <p:nvSpPr>
          <p:cNvPr id="4" name="TextBox 3"/>
          <p:cNvSpPr txBox="1"/>
          <p:nvPr/>
        </p:nvSpPr>
        <p:spPr>
          <a:xfrm>
            <a:off x="115309" y="1372667"/>
            <a:ext cx="3497519" cy="1323439"/>
          </a:xfrm>
          <a:prstGeom prst="rect">
            <a:avLst/>
          </a:prstGeom>
          <a:noFill/>
        </p:spPr>
        <p:txBody>
          <a:bodyPr wrap="square" lIns="91373" tIns="45687" rIns="91373" bIns="45687" rtlCol="0">
            <a:spAutoFit/>
          </a:bodyPr>
          <a:lstStyle/>
          <a:p>
            <a:pPr fontAlgn="auto">
              <a:spcBef>
                <a:spcPts val="0"/>
              </a:spcBef>
              <a:spcAft>
                <a:spcPts val="0"/>
              </a:spcAft>
            </a:pPr>
            <a:r>
              <a:rPr lang="en-US" sz="2000" i="1" dirty="0">
                <a:solidFill>
                  <a:prstClr val="black">
                    <a:lumMod val="65000"/>
                    <a:lumOff val="35000"/>
                  </a:prstClr>
                </a:solidFill>
                <a:latin typeface="Calibri"/>
                <a:ea typeface="+mn-ea"/>
                <a:cs typeface="+mn-cs"/>
              </a:rPr>
              <a:t>Will provide superb sensitivity to low mass WIMPs with </a:t>
            </a:r>
            <a:r>
              <a:rPr lang="en-US" sz="2000" i="1" dirty="0" err="1">
                <a:solidFill>
                  <a:prstClr val="black">
                    <a:lumMod val="65000"/>
                    <a:lumOff val="35000"/>
                  </a:prstClr>
                </a:solidFill>
                <a:latin typeface="Calibri"/>
                <a:ea typeface="+mn-ea"/>
                <a:cs typeface="+mn-cs"/>
              </a:rPr>
              <a:t>Ge</a:t>
            </a:r>
            <a:r>
              <a:rPr lang="en-US" sz="2000" i="1" dirty="0">
                <a:solidFill>
                  <a:prstClr val="black">
                    <a:lumMod val="65000"/>
                    <a:lumOff val="35000"/>
                  </a:prstClr>
                </a:solidFill>
                <a:latin typeface="Calibri"/>
                <a:ea typeface="+mn-ea"/>
                <a:cs typeface="+mn-cs"/>
              </a:rPr>
              <a:t> and Si operated in both HV and </a:t>
            </a:r>
            <a:r>
              <a:rPr lang="en-US" sz="2000" i="1" dirty="0" err="1">
                <a:solidFill>
                  <a:prstClr val="black">
                    <a:lumMod val="65000"/>
                    <a:lumOff val="35000"/>
                  </a:prstClr>
                </a:solidFill>
                <a:latin typeface="Calibri"/>
                <a:ea typeface="+mn-ea"/>
                <a:cs typeface="+mn-cs"/>
              </a:rPr>
              <a:t>iZIP</a:t>
            </a:r>
            <a:r>
              <a:rPr lang="en-US" sz="2000" i="1" dirty="0">
                <a:solidFill>
                  <a:prstClr val="black">
                    <a:lumMod val="65000"/>
                    <a:lumOff val="35000"/>
                  </a:prstClr>
                </a:solidFill>
                <a:latin typeface="Calibri"/>
                <a:ea typeface="+mn-ea"/>
                <a:cs typeface="+mn-cs"/>
              </a:rPr>
              <a:t> modes</a:t>
            </a:r>
          </a:p>
        </p:txBody>
      </p:sp>
      <p:sp>
        <p:nvSpPr>
          <p:cNvPr id="7" name="TextBox 6"/>
          <p:cNvSpPr txBox="1"/>
          <p:nvPr/>
        </p:nvSpPr>
        <p:spPr>
          <a:xfrm>
            <a:off x="5204275" y="4202736"/>
            <a:ext cx="3800853" cy="2554479"/>
          </a:xfrm>
          <a:prstGeom prst="rect">
            <a:avLst/>
          </a:prstGeom>
          <a:noFill/>
        </p:spPr>
        <p:txBody>
          <a:bodyPr wrap="square" lIns="91373" tIns="45687" rIns="91373" bIns="45687" rtlCol="0">
            <a:spAutoFit/>
          </a:bodyPr>
          <a:lstStyle/>
          <a:p>
            <a:pPr marL="285546" indent="-285546" fontAlgn="auto">
              <a:spcBef>
                <a:spcPts val="0"/>
              </a:spcBef>
              <a:spcAft>
                <a:spcPts val="0"/>
              </a:spcAft>
              <a:buFont typeface="Arial"/>
              <a:buChar char="•"/>
            </a:pPr>
            <a:r>
              <a:rPr lang="en-US" sz="2000" dirty="0">
                <a:solidFill>
                  <a:prstClr val="black">
                    <a:lumMod val="65000"/>
                    <a:lumOff val="35000"/>
                  </a:prstClr>
                </a:solidFill>
                <a:latin typeface="Calibri"/>
                <a:ea typeface="+mn-ea"/>
                <a:cs typeface="+mn-cs"/>
              </a:rPr>
              <a:t>One of three experiments in U.S. “suite” of Generation 2 dark matter experiments</a:t>
            </a:r>
            <a:endParaRPr lang="en-US" sz="2000" i="1" dirty="0">
              <a:solidFill>
                <a:prstClr val="black">
                  <a:lumMod val="65000"/>
                  <a:lumOff val="35000"/>
                </a:prstClr>
              </a:solidFill>
              <a:latin typeface="Calibri"/>
              <a:ea typeface="+mn-ea"/>
              <a:cs typeface="+mn-cs"/>
            </a:endParaRPr>
          </a:p>
          <a:p>
            <a:pPr marL="285546" indent="-285546" fontAlgn="auto">
              <a:spcBef>
                <a:spcPts val="0"/>
              </a:spcBef>
              <a:spcAft>
                <a:spcPts val="0"/>
              </a:spcAft>
              <a:buFont typeface="Arial"/>
              <a:buChar char="•"/>
            </a:pPr>
            <a:r>
              <a:rPr lang="en-US" sz="2000" dirty="0">
                <a:solidFill>
                  <a:prstClr val="black">
                    <a:lumMod val="65000"/>
                    <a:lumOff val="35000"/>
                  </a:prstClr>
                </a:solidFill>
                <a:latin typeface="Calibri"/>
                <a:ea typeface="+mn-ea"/>
                <a:cs typeface="+mn-cs"/>
              </a:rPr>
              <a:t>Expected to begin operation in early 2020 and run for ~5 years</a:t>
            </a:r>
          </a:p>
          <a:p>
            <a:pPr marL="285546" indent="-285546" fontAlgn="auto">
              <a:spcBef>
                <a:spcPts val="0"/>
              </a:spcBef>
              <a:spcAft>
                <a:spcPts val="0"/>
              </a:spcAft>
              <a:buFont typeface="Arial"/>
              <a:buChar char="•"/>
            </a:pPr>
            <a:r>
              <a:rPr lang="en-US" sz="2000" dirty="0">
                <a:solidFill>
                  <a:prstClr val="black">
                    <a:lumMod val="65000"/>
                    <a:lumOff val="35000"/>
                  </a:prstClr>
                </a:solidFill>
                <a:latin typeface="Calibri"/>
                <a:ea typeface="+mn-ea"/>
                <a:cs typeface="+mn-cs"/>
              </a:rPr>
              <a:t>Facility designed for future upgrade to reach neutrino   floor</a:t>
            </a:r>
          </a:p>
        </p:txBody>
      </p:sp>
      <p:grpSp>
        <p:nvGrpSpPr>
          <p:cNvPr id="11" name="Group 10"/>
          <p:cNvGrpSpPr/>
          <p:nvPr/>
        </p:nvGrpSpPr>
        <p:grpSpPr>
          <a:xfrm>
            <a:off x="326018" y="5584685"/>
            <a:ext cx="1565385" cy="1160414"/>
            <a:chOff x="6749418" y="1282318"/>
            <a:chExt cx="1565385" cy="1160414"/>
          </a:xfrm>
        </p:grpSpPr>
        <p:pic>
          <p:nvPicPr>
            <p:cNvPr id="6" name="Picture 4" descr="photo1.JPG"/>
            <p:cNvPicPr>
              <a:picLocks noChangeAspect="1"/>
            </p:cNvPicPr>
            <p:nvPr/>
          </p:nvPicPr>
          <p:blipFill rotWithShape="1">
            <a:blip r:embed="rId4">
              <a:extLst>
                <a:ext uri="{28A0092B-C50C-407E-A947-70E740481C1C}">
                  <a14:useLocalDpi xmlns:a14="http://schemas.microsoft.com/office/drawing/2010/main" val="0"/>
                </a:ext>
              </a:extLst>
            </a:blip>
            <a:srcRect l="8053" t="10059" r="5417"/>
            <a:stretch/>
          </p:blipFill>
          <p:spPr bwMode="auto">
            <a:xfrm>
              <a:off x="6749419" y="1282318"/>
              <a:ext cx="1565384" cy="1114740"/>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749418" y="1919512"/>
              <a:ext cx="1373505" cy="523220"/>
            </a:xfrm>
            <a:prstGeom prst="rect">
              <a:avLst/>
            </a:prstGeom>
            <a:noFill/>
          </p:spPr>
          <p:txBody>
            <a:bodyPr wrap="square" rtlCol="0">
              <a:spAutoFit/>
            </a:bodyPr>
            <a:lstStyle/>
            <a:p>
              <a:pPr fontAlgn="auto">
                <a:spcBef>
                  <a:spcPts val="0"/>
                </a:spcBef>
                <a:spcAft>
                  <a:spcPts val="0"/>
                </a:spcAft>
              </a:pPr>
              <a:r>
                <a:rPr lang="en-US" sz="1400" dirty="0" err="1">
                  <a:solidFill>
                    <a:srgbClr val="FFFF00"/>
                  </a:solidFill>
                  <a:latin typeface="Calibri"/>
                  <a:ea typeface="+mn-ea"/>
                  <a:cs typeface="+mn-cs"/>
                </a:rPr>
                <a:t>iZIP</a:t>
              </a:r>
              <a:endParaRPr lang="en-US" sz="1400" dirty="0">
                <a:solidFill>
                  <a:srgbClr val="FFFF00"/>
                </a:solidFill>
                <a:latin typeface="Calibri"/>
                <a:ea typeface="+mn-ea"/>
                <a:cs typeface="+mn-cs"/>
              </a:endParaRPr>
            </a:p>
            <a:p>
              <a:pPr fontAlgn="auto">
                <a:spcBef>
                  <a:spcPts val="0"/>
                </a:spcBef>
                <a:spcAft>
                  <a:spcPts val="0"/>
                </a:spcAft>
              </a:pPr>
              <a:r>
                <a:rPr lang="en-US" sz="1400" dirty="0">
                  <a:solidFill>
                    <a:srgbClr val="FFFF00"/>
                  </a:solidFill>
                  <a:latin typeface="Calibri"/>
                  <a:ea typeface="+mn-ea"/>
                  <a:cs typeface="+mn-cs"/>
                </a:rPr>
                <a:t>10 cm X 3.8 cm</a:t>
              </a:r>
            </a:p>
          </p:txBody>
        </p:sp>
      </p:grpSp>
      <p:sp>
        <p:nvSpPr>
          <p:cNvPr id="9" name="TextBox 8"/>
          <p:cNvSpPr txBox="1"/>
          <p:nvPr/>
        </p:nvSpPr>
        <p:spPr>
          <a:xfrm>
            <a:off x="4401398" y="1372667"/>
            <a:ext cx="2151802" cy="654986"/>
          </a:xfrm>
          <a:prstGeom prst="rect">
            <a:avLst/>
          </a:prstGeom>
          <a:noFill/>
        </p:spPr>
        <p:txBody>
          <a:bodyPr wrap="square" lIns="91373" tIns="45687" rIns="91373" bIns="45687" rtlCol="0">
            <a:spAutoFit/>
          </a:bodyPr>
          <a:lstStyle/>
          <a:p>
            <a:pPr fontAlgn="auto">
              <a:spcBef>
                <a:spcPts val="0"/>
              </a:spcBef>
              <a:spcAft>
                <a:spcPts val="0"/>
              </a:spcAft>
            </a:pPr>
            <a:r>
              <a:rPr lang="en-US" sz="1800" dirty="0">
                <a:solidFill>
                  <a:prstClr val="white"/>
                </a:solidFill>
                <a:latin typeface="Calibri"/>
                <a:ea typeface="+mn-ea"/>
                <a:cs typeface="+mn-cs"/>
              </a:rPr>
              <a:t>SNOLAB Ladder Lab </a:t>
            </a:r>
          </a:p>
          <a:p>
            <a:pPr fontAlgn="auto">
              <a:spcBef>
                <a:spcPts val="0"/>
              </a:spcBef>
              <a:spcAft>
                <a:spcPts val="0"/>
              </a:spcAft>
            </a:pPr>
            <a:r>
              <a:rPr lang="en-US" sz="1800" dirty="0">
                <a:solidFill>
                  <a:prstClr val="white"/>
                </a:solidFill>
                <a:latin typeface="Calibri"/>
                <a:ea typeface="+mn-ea"/>
                <a:cs typeface="+mn-cs"/>
              </a:rPr>
              <a:t>“future home”</a:t>
            </a:r>
          </a:p>
        </p:txBody>
      </p:sp>
      <p:grpSp>
        <p:nvGrpSpPr>
          <p:cNvPr id="31" name="Group 30"/>
          <p:cNvGrpSpPr/>
          <p:nvPr/>
        </p:nvGrpSpPr>
        <p:grpSpPr>
          <a:xfrm>
            <a:off x="3612828" y="155325"/>
            <a:ext cx="5315527" cy="4411414"/>
            <a:chOff x="3612814" y="182729"/>
            <a:chExt cx="5315527" cy="4411413"/>
          </a:xfrm>
        </p:grpSpPr>
        <p:pic>
          <p:nvPicPr>
            <p:cNvPr id="13" name="Picture 12"/>
            <p:cNvPicPr>
              <a:picLocks noChangeAspect="1"/>
            </p:cNvPicPr>
            <p:nvPr/>
          </p:nvPicPr>
          <p:blipFill>
            <a:blip r:embed="rId5"/>
            <a:stretch>
              <a:fillRect/>
            </a:stretch>
          </p:blipFill>
          <p:spPr>
            <a:xfrm>
              <a:off x="3612814" y="182729"/>
              <a:ext cx="5315527" cy="3966712"/>
            </a:xfrm>
            <a:prstGeom prst="rect">
              <a:avLst/>
            </a:prstGeom>
          </p:spPr>
        </p:pic>
        <p:sp>
          <p:nvSpPr>
            <p:cNvPr id="16" name="TextBox 15"/>
            <p:cNvSpPr txBox="1"/>
            <p:nvPr/>
          </p:nvSpPr>
          <p:spPr>
            <a:xfrm rot="392976">
              <a:off x="4991746" y="2112608"/>
              <a:ext cx="1147054" cy="246221"/>
            </a:xfrm>
            <a:prstGeom prst="rect">
              <a:avLst/>
            </a:prstGeom>
            <a:noFill/>
          </p:spPr>
          <p:txBody>
            <a:bodyPr wrap="square" rtlCol="0">
              <a:spAutoFit/>
            </a:bodyPr>
            <a:lstStyle/>
            <a:p>
              <a:pPr algn="ctr" fontAlgn="auto">
                <a:spcBef>
                  <a:spcPts val="0"/>
                </a:spcBef>
                <a:spcAft>
                  <a:spcPts val="0"/>
                </a:spcAft>
              </a:pPr>
              <a:r>
                <a:rPr lang="en-US" sz="1000" b="1" dirty="0">
                  <a:solidFill>
                    <a:srgbClr val="0000FF"/>
                  </a:solidFill>
                  <a:latin typeface="Arial"/>
                  <a:ea typeface="+mn-ea"/>
                  <a:cs typeface="Arial"/>
                </a:rPr>
                <a:t>Si HV</a:t>
              </a:r>
            </a:p>
          </p:txBody>
        </p:sp>
        <p:sp>
          <p:nvSpPr>
            <p:cNvPr id="17" name="TextBox 16"/>
            <p:cNvSpPr txBox="1"/>
            <p:nvPr/>
          </p:nvSpPr>
          <p:spPr>
            <a:xfrm rot="1242007">
              <a:off x="5264988" y="2634283"/>
              <a:ext cx="1147054" cy="246221"/>
            </a:xfrm>
            <a:prstGeom prst="rect">
              <a:avLst/>
            </a:prstGeom>
            <a:noFill/>
          </p:spPr>
          <p:txBody>
            <a:bodyPr wrap="square" rtlCol="0">
              <a:spAutoFit/>
            </a:bodyPr>
            <a:lstStyle/>
            <a:p>
              <a:pPr algn="ctr" fontAlgn="auto">
                <a:spcBef>
                  <a:spcPts val="0"/>
                </a:spcBef>
                <a:spcAft>
                  <a:spcPts val="0"/>
                </a:spcAft>
              </a:pPr>
              <a:r>
                <a:rPr lang="en-US" sz="1000" b="1" dirty="0" err="1">
                  <a:solidFill>
                    <a:srgbClr val="FF0000"/>
                  </a:solidFill>
                  <a:latin typeface="Arial"/>
                  <a:ea typeface="+mn-ea"/>
                  <a:cs typeface="Arial"/>
                </a:rPr>
                <a:t>Ge</a:t>
              </a:r>
              <a:r>
                <a:rPr lang="en-US" sz="1000" b="1" dirty="0">
                  <a:solidFill>
                    <a:srgbClr val="FF0000"/>
                  </a:solidFill>
                  <a:latin typeface="Arial"/>
                  <a:ea typeface="+mn-ea"/>
                  <a:cs typeface="Arial"/>
                </a:rPr>
                <a:t> HV</a:t>
              </a:r>
            </a:p>
          </p:txBody>
        </p:sp>
        <p:sp>
          <p:nvSpPr>
            <p:cNvPr id="18" name="TextBox 17"/>
            <p:cNvSpPr txBox="1"/>
            <p:nvPr/>
          </p:nvSpPr>
          <p:spPr>
            <a:xfrm rot="3309707">
              <a:off x="4739009" y="1116865"/>
              <a:ext cx="1147054" cy="261610"/>
            </a:xfrm>
            <a:prstGeom prst="rect">
              <a:avLst/>
            </a:prstGeom>
            <a:noFill/>
          </p:spPr>
          <p:txBody>
            <a:bodyPr wrap="square" rtlCol="0">
              <a:spAutoFit/>
            </a:bodyPr>
            <a:lstStyle/>
            <a:p>
              <a:pPr algn="ctr" fontAlgn="auto">
                <a:spcBef>
                  <a:spcPts val="0"/>
                </a:spcBef>
                <a:spcAft>
                  <a:spcPts val="0"/>
                </a:spcAft>
              </a:pPr>
              <a:r>
                <a:rPr lang="en-US" sz="1100" b="1" dirty="0">
                  <a:solidFill>
                    <a:srgbClr val="0000FF"/>
                  </a:solidFill>
                  <a:latin typeface="Arial"/>
                  <a:ea typeface="+mn-ea"/>
                  <a:cs typeface="Arial"/>
                </a:rPr>
                <a:t>Si </a:t>
              </a:r>
              <a:r>
                <a:rPr lang="en-US" sz="1100" b="1" dirty="0" err="1">
                  <a:solidFill>
                    <a:srgbClr val="0000FF"/>
                  </a:solidFill>
                  <a:latin typeface="Arial"/>
                  <a:ea typeface="+mn-ea"/>
                  <a:cs typeface="Arial"/>
                </a:rPr>
                <a:t>iZIP</a:t>
              </a:r>
              <a:endParaRPr lang="en-US" sz="1100" b="1" dirty="0">
                <a:solidFill>
                  <a:srgbClr val="0000FF"/>
                </a:solidFill>
                <a:latin typeface="Arial"/>
                <a:ea typeface="+mn-ea"/>
                <a:cs typeface="Arial"/>
              </a:endParaRPr>
            </a:p>
          </p:txBody>
        </p:sp>
        <p:sp>
          <p:nvSpPr>
            <p:cNvPr id="20" name="TextBox 19"/>
            <p:cNvSpPr txBox="1"/>
            <p:nvPr/>
          </p:nvSpPr>
          <p:spPr>
            <a:xfrm rot="3924511">
              <a:off x="5440918" y="1275868"/>
              <a:ext cx="1147054" cy="246221"/>
            </a:xfrm>
            <a:prstGeom prst="rect">
              <a:avLst/>
            </a:prstGeom>
            <a:noFill/>
          </p:spPr>
          <p:txBody>
            <a:bodyPr wrap="square" rtlCol="0">
              <a:spAutoFit/>
            </a:bodyPr>
            <a:lstStyle/>
            <a:p>
              <a:pPr algn="ctr" fontAlgn="auto">
                <a:spcBef>
                  <a:spcPts val="0"/>
                </a:spcBef>
                <a:spcAft>
                  <a:spcPts val="0"/>
                </a:spcAft>
              </a:pPr>
              <a:r>
                <a:rPr lang="en-US" sz="1000" b="1" dirty="0" err="1">
                  <a:solidFill>
                    <a:srgbClr val="FF0000"/>
                  </a:solidFill>
                  <a:latin typeface="Arial"/>
                  <a:ea typeface="+mn-ea"/>
                  <a:cs typeface="Arial"/>
                </a:rPr>
                <a:t>Ge</a:t>
              </a:r>
              <a:r>
                <a:rPr lang="en-US" sz="1000" b="1" dirty="0">
                  <a:solidFill>
                    <a:srgbClr val="FF0000"/>
                  </a:solidFill>
                  <a:latin typeface="Arial"/>
                  <a:ea typeface="+mn-ea"/>
                  <a:cs typeface="Arial"/>
                </a:rPr>
                <a:t> </a:t>
              </a:r>
              <a:r>
                <a:rPr lang="en-US" sz="1000" b="1" dirty="0" err="1">
                  <a:solidFill>
                    <a:srgbClr val="FF0000"/>
                  </a:solidFill>
                  <a:latin typeface="Arial"/>
                  <a:ea typeface="+mn-ea"/>
                  <a:cs typeface="Arial"/>
                </a:rPr>
                <a:t>iZIP</a:t>
              </a:r>
              <a:endParaRPr lang="en-US" sz="1000" b="1" dirty="0">
                <a:solidFill>
                  <a:srgbClr val="FF0000"/>
                </a:solidFill>
                <a:latin typeface="Arial"/>
                <a:ea typeface="+mn-ea"/>
                <a:cs typeface="Arial"/>
              </a:endParaRPr>
            </a:p>
          </p:txBody>
        </p:sp>
        <p:sp>
          <p:nvSpPr>
            <p:cNvPr id="21" name="TextBox 20"/>
            <p:cNvSpPr txBox="1"/>
            <p:nvPr/>
          </p:nvSpPr>
          <p:spPr>
            <a:xfrm>
              <a:off x="4233533" y="3442797"/>
              <a:ext cx="2187859" cy="261610"/>
            </a:xfrm>
            <a:prstGeom prst="rect">
              <a:avLst/>
            </a:prstGeom>
            <a:noFill/>
          </p:spPr>
          <p:txBody>
            <a:bodyPr wrap="square" rtlCol="0">
              <a:spAutoFit/>
            </a:bodyPr>
            <a:lstStyle/>
            <a:p>
              <a:pPr fontAlgn="auto">
                <a:spcBef>
                  <a:spcPts val="0"/>
                </a:spcBef>
                <a:spcAft>
                  <a:spcPts val="0"/>
                </a:spcAft>
              </a:pPr>
              <a:r>
                <a:rPr lang="en-US" sz="1100" i="1" dirty="0">
                  <a:solidFill>
                    <a:srgbClr val="7F7F7F"/>
                  </a:solidFill>
                  <a:latin typeface="Arial"/>
                  <a:ea typeface="+mn-ea"/>
                  <a:cs typeface="Arial"/>
                </a:rPr>
                <a:t>PRD 95, 082002 (2017)</a:t>
              </a:r>
            </a:p>
          </p:txBody>
        </p:sp>
        <p:sp>
          <p:nvSpPr>
            <p:cNvPr id="15" name="TextBox 14"/>
            <p:cNvSpPr txBox="1"/>
            <p:nvPr/>
          </p:nvSpPr>
          <p:spPr>
            <a:xfrm rot="3364571">
              <a:off x="4067916" y="1859288"/>
              <a:ext cx="1350346" cy="307777"/>
            </a:xfrm>
            <a:prstGeom prst="rect">
              <a:avLst/>
            </a:prstGeom>
            <a:noFill/>
          </p:spPr>
          <p:txBody>
            <a:bodyPr wrap="square" rtlCol="0">
              <a:spAutoFit/>
            </a:bodyPr>
            <a:lstStyle/>
            <a:p>
              <a:pPr algn="ctr" fontAlgn="auto">
                <a:spcBef>
                  <a:spcPts val="0"/>
                </a:spcBef>
                <a:spcAft>
                  <a:spcPts val="0"/>
                </a:spcAft>
              </a:pPr>
              <a:r>
                <a:rPr lang="en-US" sz="1400" i="1" dirty="0" err="1">
                  <a:solidFill>
                    <a:srgbClr val="FF0000"/>
                  </a:solidFill>
                  <a:latin typeface="Calibri"/>
                  <a:ea typeface="+mn-ea"/>
                  <a:cs typeface="+mn-cs"/>
                </a:rPr>
                <a:t>SuperCDMS</a:t>
              </a:r>
              <a:endParaRPr lang="en-US" sz="1400" i="1" dirty="0">
                <a:solidFill>
                  <a:srgbClr val="FF0000"/>
                </a:solidFill>
                <a:latin typeface="Calibri"/>
                <a:ea typeface="+mn-ea"/>
                <a:cs typeface="+mn-cs"/>
              </a:endParaRPr>
            </a:p>
          </p:txBody>
        </p:sp>
        <p:sp>
          <p:nvSpPr>
            <p:cNvPr id="22" name="TextBox 21"/>
            <p:cNvSpPr txBox="1"/>
            <p:nvPr/>
          </p:nvSpPr>
          <p:spPr>
            <a:xfrm rot="2392246">
              <a:off x="5826423" y="527676"/>
              <a:ext cx="1147054" cy="246221"/>
            </a:xfrm>
            <a:prstGeom prst="rect">
              <a:avLst/>
            </a:prstGeom>
            <a:noFill/>
          </p:spPr>
          <p:txBody>
            <a:bodyPr wrap="square" rtlCol="0">
              <a:spAutoFit/>
            </a:bodyPr>
            <a:lstStyle/>
            <a:p>
              <a:pPr algn="ctr" fontAlgn="auto">
                <a:spcBef>
                  <a:spcPts val="0"/>
                </a:spcBef>
                <a:spcAft>
                  <a:spcPts val="0"/>
                </a:spcAft>
              </a:pPr>
              <a:r>
                <a:rPr lang="en-US" sz="1000" dirty="0">
                  <a:solidFill>
                    <a:prstClr val="black">
                      <a:lumMod val="50000"/>
                      <a:lumOff val="50000"/>
                    </a:prstClr>
                  </a:solidFill>
                  <a:latin typeface="Arial"/>
                  <a:ea typeface="+mn-ea"/>
                  <a:cs typeface="Arial"/>
                </a:rPr>
                <a:t>DAMIC</a:t>
              </a:r>
            </a:p>
          </p:txBody>
        </p:sp>
        <p:sp>
          <p:nvSpPr>
            <p:cNvPr id="23" name="TextBox 22"/>
            <p:cNvSpPr txBox="1"/>
            <p:nvPr/>
          </p:nvSpPr>
          <p:spPr>
            <a:xfrm rot="1404872">
              <a:off x="7201091" y="2459641"/>
              <a:ext cx="1280451" cy="430887"/>
            </a:xfrm>
            <a:prstGeom prst="rect">
              <a:avLst/>
            </a:prstGeom>
            <a:noFill/>
          </p:spPr>
          <p:txBody>
            <a:bodyPr wrap="square" rtlCol="0">
              <a:spAutoFit/>
            </a:bodyPr>
            <a:lstStyle/>
            <a:p>
              <a:pPr algn="ctr" fontAlgn="auto">
                <a:spcBef>
                  <a:spcPts val="0"/>
                </a:spcBef>
                <a:spcAft>
                  <a:spcPts val="0"/>
                </a:spcAft>
              </a:pPr>
              <a:r>
                <a:rPr lang="en-US" sz="1100" b="1" i="1" dirty="0" err="1">
                  <a:solidFill>
                    <a:prstClr val="black"/>
                  </a:solidFill>
                  <a:latin typeface="Arial"/>
                  <a:ea typeface="+mn-ea"/>
                  <a:cs typeface="Arial"/>
                </a:rPr>
                <a:t>SuperCDMS</a:t>
              </a:r>
              <a:endParaRPr lang="en-US" sz="1100" b="1" i="1" dirty="0">
                <a:solidFill>
                  <a:prstClr val="black"/>
                </a:solidFill>
                <a:latin typeface="Arial"/>
                <a:ea typeface="+mn-ea"/>
                <a:cs typeface="Arial"/>
              </a:endParaRPr>
            </a:p>
            <a:p>
              <a:pPr algn="ctr" fontAlgn="auto">
                <a:spcBef>
                  <a:spcPts val="0"/>
                </a:spcBef>
                <a:spcAft>
                  <a:spcPts val="0"/>
                </a:spcAft>
              </a:pPr>
              <a:r>
                <a:rPr lang="en-US" sz="1100" b="1" i="1" dirty="0">
                  <a:solidFill>
                    <a:prstClr val="black"/>
                  </a:solidFill>
                  <a:latin typeface="Arial"/>
                  <a:ea typeface="+mn-ea"/>
                  <a:cs typeface="Arial"/>
                </a:rPr>
                <a:t>Soudan</a:t>
              </a:r>
            </a:p>
          </p:txBody>
        </p:sp>
        <p:sp>
          <p:nvSpPr>
            <p:cNvPr id="24" name="TextBox 23"/>
            <p:cNvSpPr txBox="1"/>
            <p:nvPr/>
          </p:nvSpPr>
          <p:spPr>
            <a:xfrm rot="1111185">
              <a:off x="4850577" y="466469"/>
              <a:ext cx="2101753" cy="246221"/>
            </a:xfrm>
            <a:prstGeom prst="rect">
              <a:avLst/>
            </a:prstGeom>
            <a:noFill/>
          </p:spPr>
          <p:txBody>
            <a:bodyPr wrap="square" rtlCol="0">
              <a:spAutoFit/>
            </a:bodyPr>
            <a:lstStyle/>
            <a:p>
              <a:pPr algn="ctr" fontAlgn="auto">
                <a:spcBef>
                  <a:spcPts val="0"/>
                </a:spcBef>
                <a:spcAft>
                  <a:spcPts val="0"/>
                </a:spcAft>
              </a:pPr>
              <a:r>
                <a:rPr lang="en-US" sz="1000" dirty="0">
                  <a:solidFill>
                    <a:prstClr val="black">
                      <a:lumMod val="50000"/>
                      <a:lumOff val="50000"/>
                    </a:prstClr>
                  </a:solidFill>
                  <a:latin typeface="Arial"/>
                  <a:ea typeface="+mn-ea"/>
                  <a:cs typeface="Arial"/>
                </a:rPr>
                <a:t>CRESST</a:t>
              </a:r>
            </a:p>
          </p:txBody>
        </p:sp>
        <p:sp>
          <p:nvSpPr>
            <p:cNvPr id="25" name="TextBox 24"/>
            <p:cNvSpPr txBox="1"/>
            <p:nvPr/>
          </p:nvSpPr>
          <p:spPr>
            <a:xfrm rot="1150991">
              <a:off x="6794612" y="2003902"/>
              <a:ext cx="2101753" cy="246221"/>
            </a:xfrm>
            <a:prstGeom prst="rect">
              <a:avLst/>
            </a:prstGeom>
            <a:noFill/>
          </p:spPr>
          <p:txBody>
            <a:bodyPr wrap="square" rtlCol="0">
              <a:spAutoFit/>
            </a:bodyPr>
            <a:lstStyle/>
            <a:p>
              <a:pPr algn="ctr" fontAlgn="auto">
                <a:spcBef>
                  <a:spcPts val="0"/>
                </a:spcBef>
                <a:spcAft>
                  <a:spcPts val="0"/>
                </a:spcAft>
              </a:pPr>
              <a:r>
                <a:rPr lang="en-US" sz="1000" dirty="0">
                  <a:solidFill>
                    <a:srgbClr val="7F7F7F"/>
                  </a:solidFill>
                  <a:latin typeface="Arial"/>
                  <a:ea typeface="+mn-ea"/>
                  <a:cs typeface="Arial"/>
                </a:rPr>
                <a:t>XENON100</a:t>
              </a:r>
            </a:p>
          </p:txBody>
        </p:sp>
        <p:sp>
          <p:nvSpPr>
            <p:cNvPr id="26" name="TextBox 25"/>
            <p:cNvSpPr txBox="1"/>
            <p:nvPr/>
          </p:nvSpPr>
          <p:spPr>
            <a:xfrm rot="2859982">
              <a:off x="7231851" y="3145536"/>
              <a:ext cx="1020604" cy="246221"/>
            </a:xfrm>
            <a:prstGeom prst="rect">
              <a:avLst/>
            </a:prstGeom>
            <a:noFill/>
          </p:spPr>
          <p:txBody>
            <a:bodyPr wrap="square" rtlCol="0">
              <a:spAutoFit/>
            </a:bodyPr>
            <a:lstStyle/>
            <a:p>
              <a:pPr algn="ctr" fontAlgn="auto">
                <a:spcBef>
                  <a:spcPts val="0"/>
                </a:spcBef>
                <a:spcAft>
                  <a:spcPts val="0"/>
                </a:spcAft>
              </a:pPr>
              <a:r>
                <a:rPr lang="en-US" sz="1000" dirty="0" err="1">
                  <a:solidFill>
                    <a:srgbClr val="7F7F7F"/>
                  </a:solidFill>
                  <a:latin typeface="Arial"/>
                  <a:ea typeface="+mn-ea"/>
                  <a:cs typeface="Arial"/>
                </a:rPr>
                <a:t>PandaX</a:t>
              </a:r>
              <a:endParaRPr lang="en-US" sz="1000" dirty="0">
                <a:solidFill>
                  <a:srgbClr val="7F7F7F"/>
                </a:solidFill>
                <a:latin typeface="Arial"/>
                <a:ea typeface="+mn-ea"/>
                <a:cs typeface="Arial"/>
              </a:endParaRPr>
            </a:p>
          </p:txBody>
        </p:sp>
        <p:sp>
          <p:nvSpPr>
            <p:cNvPr id="27" name="TextBox 26"/>
            <p:cNvSpPr txBox="1"/>
            <p:nvPr/>
          </p:nvSpPr>
          <p:spPr>
            <a:xfrm rot="1112749">
              <a:off x="7096433" y="1116265"/>
              <a:ext cx="1280451" cy="246221"/>
            </a:xfrm>
            <a:prstGeom prst="rect">
              <a:avLst/>
            </a:prstGeom>
            <a:noFill/>
          </p:spPr>
          <p:txBody>
            <a:bodyPr wrap="square" rtlCol="0">
              <a:spAutoFit/>
            </a:bodyPr>
            <a:lstStyle/>
            <a:p>
              <a:pPr algn="ctr" fontAlgn="auto">
                <a:spcBef>
                  <a:spcPts val="0"/>
                </a:spcBef>
                <a:spcAft>
                  <a:spcPts val="0"/>
                </a:spcAft>
              </a:pPr>
              <a:r>
                <a:rPr lang="en-US" sz="1000" dirty="0">
                  <a:solidFill>
                    <a:prstClr val="black">
                      <a:lumMod val="50000"/>
                      <a:lumOff val="50000"/>
                    </a:prstClr>
                  </a:solidFill>
                  <a:latin typeface="Arial"/>
                  <a:ea typeface="+mn-ea"/>
                  <a:cs typeface="Arial"/>
                </a:rPr>
                <a:t>DAMA/LIBRA</a:t>
              </a:r>
            </a:p>
          </p:txBody>
        </p:sp>
        <p:sp>
          <p:nvSpPr>
            <p:cNvPr id="28" name="TextBox 27"/>
            <p:cNvSpPr txBox="1"/>
            <p:nvPr/>
          </p:nvSpPr>
          <p:spPr>
            <a:xfrm rot="1601092">
              <a:off x="7043958" y="1673382"/>
              <a:ext cx="1280451" cy="246221"/>
            </a:xfrm>
            <a:prstGeom prst="rect">
              <a:avLst/>
            </a:prstGeom>
            <a:noFill/>
          </p:spPr>
          <p:txBody>
            <a:bodyPr wrap="square" rtlCol="0">
              <a:spAutoFit/>
            </a:bodyPr>
            <a:lstStyle/>
            <a:p>
              <a:pPr algn="ctr" fontAlgn="auto">
                <a:spcBef>
                  <a:spcPts val="0"/>
                </a:spcBef>
                <a:spcAft>
                  <a:spcPts val="0"/>
                </a:spcAft>
              </a:pPr>
              <a:r>
                <a:rPr lang="en-US" sz="1000" dirty="0">
                  <a:solidFill>
                    <a:srgbClr val="7F7F7F"/>
                  </a:solidFill>
                  <a:latin typeface="Arial"/>
                  <a:ea typeface="+mn-ea"/>
                  <a:cs typeface="Arial"/>
                </a:rPr>
                <a:t>CDMS II Si</a:t>
              </a:r>
            </a:p>
          </p:txBody>
        </p:sp>
        <p:sp>
          <p:nvSpPr>
            <p:cNvPr id="29" name="TextBox 28"/>
            <p:cNvSpPr txBox="1"/>
            <p:nvPr/>
          </p:nvSpPr>
          <p:spPr>
            <a:xfrm rot="3264926">
              <a:off x="6482238" y="3420155"/>
              <a:ext cx="2101753" cy="246221"/>
            </a:xfrm>
            <a:prstGeom prst="rect">
              <a:avLst/>
            </a:prstGeom>
            <a:noFill/>
          </p:spPr>
          <p:txBody>
            <a:bodyPr wrap="square" rtlCol="0">
              <a:spAutoFit/>
            </a:bodyPr>
            <a:lstStyle/>
            <a:p>
              <a:pPr algn="ctr" fontAlgn="auto">
                <a:spcBef>
                  <a:spcPts val="0"/>
                </a:spcBef>
                <a:spcAft>
                  <a:spcPts val="0"/>
                </a:spcAft>
              </a:pPr>
              <a:r>
                <a:rPr lang="en-US" sz="1000" dirty="0">
                  <a:solidFill>
                    <a:srgbClr val="7F7F7F"/>
                  </a:solidFill>
                  <a:latin typeface="Arial"/>
                  <a:ea typeface="+mn-ea"/>
                  <a:cs typeface="Arial"/>
                </a:rPr>
                <a:t>LUX</a:t>
              </a:r>
            </a:p>
          </p:txBody>
        </p:sp>
        <p:sp>
          <p:nvSpPr>
            <p:cNvPr id="30" name="TextBox 29"/>
            <p:cNvSpPr txBox="1"/>
            <p:nvPr/>
          </p:nvSpPr>
          <p:spPr>
            <a:xfrm rot="882578">
              <a:off x="5411202" y="3350464"/>
              <a:ext cx="1903511" cy="261610"/>
            </a:xfrm>
            <a:prstGeom prst="rect">
              <a:avLst/>
            </a:prstGeom>
            <a:noFill/>
          </p:spPr>
          <p:txBody>
            <a:bodyPr wrap="square" rtlCol="0">
              <a:spAutoFit/>
            </a:bodyPr>
            <a:lstStyle/>
            <a:p>
              <a:pPr fontAlgn="auto">
                <a:spcBef>
                  <a:spcPts val="0"/>
                </a:spcBef>
                <a:spcAft>
                  <a:spcPts val="0"/>
                </a:spcAft>
              </a:pPr>
              <a:r>
                <a:rPr lang="en-US" sz="1100" i="1" dirty="0">
                  <a:solidFill>
                    <a:srgbClr val="800000"/>
                  </a:solidFill>
                  <a:latin typeface="Calibri"/>
                  <a:ea typeface="+mn-ea"/>
                  <a:cs typeface="+mn-cs"/>
                </a:rPr>
                <a:t>neutrino floor</a:t>
              </a:r>
            </a:p>
          </p:txBody>
        </p:sp>
      </p:grpSp>
      <p:sp>
        <p:nvSpPr>
          <p:cNvPr id="34" name="TextBox 33"/>
          <p:cNvSpPr txBox="1"/>
          <p:nvPr/>
        </p:nvSpPr>
        <p:spPr>
          <a:xfrm rot="727060">
            <a:off x="6069687" y="1632303"/>
            <a:ext cx="1280451" cy="438576"/>
          </a:xfrm>
          <a:prstGeom prst="rect">
            <a:avLst/>
          </a:prstGeom>
          <a:noFill/>
        </p:spPr>
        <p:txBody>
          <a:bodyPr wrap="square" lIns="91373" tIns="45687" rIns="91373" bIns="45687" rtlCol="0">
            <a:spAutoFit/>
          </a:bodyPr>
          <a:lstStyle/>
          <a:p>
            <a:pPr algn="ctr" fontAlgn="auto">
              <a:spcBef>
                <a:spcPts val="0"/>
              </a:spcBef>
              <a:spcAft>
                <a:spcPts val="0"/>
              </a:spcAft>
            </a:pPr>
            <a:r>
              <a:rPr lang="en-US" sz="1100" b="1" i="1" dirty="0" err="1">
                <a:solidFill>
                  <a:prstClr val="black"/>
                </a:solidFill>
                <a:latin typeface="Arial"/>
                <a:ea typeface="+mn-ea"/>
                <a:cs typeface="Arial"/>
              </a:rPr>
              <a:t>CDMSlite</a:t>
            </a:r>
            <a:endParaRPr lang="en-US" sz="1100" b="1" i="1" dirty="0">
              <a:solidFill>
                <a:prstClr val="black"/>
              </a:solidFill>
              <a:latin typeface="Arial"/>
              <a:ea typeface="+mn-ea"/>
              <a:cs typeface="Arial"/>
            </a:endParaRPr>
          </a:p>
          <a:p>
            <a:pPr algn="ctr" fontAlgn="auto">
              <a:spcBef>
                <a:spcPts val="0"/>
              </a:spcBef>
              <a:spcAft>
                <a:spcPts val="0"/>
              </a:spcAft>
            </a:pPr>
            <a:r>
              <a:rPr lang="en-US" sz="1100" b="1" i="1" dirty="0">
                <a:solidFill>
                  <a:prstClr val="black"/>
                </a:solidFill>
                <a:latin typeface="Arial"/>
                <a:ea typeface="+mn-ea"/>
                <a:cs typeface="Arial"/>
              </a:rPr>
              <a:t>(Soudan)</a:t>
            </a:r>
          </a:p>
        </p:txBody>
      </p:sp>
      <p:sp>
        <p:nvSpPr>
          <p:cNvPr id="35" name="TextBox 34"/>
          <p:cNvSpPr txBox="1"/>
          <p:nvPr/>
        </p:nvSpPr>
        <p:spPr>
          <a:xfrm rot="2604456">
            <a:off x="4718733" y="2545990"/>
            <a:ext cx="1171824" cy="307777"/>
          </a:xfrm>
          <a:prstGeom prst="rect">
            <a:avLst/>
          </a:prstGeom>
          <a:noFill/>
        </p:spPr>
        <p:txBody>
          <a:bodyPr wrap="square" lIns="91373" tIns="45687" rIns="91373" bIns="45687" rtlCol="0">
            <a:spAutoFit/>
          </a:bodyPr>
          <a:lstStyle/>
          <a:p>
            <a:pPr algn="ctr" fontAlgn="auto">
              <a:spcBef>
                <a:spcPts val="0"/>
              </a:spcBef>
              <a:spcAft>
                <a:spcPts val="0"/>
              </a:spcAft>
            </a:pPr>
            <a:r>
              <a:rPr lang="en-US" sz="1400" i="1" dirty="0">
                <a:solidFill>
                  <a:srgbClr val="FF0000"/>
                </a:solidFill>
                <a:latin typeface="Calibri"/>
                <a:ea typeface="+mn-ea"/>
                <a:cs typeface="+mn-cs"/>
              </a:rPr>
              <a:t>projected</a:t>
            </a:r>
          </a:p>
        </p:txBody>
      </p:sp>
      <p:sp>
        <p:nvSpPr>
          <p:cNvPr id="37" name="TextBox 36"/>
          <p:cNvSpPr txBox="1"/>
          <p:nvPr/>
        </p:nvSpPr>
        <p:spPr>
          <a:xfrm rot="1017495">
            <a:off x="5591196" y="2946305"/>
            <a:ext cx="919813" cy="307777"/>
          </a:xfrm>
          <a:prstGeom prst="rect">
            <a:avLst/>
          </a:prstGeom>
          <a:noFill/>
        </p:spPr>
        <p:txBody>
          <a:bodyPr wrap="square" lIns="91373" tIns="45687" rIns="91373" bIns="45687" rtlCol="0">
            <a:spAutoFit/>
          </a:bodyPr>
          <a:lstStyle/>
          <a:p>
            <a:pPr algn="ctr" fontAlgn="auto">
              <a:spcBef>
                <a:spcPts val="0"/>
              </a:spcBef>
              <a:spcAft>
                <a:spcPts val="0"/>
              </a:spcAft>
            </a:pPr>
            <a:r>
              <a:rPr lang="en-US" sz="1400" i="1" dirty="0">
                <a:solidFill>
                  <a:srgbClr val="FF0000"/>
                </a:solidFill>
                <a:latin typeface="Calibri"/>
                <a:ea typeface="+mn-ea"/>
                <a:cs typeface="+mn-cs"/>
              </a:rPr>
              <a:t>sensitivity</a:t>
            </a:r>
          </a:p>
        </p:txBody>
      </p:sp>
      <p:sp>
        <p:nvSpPr>
          <p:cNvPr id="38" name="Rectangle 37"/>
          <p:cNvSpPr/>
          <p:nvPr/>
        </p:nvSpPr>
        <p:spPr>
          <a:xfrm rot="5400000">
            <a:off x="4533286" y="4043093"/>
            <a:ext cx="734831" cy="632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373" tIns="45687" rIns="91373" bIns="45687" rtlCol="0" anchor="ctr"/>
          <a:lstStyle/>
          <a:p>
            <a:pPr algn="ctr" fontAlgn="auto">
              <a:spcBef>
                <a:spcPts val="0"/>
              </a:spcBef>
              <a:spcAft>
                <a:spcPts val="0"/>
              </a:spcAft>
            </a:pPr>
            <a:endParaRPr lang="en-US" sz="1800">
              <a:solidFill>
                <a:prstClr val="white"/>
              </a:solidFill>
              <a:latin typeface="Calibri"/>
            </a:endParaRPr>
          </a:p>
        </p:txBody>
      </p:sp>
    </p:spTree>
    <p:extLst>
      <p:ext uri="{BB962C8B-B14F-4D97-AF65-F5344CB8AC3E}">
        <p14:creationId xmlns:p14="http://schemas.microsoft.com/office/powerpoint/2010/main" val="6906049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3618003"/>
            <a:ext cx="8197880" cy="3125442"/>
          </a:xfrm>
          <a:prstGeom prst="rect">
            <a:avLst/>
          </a:prstGeom>
        </p:spPr>
      </p:pic>
      <p:sp>
        <p:nvSpPr>
          <p:cNvPr id="10" name="Slide Number Placeholder 9"/>
          <p:cNvSpPr>
            <a:spLocks noGrp="1"/>
          </p:cNvSpPr>
          <p:nvPr>
            <p:ph type="sldNum" sz="quarter" idx="12"/>
          </p:nvPr>
        </p:nvSpPr>
        <p:spPr/>
        <p:txBody>
          <a:bodyPr/>
          <a:lstStyle/>
          <a:p>
            <a:pPr>
              <a:defRPr/>
            </a:pPr>
            <a:fld id="{6D30D8D5-8F76-844F-A09B-E1DE26A349AB}" type="slidenum">
              <a:rPr lang="en-US" smtClean="0">
                <a:solidFill>
                  <a:prstClr val="black">
                    <a:tint val="75000"/>
                  </a:prstClr>
                </a:solidFill>
                <a:latin typeface="Calibri"/>
              </a:rPr>
              <a:pPr>
                <a:defRPr/>
              </a:pPr>
              <a:t>18</a:t>
            </a:fld>
            <a:endParaRPr lang="en-US">
              <a:solidFill>
                <a:prstClr val="black">
                  <a:tint val="75000"/>
                </a:prstClr>
              </a:solidFill>
              <a:latin typeface="Calibri"/>
            </a:endParaRPr>
          </a:p>
        </p:txBody>
      </p:sp>
      <p:sp>
        <p:nvSpPr>
          <p:cNvPr id="19" name="Rectangle 2"/>
          <p:cNvSpPr txBox="1">
            <a:spLocks noChangeArrowheads="1"/>
          </p:cNvSpPr>
          <p:nvPr/>
        </p:nvSpPr>
        <p:spPr>
          <a:xfrm>
            <a:off x="2343320" y="-1"/>
            <a:ext cx="6108543" cy="1066801"/>
          </a:xfrm>
          <a:prstGeom prst="rect">
            <a:avLst/>
          </a:prstGeom>
          <a:ln/>
        </p:spPr>
        <p:txBody>
          <a:bodyPr vert="horz" lIns="91373" tIns="45687" rIns="91373" bIns="45687" rtlCol="0" anchor="ctr">
            <a:norm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fontAlgn="auto">
              <a:spcAft>
                <a:spcPts val="0"/>
              </a:spcAft>
            </a:pPr>
            <a:r>
              <a:rPr lang="en-US" sz="4000" dirty="0">
                <a:solidFill>
                  <a:srgbClr val="7F7F7F"/>
                </a:solidFill>
              </a:rPr>
              <a:t> </a:t>
            </a:r>
            <a:r>
              <a:rPr lang="en-US" sz="4000" dirty="0" err="1">
                <a:solidFill>
                  <a:srgbClr val="7F7F7F"/>
                </a:solidFill>
              </a:rPr>
              <a:t>SuperCDMS</a:t>
            </a:r>
            <a:r>
              <a:rPr lang="en-US" sz="4000" dirty="0">
                <a:solidFill>
                  <a:srgbClr val="7F7F7F"/>
                </a:solidFill>
              </a:rPr>
              <a:t> at Fermilab</a:t>
            </a:r>
          </a:p>
        </p:txBody>
      </p:sp>
      <p:sp>
        <p:nvSpPr>
          <p:cNvPr id="9" name="TextBox 8"/>
          <p:cNvSpPr txBox="1"/>
          <p:nvPr/>
        </p:nvSpPr>
        <p:spPr>
          <a:xfrm>
            <a:off x="4401398" y="1372667"/>
            <a:ext cx="2151802" cy="654986"/>
          </a:xfrm>
          <a:prstGeom prst="rect">
            <a:avLst/>
          </a:prstGeom>
          <a:noFill/>
        </p:spPr>
        <p:txBody>
          <a:bodyPr wrap="square" lIns="91373" tIns="45687" rIns="91373" bIns="45687" rtlCol="0">
            <a:spAutoFit/>
          </a:bodyPr>
          <a:lstStyle/>
          <a:p>
            <a:pPr fontAlgn="auto">
              <a:spcBef>
                <a:spcPts val="0"/>
              </a:spcBef>
              <a:spcAft>
                <a:spcPts val="0"/>
              </a:spcAft>
            </a:pPr>
            <a:r>
              <a:rPr lang="en-US" sz="1800" dirty="0">
                <a:solidFill>
                  <a:prstClr val="white"/>
                </a:solidFill>
                <a:latin typeface="Calibri"/>
                <a:ea typeface="+mn-ea"/>
                <a:cs typeface="+mn-cs"/>
              </a:rPr>
              <a:t>SNOLAB Ladder Lab </a:t>
            </a:r>
          </a:p>
          <a:p>
            <a:pPr fontAlgn="auto">
              <a:spcBef>
                <a:spcPts val="0"/>
              </a:spcBef>
              <a:spcAft>
                <a:spcPts val="0"/>
              </a:spcAft>
            </a:pPr>
            <a:r>
              <a:rPr lang="en-US" sz="1800" dirty="0">
                <a:solidFill>
                  <a:prstClr val="white"/>
                </a:solidFill>
                <a:latin typeface="Calibri"/>
                <a:ea typeface="+mn-ea"/>
                <a:cs typeface="+mn-cs"/>
              </a:rPr>
              <a:t>“future home”</a:t>
            </a:r>
          </a:p>
        </p:txBody>
      </p:sp>
      <p:pic>
        <p:nvPicPr>
          <p:cNvPr id="12" name="Picture 11"/>
          <p:cNvPicPr>
            <a:picLocks noChangeAspect="1"/>
          </p:cNvPicPr>
          <p:nvPr/>
        </p:nvPicPr>
        <p:blipFill>
          <a:blip r:embed="rId4"/>
          <a:stretch>
            <a:fillRect/>
          </a:stretch>
        </p:blipFill>
        <p:spPr>
          <a:xfrm>
            <a:off x="0" y="1"/>
            <a:ext cx="2145890" cy="1066800"/>
          </a:xfrm>
          <a:prstGeom prst="rect">
            <a:avLst/>
          </a:prstGeom>
        </p:spPr>
      </p:pic>
      <p:pic>
        <p:nvPicPr>
          <p:cNvPr id="13" name="Picture 12"/>
          <p:cNvPicPr>
            <a:picLocks noChangeAspect="1"/>
          </p:cNvPicPr>
          <p:nvPr/>
        </p:nvPicPr>
        <p:blipFill>
          <a:blip r:embed="rId5"/>
          <a:stretch>
            <a:fillRect/>
          </a:stretch>
        </p:blipFill>
        <p:spPr>
          <a:xfrm>
            <a:off x="14" y="1066800"/>
            <a:ext cx="2850229" cy="2598120"/>
          </a:xfrm>
          <a:prstGeom prst="rect">
            <a:avLst/>
          </a:prstGeom>
        </p:spPr>
      </p:pic>
      <p:sp>
        <p:nvSpPr>
          <p:cNvPr id="2" name="TextBox 1"/>
          <p:cNvSpPr txBox="1"/>
          <p:nvPr/>
        </p:nvSpPr>
        <p:spPr>
          <a:xfrm>
            <a:off x="3024396" y="929755"/>
            <a:ext cx="6003106" cy="2342948"/>
          </a:xfrm>
          <a:prstGeom prst="rect">
            <a:avLst/>
          </a:prstGeom>
          <a:noFill/>
        </p:spPr>
        <p:txBody>
          <a:bodyPr wrap="square" lIns="91373" tIns="45687" rIns="91373" bIns="45687" rtlCol="0">
            <a:spAutoFit/>
          </a:bodyPr>
          <a:lstStyle/>
          <a:p>
            <a:pPr marL="285546" indent="-285546" fontAlgn="auto">
              <a:spcBef>
                <a:spcPts val="0"/>
              </a:spcBef>
              <a:spcAft>
                <a:spcPts val="0"/>
              </a:spcAft>
              <a:buFont typeface="Arial"/>
              <a:buChar char="•"/>
            </a:pPr>
            <a:r>
              <a:rPr lang="en-US" sz="1800" dirty="0">
                <a:solidFill>
                  <a:prstClr val="black"/>
                </a:solidFill>
                <a:latin typeface="Calibri"/>
                <a:ea typeface="+mn-ea"/>
                <a:cs typeface="+mn-cs"/>
              </a:rPr>
              <a:t>FNAL continuing 20 years of involvement with </a:t>
            </a:r>
            <a:r>
              <a:rPr lang="en-US" sz="1800" dirty="0" err="1">
                <a:solidFill>
                  <a:prstClr val="black"/>
                </a:solidFill>
                <a:latin typeface="Calibri"/>
                <a:ea typeface="+mn-ea"/>
                <a:cs typeface="+mn-cs"/>
              </a:rPr>
              <a:t>SuperCDMS</a:t>
            </a:r>
            <a:r>
              <a:rPr lang="en-US" sz="1800" dirty="0">
                <a:solidFill>
                  <a:prstClr val="black"/>
                </a:solidFill>
                <a:latin typeface="Calibri"/>
                <a:ea typeface="+mn-ea"/>
                <a:cs typeface="+mn-cs"/>
              </a:rPr>
              <a:t> with major roles in G2 project:</a:t>
            </a:r>
          </a:p>
          <a:p>
            <a:pPr marL="742418" lvl="1" indent="-285546" fontAlgn="auto">
              <a:spcBef>
                <a:spcPts val="0"/>
              </a:spcBef>
              <a:spcAft>
                <a:spcPts val="0"/>
              </a:spcAft>
              <a:buFont typeface="Arial"/>
              <a:buChar char="•"/>
            </a:pPr>
            <a:r>
              <a:rPr lang="en-US" sz="1800" dirty="0">
                <a:solidFill>
                  <a:prstClr val="black"/>
                </a:solidFill>
                <a:latin typeface="Calibri"/>
                <a:ea typeface="+mn-ea"/>
                <a:cs typeface="+mn-cs"/>
              </a:rPr>
              <a:t>Cryogenic design</a:t>
            </a:r>
          </a:p>
          <a:p>
            <a:pPr marL="742418" lvl="1" indent="-285546" fontAlgn="auto">
              <a:spcBef>
                <a:spcPts val="0"/>
              </a:spcBef>
              <a:spcAft>
                <a:spcPts val="0"/>
              </a:spcAft>
              <a:buFont typeface="Arial"/>
              <a:buChar char="•"/>
            </a:pPr>
            <a:r>
              <a:rPr lang="en-US" sz="1800" dirty="0">
                <a:solidFill>
                  <a:prstClr val="black"/>
                </a:solidFill>
                <a:latin typeface="Calibri"/>
                <a:ea typeface="+mn-ea"/>
                <a:cs typeface="+mn-cs"/>
              </a:rPr>
              <a:t>Warm electronics design and fabrication</a:t>
            </a:r>
          </a:p>
          <a:p>
            <a:pPr marL="742418" lvl="1" indent="-285546" fontAlgn="auto">
              <a:spcBef>
                <a:spcPts val="0"/>
              </a:spcBef>
              <a:spcAft>
                <a:spcPts val="0"/>
              </a:spcAft>
              <a:buFont typeface="Arial"/>
              <a:buChar char="•"/>
            </a:pPr>
            <a:r>
              <a:rPr lang="en-US" sz="1800" dirty="0">
                <a:solidFill>
                  <a:prstClr val="black"/>
                </a:solidFill>
                <a:latin typeface="Calibri"/>
                <a:ea typeface="+mn-ea"/>
                <a:cs typeface="+mn-cs"/>
              </a:rPr>
              <a:t>Calibration system design</a:t>
            </a:r>
          </a:p>
          <a:p>
            <a:pPr marL="742418" lvl="1" indent="-285546" fontAlgn="auto">
              <a:spcBef>
                <a:spcPts val="0"/>
              </a:spcBef>
              <a:spcAft>
                <a:spcPts val="0"/>
              </a:spcAft>
              <a:buFont typeface="Arial"/>
              <a:buChar char="•"/>
            </a:pPr>
            <a:r>
              <a:rPr lang="en-US" sz="1800" dirty="0">
                <a:solidFill>
                  <a:prstClr val="black"/>
                </a:solidFill>
                <a:latin typeface="Calibri"/>
                <a:ea typeface="+mn-ea"/>
                <a:cs typeface="+mn-cs"/>
              </a:rPr>
              <a:t>Infrastructure and Integration for whole experiment</a:t>
            </a:r>
          </a:p>
          <a:p>
            <a:pPr marL="285546" indent="-285546" fontAlgn="auto">
              <a:spcBef>
                <a:spcPts val="0"/>
              </a:spcBef>
              <a:spcAft>
                <a:spcPts val="0"/>
              </a:spcAft>
              <a:buFont typeface="Arial"/>
              <a:buChar char="•"/>
            </a:pPr>
            <a:r>
              <a:rPr lang="en-US" sz="1800" dirty="0">
                <a:solidFill>
                  <a:prstClr val="black"/>
                </a:solidFill>
                <a:latin typeface="Calibri"/>
                <a:ea typeface="+mn-ea"/>
                <a:cs typeface="+mn-cs"/>
              </a:rPr>
              <a:t>Lab-G is home-base for </a:t>
            </a:r>
            <a:r>
              <a:rPr lang="en-US" sz="1800" dirty="0" err="1">
                <a:solidFill>
                  <a:prstClr val="black"/>
                </a:solidFill>
                <a:latin typeface="Calibri"/>
                <a:ea typeface="+mn-ea"/>
                <a:cs typeface="+mn-cs"/>
              </a:rPr>
              <a:t>SuperCDMS</a:t>
            </a:r>
            <a:r>
              <a:rPr lang="en-US" sz="1800" dirty="0">
                <a:solidFill>
                  <a:prstClr val="black"/>
                </a:solidFill>
                <a:latin typeface="Calibri"/>
                <a:ea typeface="+mn-ea"/>
                <a:cs typeface="+mn-cs"/>
              </a:rPr>
              <a:t> efforts at FNAL; will commission cryogenic and calibration systems here.</a:t>
            </a:r>
          </a:p>
        </p:txBody>
      </p:sp>
      <p:sp>
        <p:nvSpPr>
          <p:cNvPr id="3" name="TextBox 2"/>
          <p:cNvSpPr txBox="1"/>
          <p:nvPr/>
        </p:nvSpPr>
        <p:spPr>
          <a:xfrm>
            <a:off x="264978" y="341298"/>
            <a:ext cx="1754332" cy="584776"/>
          </a:xfrm>
          <a:prstGeom prst="rect">
            <a:avLst/>
          </a:prstGeom>
          <a:noFill/>
        </p:spPr>
        <p:txBody>
          <a:bodyPr wrap="square" lIns="91373" tIns="45687" rIns="91373" bIns="45687" rtlCol="0">
            <a:spAutoFit/>
          </a:bodyPr>
          <a:lstStyle/>
          <a:p>
            <a:pPr fontAlgn="auto">
              <a:spcBef>
                <a:spcPts val="0"/>
              </a:spcBef>
              <a:spcAft>
                <a:spcPts val="0"/>
              </a:spcAft>
            </a:pPr>
            <a:r>
              <a:rPr lang="en-US" sz="1600" dirty="0">
                <a:solidFill>
                  <a:srgbClr val="FFFF00"/>
                </a:solidFill>
                <a:latin typeface="Calibri"/>
                <a:ea typeface="+mn-ea"/>
                <a:cs typeface="+mn-cs"/>
              </a:rPr>
              <a:t>Detector control and readout card</a:t>
            </a:r>
          </a:p>
        </p:txBody>
      </p:sp>
      <p:sp>
        <p:nvSpPr>
          <p:cNvPr id="14" name="TextBox 13"/>
          <p:cNvSpPr txBox="1"/>
          <p:nvPr/>
        </p:nvSpPr>
        <p:spPr>
          <a:xfrm>
            <a:off x="588987" y="3033227"/>
            <a:ext cx="1754332" cy="584776"/>
          </a:xfrm>
          <a:prstGeom prst="rect">
            <a:avLst/>
          </a:prstGeom>
          <a:noFill/>
        </p:spPr>
        <p:txBody>
          <a:bodyPr wrap="square" lIns="91373" tIns="45687" rIns="91373" bIns="45687" rtlCol="0">
            <a:spAutoFit/>
          </a:bodyPr>
          <a:lstStyle/>
          <a:p>
            <a:pPr fontAlgn="auto">
              <a:spcBef>
                <a:spcPts val="0"/>
              </a:spcBef>
              <a:spcAft>
                <a:spcPts val="0"/>
              </a:spcAft>
            </a:pPr>
            <a:r>
              <a:rPr lang="en-US" sz="1600" dirty="0">
                <a:solidFill>
                  <a:srgbClr val="FFFF00"/>
                </a:solidFill>
                <a:latin typeface="Calibri"/>
                <a:ea typeface="+mn-ea"/>
                <a:cs typeface="+mn-cs"/>
              </a:rPr>
              <a:t>Calibration system prototype at Lab G</a:t>
            </a:r>
          </a:p>
        </p:txBody>
      </p:sp>
      <p:sp>
        <p:nvSpPr>
          <p:cNvPr id="15" name="TextBox 14"/>
          <p:cNvSpPr txBox="1"/>
          <p:nvPr/>
        </p:nvSpPr>
        <p:spPr>
          <a:xfrm>
            <a:off x="588987" y="6113159"/>
            <a:ext cx="2188706" cy="654986"/>
          </a:xfrm>
          <a:prstGeom prst="rect">
            <a:avLst/>
          </a:prstGeom>
          <a:noFill/>
        </p:spPr>
        <p:txBody>
          <a:bodyPr wrap="square" lIns="91373" tIns="45687" rIns="91373" bIns="45687" rtlCol="0">
            <a:spAutoFit/>
          </a:bodyPr>
          <a:lstStyle/>
          <a:p>
            <a:pPr algn="ctr" fontAlgn="auto">
              <a:spcBef>
                <a:spcPts val="0"/>
              </a:spcBef>
              <a:spcAft>
                <a:spcPts val="0"/>
              </a:spcAft>
            </a:pPr>
            <a:r>
              <a:rPr lang="en-US" sz="1800" dirty="0" err="1">
                <a:solidFill>
                  <a:srgbClr val="FF0000"/>
                </a:solidFill>
                <a:latin typeface="Calibri"/>
                <a:ea typeface="+mn-ea"/>
                <a:cs typeface="+mn-cs"/>
              </a:rPr>
              <a:t>SuperCDMS</a:t>
            </a:r>
            <a:r>
              <a:rPr lang="en-US" sz="1800" dirty="0">
                <a:solidFill>
                  <a:srgbClr val="FF0000"/>
                </a:solidFill>
                <a:latin typeface="Calibri"/>
                <a:ea typeface="+mn-ea"/>
                <a:cs typeface="+mn-cs"/>
              </a:rPr>
              <a:t> cleanroom in Lab G</a:t>
            </a:r>
          </a:p>
        </p:txBody>
      </p:sp>
    </p:spTree>
    <p:extLst>
      <p:ext uri="{BB962C8B-B14F-4D97-AF65-F5344CB8AC3E}">
        <p14:creationId xmlns:p14="http://schemas.microsoft.com/office/powerpoint/2010/main" val="29672321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17"/>
          <a:stretch/>
        </p:blipFill>
        <p:spPr>
          <a:xfrm>
            <a:off x="536378" y="2967660"/>
            <a:ext cx="7730067" cy="3890340"/>
          </a:xfrm>
          <a:prstGeom prst="rect">
            <a:avLst/>
          </a:prstGeom>
        </p:spPr>
      </p:pic>
      <p:sp>
        <p:nvSpPr>
          <p:cNvPr id="10" name="Slide Number Placeholder 9"/>
          <p:cNvSpPr>
            <a:spLocks noGrp="1"/>
          </p:cNvSpPr>
          <p:nvPr>
            <p:ph type="sldNum" sz="quarter" idx="12"/>
          </p:nvPr>
        </p:nvSpPr>
        <p:spPr/>
        <p:txBody>
          <a:bodyPr/>
          <a:lstStyle/>
          <a:p>
            <a:pPr>
              <a:defRPr/>
            </a:pPr>
            <a:fld id="{6D30D8D5-8F76-844F-A09B-E1DE26A349AB}" type="slidenum">
              <a:rPr lang="en-US" smtClean="0">
                <a:solidFill>
                  <a:prstClr val="black">
                    <a:tint val="75000"/>
                  </a:prstClr>
                </a:solidFill>
                <a:latin typeface="Calibri"/>
              </a:rPr>
              <a:pPr>
                <a:defRPr/>
              </a:pPr>
              <a:t>19</a:t>
            </a:fld>
            <a:endParaRPr lang="en-US">
              <a:solidFill>
                <a:prstClr val="black">
                  <a:tint val="75000"/>
                </a:prstClr>
              </a:solidFill>
              <a:latin typeface="Calibri"/>
            </a:endParaRPr>
          </a:p>
        </p:txBody>
      </p:sp>
      <p:sp>
        <p:nvSpPr>
          <p:cNvPr id="19" name="Rectangle 2"/>
          <p:cNvSpPr txBox="1">
            <a:spLocks noChangeArrowheads="1"/>
          </p:cNvSpPr>
          <p:nvPr/>
        </p:nvSpPr>
        <p:spPr>
          <a:xfrm>
            <a:off x="1237724" y="1"/>
            <a:ext cx="6108543" cy="1066801"/>
          </a:xfrm>
          <a:prstGeom prst="rect">
            <a:avLst/>
          </a:prstGeom>
          <a:ln/>
        </p:spPr>
        <p:txBody>
          <a:bodyPr vert="horz" lIns="91373" tIns="45687" rIns="91373" bIns="45687" rtlCol="0" anchor="ctr">
            <a:norm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fontAlgn="auto">
              <a:spcAft>
                <a:spcPts val="0"/>
              </a:spcAft>
            </a:pPr>
            <a:r>
              <a:rPr lang="en-US" sz="4000" dirty="0">
                <a:solidFill>
                  <a:srgbClr val="7F7F7F"/>
                </a:solidFill>
              </a:rPr>
              <a:t> </a:t>
            </a:r>
            <a:r>
              <a:rPr lang="en-US" sz="4000" dirty="0" err="1">
                <a:solidFill>
                  <a:srgbClr val="7F7F7F"/>
                </a:solidFill>
              </a:rPr>
              <a:t>SuperCDMS</a:t>
            </a:r>
            <a:r>
              <a:rPr lang="en-US" sz="4000" dirty="0">
                <a:solidFill>
                  <a:srgbClr val="7F7F7F"/>
                </a:solidFill>
              </a:rPr>
              <a:t> R&amp;D</a:t>
            </a:r>
          </a:p>
        </p:txBody>
      </p:sp>
      <p:sp>
        <p:nvSpPr>
          <p:cNvPr id="9" name="TextBox 8"/>
          <p:cNvSpPr txBox="1"/>
          <p:nvPr/>
        </p:nvSpPr>
        <p:spPr>
          <a:xfrm>
            <a:off x="4401398" y="1372667"/>
            <a:ext cx="2151802" cy="654986"/>
          </a:xfrm>
          <a:prstGeom prst="rect">
            <a:avLst/>
          </a:prstGeom>
          <a:noFill/>
        </p:spPr>
        <p:txBody>
          <a:bodyPr wrap="square" lIns="91373" tIns="45687" rIns="91373" bIns="45687" rtlCol="0">
            <a:spAutoFit/>
          </a:bodyPr>
          <a:lstStyle/>
          <a:p>
            <a:pPr fontAlgn="auto">
              <a:spcBef>
                <a:spcPts val="0"/>
              </a:spcBef>
              <a:spcAft>
                <a:spcPts val="0"/>
              </a:spcAft>
            </a:pPr>
            <a:r>
              <a:rPr lang="en-US" sz="1800" dirty="0">
                <a:solidFill>
                  <a:prstClr val="white"/>
                </a:solidFill>
                <a:latin typeface="Calibri"/>
                <a:ea typeface="+mn-ea"/>
                <a:cs typeface="+mn-cs"/>
              </a:rPr>
              <a:t>SNOLAB Ladder Lab </a:t>
            </a:r>
          </a:p>
          <a:p>
            <a:pPr fontAlgn="auto">
              <a:spcBef>
                <a:spcPts val="0"/>
              </a:spcBef>
              <a:spcAft>
                <a:spcPts val="0"/>
              </a:spcAft>
            </a:pPr>
            <a:r>
              <a:rPr lang="en-US" sz="1800" dirty="0">
                <a:solidFill>
                  <a:prstClr val="white"/>
                </a:solidFill>
                <a:latin typeface="Calibri"/>
                <a:ea typeface="+mn-ea"/>
                <a:cs typeface="+mn-cs"/>
              </a:rPr>
              <a:t>“future home”</a:t>
            </a:r>
          </a:p>
        </p:txBody>
      </p:sp>
      <p:sp>
        <p:nvSpPr>
          <p:cNvPr id="17" name="Rectangle 16"/>
          <p:cNvSpPr/>
          <p:nvPr/>
        </p:nvSpPr>
        <p:spPr>
          <a:xfrm>
            <a:off x="296998" y="926391"/>
            <a:ext cx="8389802" cy="2185214"/>
          </a:xfrm>
          <a:prstGeom prst="rect">
            <a:avLst/>
          </a:prstGeom>
        </p:spPr>
        <p:txBody>
          <a:bodyPr wrap="square" lIns="91373" tIns="45687" rIns="91373" bIns="45687">
            <a:spAutoFit/>
          </a:bodyPr>
          <a:lstStyle/>
          <a:p>
            <a:pPr fontAlgn="auto">
              <a:spcBef>
                <a:spcPts val="0"/>
              </a:spcBef>
              <a:spcAft>
                <a:spcPts val="0"/>
              </a:spcAft>
            </a:pPr>
            <a:r>
              <a:rPr lang="en-US" dirty="0" smtClean="0">
                <a:solidFill>
                  <a:prstClr val="black"/>
                </a:solidFill>
                <a:latin typeface="Calibri"/>
                <a:ea typeface="+mn-ea"/>
                <a:cs typeface="+mn-cs"/>
              </a:rPr>
              <a:t>Northwestern cryogenic testing facility (NEXUS) to be installed in MINOS near detector hall: </a:t>
            </a:r>
            <a:endParaRPr lang="en-US" dirty="0">
              <a:solidFill>
                <a:prstClr val="black"/>
              </a:solidFill>
              <a:latin typeface="Calibri"/>
              <a:ea typeface="+mn-ea"/>
              <a:cs typeface="+mn-cs"/>
            </a:endParaRPr>
          </a:p>
          <a:p>
            <a:pPr marL="799526" lvl="1" indent="-342657" fontAlgn="auto">
              <a:spcBef>
                <a:spcPts val="0"/>
              </a:spcBef>
              <a:spcAft>
                <a:spcPts val="0"/>
              </a:spcAft>
              <a:buFontTx/>
              <a:buChar char="-"/>
            </a:pPr>
            <a:r>
              <a:rPr lang="en-US" sz="1800" i="1" dirty="0">
                <a:solidFill>
                  <a:prstClr val="black"/>
                </a:solidFill>
                <a:latin typeface="Calibri"/>
                <a:ea typeface="+mn-ea"/>
                <a:cs typeface="+mn-cs"/>
              </a:rPr>
              <a:t>Allows low background testing of “beyond G2” detectors</a:t>
            </a:r>
          </a:p>
          <a:p>
            <a:pPr marL="799526" lvl="1" indent="-342657" fontAlgn="auto">
              <a:spcBef>
                <a:spcPts val="0"/>
              </a:spcBef>
              <a:spcAft>
                <a:spcPts val="0"/>
              </a:spcAft>
              <a:buFontTx/>
              <a:buChar char="-"/>
            </a:pPr>
            <a:r>
              <a:rPr lang="en-US" sz="1800" i="1" dirty="0">
                <a:solidFill>
                  <a:prstClr val="black"/>
                </a:solidFill>
                <a:latin typeface="Calibri"/>
                <a:ea typeface="+mn-ea"/>
                <a:cs typeface="+mn-cs"/>
              </a:rPr>
              <a:t>Installation to take place this summer </a:t>
            </a:r>
          </a:p>
          <a:p>
            <a:pPr marL="799526" lvl="1" indent="-342657" fontAlgn="auto">
              <a:spcBef>
                <a:spcPts val="0"/>
              </a:spcBef>
              <a:spcAft>
                <a:spcPts val="0"/>
              </a:spcAft>
              <a:buFontTx/>
              <a:buChar char="-"/>
            </a:pPr>
            <a:r>
              <a:rPr lang="en-US" sz="1800" i="1" dirty="0">
                <a:solidFill>
                  <a:prstClr val="black"/>
                </a:solidFill>
                <a:latin typeface="Calibri"/>
                <a:ea typeface="+mn-ea"/>
                <a:cs typeface="+mn-cs"/>
              </a:rPr>
              <a:t>Developed in collaboration with FNAL </a:t>
            </a:r>
            <a:r>
              <a:rPr lang="en-US" sz="1800" i="1" dirty="0" err="1">
                <a:solidFill>
                  <a:prstClr val="black"/>
                </a:solidFill>
                <a:latin typeface="Calibri"/>
                <a:ea typeface="+mn-ea"/>
                <a:cs typeface="+mn-cs"/>
              </a:rPr>
              <a:t>SuperCDMS</a:t>
            </a:r>
            <a:r>
              <a:rPr lang="en-US" sz="1800" i="1" dirty="0">
                <a:solidFill>
                  <a:prstClr val="black"/>
                </a:solidFill>
                <a:latin typeface="Calibri"/>
                <a:ea typeface="+mn-ea"/>
                <a:cs typeface="+mn-cs"/>
              </a:rPr>
              <a:t> group and with support from FNAL detector R&amp;D funds</a:t>
            </a:r>
          </a:p>
          <a:p>
            <a:pPr lvl="1" fontAlgn="auto">
              <a:spcBef>
                <a:spcPts val="0"/>
              </a:spcBef>
              <a:spcAft>
                <a:spcPts val="0"/>
              </a:spcAft>
            </a:pPr>
            <a:endParaRPr lang="en-US" sz="1600" dirty="0">
              <a:solidFill>
                <a:srgbClr val="FF0000"/>
              </a:solidFill>
              <a:latin typeface="Calibri"/>
              <a:ea typeface="+mn-ea"/>
              <a:cs typeface="+mn-cs"/>
            </a:endParaRPr>
          </a:p>
        </p:txBody>
      </p:sp>
    </p:spTree>
    <p:extLst>
      <p:ext uri="{BB962C8B-B14F-4D97-AF65-F5344CB8AC3E}">
        <p14:creationId xmlns:p14="http://schemas.microsoft.com/office/powerpoint/2010/main" val="40635561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2290E55-56A8-B442-AED1-5FC78D0B465E}"/>
              </a:ext>
            </a:extLst>
          </p:cNvPr>
          <p:cNvSpPr>
            <a:spLocks noGrp="1"/>
          </p:cNvSpPr>
          <p:nvPr>
            <p:ph idx="1"/>
          </p:nvPr>
        </p:nvSpPr>
        <p:spPr>
          <a:xfrm>
            <a:off x="669593" y="991066"/>
            <a:ext cx="7869290" cy="5059363"/>
          </a:xfrm>
        </p:spPr>
        <p:txBody>
          <a:bodyPr/>
          <a:lstStyle/>
          <a:p>
            <a:r>
              <a:rPr lang="en-US" sz="2000" dirty="0"/>
              <a:t>The lab </a:t>
            </a:r>
            <a:r>
              <a:rPr lang="en-US" sz="2000" dirty="0"/>
              <a:t>is undertaking a </a:t>
            </a:r>
            <a:r>
              <a:rPr lang="en-US" sz="2000" dirty="0"/>
              <a:t>3-phase strategic </a:t>
            </a:r>
            <a:r>
              <a:rPr lang="en-US" sz="2000" dirty="0"/>
              <a:t>planning process on its Cosmic Frontier (CF) program </a:t>
            </a:r>
            <a:r>
              <a:rPr lang="en-US" sz="2000" dirty="0"/>
              <a:t>this year:</a:t>
            </a:r>
          </a:p>
          <a:p>
            <a:pPr lvl="1"/>
            <a:r>
              <a:rPr lang="en-US" sz="1800" dirty="0">
                <a:solidFill>
                  <a:srgbClr val="004C97"/>
                </a:solidFill>
              </a:rPr>
              <a:t>Phase </a:t>
            </a:r>
            <a:r>
              <a:rPr lang="en-US" sz="1800" dirty="0">
                <a:solidFill>
                  <a:srgbClr val="004C97"/>
                </a:solidFill>
              </a:rPr>
              <a:t>1: identify the critical, unique capabilities that the laboratory must preserve for the health of the OHEP </a:t>
            </a:r>
            <a:r>
              <a:rPr lang="en-US" sz="1800" dirty="0">
                <a:solidFill>
                  <a:srgbClr val="004C97"/>
                </a:solidFill>
              </a:rPr>
              <a:t>CF </a:t>
            </a:r>
            <a:r>
              <a:rPr lang="en-US" sz="1800" dirty="0">
                <a:solidFill>
                  <a:srgbClr val="004C97"/>
                </a:solidFill>
              </a:rPr>
              <a:t>program; </a:t>
            </a:r>
          </a:p>
          <a:p>
            <a:pPr lvl="1"/>
            <a:r>
              <a:rPr lang="en-US" sz="1800" dirty="0">
                <a:solidFill>
                  <a:srgbClr val="004C97"/>
                </a:solidFill>
              </a:rPr>
              <a:t>Phase 2: identify the major </a:t>
            </a:r>
            <a:r>
              <a:rPr lang="en-US" sz="1800" dirty="0">
                <a:solidFill>
                  <a:srgbClr val="004C97"/>
                </a:solidFill>
              </a:rPr>
              <a:t>CF </a:t>
            </a:r>
            <a:r>
              <a:rPr lang="en-US" sz="1800" dirty="0">
                <a:solidFill>
                  <a:srgbClr val="004C97"/>
                </a:solidFill>
              </a:rPr>
              <a:t>activities that the lab should pursue over the next 5-10 years, that build upon these capabilities and that align with OHEP priorities; </a:t>
            </a:r>
          </a:p>
          <a:p>
            <a:pPr lvl="1"/>
            <a:r>
              <a:rPr lang="en-US" sz="1800" dirty="0">
                <a:solidFill>
                  <a:srgbClr val="004C97"/>
                </a:solidFill>
              </a:rPr>
              <a:t>Phase 3: put in place a sensible program for redirection of effort from </a:t>
            </a:r>
            <a:r>
              <a:rPr lang="en-US" sz="1800" dirty="0">
                <a:solidFill>
                  <a:srgbClr val="004C97"/>
                </a:solidFill>
              </a:rPr>
              <a:t>CF </a:t>
            </a:r>
            <a:r>
              <a:rPr lang="en-US" sz="1800" dirty="0">
                <a:solidFill>
                  <a:srgbClr val="004C97"/>
                </a:solidFill>
              </a:rPr>
              <a:t>activities not deemed essential in the first two phases of the planning process. </a:t>
            </a:r>
          </a:p>
          <a:p>
            <a:r>
              <a:rPr lang="en-US" sz="2000" dirty="0"/>
              <a:t>This </a:t>
            </a:r>
            <a:r>
              <a:rPr lang="en-US" sz="2000" dirty="0"/>
              <a:t>process, which OHEP has endorsed, will address </a:t>
            </a:r>
            <a:r>
              <a:rPr lang="en-US" sz="2000" dirty="0"/>
              <a:t>and respond to </a:t>
            </a:r>
            <a:r>
              <a:rPr lang="en-US" sz="2000" dirty="0"/>
              <a:t>the optimization guidance </a:t>
            </a:r>
            <a:r>
              <a:rPr lang="en-US" sz="2000" dirty="0"/>
              <a:t>received </a:t>
            </a:r>
            <a:r>
              <a:rPr lang="en-US" sz="2000" dirty="0"/>
              <a:t>last Fall from DOE.  </a:t>
            </a:r>
          </a:p>
          <a:p>
            <a:r>
              <a:rPr lang="en-US" sz="2000" dirty="0"/>
              <a:t>The Fermilab cosmic planning optimization white paper constitutes </a:t>
            </a:r>
            <a:r>
              <a:rPr lang="en-US" sz="2000" dirty="0"/>
              <a:t>our initial Phase 1 </a:t>
            </a:r>
            <a:r>
              <a:rPr lang="en-US" sz="2000" dirty="0"/>
              <a:t>plan. </a:t>
            </a:r>
          </a:p>
          <a:p>
            <a:r>
              <a:rPr lang="en-US" sz="2000" dirty="0"/>
              <a:t>For scale, Cosmic program currently comprises ~4% of the lab budget.</a:t>
            </a:r>
            <a:endParaRPr lang="en-US" sz="2000" dirty="0"/>
          </a:p>
          <a:p>
            <a:pPr marL="0" indent="0">
              <a:buNone/>
            </a:pPr>
            <a:endParaRPr lang="en-US" dirty="0"/>
          </a:p>
        </p:txBody>
      </p:sp>
      <p:sp>
        <p:nvSpPr>
          <p:cNvPr id="3" name="Title 2">
            <a:extLst>
              <a:ext uri="{FF2B5EF4-FFF2-40B4-BE49-F238E27FC236}">
                <a16:creationId xmlns:a16="http://schemas.microsoft.com/office/drawing/2014/main" xmlns="" id="{35AC0738-AB9E-D849-83CC-EFA847C8BF82}"/>
              </a:ext>
            </a:extLst>
          </p:cNvPr>
          <p:cNvSpPr>
            <a:spLocks noGrp="1"/>
          </p:cNvSpPr>
          <p:nvPr>
            <p:ph type="title"/>
          </p:nvPr>
        </p:nvSpPr>
        <p:spPr/>
        <p:txBody>
          <a:bodyPr/>
          <a:lstStyle/>
          <a:p>
            <a:r>
              <a:rPr lang="en-US" dirty="0"/>
              <a:t> </a:t>
            </a:r>
            <a:r>
              <a:rPr lang="en-US" dirty="0" smtClean="0"/>
              <a:t>FNAL Cosmic Planning</a:t>
            </a:r>
            <a:endParaRPr lang="en-US" dirty="0"/>
          </a:p>
        </p:txBody>
      </p:sp>
      <p:sp>
        <p:nvSpPr>
          <p:cNvPr id="4" name="Date Placeholder 3">
            <a:extLst>
              <a:ext uri="{FF2B5EF4-FFF2-40B4-BE49-F238E27FC236}">
                <a16:creationId xmlns:a16="http://schemas.microsoft.com/office/drawing/2014/main" xmlns="" id="{672B2458-46A1-784D-B7D5-3DB6FDD9EE55}"/>
              </a:ext>
            </a:extLst>
          </p:cNvPr>
          <p:cNvSpPr>
            <a:spLocks noGrp="1"/>
          </p:cNvSpPr>
          <p:nvPr>
            <p:ph type="dt" sz="half" idx="2"/>
          </p:nvPr>
        </p:nvSpPr>
        <p:spPr/>
        <p:txBody>
          <a:bodyPr/>
          <a:lstStyle/>
          <a:p>
            <a:pPr>
              <a:defRPr/>
            </a:pPr>
            <a:r>
              <a:rPr lang="en-US" dirty="0"/>
              <a:t>7</a:t>
            </a:r>
            <a:r>
              <a:rPr lang="en-US" dirty="0" smtClean="0"/>
              <a:t>/18/18</a:t>
            </a:r>
            <a:endParaRPr lang="en-US" dirty="0"/>
          </a:p>
        </p:txBody>
      </p:sp>
      <p:sp>
        <p:nvSpPr>
          <p:cNvPr id="5" name="Footer Placeholder 4">
            <a:extLst>
              <a:ext uri="{FF2B5EF4-FFF2-40B4-BE49-F238E27FC236}">
                <a16:creationId xmlns:a16="http://schemas.microsoft.com/office/drawing/2014/main" xmlns="" id="{EA3FD43B-E3C8-C544-AB41-49091BD10443}"/>
              </a:ext>
            </a:extLst>
          </p:cNvPr>
          <p:cNvSpPr>
            <a:spLocks noGrp="1"/>
          </p:cNvSpPr>
          <p:nvPr>
            <p:ph type="ftr" sz="quarter" idx="3"/>
          </p:nvPr>
        </p:nvSpPr>
        <p:spPr/>
        <p:txBody>
          <a:bodyPr/>
          <a:lstStyle/>
          <a:p>
            <a:pPr>
              <a:defRPr/>
            </a:pPr>
            <a:r>
              <a:rPr lang="en-US" dirty="0" smtClean="0"/>
              <a:t>Cosmic Frontier Planning</a:t>
            </a:r>
            <a:endParaRPr lang="en-US" b="1" dirty="0"/>
          </a:p>
        </p:txBody>
      </p:sp>
      <p:sp>
        <p:nvSpPr>
          <p:cNvPr id="6" name="Slide Number Placeholder 5">
            <a:extLst>
              <a:ext uri="{FF2B5EF4-FFF2-40B4-BE49-F238E27FC236}">
                <a16:creationId xmlns:a16="http://schemas.microsoft.com/office/drawing/2014/main" xmlns="" id="{7278536B-C7A7-C349-B950-A97245CFFDE7}"/>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47704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42104" y="723345"/>
            <a:ext cx="7803717" cy="403036"/>
          </a:xfrm>
        </p:spPr>
        <p:txBody>
          <a:bodyPr/>
          <a:lstStyle/>
          <a:p>
            <a:r>
              <a:rPr lang="en-US" dirty="0"/>
              <a:t>Flagship DOE dark matter direct detection experiment</a:t>
            </a:r>
          </a:p>
          <a:p>
            <a:r>
              <a:rPr lang="en-US" dirty="0"/>
              <a:t>Completed CD3 in February 2017</a:t>
            </a:r>
          </a:p>
          <a:p>
            <a:pPr lvl="1"/>
            <a:r>
              <a:rPr lang="en-US" dirty="0"/>
              <a:t>First physics run April 2020</a:t>
            </a:r>
          </a:p>
          <a:p>
            <a:pPr marL="0" indent="0">
              <a:buNone/>
            </a:pPr>
            <a:endParaRPr lang="en-US" baseline="30000" dirty="0"/>
          </a:p>
        </p:txBody>
      </p:sp>
      <p:sp>
        <p:nvSpPr>
          <p:cNvPr id="7" name="Title 6"/>
          <p:cNvSpPr>
            <a:spLocks noGrp="1"/>
          </p:cNvSpPr>
          <p:nvPr>
            <p:ph type="title"/>
          </p:nvPr>
        </p:nvSpPr>
        <p:spPr/>
        <p:txBody>
          <a:bodyPr/>
          <a:lstStyle/>
          <a:p>
            <a:r>
              <a:rPr lang="en-US" dirty="0"/>
              <a:t>LZ</a:t>
            </a:r>
          </a:p>
        </p:txBody>
      </p:sp>
      <p:sp>
        <p:nvSpPr>
          <p:cNvPr id="3" name="Date Placeholder 2"/>
          <p:cNvSpPr>
            <a:spLocks noGrp="1"/>
          </p:cNvSpPr>
          <p:nvPr>
            <p:ph type="dt" sz="half" idx="2"/>
          </p:nvPr>
        </p:nvSpPr>
        <p:spPr/>
        <p:txBody>
          <a:bodyPr/>
          <a:lstStyle/>
          <a:p>
            <a:pPr>
              <a:defRPr/>
            </a:pPr>
            <a:r>
              <a:rPr lang="en-US"/>
              <a:t>7/26/16</a:t>
            </a:r>
            <a:endParaRPr lang="en-US"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a:pPr>
                <a:defRPr/>
              </a:pPr>
              <a:t>20</a:t>
            </a:fld>
            <a:endParaRPr lang="en-US" dirty="0"/>
          </a:p>
        </p:txBody>
      </p:sp>
      <p:sp>
        <p:nvSpPr>
          <p:cNvPr id="8" name="Footer Placeholder 4"/>
          <p:cNvSpPr>
            <a:spLocks noGrp="1"/>
          </p:cNvSpPr>
          <p:nvPr>
            <p:ph type="ftr" sz="quarter" idx="3"/>
          </p:nvPr>
        </p:nvSpPr>
        <p:spPr>
          <a:xfrm>
            <a:off x="1530604" y="6504227"/>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H. Lippincott and L. Hsu | Dark Matter at Fermilab</a:t>
            </a:r>
            <a:endParaRPr lang="en-US" b="1" dirty="0"/>
          </a:p>
        </p:txBody>
      </p:sp>
      <p:sp>
        <p:nvSpPr>
          <p:cNvPr id="2" name="AutoShape 2" descr="Z_main_assy_tdr_thumbnail.JPG"/>
          <p:cNvSpPr>
            <a:spLocks noChangeAspect="1" noChangeArrowheads="1"/>
          </p:cNvSpPr>
          <p:nvPr/>
        </p:nvSpPr>
        <p:spPr bwMode="auto">
          <a:xfrm>
            <a:off x="0" y="14"/>
            <a:ext cx="2990850" cy="1819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73" tIns="45687" rIns="91373" bIns="45687" numCol="1" anchor="t" anchorCtr="0" compatLnSpc="1">
            <a:prstTxWarp prst="textNoShape">
              <a:avLst/>
            </a:prstTxWarp>
          </a:bodyPr>
          <a:lstStyle/>
          <a:p>
            <a:endParaRPr lang="en-US">
              <a:solidFill>
                <a:srgbClr val="003087"/>
              </a:solidFill>
            </a:endParaRPr>
          </a:p>
        </p:txBody>
      </p:sp>
      <p:sp>
        <p:nvSpPr>
          <p:cNvPr id="10" name="Content Placeholder 5"/>
          <p:cNvSpPr txBox="1">
            <a:spLocks/>
          </p:cNvSpPr>
          <p:nvPr/>
        </p:nvSpPr>
        <p:spPr>
          <a:xfrm>
            <a:off x="142104" y="1984903"/>
            <a:ext cx="4773074" cy="305420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Construction ramping up rapidly</a:t>
            </a:r>
          </a:p>
          <a:p>
            <a:pPr lvl="1"/>
            <a:r>
              <a:rPr lang="en-US" dirty="0"/>
              <a:t>Cryostat being leak checked at SURF this July (first big piece) </a:t>
            </a:r>
          </a:p>
          <a:p>
            <a:r>
              <a:rPr lang="en-US" dirty="0"/>
              <a:t>FNAL responsibilities</a:t>
            </a:r>
          </a:p>
          <a:p>
            <a:pPr lvl="1"/>
            <a:r>
              <a:rPr lang="en-US" dirty="0"/>
              <a:t>Control system for cryogenic and xenon handling</a:t>
            </a:r>
            <a:endParaRPr lang="en-US" sz="2000" dirty="0"/>
          </a:p>
          <a:p>
            <a:pPr lvl="2"/>
            <a:r>
              <a:rPr lang="en-US" dirty="0"/>
              <a:t>Including xenon recovery</a:t>
            </a:r>
          </a:p>
        </p:txBody>
      </p:sp>
      <p:pic>
        <p:nvPicPr>
          <p:cNvPr id="12" name="image1.png"/>
          <p:cNvPicPr/>
          <p:nvPr/>
        </p:nvPicPr>
        <p:blipFill>
          <a:blip r:embed="rId2">
            <a:extLst/>
          </a:blip>
          <a:stretch>
            <a:fillRect/>
          </a:stretch>
        </p:blipFill>
        <p:spPr>
          <a:xfrm>
            <a:off x="8221730" y="0"/>
            <a:ext cx="820144" cy="1465300"/>
          </a:xfrm>
          <a:prstGeom prst="rect">
            <a:avLst/>
          </a:prstGeom>
          <a:ln w="12700">
            <a:miter lim="400000"/>
          </a:ln>
        </p:spPr>
      </p:pic>
      <p:pic>
        <p:nvPicPr>
          <p:cNvPr id="11" name="Picture 10">
            <a:extLst>
              <a:ext uri="{FF2B5EF4-FFF2-40B4-BE49-F238E27FC236}">
                <a16:creationId xmlns="" xmlns:a16="http://schemas.microsoft.com/office/drawing/2014/main" id="{A502E7FD-F5F2-C94B-AC4B-DFEF53A484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028"/>
          <a:stretch/>
        </p:blipFill>
        <p:spPr>
          <a:xfrm rot="10800000">
            <a:off x="4855016" y="1630914"/>
            <a:ext cx="4120575" cy="2811434"/>
          </a:xfrm>
          <a:prstGeom prst="rect">
            <a:avLst/>
          </a:prstGeom>
        </p:spPr>
      </p:pic>
      <p:sp>
        <p:nvSpPr>
          <p:cNvPr id="13" name="TextBox 12">
            <a:extLst>
              <a:ext uri="{FF2B5EF4-FFF2-40B4-BE49-F238E27FC236}">
                <a16:creationId xmlns="" xmlns:a16="http://schemas.microsoft.com/office/drawing/2014/main" id="{48C4F017-B9A5-6C40-A32C-C406B951EB78}"/>
              </a:ext>
            </a:extLst>
          </p:cNvPr>
          <p:cNvSpPr txBox="1"/>
          <p:nvPr/>
        </p:nvSpPr>
        <p:spPr>
          <a:xfrm>
            <a:off x="5254193" y="4125615"/>
            <a:ext cx="3442544" cy="461665"/>
          </a:xfrm>
          <a:prstGeom prst="rect">
            <a:avLst/>
          </a:prstGeom>
          <a:solidFill>
            <a:srgbClr val="FFFF00"/>
          </a:solidFill>
        </p:spPr>
        <p:txBody>
          <a:bodyPr wrap="square" lIns="91373" tIns="45687" rIns="91373" bIns="45687" rtlCol="0">
            <a:spAutoFit/>
          </a:bodyPr>
          <a:lstStyle/>
          <a:p>
            <a:r>
              <a:rPr lang="en-US" dirty="0">
                <a:solidFill>
                  <a:srgbClr val="003087"/>
                </a:solidFill>
              </a:rPr>
              <a:t>Control Hardware at FNAL</a:t>
            </a:r>
          </a:p>
        </p:txBody>
      </p:sp>
      <p:sp>
        <p:nvSpPr>
          <p:cNvPr id="14" name="Content Placeholder 5">
            <a:extLst>
              <a:ext uri="{FF2B5EF4-FFF2-40B4-BE49-F238E27FC236}">
                <a16:creationId xmlns="" xmlns:a16="http://schemas.microsoft.com/office/drawing/2014/main" id="{E9EF1C15-8E3C-B649-A110-2BF08FA70353}"/>
              </a:ext>
            </a:extLst>
          </p:cNvPr>
          <p:cNvSpPr txBox="1">
            <a:spLocks/>
          </p:cNvSpPr>
          <p:nvPr/>
        </p:nvSpPr>
        <p:spPr>
          <a:xfrm>
            <a:off x="142104" y="4662273"/>
            <a:ext cx="8773296" cy="133529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err="1"/>
              <a:t>LXe</a:t>
            </a:r>
            <a:r>
              <a:rPr lang="en-US" dirty="0"/>
              <a:t> circulation tower – key heat exchanging element in the purification system </a:t>
            </a:r>
          </a:p>
          <a:p>
            <a:pPr lvl="1"/>
            <a:r>
              <a:rPr lang="en-US" dirty="0" err="1"/>
              <a:t>Xe</a:t>
            </a:r>
            <a:r>
              <a:rPr lang="en-US" dirty="0"/>
              <a:t> Skin veto system – initial construction August 2018</a:t>
            </a:r>
          </a:p>
          <a:p>
            <a:pPr lvl="1"/>
            <a:r>
              <a:rPr lang="en-US" dirty="0"/>
              <a:t>Safety – ODH analyses, oversight</a:t>
            </a:r>
          </a:p>
        </p:txBody>
      </p:sp>
    </p:spTree>
    <p:extLst>
      <p:ext uri="{BB962C8B-B14F-4D97-AF65-F5344CB8AC3E}">
        <p14:creationId xmlns:p14="http://schemas.microsoft.com/office/powerpoint/2010/main" val="16200703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42104" y="2562968"/>
            <a:ext cx="8087496" cy="3412411"/>
          </a:xfrm>
        </p:spPr>
        <p:txBody>
          <a:bodyPr/>
          <a:lstStyle/>
          <a:p>
            <a:r>
              <a:rPr lang="en-US" dirty="0"/>
              <a:t>First physics paper on sensitivity of LZ</a:t>
            </a:r>
          </a:p>
          <a:p>
            <a:pPr lvl="1"/>
            <a:r>
              <a:rPr lang="en-US" dirty="0"/>
              <a:t>Led by </a:t>
            </a:r>
            <a:r>
              <a:rPr lang="en-US" b="1" dirty="0"/>
              <a:t>H. Lippincott</a:t>
            </a:r>
            <a:r>
              <a:rPr lang="en-US" dirty="0"/>
              <a:t> as first LZ Physics Coordinator from 2016 to early 2018</a:t>
            </a:r>
          </a:p>
          <a:p>
            <a:r>
              <a:rPr lang="en-US" dirty="0"/>
              <a:t>Commissioning and verification coordinated by </a:t>
            </a:r>
            <a:r>
              <a:rPr lang="en-US" b="1" dirty="0"/>
              <a:t>E. Dahl </a:t>
            </a:r>
            <a:r>
              <a:rPr lang="en-US" dirty="0"/>
              <a:t>(joint FNAL with Northwestern) as Instrument Scientist, </a:t>
            </a:r>
            <a:endParaRPr lang="en-US" b="1" dirty="0"/>
          </a:p>
          <a:p>
            <a:r>
              <a:rPr lang="en-US" dirty="0"/>
              <a:t>Second Mock Data Challenge in full swing, with postdoc </a:t>
            </a:r>
            <a:r>
              <a:rPr lang="en-US" b="1" i="1" dirty="0"/>
              <a:t>A. Cottle </a:t>
            </a:r>
            <a:r>
              <a:rPr lang="en-US" dirty="0"/>
              <a:t>responsible for delivering high quality simulated data as LZ Simulations Coordinator </a:t>
            </a:r>
          </a:p>
        </p:txBody>
      </p:sp>
      <p:sp>
        <p:nvSpPr>
          <p:cNvPr id="7" name="Title 6"/>
          <p:cNvSpPr>
            <a:spLocks noGrp="1"/>
          </p:cNvSpPr>
          <p:nvPr>
            <p:ph type="title"/>
          </p:nvPr>
        </p:nvSpPr>
        <p:spPr/>
        <p:txBody>
          <a:bodyPr/>
          <a:lstStyle/>
          <a:p>
            <a:r>
              <a:rPr lang="en-US" dirty="0"/>
              <a:t>LZ</a:t>
            </a:r>
          </a:p>
        </p:txBody>
      </p:sp>
      <p:sp>
        <p:nvSpPr>
          <p:cNvPr id="3" name="Date Placeholder 2"/>
          <p:cNvSpPr>
            <a:spLocks noGrp="1"/>
          </p:cNvSpPr>
          <p:nvPr>
            <p:ph type="dt" sz="half" idx="2"/>
          </p:nvPr>
        </p:nvSpPr>
        <p:spPr/>
        <p:txBody>
          <a:bodyPr/>
          <a:lstStyle/>
          <a:p>
            <a:pPr>
              <a:defRPr/>
            </a:pPr>
            <a:r>
              <a:rPr lang="en-US"/>
              <a:t>7/26/16</a:t>
            </a:r>
            <a:endParaRPr lang="en-US"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a:pPr>
                <a:defRPr/>
              </a:pPr>
              <a:t>21</a:t>
            </a:fld>
            <a:endParaRPr lang="en-US" dirty="0"/>
          </a:p>
        </p:txBody>
      </p:sp>
      <p:sp>
        <p:nvSpPr>
          <p:cNvPr id="8" name="Footer Placeholder 4"/>
          <p:cNvSpPr>
            <a:spLocks noGrp="1"/>
          </p:cNvSpPr>
          <p:nvPr>
            <p:ph type="ftr" sz="quarter" idx="3"/>
          </p:nvPr>
        </p:nvSpPr>
        <p:spPr>
          <a:xfrm>
            <a:off x="1530604" y="6504227"/>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H. Lippincott and L. Hsu | Dark Matter at Fermilab</a:t>
            </a:r>
            <a:endParaRPr lang="en-US" b="1" dirty="0"/>
          </a:p>
        </p:txBody>
      </p:sp>
      <p:sp>
        <p:nvSpPr>
          <p:cNvPr id="2" name="AutoShape 2" descr="Z_main_assy_tdr_thumbnail.JPG"/>
          <p:cNvSpPr>
            <a:spLocks noChangeAspect="1" noChangeArrowheads="1"/>
          </p:cNvSpPr>
          <p:nvPr/>
        </p:nvSpPr>
        <p:spPr bwMode="auto">
          <a:xfrm>
            <a:off x="0" y="14"/>
            <a:ext cx="2990850" cy="1819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73" tIns="45687" rIns="91373" bIns="45687" numCol="1" anchor="t" anchorCtr="0" compatLnSpc="1">
            <a:prstTxWarp prst="textNoShape">
              <a:avLst/>
            </a:prstTxWarp>
          </a:bodyPr>
          <a:lstStyle/>
          <a:p>
            <a:endParaRPr lang="en-US">
              <a:solidFill>
                <a:srgbClr val="003087"/>
              </a:solidFill>
            </a:endParaRPr>
          </a:p>
        </p:txBody>
      </p:sp>
      <p:pic>
        <p:nvPicPr>
          <p:cNvPr id="11" name="image1.png"/>
          <p:cNvPicPr/>
          <p:nvPr/>
        </p:nvPicPr>
        <p:blipFill>
          <a:blip r:embed="rId2">
            <a:extLst/>
          </a:blip>
          <a:stretch>
            <a:fillRect/>
          </a:stretch>
        </p:blipFill>
        <p:spPr>
          <a:xfrm>
            <a:off x="8229600" y="0"/>
            <a:ext cx="820144" cy="1465300"/>
          </a:xfrm>
          <a:prstGeom prst="rect">
            <a:avLst/>
          </a:prstGeom>
          <a:ln w="12700">
            <a:miter lim="400000"/>
          </a:ln>
        </p:spPr>
      </p:pic>
      <p:pic>
        <p:nvPicPr>
          <p:cNvPr id="9" name="Picture 8">
            <a:extLst>
              <a:ext uri="{FF2B5EF4-FFF2-40B4-BE49-F238E27FC236}">
                <a16:creationId xmlns="" xmlns:a16="http://schemas.microsoft.com/office/drawing/2014/main" id="{97F73CAE-F583-EE45-93E6-6E23A31AE826}"/>
              </a:ext>
            </a:extLst>
          </p:cNvPr>
          <p:cNvPicPr>
            <a:picLocks noChangeAspect="1"/>
          </p:cNvPicPr>
          <p:nvPr/>
        </p:nvPicPr>
        <p:blipFill>
          <a:blip r:embed="rId3"/>
          <a:stretch>
            <a:fillRect/>
          </a:stretch>
        </p:blipFill>
        <p:spPr>
          <a:xfrm>
            <a:off x="142104" y="1017035"/>
            <a:ext cx="8168081" cy="1145823"/>
          </a:xfrm>
          <a:prstGeom prst="rect">
            <a:avLst/>
          </a:prstGeom>
        </p:spPr>
      </p:pic>
      <p:sp>
        <p:nvSpPr>
          <p:cNvPr id="10" name="TextBox 9">
            <a:extLst>
              <a:ext uri="{FF2B5EF4-FFF2-40B4-BE49-F238E27FC236}">
                <a16:creationId xmlns="" xmlns:a16="http://schemas.microsoft.com/office/drawing/2014/main" id="{9D0782E5-B5D8-CA43-A491-1E3692DFF012}"/>
              </a:ext>
            </a:extLst>
          </p:cNvPr>
          <p:cNvSpPr txBox="1"/>
          <p:nvPr/>
        </p:nvSpPr>
        <p:spPr>
          <a:xfrm>
            <a:off x="6592444" y="2162844"/>
            <a:ext cx="2169685" cy="400110"/>
          </a:xfrm>
          <a:prstGeom prst="rect">
            <a:avLst/>
          </a:prstGeom>
          <a:noFill/>
        </p:spPr>
        <p:txBody>
          <a:bodyPr wrap="square" lIns="91373" tIns="45687" rIns="91373" bIns="45687" rtlCol="0">
            <a:spAutoFit/>
          </a:bodyPr>
          <a:lstStyle/>
          <a:p>
            <a:r>
              <a:rPr lang="en-US" sz="2000" dirty="0">
                <a:solidFill>
                  <a:srgbClr val="003087"/>
                </a:solidFill>
              </a:rPr>
              <a:t>arxiv:1802.06039</a:t>
            </a:r>
          </a:p>
        </p:txBody>
      </p:sp>
    </p:spTree>
    <p:extLst>
      <p:ext uri="{BB962C8B-B14F-4D97-AF65-F5344CB8AC3E}">
        <p14:creationId xmlns:p14="http://schemas.microsoft.com/office/powerpoint/2010/main" val="939332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2290E55-56A8-B442-AED1-5FC78D0B465E}"/>
              </a:ext>
            </a:extLst>
          </p:cNvPr>
          <p:cNvSpPr>
            <a:spLocks noGrp="1"/>
          </p:cNvSpPr>
          <p:nvPr>
            <p:ph idx="1"/>
          </p:nvPr>
        </p:nvSpPr>
        <p:spPr>
          <a:xfrm>
            <a:off x="393372" y="982564"/>
            <a:ext cx="7718404" cy="5059363"/>
          </a:xfrm>
        </p:spPr>
        <p:txBody>
          <a:bodyPr/>
          <a:lstStyle/>
          <a:p>
            <a:r>
              <a:rPr lang="en-US" sz="2000" dirty="0"/>
              <a:t>Feb./March/April: 3 </a:t>
            </a:r>
            <a:r>
              <a:rPr lang="en-US" sz="2000" dirty="0" err="1"/>
              <a:t>Astro</a:t>
            </a:r>
            <a:r>
              <a:rPr lang="en-US" sz="2000" dirty="0"/>
              <a:t> mini-retreats</a:t>
            </a:r>
          </a:p>
          <a:p>
            <a:pPr lvl="1"/>
            <a:r>
              <a:rPr lang="en-US" sz="1800" dirty="0"/>
              <a:t>Focused on 2026+ time-frame</a:t>
            </a:r>
          </a:p>
          <a:p>
            <a:pPr lvl="1"/>
            <a:r>
              <a:rPr lang="en-US" sz="1800" dirty="0"/>
              <a:t>Broad menu of ideas, projects, concepts</a:t>
            </a:r>
          </a:p>
          <a:p>
            <a:pPr lvl="1"/>
            <a:r>
              <a:rPr lang="en-US" sz="1800" dirty="0"/>
              <a:t>Broad discussions of where the field is/might be heading</a:t>
            </a:r>
          </a:p>
          <a:p>
            <a:r>
              <a:rPr lang="en-US" sz="2000" dirty="0"/>
              <a:t>March: Phase 1 Optimization white </a:t>
            </a:r>
            <a:r>
              <a:rPr lang="en-US" sz="2000" dirty="0" smtClean="0"/>
              <a:t>paper to DOE</a:t>
            </a:r>
            <a:endParaRPr lang="en-US" sz="2000" dirty="0"/>
          </a:p>
          <a:p>
            <a:r>
              <a:rPr lang="en-US" sz="2000" dirty="0"/>
              <a:t>April 26: summary </a:t>
            </a:r>
            <a:r>
              <a:rPr lang="en-US" sz="2000" dirty="0" smtClean="0"/>
              <a:t>presentation of mini-retreats </a:t>
            </a:r>
            <a:r>
              <a:rPr lang="en-US" sz="2000" dirty="0"/>
              <a:t>to lab-wide scientist retreat (B. </a:t>
            </a:r>
            <a:r>
              <a:rPr lang="en-US" sz="2000" dirty="0"/>
              <a:t>Benson)</a:t>
            </a:r>
          </a:p>
          <a:p>
            <a:r>
              <a:rPr lang="en-US" sz="2000" dirty="0"/>
              <a:t>June: formed Fermilab Cosmic Planning Steering Group</a:t>
            </a:r>
          </a:p>
          <a:p>
            <a:pPr lvl="1"/>
            <a:r>
              <a:rPr lang="en-US" sz="1800" dirty="0"/>
              <a:t>Dark matter: Lauren Hsu, Hugh Lippincott, Andrew </a:t>
            </a:r>
            <a:r>
              <a:rPr lang="en-US" sz="1800" dirty="0" err="1"/>
              <a:t>Sonnenschein</a:t>
            </a:r>
            <a:endParaRPr lang="en-US" sz="1800" dirty="0"/>
          </a:p>
          <a:p>
            <a:pPr lvl="1"/>
            <a:r>
              <a:rPr lang="en-US" sz="1800" dirty="0"/>
              <a:t>Cosmic Survey science: Alex </a:t>
            </a:r>
            <a:r>
              <a:rPr lang="en-US" sz="1800" dirty="0" err="1"/>
              <a:t>Drlica</a:t>
            </a:r>
            <a:r>
              <a:rPr lang="en-US" sz="1800" dirty="0"/>
              <a:t>-Wagner, Brenna </a:t>
            </a:r>
            <a:r>
              <a:rPr lang="en-US" sz="1800" dirty="0" err="1"/>
              <a:t>Flaugher</a:t>
            </a:r>
            <a:endParaRPr lang="en-US" sz="1800" dirty="0"/>
          </a:p>
          <a:p>
            <a:pPr lvl="1"/>
            <a:r>
              <a:rPr lang="en-US" sz="1800" dirty="0"/>
              <a:t>CMB: Brad Benson</a:t>
            </a:r>
          </a:p>
          <a:p>
            <a:pPr lvl="1"/>
            <a:r>
              <a:rPr lang="en-US" sz="1800" dirty="0"/>
              <a:t>Detector R&amp;D: Juan Estrada</a:t>
            </a:r>
          </a:p>
          <a:p>
            <a:pPr lvl="1"/>
            <a:r>
              <a:rPr lang="en-US" sz="1800" dirty="0"/>
              <a:t>Theory: Dan Hooper</a:t>
            </a:r>
          </a:p>
          <a:p>
            <a:pPr lvl="1"/>
            <a:r>
              <a:rPr lang="en-US" sz="1800" dirty="0"/>
              <a:t>Herder in chief: JF</a:t>
            </a:r>
          </a:p>
          <a:p>
            <a:r>
              <a:rPr lang="en-US" sz="2000" dirty="0"/>
              <a:t>June: 2-day visit from Kathy Turner</a:t>
            </a:r>
          </a:p>
          <a:p>
            <a:pPr lvl="1"/>
            <a:endParaRPr lang="en-US" sz="1800" dirty="0"/>
          </a:p>
          <a:p>
            <a:endParaRPr lang="en-US" sz="2000" dirty="0"/>
          </a:p>
          <a:p>
            <a:endParaRPr lang="en-US" sz="2000" dirty="0"/>
          </a:p>
          <a:p>
            <a:pPr marL="0" indent="0">
              <a:buNone/>
            </a:pPr>
            <a:endParaRPr lang="en-US" dirty="0"/>
          </a:p>
        </p:txBody>
      </p:sp>
      <p:sp>
        <p:nvSpPr>
          <p:cNvPr id="3" name="Title 2">
            <a:extLst>
              <a:ext uri="{FF2B5EF4-FFF2-40B4-BE49-F238E27FC236}">
                <a16:creationId xmlns:a16="http://schemas.microsoft.com/office/drawing/2014/main" xmlns="" id="{35AC0738-AB9E-D849-83CC-EFA847C8BF82}"/>
              </a:ext>
            </a:extLst>
          </p:cNvPr>
          <p:cNvSpPr>
            <a:spLocks noGrp="1"/>
          </p:cNvSpPr>
          <p:nvPr>
            <p:ph type="title"/>
          </p:nvPr>
        </p:nvSpPr>
        <p:spPr/>
        <p:txBody>
          <a:bodyPr/>
          <a:lstStyle/>
          <a:p>
            <a:r>
              <a:rPr lang="en-US" dirty="0"/>
              <a:t> </a:t>
            </a:r>
            <a:r>
              <a:rPr lang="en-US" dirty="0" smtClean="0"/>
              <a:t>Cosmic Planning Process</a:t>
            </a:r>
            <a:endParaRPr lang="en-US" dirty="0"/>
          </a:p>
        </p:txBody>
      </p:sp>
      <p:sp>
        <p:nvSpPr>
          <p:cNvPr id="4" name="Date Placeholder 3">
            <a:extLst>
              <a:ext uri="{FF2B5EF4-FFF2-40B4-BE49-F238E27FC236}">
                <a16:creationId xmlns:a16="http://schemas.microsoft.com/office/drawing/2014/main" xmlns="" id="{672B2458-46A1-784D-B7D5-3DB6FDD9EE55}"/>
              </a:ext>
            </a:extLst>
          </p:cNvPr>
          <p:cNvSpPr>
            <a:spLocks noGrp="1"/>
          </p:cNvSpPr>
          <p:nvPr>
            <p:ph type="dt" sz="half" idx="2"/>
          </p:nvPr>
        </p:nvSpPr>
        <p:spPr/>
        <p:txBody>
          <a:bodyPr/>
          <a:lstStyle/>
          <a:p>
            <a:pPr>
              <a:defRPr/>
            </a:pPr>
            <a:r>
              <a:rPr lang="en-US" dirty="0"/>
              <a:t>7</a:t>
            </a:r>
            <a:r>
              <a:rPr lang="en-US" dirty="0" smtClean="0"/>
              <a:t>/18/18</a:t>
            </a:r>
            <a:endParaRPr lang="en-US" dirty="0"/>
          </a:p>
        </p:txBody>
      </p:sp>
      <p:sp>
        <p:nvSpPr>
          <p:cNvPr id="5" name="Footer Placeholder 4">
            <a:extLst>
              <a:ext uri="{FF2B5EF4-FFF2-40B4-BE49-F238E27FC236}">
                <a16:creationId xmlns:a16="http://schemas.microsoft.com/office/drawing/2014/main" xmlns="" id="{EA3FD43B-E3C8-C544-AB41-49091BD10443}"/>
              </a:ext>
            </a:extLst>
          </p:cNvPr>
          <p:cNvSpPr>
            <a:spLocks noGrp="1"/>
          </p:cNvSpPr>
          <p:nvPr>
            <p:ph type="ftr" sz="quarter" idx="3"/>
          </p:nvPr>
        </p:nvSpPr>
        <p:spPr/>
        <p:txBody>
          <a:bodyPr/>
          <a:lstStyle/>
          <a:p>
            <a:pPr>
              <a:defRPr/>
            </a:pPr>
            <a:r>
              <a:rPr lang="en-US" dirty="0" smtClean="0"/>
              <a:t>Cosmic Frontier Planning</a:t>
            </a:r>
            <a:endParaRPr lang="en-US" b="1" dirty="0"/>
          </a:p>
        </p:txBody>
      </p:sp>
      <p:sp>
        <p:nvSpPr>
          <p:cNvPr id="6" name="Slide Number Placeholder 5">
            <a:extLst>
              <a:ext uri="{FF2B5EF4-FFF2-40B4-BE49-F238E27FC236}">
                <a16:creationId xmlns:a16="http://schemas.microsoft.com/office/drawing/2014/main" xmlns="" id="{7278536B-C7A7-C349-B950-A97245CFFDE7}"/>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7" name="Picture 6" descr="IMG_2895.JP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3886" y="4438573"/>
            <a:ext cx="3225903" cy="2419427"/>
          </a:xfrm>
          <a:prstGeom prst="rect">
            <a:avLst/>
          </a:prstGeom>
        </p:spPr>
      </p:pic>
    </p:spTree>
    <p:extLst>
      <p:ext uri="{BB962C8B-B14F-4D97-AF65-F5344CB8AC3E}">
        <p14:creationId xmlns:p14="http://schemas.microsoft.com/office/powerpoint/2010/main" val="1580327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2290E55-56A8-B442-AED1-5FC78D0B465E}"/>
              </a:ext>
            </a:extLst>
          </p:cNvPr>
          <p:cNvSpPr>
            <a:spLocks noGrp="1"/>
          </p:cNvSpPr>
          <p:nvPr>
            <p:ph idx="1"/>
          </p:nvPr>
        </p:nvSpPr>
        <p:spPr>
          <a:xfrm>
            <a:off x="636588" y="1144685"/>
            <a:ext cx="7718404" cy="5059363"/>
          </a:xfrm>
        </p:spPr>
        <p:txBody>
          <a:bodyPr/>
          <a:lstStyle/>
          <a:p>
            <a:r>
              <a:rPr lang="en-US" sz="2000" dirty="0"/>
              <a:t>Charge: A (well-)written document (10-20 </a:t>
            </a:r>
            <a:r>
              <a:rPr lang="en-US" sz="2000" dirty="0" err="1"/>
              <a:t>pp</a:t>
            </a:r>
            <a:r>
              <a:rPr lang="en-US" sz="2000" dirty="0"/>
              <a:t>) laying out a vision/plan/roadmap for cosmic frontier activities over the next 5-20 years, potentially under different funding scenarios</a:t>
            </a:r>
          </a:p>
          <a:p>
            <a:r>
              <a:rPr lang="en-US" sz="2000" dirty="0"/>
              <a:t>Include not only experiments but theory and the unique roles of the cosmic program at the lab (e.g., connections to the Energy and Intensity Frontiers particularly </a:t>
            </a:r>
            <a:r>
              <a:rPr lang="en-US" sz="2000" dirty="0" err="1"/>
              <a:t>wrt</a:t>
            </a:r>
            <a:r>
              <a:rPr lang="en-US" sz="2000" dirty="0"/>
              <a:t> neutrinos, training of postdocs and students, the future of the Fermilab Center for Particle Astrophysics, </a:t>
            </a:r>
            <a:r>
              <a:rPr lang="en-US" sz="2000" dirty="0" err="1"/>
              <a:t>etc</a:t>
            </a:r>
            <a:r>
              <a:rPr lang="en-US" sz="2000" dirty="0"/>
              <a:t>). </a:t>
            </a:r>
          </a:p>
          <a:p>
            <a:r>
              <a:rPr lang="en-US" sz="2000" dirty="0"/>
              <a:t>Steering group will take the lead but seek input from the Fermilab community and beyond. Group to consider how this will feed into broader planning processes (European PP plan, DOE Cosmic Visions, BRN workshops, Decadal Astronomy, future Snowmass and P5,...)</a:t>
            </a:r>
          </a:p>
          <a:p>
            <a:r>
              <a:rPr lang="en-US" sz="2000" dirty="0"/>
              <a:t>Goal: initial draft by late August, followed by mini-retreat to discuss with larger group. Advanced draft by October.</a:t>
            </a:r>
          </a:p>
          <a:p>
            <a:endParaRPr lang="en-US" sz="2000" dirty="0"/>
          </a:p>
          <a:p>
            <a:endParaRPr lang="en-US" sz="2000" dirty="0"/>
          </a:p>
          <a:p>
            <a:pPr marL="0" indent="0">
              <a:buNone/>
            </a:pPr>
            <a:endParaRPr lang="en-US" dirty="0"/>
          </a:p>
        </p:txBody>
      </p:sp>
      <p:sp>
        <p:nvSpPr>
          <p:cNvPr id="3" name="Title 2">
            <a:extLst>
              <a:ext uri="{FF2B5EF4-FFF2-40B4-BE49-F238E27FC236}">
                <a16:creationId xmlns:a16="http://schemas.microsoft.com/office/drawing/2014/main" xmlns="" id="{35AC0738-AB9E-D849-83CC-EFA847C8BF82}"/>
              </a:ext>
            </a:extLst>
          </p:cNvPr>
          <p:cNvSpPr>
            <a:spLocks noGrp="1"/>
          </p:cNvSpPr>
          <p:nvPr>
            <p:ph type="title"/>
          </p:nvPr>
        </p:nvSpPr>
        <p:spPr/>
        <p:txBody>
          <a:bodyPr/>
          <a:lstStyle/>
          <a:p>
            <a:r>
              <a:rPr lang="en-US" dirty="0"/>
              <a:t> </a:t>
            </a:r>
            <a:r>
              <a:rPr lang="en-US" dirty="0" smtClean="0"/>
              <a:t>Cosmic Planning Steering Group</a:t>
            </a:r>
            <a:endParaRPr lang="en-US" dirty="0"/>
          </a:p>
        </p:txBody>
      </p:sp>
      <p:sp>
        <p:nvSpPr>
          <p:cNvPr id="4" name="Date Placeholder 3">
            <a:extLst>
              <a:ext uri="{FF2B5EF4-FFF2-40B4-BE49-F238E27FC236}">
                <a16:creationId xmlns:a16="http://schemas.microsoft.com/office/drawing/2014/main" xmlns="" id="{672B2458-46A1-784D-B7D5-3DB6FDD9EE55}"/>
              </a:ext>
            </a:extLst>
          </p:cNvPr>
          <p:cNvSpPr>
            <a:spLocks noGrp="1"/>
          </p:cNvSpPr>
          <p:nvPr>
            <p:ph type="dt" sz="half" idx="2"/>
          </p:nvPr>
        </p:nvSpPr>
        <p:spPr/>
        <p:txBody>
          <a:bodyPr/>
          <a:lstStyle/>
          <a:p>
            <a:pPr>
              <a:defRPr/>
            </a:pPr>
            <a:r>
              <a:rPr lang="en-US" dirty="0"/>
              <a:t>7</a:t>
            </a:r>
            <a:r>
              <a:rPr lang="en-US" dirty="0" smtClean="0"/>
              <a:t>/18/18</a:t>
            </a:r>
            <a:endParaRPr lang="en-US" dirty="0"/>
          </a:p>
        </p:txBody>
      </p:sp>
      <p:sp>
        <p:nvSpPr>
          <p:cNvPr id="5" name="Footer Placeholder 4">
            <a:extLst>
              <a:ext uri="{FF2B5EF4-FFF2-40B4-BE49-F238E27FC236}">
                <a16:creationId xmlns:a16="http://schemas.microsoft.com/office/drawing/2014/main" xmlns="" id="{EA3FD43B-E3C8-C544-AB41-49091BD10443}"/>
              </a:ext>
            </a:extLst>
          </p:cNvPr>
          <p:cNvSpPr>
            <a:spLocks noGrp="1"/>
          </p:cNvSpPr>
          <p:nvPr>
            <p:ph type="ftr" sz="quarter" idx="3"/>
          </p:nvPr>
        </p:nvSpPr>
        <p:spPr/>
        <p:txBody>
          <a:bodyPr/>
          <a:lstStyle/>
          <a:p>
            <a:pPr>
              <a:defRPr/>
            </a:pPr>
            <a:r>
              <a:rPr lang="en-US" dirty="0" smtClean="0"/>
              <a:t>Cosmic Frontier Planning</a:t>
            </a:r>
            <a:endParaRPr lang="en-US" b="1" dirty="0"/>
          </a:p>
        </p:txBody>
      </p:sp>
      <p:sp>
        <p:nvSpPr>
          <p:cNvPr id="6" name="Slide Number Placeholder 5">
            <a:extLst>
              <a:ext uri="{FF2B5EF4-FFF2-40B4-BE49-F238E27FC236}">
                <a16:creationId xmlns:a16="http://schemas.microsoft.com/office/drawing/2014/main" xmlns="" id="{7278536B-C7A7-C349-B950-A97245CFFDE7}"/>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31806762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2290E55-56A8-B442-AED1-5FC78D0B465E}"/>
              </a:ext>
            </a:extLst>
          </p:cNvPr>
          <p:cNvSpPr>
            <a:spLocks noGrp="1"/>
          </p:cNvSpPr>
          <p:nvPr>
            <p:ph idx="1"/>
          </p:nvPr>
        </p:nvSpPr>
        <p:spPr>
          <a:xfrm>
            <a:off x="811399" y="1016527"/>
            <a:ext cx="7718404" cy="5059363"/>
          </a:xfrm>
        </p:spPr>
        <p:txBody>
          <a:bodyPr/>
          <a:lstStyle/>
          <a:p>
            <a:r>
              <a:rPr lang="en-US" sz="2000" dirty="0"/>
              <a:t>Multi-pronged Dark Matter program:</a:t>
            </a:r>
          </a:p>
          <a:p>
            <a:pPr lvl="1"/>
            <a:r>
              <a:rPr lang="en-US" sz="1800" dirty="0"/>
              <a:t>Direct detection</a:t>
            </a:r>
          </a:p>
          <a:p>
            <a:pPr lvl="1"/>
            <a:r>
              <a:rPr lang="en-US" sz="1800" dirty="0"/>
              <a:t>Indirect detection</a:t>
            </a:r>
          </a:p>
          <a:p>
            <a:pPr lvl="1"/>
            <a:r>
              <a:rPr lang="en-US" sz="1800" dirty="0"/>
              <a:t>Astrophysical (surveys)</a:t>
            </a:r>
          </a:p>
          <a:p>
            <a:pPr lvl="1"/>
            <a:r>
              <a:rPr lang="en-US" sz="1800" dirty="0" smtClean="0"/>
              <a:t>Collider</a:t>
            </a:r>
            <a:endParaRPr lang="en-US" sz="1800" dirty="0"/>
          </a:p>
          <a:p>
            <a:r>
              <a:rPr lang="en-US" sz="2000" dirty="0"/>
              <a:t>Cosmic Neutrino initiative:</a:t>
            </a:r>
          </a:p>
          <a:p>
            <a:pPr lvl="1"/>
            <a:r>
              <a:rPr lang="en-US" sz="1800" dirty="0"/>
              <a:t>Cosmic surveys</a:t>
            </a:r>
          </a:p>
          <a:p>
            <a:pPr lvl="1"/>
            <a:r>
              <a:rPr lang="en-US" sz="1800" dirty="0"/>
              <a:t>CMB (3G</a:t>
            </a:r>
            <a:r>
              <a:rPr lang="en-US" sz="1800" dirty="0">
                <a:sym typeface="Wingdings"/>
              </a:rPr>
              <a:t>S4)</a:t>
            </a:r>
            <a:endParaRPr lang="en-US" sz="1800" dirty="0"/>
          </a:p>
          <a:p>
            <a:pPr lvl="1"/>
            <a:r>
              <a:rPr lang="en-US" sz="1800" dirty="0" smtClean="0"/>
              <a:t>Theory/simulations</a:t>
            </a:r>
            <a:endParaRPr lang="en-US" sz="1800" dirty="0"/>
          </a:p>
          <a:p>
            <a:pPr lvl="1"/>
            <a:r>
              <a:rPr lang="en-US" sz="1800" dirty="0"/>
              <a:t>Connections to/synergy with long-baseline program</a:t>
            </a:r>
          </a:p>
          <a:p>
            <a:pPr lvl="1"/>
            <a:r>
              <a:rPr lang="en-US" sz="1800" dirty="0"/>
              <a:t>Cosmic/</a:t>
            </a:r>
            <a:r>
              <a:rPr lang="en-US" sz="1800" dirty="0" err="1"/>
              <a:t>astro</a:t>
            </a:r>
            <a:r>
              <a:rPr lang="en-US" sz="1800" dirty="0"/>
              <a:t> neutrino workshop to </a:t>
            </a:r>
            <a:r>
              <a:rPr lang="en-US" sz="1800" smtClean="0"/>
              <a:t>explore this</a:t>
            </a:r>
            <a:endParaRPr lang="en-US" sz="1800" dirty="0"/>
          </a:p>
          <a:p>
            <a:r>
              <a:rPr lang="en-US" sz="2000" dirty="0"/>
              <a:t>Cosmic Acceleration:</a:t>
            </a:r>
          </a:p>
          <a:p>
            <a:pPr lvl="1"/>
            <a:r>
              <a:rPr lang="en-US" sz="1800" dirty="0"/>
              <a:t>Inflation (CMB)</a:t>
            </a:r>
          </a:p>
          <a:p>
            <a:pPr lvl="1"/>
            <a:r>
              <a:rPr lang="en-US" sz="1800" dirty="0"/>
              <a:t>Dark Energy (DES</a:t>
            </a:r>
            <a:r>
              <a:rPr lang="en-US" sz="1800" dirty="0">
                <a:sym typeface="Wingdings"/>
              </a:rPr>
              <a:t>LSSTSSSI)</a:t>
            </a:r>
            <a:endParaRPr lang="en-US" sz="1800" dirty="0"/>
          </a:p>
          <a:p>
            <a:pPr marL="0" indent="0">
              <a:buNone/>
            </a:pPr>
            <a:endParaRPr lang="en-US" dirty="0"/>
          </a:p>
        </p:txBody>
      </p:sp>
      <p:sp>
        <p:nvSpPr>
          <p:cNvPr id="3" name="Title 2">
            <a:extLst>
              <a:ext uri="{FF2B5EF4-FFF2-40B4-BE49-F238E27FC236}">
                <a16:creationId xmlns:a16="http://schemas.microsoft.com/office/drawing/2014/main" xmlns="" id="{35AC0738-AB9E-D849-83CC-EFA847C8BF82}"/>
              </a:ext>
            </a:extLst>
          </p:cNvPr>
          <p:cNvSpPr>
            <a:spLocks noGrp="1"/>
          </p:cNvSpPr>
          <p:nvPr>
            <p:ph type="title"/>
          </p:nvPr>
        </p:nvSpPr>
        <p:spPr/>
        <p:txBody>
          <a:bodyPr/>
          <a:lstStyle/>
          <a:p>
            <a:r>
              <a:rPr lang="en-US" dirty="0"/>
              <a:t> </a:t>
            </a:r>
            <a:r>
              <a:rPr lang="en-US" dirty="0" smtClean="0"/>
              <a:t>Emerging Themes?</a:t>
            </a:r>
            <a:endParaRPr lang="en-US" dirty="0"/>
          </a:p>
        </p:txBody>
      </p:sp>
      <p:sp>
        <p:nvSpPr>
          <p:cNvPr id="4" name="Date Placeholder 3">
            <a:extLst>
              <a:ext uri="{FF2B5EF4-FFF2-40B4-BE49-F238E27FC236}">
                <a16:creationId xmlns:a16="http://schemas.microsoft.com/office/drawing/2014/main" xmlns="" id="{672B2458-46A1-784D-B7D5-3DB6FDD9EE55}"/>
              </a:ext>
            </a:extLst>
          </p:cNvPr>
          <p:cNvSpPr>
            <a:spLocks noGrp="1"/>
          </p:cNvSpPr>
          <p:nvPr>
            <p:ph type="dt" sz="half" idx="2"/>
          </p:nvPr>
        </p:nvSpPr>
        <p:spPr/>
        <p:txBody>
          <a:bodyPr/>
          <a:lstStyle/>
          <a:p>
            <a:pPr>
              <a:defRPr/>
            </a:pPr>
            <a:r>
              <a:rPr lang="en-US" dirty="0"/>
              <a:t>7</a:t>
            </a:r>
            <a:r>
              <a:rPr lang="en-US" dirty="0" smtClean="0"/>
              <a:t>/18/</a:t>
            </a:r>
            <a:r>
              <a:rPr lang="en-US" dirty="0"/>
              <a:t>18</a:t>
            </a:r>
            <a:endParaRPr lang="en-US" dirty="0"/>
          </a:p>
        </p:txBody>
      </p:sp>
      <p:sp>
        <p:nvSpPr>
          <p:cNvPr id="5" name="Footer Placeholder 4">
            <a:extLst>
              <a:ext uri="{FF2B5EF4-FFF2-40B4-BE49-F238E27FC236}">
                <a16:creationId xmlns:a16="http://schemas.microsoft.com/office/drawing/2014/main" xmlns="" id="{EA3FD43B-E3C8-C544-AB41-49091BD10443}"/>
              </a:ext>
            </a:extLst>
          </p:cNvPr>
          <p:cNvSpPr>
            <a:spLocks noGrp="1"/>
          </p:cNvSpPr>
          <p:nvPr>
            <p:ph type="ftr" sz="quarter" idx="3"/>
          </p:nvPr>
        </p:nvSpPr>
        <p:spPr/>
        <p:txBody>
          <a:bodyPr/>
          <a:lstStyle/>
          <a:p>
            <a:pPr>
              <a:defRPr/>
            </a:pPr>
            <a:r>
              <a:rPr lang="en-US" dirty="0" smtClean="0"/>
              <a:t>Cosmic Frontier </a:t>
            </a:r>
            <a:r>
              <a:rPr lang="en-US" dirty="0" smtClean="0"/>
              <a:t>Planning</a:t>
            </a:r>
            <a:endParaRPr lang="en-US" b="1" dirty="0"/>
          </a:p>
        </p:txBody>
      </p:sp>
      <p:sp>
        <p:nvSpPr>
          <p:cNvPr id="6" name="Slide Number Placeholder 5">
            <a:extLst>
              <a:ext uri="{FF2B5EF4-FFF2-40B4-BE49-F238E27FC236}">
                <a16:creationId xmlns:a16="http://schemas.microsoft.com/office/drawing/2014/main" xmlns="" id="{7278536B-C7A7-C349-B950-A97245CFFDE7}"/>
              </a:ext>
            </a:extLst>
          </p:cNvPr>
          <p:cNvSpPr>
            <a:spLocks noGrp="1"/>
          </p:cNvSpPr>
          <p:nvPr>
            <p:ph type="sldNum" sz="quarter" idx="4"/>
          </p:nvPr>
        </p:nvSpPr>
        <p:spPr/>
        <p:txBody>
          <a:bodyPr/>
          <a:lstStyle/>
          <a:p>
            <a:pPr>
              <a:defRPr/>
            </a:pPr>
            <a:fld id="{148C009B-CB69-E04A-B9B3-34B26D69E9CF}" type="slidenum">
              <a:rPr lang="en-US"/>
              <a:pPr>
                <a:defRPr/>
              </a:pPr>
              <a:t>24</a:t>
            </a:fld>
            <a:endParaRPr lang="en-US" dirty="0"/>
          </a:p>
        </p:txBody>
      </p:sp>
    </p:spTree>
    <p:extLst>
      <p:ext uri="{BB962C8B-B14F-4D97-AF65-F5344CB8AC3E}">
        <p14:creationId xmlns:p14="http://schemas.microsoft.com/office/powerpoint/2010/main" val="4085510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2290E55-56A8-B442-AED1-5FC78D0B465E}"/>
              </a:ext>
            </a:extLst>
          </p:cNvPr>
          <p:cNvSpPr>
            <a:spLocks noGrp="1"/>
          </p:cNvSpPr>
          <p:nvPr>
            <p:ph idx="1"/>
          </p:nvPr>
        </p:nvSpPr>
        <p:spPr>
          <a:xfrm>
            <a:off x="736827" y="1219241"/>
            <a:ext cx="7718404" cy="5059363"/>
          </a:xfrm>
        </p:spPr>
        <p:txBody>
          <a:bodyPr/>
          <a:lstStyle/>
          <a:p>
            <a:r>
              <a:rPr lang="en-US" sz="2000" dirty="0"/>
              <a:t>Goal: energize connective community activities at the lab</a:t>
            </a:r>
          </a:p>
          <a:p>
            <a:r>
              <a:rPr lang="en-US" sz="2000" dirty="0"/>
              <a:t>LPC and NPC models seen as successful</a:t>
            </a:r>
          </a:p>
          <a:p>
            <a:pPr lvl="1"/>
            <a:r>
              <a:rPr lang="en-US" sz="1800" dirty="0"/>
              <a:t>Host/support visiting scientists</a:t>
            </a:r>
          </a:p>
          <a:p>
            <a:pPr lvl="1"/>
            <a:r>
              <a:rPr lang="en-US" sz="1800" dirty="0"/>
              <a:t>Host graduate students</a:t>
            </a:r>
          </a:p>
          <a:p>
            <a:pPr lvl="1"/>
            <a:r>
              <a:rPr lang="en-US" sz="1800" dirty="0"/>
              <a:t>Host community workshops and collaboration working meetings</a:t>
            </a:r>
          </a:p>
          <a:p>
            <a:pPr lvl="1"/>
            <a:r>
              <a:rPr lang="en-US" sz="1800" dirty="0"/>
              <a:t>These will collectively make the lab an attractive, intellectually vibrant hub of cosmic activity</a:t>
            </a:r>
          </a:p>
          <a:p>
            <a:r>
              <a:rPr lang="en-US" sz="2000" dirty="0"/>
              <a:t>Questions to address:</a:t>
            </a:r>
          </a:p>
          <a:p>
            <a:pPr lvl="1"/>
            <a:r>
              <a:rPr lang="en-US" sz="1800" dirty="0" smtClean="0"/>
              <a:t>Value </a:t>
            </a:r>
            <a:r>
              <a:rPr lang="en-US" sz="1800" dirty="0"/>
              <a:t>add to the lab and to the </a:t>
            </a:r>
            <a:r>
              <a:rPr lang="en-US" sz="1800" dirty="0" smtClean="0"/>
              <a:t>community</a:t>
            </a:r>
            <a:endParaRPr lang="en-US" sz="1800" dirty="0"/>
          </a:p>
          <a:p>
            <a:pPr lvl="1"/>
            <a:r>
              <a:rPr lang="en-US" sz="1800" dirty="0" smtClean="0"/>
              <a:t>Funding </a:t>
            </a:r>
            <a:r>
              <a:rPr lang="en-US" sz="1800" dirty="0" err="1" smtClean="0"/>
              <a:t>vs</a:t>
            </a:r>
            <a:r>
              <a:rPr lang="en-US" sz="1800" dirty="0" smtClean="0"/>
              <a:t> other priorities</a:t>
            </a:r>
            <a:endParaRPr lang="en-US" sz="1800" dirty="0"/>
          </a:p>
          <a:p>
            <a:pPr lvl="1"/>
            <a:r>
              <a:rPr lang="en-US" sz="1800" dirty="0"/>
              <a:t>Synergies and connections with KICP at U. Chicago</a:t>
            </a:r>
          </a:p>
          <a:p>
            <a:pPr lvl="1"/>
            <a:r>
              <a:rPr lang="en-US" sz="1800" dirty="0"/>
              <a:t>Connections with Argonne</a:t>
            </a:r>
          </a:p>
          <a:p>
            <a:pPr lvl="1"/>
            <a:r>
              <a:rPr lang="en-US" sz="1800" dirty="0"/>
              <a:t>Chicagoland</a:t>
            </a:r>
            <a:r>
              <a:rPr lang="en-US" sz="1800" dirty="0"/>
              <a:t> Cosmology </a:t>
            </a:r>
            <a:r>
              <a:rPr lang="en-US" sz="1800" dirty="0" smtClean="0"/>
              <a:t>community</a:t>
            </a:r>
            <a:endParaRPr lang="en-US" sz="2000" dirty="0"/>
          </a:p>
          <a:p>
            <a:pPr marL="0" indent="0">
              <a:buNone/>
            </a:pPr>
            <a:endParaRPr lang="en-US" dirty="0"/>
          </a:p>
        </p:txBody>
      </p:sp>
      <p:sp>
        <p:nvSpPr>
          <p:cNvPr id="3" name="Title 2">
            <a:extLst>
              <a:ext uri="{FF2B5EF4-FFF2-40B4-BE49-F238E27FC236}">
                <a16:creationId xmlns:a16="http://schemas.microsoft.com/office/drawing/2014/main" xmlns="" id="{35AC0738-AB9E-D849-83CC-EFA847C8BF82}"/>
              </a:ext>
            </a:extLst>
          </p:cNvPr>
          <p:cNvSpPr>
            <a:spLocks noGrp="1"/>
          </p:cNvSpPr>
          <p:nvPr>
            <p:ph type="title"/>
          </p:nvPr>
        </p:nvSpPr>
        <p:spPr/>
        <p:txBody>
          <a:bodyPr/>
          <a:lstStyle/>
          <a:p>
            <a:r>
              <a:rPr lang="en-US" dirty="0"/>
              <a:t> </a:t>
            </a:r>
            <a:r>
              <a:rPr lang="en-US" dirty="0" smtClean="0"/>
              <a:t>Rebooting the FCPA</a:t>
            </a:r>
            <a:endParaRPr lang="en-US" dirty="0"/>
          </a:p>
        </p:txBody>
      </p:sp>
      <p:sp>
        <p:nvSpPr>
          <p:cNvPr id="4" name="Date Placeholder 3">
            <a:extLst>
              <a:ext uri="{FF2B5EF4-FFF2-40B4-BE49-F238E27FC236}">
                <a16:creationId xmlns:a16="http://schemas.microsoft.com/office/drawing/2014/main" xmlns="" id="{672B2458-46A1-784D-B7D5-3DB6FDD9EE55}"/>
              </a:ext>
            </a:extLst>
          </p:cNvPr>
          <p:cNvSpPr>
            <a:spLocks noGrp="1"/>
          </p:cNvSpPr>
          <p:nvPr>
            <p:ph type="dt" sz="half" idx="2"/>
          </p:nvPr>
        </p:nvSpPr>
        <p:spPr/>
        <p:txBody>
          <a:bodyPr/>
          <a:lstStyle/>
          <a:p>
            <a:pPr>
              <a:defRPr/>
            </a:pPr>
            <a:r>
              <a:rPr lang="en-US" dirty="0"/>
              <a:t>7</a:t>
            </a:r>
            <a:r>
              <a:rPr lang="en-US" dirty="0" smtClean="0"/>
              <a:t>/18/</a:t>
            </a:r>
            <a:r>
              <a:rPr lang="en-US" dirty="0"/>
              <a:t>18</a:t>
            </a:r>
            <a:endParaRPr lang="en-US" dirty="0"/>
          </a:p>
        </p:txBody>
      </p:sp>
      <p:sp>
        <p:nvSpPr>
          <p:cNvPr id="5" name="Footer Placeholder 4">
            <a:extLst>
              <a:ext uri="{FF2B5EF4-FFF2-40B4-BE49-F238E27FC236}">
                <a16:creationId xmlns:a16="http://schemas.microsoft.com/office/drawing/2014/main" xmlns="" id="{EA3FD43B-E3C8-C544-AB41-49091BD10443}"/>
              </a:ext>
            </a:extLst>
          </p:cNvPr>
          <p:cNvSpPr>
            <a:spLocks noGrp="1"/>
          </p:cNvSpPr>
          <p:nvPr>
            <p:ph type="ftr" sz="quarter" idx="3"/>
          </p:nvPr>
        </p:nvSpPr>
        <p:spPr/>
        <p:txBody>
          <a:bodyPr/>
          <a:lstStyle/>
          <a:p>
            <a:pPr>
              <a:defRPr/>
            </a:pPr>
            <a:r>
              <a:rPr lang="en-US" dirty="0" smtClean="0"/>
              <a:t>Cosmic Frontier </a:t>
            </a:r>
            <a:r>
              <a:rPr lang="en-US" dirty="0" smtClean="0"/>
              <a:t>Planning</a:t>
            </a:r>
            <a:endParaRPr lang="en-US" b="1" dirty="0"/>
          </a:p>
        </p:txBody>
      </p:sp>
      <p:sp>
        <p:nvSpPr>
          <p:cNvPr id="6" name="Slide Number Placeholder 5">
            <a:extLst>
              <a:ext uri="{FF2B5EF4-FFF2-40B4-BE49-F238E27FC236}">
                <a16:creationId xmlns:a16="http://schemas.microsoft.com/office/drawing/2014/main" xmlns="" id="{7278536B-C7A7-C349-B950-A97245CFFDE7}"/>
              </a:ext>
            </a:extLst>
          </p:cNvPr>
          <p:cNvSpPr>
            <a:spLocks noGrp="1"/>
          </p:cNvSpPr>
          <p:nvPr>
            <p:ph type="sldNum" sz="quarter" idx="4"/>
          </p:nvPr>
        </p:nvSpPr>
        <p:spPr/>
        <p:txBody>
          <a:bodyPr/>
          <a:lstStyle/>
          <a:p>
            <a:pPr>
              <a:defRPr/>
            </a:pPr>
            <a:fld id="{148C009B-CB69-E04A-B9B3-34B26D69E9CF}" type="slidenum">
              <a:rPr lang="en-US"/>
              <a:pPr>
                <a:defRPr/>
              </a:pPr>
              <a:t>25</a:t>
            </a:fld>
            <a:endParaRPr lang="en-US" dirty="0"/>
          </a:p>
        </p:txBody>
      </p:sp>
    </p:spTree>
    <p:extLst>
      <p:ext uri="{BB962C8B-B14F-4D97-AF65-F5344CB8AC3E}">
        <p14:creationId xmlns:p14="http://schemas.microsoft.com/office/powerpoint/2010/main" val="18048822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2290E55-56A8-B442-AED1-5FC78D0B465E}"/>
              </a:ext>
            </a:extLst>
          </p:cNvPr>
          <p:cNvSpPr>
            <a:spLocks noGrp="1"/>
          </p:cNvSpPr>
          <p:nvPr>
            <p:ph idx="1"/>
          </p:nvPr>
        </p:nvSpPr>
        <p:spPr>
          <a:xfrm>
            <a:off x="736827" y="804049"/>
            <a:ext cx="7718404" cy="5059363"/>
          </a:xfrm>
        </p:spPr>
        <p:txBody>
          <a:bodyPr/>
          <a:lstStyle/>
          <a:p>
            <a:r>
              <a:rPr lang="en-US" sz="2000" dirty="0"/>
              <a:t>Addressing P5 science drivers: </a:t>
            </a:r>
          </a:p>
          <a:p>
            <a:pPr lvl="1"/>
            <a:r>
              <a:rPr lang="en-US" sz="1800" dirty="0"/>
              <a:t>Understand cosmic acceleration (inflation and dark energy)</a:t>
            </a:r>
          </a:p>
          <a:p>
            <a:pPr lvl="1"/>
            <a:r>
              <a:rPr lang="en-US" sz="1800" dirty="0"/>
              <a:t>Pursue physics of neutrinos</a:t>
            </a:r>
          </a:p>
          <a:p>
            <a:pPr lvl="1"/>
            <a:r>
              <a:rPr lang="en-US" sz="1800" dirty="0"/>
              <a:t>Pursue new physics of dark matter</a:t>
            </a:r>
          </a:p>
          <a:p>
            <a:r>
              <a:rPr lang="en-US" sz="2000" dirty="0"/>
              <a:t>Leading DES, currently world-leading dark energy experiment</a:t>
            </a:r>
          </a:p>
          <a:p>
            <a:r>
              <a:rPr lang="en-US" sz="2000" dirty="0"/>
              <a:t>Partnering with labs &amp; universities on future program:</a:t>
            </a:r>
          </a:p>
          <a:p>
            <a:pPr lvl="1"/>
            <a:r>
              <a:rPr lang="en-US" sz="1800" dirty="0">
                <a:solidFill>
                  <a:srgbClr val="004C97"/>
                </a:solidFill>
              </a:rPr>
              <a:t>Dark Energy: DESI construction, LSST operations</a:t>
            </a:r>
          </a:p>
          <a:p>
            <a:pPr lvl="1"/>
            <a:r>
              <a:rPr lang="en-US" sz="1800" dirty="0">
                <a:solidFill>
                  <a:srgbClr val="004C97"/>
                </a:solidFill>
              </a:rPr>
              <a:t>Dark Matter: G2 experiments </a:t>
            </a:r>
            <a:r>
              <a:rPr lang="en-US" sz="1800" dirty="0" err="1">
                <a:solidFill>
                  <a:srgbClr val="004C97"/>
                </a:solidFill>
              </a:rPr>
              <a:t>SuperCDMS</a:t>
            </a:r>
            <a:r>
              <a:rPr lang="en-US" sz="1800" dirty="0">
                <a:solidFill>
                  <a:srgbClr val="004C97"/>
                </a:solidFill>
              </a:rPr>
              <a:t> SNOLAB, LZ, ADMX</a:t>
            </a:r>
          </a:p>
          <a:p>
            <a:pPr lvl="1"/>
            <a:r>
              <a:rPr lang="en-US" sz="1800" dirty="0">
                <a:solidFill>
                  <a:srgbClr val="004C97"/>
                </a:solidFill>
              </a:rPr>
              <a:t>Inflation, neutrinos, dark sector: CMB experiments SPT-3G, CMB-S4</a:t>
            </a:r>
          </a:p>
          <a:p>
            <a:r>
              <a:rPr lang="en-US" sz="2000" dirty="0">
                <a:solidFill>
                  <a:srgbClr val="404040"/>
                </a:solidFill>
              </a:rPr>
              <a:t>Astro theory and Detector R&amp;D programs support and stimulate these efforts.</a:t>
            </a:r>
          </a:p>
          <a:p>
            <a:r>
              <a:rPr lang="en-US" sz="2000" dirty="0"/>
              <a:t>Planning process will review this portfolio and lay out a </a:t>
            </a:r>
            <a:r>
              <a:rPr lang="en-US" sz="2000" i="1" u="sng" dirty="0"/>
              <a:t>focused</a:t>
            </a:r>
            <a:r>
              <a:rPr lang="en-US" sz="2000" dirty="0"/>
              <a:t> program of R&amp;D, projects, and theory that optimally exploits the lab’s unique capabilities.</a:t>
            </a:r>
          </a:p>
          <a:p>
            <a:r>
              <a:rPr lang="en-US" sz="2000" dirty="0"/>
              <a:t>Lab has ramped down its efforts on Auger, SDSS, DAMIC, COUPP, PICO, </a:t>
            </a:r>
            <a:r>
              <a:rPr lang="en-US" sz="2000" dirty="0" err="1"/>
              <a:t>DarkSide</a:t>
            </a:r>
            <a:r>
              <a:rPr lang="en-US" sz="2000" dirty="0"/>
              <a:t>, </a:t>
            </a:r>
            <a:r>
              <a:rPr lang="en-US" sz="2000" dirty="0" err="1"/>
              <a:t>Holometer</a:t>
            </a:r>
            <a:r>
              <a:rPr lang="en-US" sz="2000" dirty="0"/>
              <a:t>.</a:t>
            </a:r>
            <a:endParaRPr lang="en-US" sz="2000" dirty="0">
              <a:solidFill>
                <a:srgbClr val="004C97"/>
              </a:solidFill>
            </a:endParaRPr>
          </a:p>
          <a:p>
            <a:endParaRPr lang="en-US" sz="2000" dirty="0"/>
          </a:p>
          <a:p>
            <a:pPr marL="0" indent="0">
              <a:buNone/>
            </a:pPr>
            <a:endParaRPr lang="en-US" dirty="0"/>
          </a:p>
        </p:txBody>
      </p:sp>
      <p:sp>
        <p:nvSpPr>
          <p:cNvPr id="3" name="Title 2">
            <a:extLst>
              <a:ext uri="{FF2B5EF4-FFF2-40B4-BE49-F238E27FC236}">
                <a16:creationId xmlns:a16="http://schemas.microsoft.com/office/drawing/2014/main" xmlns="" id="{35AC0738-AB9E-D849-83CC-EFA847C8BF82}"/>
              </a:ext>
            </a:extLst>
          </p:cNvPr>
          <p:cNvSpPr>
            <a:spLocks noGrp="1"/>
          </p:cNvSpPr>
          <p:nvPr>
            <p:ph type="title"/>
          </p:nvPr>
        </p:nvSpPr>
        <p:spPr/>
        <p:txBody>
          <a:bodyPr/>
          <a:lstStyle/>
          <a:p>
            <a:r>
              <a:rPr lang="en-US" dirty="0"/>
              <a:t> </a:t>
            </a:r>
            <a:r>
              <a:rPr lang="en-US" dirty="0" smtClean="0"/>
              <a:t>FNAL Cosmic Activities</a:t>
            </a:r>
            <a:endParaRPr lang="en-US" dirty="0"/>
          </a:p>
        </p:txBody>
      </p:sp>
      <p:sp>
        <p:nvSpPr>
          <p:cNvPr id="4" name="Date Placeholder 3">
            <a:extLst>
              <a:ext uri="{FF2B5EF4-FFF2-40B4-BE49-F238E27FC236}">
                <a16:creationId xmlns:a16="http://schemas.microsoft.com/office/drawing/2014/main" xmlns="" id="{672B2458-46A1-784D-B7D5-3DB6FDD9EE55}"/>
              </a:ext>
            </a:extLst>
          </p:cNvPr>
          <p:cNvSpPr>
            <a:spLocks noGrp="1"/>
          </p:cNvSpPr>
          <p:nvPr>
            <p:ph type="dt" sz="half" idx="2"/>
          </p:nvPr>
        </p:nvSpPr>
        <p:spPr/>
        <p:txBody>
          <a:bodyPr/>
          <a:lstStyle/>
          <a:p>
            <a:pPr>
              <a:defRPr/>
            </a:pPr>
            <a:r>
              <a:rPr lang="en-US" dirty="0"/>
              <a:t>7</a:t>
            </a:r>
            <a:r>
              <a:rPr lang="en-US" dirty="0" smtClean="0"/>
              <a:t>/18/18</a:t>
            </a:r>
            <a:endParaRPr lang="en-US" dirty="0"/>
          </a:p>
        </p:txBody>
      </p:sp>
      <p:sp>
        <p:nvSpPr>
          <p:cNvPr id="5" name="Footer Placeholder 4">
            <a:extLst>
              <a:ext uri="{FF2B5EF4-FFF2-40B4-BE49-F238E27FC236}">
                <a16:creationId xmlns:a16="http://schemas.microsoft.com/office/drawing/2014/main" xmlns="" id="{EA3FD43B-E3C8-C544-AB41-49091BD10443}"/>
              </a:ext>
            </a:extLst>
          </p:cNvPr>
          <p:cNvSpPr>
            <a:spLocks noGrp="1"/>
          </p:cNvSpPr>
          <p:nvPr>
            <p:ph type="ftr" sz="quarter" idx="3"/>
          </p:nvPr>
        </p:nvSpPr>
        <p:spPr/>
        <p:txBody>
          <a:bodyPr/>
          <a:lstStyle/>
          <a:p>
            <a:pPr>
              <a:defRPr/>
            </a:pPr>
            <a:r>
              <a:rPr lang="en-US" dirty="0" smtClean="0"/>
              <a:t>Cosmic Frontier Planning</a:t>
            </a:r>
            <a:endParaRPr lang="en-US" b="1" dirty="0"/>
          </a:p>
        </p:txBody>
      </p:sp>
      <p:sp>
        <p:nvSpPr>
          <p:cNvPr id="6" name="Slide Number Placeholder 5">
            <a:extLst>
              <a:ext uri="{FF2B5EF4-FFF2-40B4-BE49-F238E27FC236}">
                <a16:creationId xmlns:a16="http://schemas.microsoft.com/office/drawing/2014/main" xmlns="" id="{7278536B-C7A7-C349-B950-A97245CFFDE7}"/>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14192800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2290E55-56A8-B442-AED1-5FC78D0B465E}"/>
              </a:ext>
            </a:extLst>
          </p:cNvPr>
          <p:cNvSpPr>
            <a:spLocks noGrp="1"/>
          </p:cNvSpPr>
          <p:nvPr>
            <p:ph idx="1"/>
          </p:nvPr>
        </p:nvSpPr>
        <p:spPr>
          <a:xfrm>
            <a:off x="636588" y="1563492"/>
            <a:ext cx="7718404" cy="5059363"/>
          </a:xfrm>
        </p:spPr>
        <p:txBody>
          <a:bodyPr/>
          <a:lstStyle/>
          <a:p>
            <a:r>
              <a:rPr lang="en-US" sz="2000" dirty="0"/>
              <a:t>Precision assembly, integration, and testing at </a:t>
            </a:r>
            <a:r>
              <a:rPr lang="en-US" sz="2000" dirty="0" err="1"/>
              <a:t>SiDET</a:t>
            </a:r>
            <a:endParaRPr lang="en-US" sz="2000" dirty="0"/>
          </a:p>
          <a:p>
            <a:r>
              <a:rPr lang="en-US" sz="2000" dirty="0"/>
              <a:t>Cryogenic engineering &amp; operations</a:t>
            </a:r>
          </a:p>
          <a:p>
            <a:r>
              <a:rPr lang="en-US" sz="2000" dirty="0"/>
              <a:t>Radio frequency engineering</a:t>
            </a:r>
          </a:p>
          <a:p>
            <a:r>
              <a:rPr lang="en-US" sz="2000" dirty="0" smtClean="0"/>
              <a:t>Innovative </a:t>
            </a:r>
            <a:r>
              <a:rPr lang="en-US" sz="2000" dirty="0"/>
              <a:t>detector R&amp;D</a:t>
            </a:r>
          </a:p>
          <a:p>
            <a:r>
              <a:rPr lang="en-US" sz="2000" dirty="0"/>
              <a:t>Design, construction, and operation of cosmic surveys</a:t>
            </a:r>
          </a:p>
          <a:p>
            <a:pPr lvl="1"/>
            <a:r>
              <a:rPr lang="en-US" sz="1800" dirty="0"/>
              <a:t>i</a:t>
            </a:r>
            <a:r>
              <a:rPr lang="en-US" sz="1800" dirty="0"/>
              <a:t>ncluding advanced data processing and handling </a:t>
            </a:r>
          </a:p>
          <a:p>
            <a:r>
              <a:rPr lang="en-US" sz="2000" dirty="0"/>
              <a:t>Project management for construction &amp; operations</a:t>
            </a:r>
          </a:p>
          <a:p>
            <a:r>
              <a:rPr lang="en-US" sz="2000" dirty="0"/>
              <a:t>Theoretical Astrophysics and Cosmology theory</a:t>
            </a:r>
          </a:p>
          <a:p>
            <a:pPr lvl="1"/>
            <a:r>
              <a:rPr lang="en-US" sz="1800" dirty="0"/>
              <a:t>Dark sector phenomenology, cosmic surveys, numerical cosmology</a:t>
            </a:r>
          </a:p>
          <a:p>
            <a:pPr lvl="1"/>
            <a:endParaRPr lang="en-US" sz="1800" dirty="0"/>
          </a:p>
          <a:p>
            <a:r>
              <a:rPr lang="en-US" sz="2000" dirty="0"/>
              <a:t>These capabilities leverage and synergize with Energy &amp; Intensity Frontier activities.</a:t>
            </a:r>
          </a:p>
          <a:p>
            <a:endParaRPr lang="en-US" sz="2000" dirty="0"/>
          </a:p>
          <a:p>
            <a:pPr marL="0" indent="0">
              <a:buNone/>
            </a:pPr>
            <a:endParaRPr lang="en-US" dirty="0"/>
          </a:p>
        </p:txBody>
      </p:sp>
      <p:sp>
        <p:nvSpPr>
          <p:cNvPr id="3" name="Title 2">
            <a:extLst>
              <a:ext uri="{FF2B5EF4-FFF2-40B4-BE49-F238E27FC236}">
                <a16:creationId xmlns:a16="http://schemas.microsoft.com/office/drawing/2014/main" xmlns="" id="{35AC0738-AB9E-D849-83CC-EFA847C8BF82}"/>
              </a:ext>
            </a:extLst>
          </p:cNvPr>
          <p:cNvSpPr>
            <a:spLocks noGrp="1"/>
          </p:cNvSpPr>
          <p:nvPr>
            <p:ph type="title"/>
          </p:nvPr>
        </p:nvSpPr>
        <p:spPr/>
        <p:txBody>
          <a:bodyPr/>
          <a:lstStyle/>
          <a:p>
            <a:r>
              <a:rPr lang="en-US" dirty="0"/>
              <a:t> </a:t>
            </a:r>
            <a:r>
              <a:rPr lang="en-US" dirty="0" smtClean="0"/>
              <a:t>FNAL Critical Capabilities on the Cosmic Frontier</a:t>
            </a:r>
            <a:endParaRPr lang="en-US" dirty="0"/>
          </a:p>
        </p:txBody>
      </p:sp>
      <p:sp>
        <p:nvSpPr>
          <p:cNvPr id="4" name="Date Placeholder 3">
            <a:extLst>
              <a:ext uri="{FF2B5EF4-FFF2-40B4-BE49-F238E27FC236}">
                <a16:creationId xmlns:a16="http://schemas.microsoft.com/office/drawing/2014/main" xmlns="" id="{672B2458-46A1-784D-B7D5-3DB6FDD9EE55}"/>
              </a:ext>
            </a:extLst>
          </p:cNvPr>
          <p:cNvSpPr>
            <a:spLocks noGrp="1"/>
          </p:cNvSpPr>
          <p:nvPr>
            <p:ph type="dt" sz="half" idx="2"/>
          </p:nvPr>
        </p:nvSpPr>
        <p:spPr/>
        <p:txBody>
          <a:bodyPr/>
          <a:lstStyle/>
          <a:p>
            <a:pPr>
              <a:defRPr/>
            </a:pPr>
            <a:r>
              <a:rPr lang="en-US" dirty="0"/>
              <a:t>7</a:t>
            </a:r>
            <a:r>
              <a:rPr lang="en-US" dirty="0" smtClean="0"/>
              <a:t>/18/18</a:t>
            </a:r>
            <a:endParaRPr lang="en-US" dirty="0"/>
          </a:p>
        </p:txBody>
      </p:sp>
      <p:sp>
        <p:nvSpPr>
          <p:cNvPr id="5" name="Footer Placeholder 4">
            <a:extLst>
              <a:ext uri="{FF2B5EF4-FFF2-40B4-BE49-F238E27FC236}">
                <a16:creationId xmlns:a16="http://schemas.microsoft.com/office/drawing/2014/main" xmlns="" id="{EA3FD43B-E3C8-C544-AB41-49091BD10443}"/>
              </a:ext>
            </a:extLst>
          </p:cNvPr>
          <p:cNvSpPr>
            <a:spLocks noGrp="1"/>
          </p:cNvSpPr>
          <p:nvPr>
            <p:ph type="ftr" sz="quarter" idx="3"/>
          </p:nvPr>
        </p:nvSpPr>
        <p:spPr/>
        <p:txBody>
          <a:bodyPr/>
          <a:lstStyle/>
          <a:p>
            <a:pPr>
              <a:defRPr/>
            </a:pPr>
            <a:r>
              <a:rPr lang="en-US" dirty="0" smtClean="0"/>
              <a:t>Cosmic Frontier Planning</a:t>
            </a:r>
            <a:endParaRPr lang="en-US" b="1" dirty="0"/>
          </a:p>
        </p:txBody>
      </p:sp>
      <p:sp>
        <p:nvSpPr>
          <p:cNvPr id="6" name="Slide Number Placeholder 5">
            <a:extLst>
              <a:ext uri="{FF2B5EF4-FFF2-40B4-BE49-F238E27FC236}">
                <a16:creationId xmlns:a16="http://schemas.microsoft.com/office/drawing/2014/main" xmlns="" id="{7278536B-C7A7-C349-B950-A97245CFFDE7}"/>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11697883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2290E55-56A8-B442-AED1-5FC78D0B465E}"/>
              </a:ext>
            </a:extLst>
          </p:cNvPr>
          <p:cNvSpPr>
            <a:spLocks noGrp="1"/>
          </p:cNvSpPr>
          <p:nvPr>
            <p:ph idx="1"/>
          </p:nvPr>
        </p:nvSpPr>
        <p:spPr>
          <a:xfrm>
            <a:off x="190692" y="1016527"/>
            <a:ext cx="7718404" cy="5059363"/>
          </a:xfrm>
        </p:spPr>
        <p:txBody>
          <a:bodyPr/>
          <a:lstStyle/>
          <a:p>
            <a:r>
              <a:rPr lang="en-US" sz="2000" dirty="0"/>
              <a:t>DES: led construction, operations, management, key science roles </a:t>
            </a:r>
          </a:p>
          <a:p>
            <a:r>
              <a:rPr lang="en-US" sz="2000" dirty="0"/>
              <a:t>DESI construction: management, corrector, database, fiber positioning SW, CCD packaging &amp; testing (build on DES)</a:t>
            </a:r>
          </a:p>
          <a:p>
            <a:r>
              <a:rPr lang="en-US" sz="2000" dirty="0"/>
              <a:t>LSST operations: data handling, computing ops, scheduling &amp; strategy (build on DES)</a:t>
            </a:r>
          </a:p>
          <a:p>
            <a:r>
              <a:rPr lang="en-US" sz="2000" dirty="0"/>
              <a:t>CMB: SPT-3G cryostat, detector packaging and FP design, camera installation, survey ops (groundwork for CMB-S4)</a:t>
            </a:r>
          </a:p>
          <a:p>
            <a:r>
              <a:rPr lang="en-US" sz="2000" dirty="0" err="1"/>
              <a:t>SuperCDMS</a:t>
            </a:r>
            <a:r>
              <a:rPr lang="en-US" sz="2000" dirty="0"/>
              <a:t>: cryogenic design, warm electronics, calibration, on-site infrastructure</a:t>
            </a:r>
          </a:p>
          <a:p>
            <a:r>
              <a:rPr lang="en-US" sz="2000" dirty="0"/>
              <a:t>LZ: cryogenic and process control engineering </a:t>
            </a:r>
          </a:p>
          <a:p>
            <a:r>
              <a:rPr lang="en-US" sz="2000" dirty="0"/>
              <a:t>ADMX: lead lab</a:t>
            </a:r>
          </a:p>
          <a:p>
            <a:r>
              <a:rPr lang="en-US" sz="2000" dirty="0"/>
              <a:t>Astro theory: dark phenomenology, analysis, seed projects</a:t>
            </a:r>
          </a:p>
          <a:p>
            <a:r>
              <a:rPr lang="en-US" sz="2000" dirty="0"/>
              <a:t>Detector R&amp;D: ultra-low-noise CCD readout, </a:t>
            </a:r>
            <a:r>
              <a:rPr lang="en-US" sz="2000" dirty="0" err="1"/>
              <a:t>mKIDS</a:t>
            </a:r>
            <a:r>
              <a:rPr lang="en-US" sz="2000" dirty="0"/>
              <a:t>, high-Q cavities &amp; single microwave photon detectors (quantum)</a:t>
            </a:r>
          </a:p>
          <a:p>
            <a:pPr marL="0" indent="0">
              <a:buNone/>
            </a:pPr>
            <a:endParaRPr lang="en-US" dirty="0"/>
          </a:p>
        </p:txBody>
      </p:sp>
      <p:sp>
        <p:nvSpPr>
          <p:cNvPr id="3" name="Title 2">
            <a:extLst>
              <a:ext uri="{FF2B5EF4-FFF2-40B4-BE49-F238E27FC236}">
                <a16:creationId xmlns:a16="http://schemas.microsoft.com/office/drawing/2014/main" xmlns="" id="{35AC0738-AB9E-D849-83CC-EFA847C8BF82}"/>
              </a:ext>
            </a:extLst>
          </p:cNvPr>
          <p:cNvSpPr>
            <a:spLocks noGrp="1"/>
          </p:cNvSpPr>
          <p:nvPr>
            <p:ph type="title"/>
          </p:nvPr>
        </p:nvSpPr>
        <p:spPr/>
        <p:txBody>
          <a:bodyPr/>
          <a:lstStyle/>
          <a:p>
            <a:r>
              <a:rPr lang="en-US" dirty="0"/>
              <a:t> </a:t>
            </a:r>
            <a:r>
              <a:rPr lang="en-US" dirty="0" smtClean="0"/>
              <a:t>FNAL Critical Roles on the Cosmic Frontier</a:t>
            </a:r>
            <a:endParaRPr lang="en-US" dirty="0"/>
          </a:p>
        </p:txBody>
      </p:sp>
      <p:sp>
        <p:nvSpPr>
          <p:cNvPr id="4" name="Date Placeholder 3">
            <a:extLst>
              <a:ext uri="{FF2B5EF4-FFF2-40B4-BE49-F238E27FC236}">
                <a16:creationId xmlns:a16="http://schemas.microsoft.com/office/drawing/2014/main" xmlns="" id="{672B2458-46A1-784D-B7D5-3DB6FDD9EE55}"/>
              </a:ext>
            </a:extLst>
          </p:cNvPr>
          <p:cNvSpPr>
            <a:spLocks noGrp="1"/>
          </p:cNvSpPr>
          <p:nvPr>
            <p:ph type="dt" sz="half" idx="2"/>
          </p:nvPr>
        </p:nvSpPr>
        <p:spPr/>
        <p:txBody>
          <a:bodyPr/>
          <a:lstStyle/>
          <a:p>
            <a:pPr>
              <a:defRPr/>
            </a:pPr>
            <a:r>
              <a:rPr lang="en-US" dirty="0"/>
              <a:t>7</a:t>
            </a:r>
            <a:r>
              <a:rPr lang="en-US" dirty="0" smtClean="0"/>
              <a:t>/18/18</a:t>
            </a:r>
            <a:endParaRPr lang="en-US" dirty="0"/>
          </a:p>
        </p:txBody>
      </p:sp>
      <p:sp>
        <p:nvSpPr>
          <p:cNvPr id="5" name="Footer Placeholder 4">
            <a:extLst>
              <a:ext uri="{FF2B5EF4-FFF2-40B4-BE49-F238E27FC236}">
                <a16:creationId xmlns:a16="http://schemas.microsoft.com/office/drawing/2014/main" xmlns="" id="{EA3FD43B-E3C8-C544-AB41-49091BD10443}"/>
              </a:ext>
            </a:extLst>
          </p:cNvPr>
          <p:cNvSpPr>
            <a:spLocks noGrp="1"/>
          </p:cNvSpPr>
          <p:nvPr>
            <p:ph type="ftr" sz="quarter" idx="3"/>
          </p:nvPr>
        </p:nvSpPr>
        <p:spPr/>
        <p:txBody>
          <a:bodyPr/>
          <a:lstStyle/>
          <a:p>
            <a:pPr>
              <a:defRPr/>
            </a:pPr>
            <a:r>
              <a:rPr lang="en-US" dirty="0" smtClean="0"/>
              <a:t>Cosmic Frontier Planning</a:t>
            </a:r>
            <a:endParaRPr lang="en-US" b="1" dirty="0"/>
          </a:p>
        </p:txBody>
      </p:sp>
      <p:sp>
        <p:nvSpPr>
          <p:cNvPr id="6" name="Slide Number Placeholder 5">
            <a:extLst>
              <a:ext uri="{FF2B5EF4-FFF2-40B4-BE49-F238E27FC236}">
                <a16:creationId xmlns:a16="http://schemas.microsoft.com/office/drawing/2014/main" xmlns="" id="{7278536B-C7A7-C349-B950-A97245CFFDE7}"/>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7" name="Picture 6" descr="IMG_0283.JP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830" y="1350998"/>
            <a:ext cx="1834337" cy="1375753"/>
          </a:xfrm>
          <a:prstGeom prst="rect">
            <a:avLst/>
          </a:prstGeom>
        </p:spPr>
      </p:pic>
    </p:spTree>
    <p:extLst>
      <p:ext uri="{BB962C8B-B14F-4D97-AF65-F5344CB8AC3E}">
        <p14:creationId xmlns:p14="http://schemas.microsoft.com/office/powerpoint/2010/main" val="126685189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osmic Surveys: Science Goals"/>
          <p:cNvSpPr txBox="1">
            <a:spLocks noGrp="1"/>
          </p:cNvSpPr>
          <p:nvPr>
            <p:ph type="title"/>
          </p:nvPr>
        </p:nvSpPr>
        <p:spPr>
          <a:prstGeom prst="rect">
            <a:avLst/>
          </a:prstGeom>
        </p:spPr>
        <p:txBody>
          <a:bodyPr/>
          <a:lstStyle>
            <a:lvl1pPr>
              <a:defRPr sz="4400"/>
            </a:lvl1pPr>
          </a:lstStyle>
          <a:p>
            <a:r>
              <a:rPr sz="2800" dirty="0"/>
              <a:t>Cosmic Surveys: Science Goals</a:t>
            </a:r>
          </a:p>
        </p:txBody>
      </p:sp>
      <p:sp>
        <p:nvSpPr>
          <p:cNvPr id="22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pPr/>
              <a:t>6</a:t>
            </a:fld>
            <a:endParaRPr/>
          </a:p>
        </p:txBody>
      </p:sp>
      <p:pic>
        <p:nvPicPr>
          <p:cNvPr id="224" name="Image" descr="Image"/>
          <p:cNvPicPr>
            <a:picLocks noChangeAspect="1"/>
          </p:cNvPicPr>
          <p:nvPr/>
        </p:nvPicPr>
        <p:blipFill>
          <a:blip r:embed="rId2">
            <a:extLst/>
          </a:blip>
          <a:srcRect b="38701"/>
          <a:stretch>
            <a:fillRect/>
          </a:stretch>
        </p:blipFill>
        <p:spPr>
          <a:xfrm>
            <a:off x="455009" y="1257043"/>
            <a:ext cx="8234115" cy="4746527"/>
          </a:xfrm>
          <a:prstGeom prst="rect">
            <a:avLst/>
          </a:prstGeom>
          <a:ln w="12700">
            <a:miter lim="400000"/>
          </a:ln>
        </p:spPr>
      </p:pic>
      <p:sp>
        <p:nvSpPr>
          <p:cNvPr id="225" name="2016"/>
          <p:cNvSpPr txBox="1"/>
          <p:nvPr/>
        </p:nvSpPr>
        <p:spPr>
          <a:xfrm>
            <a:off x="3015397" y="714549"/>
            <a:ext cx="984735" cy="564518"/>
          </a:xfrm>
          <a:prstGeom prst="rect">
            <a:avLst/>
          </a:prstGeom>
          <a:ln w="12700">
            <a:miter lim="400000"/>
          </a:ln>
          <a:extLst>
            <a:ext uri="{C572A759-6A51-4108-AA02-DFA0A04FC94B}">
              <ma14:wrappingTextBoxFlag xmlns:ma14="http://schemas.microsoft.com/office/mac/drawingml/2011/main" val="1"/>
            </a:ext>
          </a:extLst>
        </p:spPr>
        <p:txBody>
          <a:bodyPr wrap="none" lIns="35689" tIns="35689" rIns="35689" bIns="35689" anchor="ctr">
            <a:spAutoFit/>
          </a:bodyPr>
          <a:lstStyle>
            <a:lvl1pPr>
              <a:defRPr sz="3200"/>
            </a:lvl1pPr>
          </a:lstStyle>
          <a:p>
            <a:pPr algn="ctr" defTabSz="410457" fontAlgn="auto" hangingPunct="0">
              <a:spcBef>
                <a:spcPts val="0"/>
              </a:spcBef>
              <a:spcAft>
                <a:spcPts val="0"/>
              </a:spcAft>
            </a:pPr>
            <a:r>
              <a:rPr kern="0" dirty="0">
                <a:solidFill>
                  <a:srgbClr val="000000"/>
                </a:solidFill>
                <a:latin typeface="Helvetica Neue"/>
                <a:ea typeface="Helvetica Neue"/>
                <a:cs typeface="Helvetica Neue"/>
                <a:sym typeface="Helvetica Neue"/>
              </a:rPr>
              <a:t>2016</a:t>
            </a:r>
          </a:p>
        </p:txBody>
      </p:sp>
      <p:sp>
        <p:nvSpPr>
          <p:cNvPr id="226" name="~2022"/>
          <p:cNvSpPr txBox="1"/>
          <p:nvPr/>
        </p:nvSpPr>
        <p:spPr>
          <a:xfrm>
            <a:off x="4260143" y="715917"/>
            <a:ext cx="1230952" cy="564518"/>
          </a:xfrm>
          <a:prstGeom prst="rect">
            <a:avLst/>
          </a:prstGeom>
          <a:ln w="12700">
            <a:miter lim="400000"/>
          </a:ln>
          <a:extLst>
            <a:ext uri="{C572A759-6A51-4108-AA02-DFA0A04FC94B}">
              <ma14:wrappingTextBoxFlag xmlns:ma14="http://schemas.microsoft.com/office/mac/drawingml/2011/main" val="1"/>
            </a:ext>
          </a:extLst>
        </p:spPr>
        <p:txBody>
          <a:bodyPr wrap="none" lIns="35689" tIns="35689" rIns="35689" bIns="35689" anchor="ctr">
            <a:spAutoFit/>
          </a:bodyPr>
          <a:lstStyle>
            <a:lvl1pPr>
              <a:defRPr sz="3200"/>
            </a:lvl1pPr>
          </a:lstStyle>
          <a:p>
            <a:pPr algn="ctr" defTabSz="410457" fontAlgn="auto" hangingPunct="0">
              <a:spcBef>
                <a:spcPts val="0"/>
              </a:spcBef>
              <a:spcAft>
                <a:spcPts val="0"/>
              </a:spcAft>
            </a:pPr>
            <a:r>
              <a:rPr kern="0" dirty="0">
                <a:solidFill>
                  <a:srgbClr val="000000"/>
                </a:solidFill>
                <a:latin typeface="Helvetica Neue"/>
                <a:ea typeface="Helvetica Neue"/>
                <a:cs typeface="Helvetica Neue"/>
                <a:sym typeface="Helvetica Neue"/>
              </a:rPr>
              <a:t>~2022</a:t>
            </a:r>
          </a:p>
        </p:txBody>
      </p:sp>
      <p:sp>
        <p:nvSpPr>
          <p:cNvPr id="227" name="~2030"/>
          <p:cNvSpPr txBox="1"/>
          <p:nvPr/>
        </p:nvSpPr>
        <p:spPr>
          <a:xfrm>
            <a:off x="5663863" y="715917"/>
            <a:ext cx="1230952" cy="564518"/>
          </a:xfrm>
          <a:prstGeom prst="rect">
            <a:avLst/>
          </a:prstGeom>
          <a:ln w="12700">
            <a:miter lim="400000"/>
          </a:ln>
          <a:extLst>
            <a:ext uri="{C572A759-6A51-4108-AA02-DFA0A04FC94B}">
              <ma14:wrappingTextBoxFlag xmlns:ma14="http://schemas.microsoft.com/office/mac/drawingml/2011/main" val="1"/>
            </a:ext>
          </a:extLst>
        </p:spPr>
        <p:txBody>
          <a:bodyPr wrap="none" lIns="35689" tIns="35689" rIns="35689" bIns="35689" anchor="ctr">
            <a:spAutoFit/>
          </a:bodyPr>
          <a:lstStyle>
            <a:lvl1pPr>
              <a:defRPr sz="3200"/>
            </a:lvl1pPr>
          </a:lstStyle>
          <a:p>
            <a:pPr algn="ctr" defTabSz="410457" fontAlgn="auto" hangingPunct="0">
              <a:spcBef>
                <a:spcPts val="0"/>
              </a:spcBef>
              <a:spcAft>
                <a:spcPts val="0"/>
              </a:spcAft>
            </a:pPr>
            <a:r>
              <a:rPr kern="0" dirty="0">
                <a:solidFill>
                  <a:srgbClr val="000000"/>
                </a:solidFill>
                <a:latin typeface="Helvetica Neue"/>
                <a:ea typeface="Helvetica Neue"/>
                <a:cs typeface="Helvetica Neue"/>
                <a:sym typeface="Helvetica Neue"/>
              </a:rPr>
              <a:t>~2030</a:t>
            </a:r>
          </a:p>
        </p:txBody>
      </p:sp>
      <p:sp>
        <p:nvSpPr>
          <p:cNvPr id="228" name="Timeline"/>
          <p:cNvSpPr txBox="1"/>
          <p:nvPr/>
        </p:nvSpPr>
        <p:spPr>
          <a:xfrm>
            <a:off x="240512" y="705619"/>
            <a:ext cx="1599843" cy="564518"/>
          </a:xfrm>
          <a:prstGeom prst="rect">
            <a:avLst/>
          </a:prstGeom>
          <a:ln w="12700">
            <a:miter lim="400000"/>
          </a:ln>
          <a:extLst>
            <a:ext uri="{C572A759-6A51-4108-AA02-DFA0A04FC94B}">
              <ma14:wrappingTextBoxFlag xmlns:ma14="http://schemas.microsoft.com/office/mac/drawingml/2011/main" val="1"/>
            </a:ext>
          </a:extLst>
        </p:spPr>
        <p:txBody>
          <a:bodyPr wrap="none" lIns="35689" tIns="35689" rIns="35689" bIns="35689" anchor="ctr">
            <a:spAutoFit/>
          </a:bodyPr>
          <a:lstStyle>
            <a:lvl1pPr>
              <a:defRPr sz="3200"/>
            </a:lvl1pPr>
          </a:lstStyle>
          <a:p>
            <a:pPr algn="ctr" defTabSz="410457" fontAlgn="auto" hangingPunct="0">
              <a:spcBef>
                <a:spcPts val="0"/>
              </a:spcBef>
              <a:spcAft>
                <a:spcPts val="0"/>
              </a:spcAft>
            </a:pPr>
            <a:r>
              <a:rPr kern="0" dirty="0">
                <a:solidFill>
                  <a:srgbClr val="000000"/>
                </a:solidFill>
                <a:latin typeface="Helvetica Neue"/>
                <a:ea typeface="Helvetica Neue"/>
                <a:cs typeface="Helvetica Neue"/>
                <a:sym typeface="Helvetica Neue"/>
              </a:rPr>
              <a:t>Timeline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2290E55-56A8-B442-AED1-5FC78D0B465E}"/>
              </a:ext>
            </a:extLst>
          </p:cNvPr>
          <p:cNvSpPr>
            <a:spLocks noGrp="1"/>
          </p:cNvSpPr>
          <p:nvPr>
            <p:ph idx="1"/>
          </p:nvPr>
        </p:nvSpPr>
        <p:spPr>
          <a:xfrm>
            <a:off x="439948" y="1054678"/>
            <a:ext cx="3811422" cy="5059363"/>
          </a:xfrm>
        </p:spPr>
        <p:txBody>
          <a:bodyPr/>
          <a:lstStyle/>
          <a:p>
            <a:pPr marL="285546" indent="-285546">
              <a:buFont typeface="Arial"/>
              <a:buChar char="•"/>
            </a:pPr>
            <a:r>
              <a:rPr lang="en-US" sz="2000" dirty="0" err="1">
                <a:ea typeface="Lucida Grande"/>
                <a:cs typeface="Lucida Grande"/>
              </a:rPr>
              <a:t>Λ</a:t>
            </a:r>
            <a:r>
              <a:rPr lang="en-US" sz="2000" dirty="0" err="1">
                <a:ea typeface="ＭＳ Ｐゴシック" charset="-128"/>
                <a:cs typeface="Avenir Book"/>
              </a:rPr>
              <a:t>CDM+Planck</a:t>
            </a:r>
            <a:r>
              <a:rPr lang="en-US" sz="2000" dirty="0">
                <a:ea typeface="ＭＳ Ｐゴシック" charset="-128"/>
                <a:cs typeface="Avenir Book"/>
              </a:rPr>
              <a:t> CMB predicts 10</a:t>
            </a:r>
            <a:r>
              <a:rPr lang="en-US" sz="2000" baseline="30000" dirty="0">
                <a:ea typeface="ＭＳ Ｐゴシック" charset="-128"/>
                <a:cs typeface="Avenir Book"/>
              </a:rPr>
              <a:t>3 </a:t>
            </a:r>
            <a:r>
              <a:rPr lang="en-US" sz="2000" dirty="0">
                <a:ea typeface="ＭＳ Ｐゴシック" charset="-128"/>
                <a:cs typeface="Avenir Book"/>
              </a:rPr>
              <a:t>growth in fluctuations to 4% (with no free parameters</a:t>
            </a:r>
            <a:r>
              <a:rPr lang="en-US" sz="2000" dirty="0">
                <a:ea typeface="ＭＳ Ｐゴシック" charset="-128"/>
                <a:cs typeface="Avenir Book"/>
              </a:rPr>
              <a:t>). </a:t>
            </a:r>
            <a:endParaRPr lang="en-US" sz="2000" dirty="0">
              <a:ea typeface="ＭＳ Ｐゴシック" charset="-128"/>
              <a:cs typeface="Avenir Book"/>
            </a:endParaRPr>
          </a:p>
          <a:p>
            <a:pPr marL="285546" indent="-285546">
              <a:buFont typeface="Arial"/>
              <a:buChar char="•"/>
            </a:pPr>
            <a:r>
              <a:rPr lang="en-US" sz="2000" dirty="0">
                <a:ea typeface="ＭＳ Ｐゴシック" charset="-128"/>
                <a:cs typeface="Avenir Book"/>
              </a:rPr>
              <a:t>DES Y1 </a:t>
            </a:r>
            <a:r>
              <a:rPr lang="en-US" sz="2000" dirty="0">
                <a:ea typeface="ＭＳ Ｐゴシック" charset="-128"/>
                <a:cs typeface="Avenir Book"/>
              </a:rPr>
              <a:t>results </a:t>
            </a:r>
            <a:r>
              <a:rPr lang="en-US" sz="2000" dirty="0">
                <a:ea typeface="ＭＳ Ｐゴシック" charset="-128"/>
                <a:cs typeface="Avenir Book"/>
              </a:rPr>
              <a:t>agree with this prediction and for the first time achieve comparable precision to </a:t>
            </a:r>
            <a:r>
              <a:rPr lang="en-US" sz="2000" dirty="0">
                <a:ea typeface="ＭＳ Ｐゴシック" charset="-128"/>
                <a:cs typeface="Avenir Book"/>
              </a:rPr>
              <a:t>CMB.</a:t>
            </a:r>
            <a:endParaRPr lang="en-US" sz="2000" dirty="0">
              <a:ea typeface="ＭＳ Ｐゴシック" charset="-128"/>
              <a:cs typeface="Avenir Book"/>
            </a:endParaRPr>
          </a:p>
          <a:p>
            <a:pPr marL="285546" indent="-285546">
              <a:buFont typeface="Arial"/>
              <a:buChar char="•"/>
            </a:pPr>
            <a:r>
              <a:rPr lang="en-US" sz="2000" dirty="0">
                <a:ea typeface="ＭＳ Ｐゴシック" charset="-128"/>
                <a:cs typeface="Avenir Book"/>
              </a:rPr>
              <a:t>DES Y3/Y6 </a:t>
            </a:r>
            <a:r>
              <a:rPr lang="en-US" sz="2000" dirty="0">
                <a:ea typeface="ＭＳ Ｐゴシック" charset="-128"/>
                <a:cs typeface="Avenir Book"/>
              </a:rPr>
              <a:t>results will </a:t>
            </a:r>
            <a:r>
              <a:rPr lang="en-US" sz="2000" dirty="0">
                <a:ea typeface="ＭＳ Ｐゴシック" charset="-128"/>
                <a:cs typeface="Avenir Book"/>
              </a:rPr>
              <a:t>improve substantially over </a:t>
            </a:r>
            <a:r>
              <a:rPr lang="en-US" sz="2000" dirty="0">
                <a:ea typeface="ＭＳ Ｐゴシック" charset="-128"/>
                <a:cs typeface="Avenir Book"/>
              </a:rPr>
              <a:t>this.</a:t>
            </a:r>
          </a:p>
          <a:p>
            <a:pPr marL="285546" indent="-285546">
              <a:buFont typeface="Arial"/>
              <a:buChar char="•"/>
            </a:pPr>
            <a:r>
              <a:rPr lang="en-US" sz="2000" dirty="0">
                <a:ea typeface="ＭＳ Ｐゴシック" charset="-128"/>
                <a:cs typeface="Avenir Book"/>
              </a:rPr>
              <a:t>DES ranked in highest-priority group in recent HEPAP portfolio review.</a:t>
            </a:r>
            <a:endParaRPr lang="en-US" sz="2000" dirty="0">
              <a:ea typeface="ＭＳ Ｐゴシック" charset="-128"/>
              <a:cs typeface="Avenir Book"/>
            </a:endParaRPr>
          </a:p>
          <a:p>
            <a:pPr marL="285546" indent="-285546">
              <a:buFont typeface="Arial"/>
              <a:buChar char="•"/>
            </a:pPr>
            <a:r>
              <a:rPr lang="en-US" sz="2000" dirty="0"/>
              <a:t>This is the beginning of a decade-long program with DESI/LSST that will test </a:t>
            </a:r>
            <a:r>
              <a:rPr lang="en-US" sz="2000" dirty="0">
                <a:ea typeface="Lucida Grande"/>
                <a:cs typeface="Lucida Grande"/>
              </a:rPr>
              <a:t>Λ</a:t>
            </a:r>
            <a:r>
              <a:rPr lang="en-US" sz="2000" dirty="0"/>
              <a:t>CDM on many scales and times.</a:t>
            </a:r>
          </a:p>
          <a:p>
            <a:endParaRPr lang="en-US" sz="2000" dirty="0"/>
          </a:p>
          <a:p>
            <a:pPr marL="0" indent="0">
              <a:buNone/>
            </a:pPr>
            <a:endParaRPr lang="en-US" dirty="0"/>
          </a:p>
        </p:txBody>
      </p:sp>
      <p:sp>
        <p:nvSpPr>
          <p:cNvPr id="3" name="Title 2">
            <a:extLst>
              <a:ext uri="{FF2B5EF4-FFF2-40B4-BE49-F238E27FC236}">
                <a16:creationId xmlns:a16="http://schemas.microsoft.com/office/drawing/2014/main" xmlns="" id="{35AC0738-AB9E-D849-83CC-EFA847C8BF82}"/>
              </a:ext>
            </a:extLst>
          </p:cNvPr>
          <p:cNvSpPr>
            <a:spLocks noGrp="1"/>
          </p:cNvSpPr>
          <p:nvPr>
            <p:ph type="title"/>
          </p:nvPr>
        </p:nvSpPr>
        <p:spPr/>
        <p:txBody>
          <a:bodyPr/>
          <a:lstStyle/>
          <a:p>
            <a:r>
              <a:rPr lang="en-US" dirty="0"/>
              <a:t> </a:t>
            </a:r>
            <a:r>
              <a:rPr lang="en-US" dirty="0" smtClean="0"/>
              <a:t>DES Year 1 Cosmology Results</a:t>
            </a:r>
            <a:endParaRPr lang="en-US" dirty="0"/>
          </a:p>
        </p:txBody>
      </p:sp>
      <p:sp>
        <p:nvSpPr>
          <p:cNvPr id="4" name="Date Placeholder 3">
            <a:extLst>
              <a:ext uri="{FF2B5EF4-FFF2-40B4-BE49-F238E27FC236}">
                <a16:creationId xmlns:a16="http://schemas.microsoft.com/office/drawing/2014/main" xmlns="" id="{672B2458-46A1-784D-B7D5-3DB6FDD9EE55}"/>
              </a:ext>
            </a:extLst>
          </p:cNvPr>
          <p:cNvSpPr>
            <a:spLocks noGrp="1"/>
          </p:cNvSpPr>
          <p:nvPr>
            <p:ph type="dt" sz="half" idx="2"/>
          </p:nvPr>
        </p:nvSpPr>
        <p:spPr/>
        <p:txBody>
          <a:bodyPr/>
          <a:lstStyle/>
          <a:p>
            <a:pPr>
              <a:defRPr/>
            </a:pPr>
            <a:r>
              <a:rPr lang="en-US" dirty="0" smtClean="0"/>
              <a:t>7/18/18</a:t>
            </a:r>
            <a:endParaRPr lang="en-US" dirty="0"/>
          </a:p>
        </p:txBody>
      </p:sp>
      <p:sp>
        <p:nvSpPr>
          <p:cNvPr id="5" name="Footer Placeholder 4">
            <a:extLst>
              <a:ext uri="{FF2B5EF4-FFF2-40B4-BE49-F238E27FC236}">
                <a16:creationId xmlns:a16="http://schemas.microsoft.com/office/drawing/2014/main" xmlns="" id="{EA3FD43B-E3C8-C544-AB41-49091BD10443}"/>
              </a:ext>
            </a:extLst>
          </p:cNvPr>
          <p:cNvSpPr>
            <a:spLocks noGrp="1"/>
          </p:cNvSpPr>
          <p:nvPr>
            <p:ph type="ftr" sz="quarter" idx="3"/>
          </p:nvPr>
        </p:nvSpPr>
        <p:spPr/>
        <p:txBody>
          <a:bodyPr/>
          <a:lstStyle/>
          <a:p>
            <a:pPr>
              <a:defRPr/>
            </a:pPr>
            <a:r>
              <a:rPr lang="en-US" dirty="0" smtClean="0"/>
              <a:t>Cosmic Frontier Planning</a:t>
            </a:r>
            <a:endParaRPr lang="en-US" b="1" dirty="0"/>
          </a:p>
        </p:txBody>
      </p:sp>
      <p:sp>
        <p:nvSpPr>
          <p:cNvPr id="6" name="Slide Number Placeholder 5">
            <a:extLst>
              <a:ext uri="{FF2B5EF4-FFF2-40B4-BE49-F238E27FC236}">
                <a16:creationId xmlns:a16="http://schemas.microsoft.com/office/drawing/2014/main" xmlns="" id="{7278536B-C7A7-C349-B950-A97245CFFDE7}"/>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pic>
        <p:nvPicPr>
          <p:cNvPr id="7" name="Content Placeholder 5" descr="DES-KIDS-Planck.pdf"/>
          <p:cNvPicPr>
            <a:picLocks noChangeAspect="1"/>
          </p:cNvPicPr>
          <p:nvPr/>
        </p:nvPicPr>
        <p:blipFill>
          <a:blip r:embed="rId2">
            <a:extLst>
              <a:ext uri="{28A0092B-C50C-407E-A947-70E740481C1C}">
                <a14:useLocalDpi xmlns:a14="http://schemas.microsoft.com/office/drawing/2010/main" val="0"/>
              </a:ext>
            </a:extLst>
          </a:blip>
          <a:srcRect l="-38692" r="-38692"/>
          <a:stretch>
            <a:fillRect/>
          </a:stretch>
        </p:blipFill>
        <p:spPr>
          <a:xfrm>
            <a:off x="2514600" y="1013374"/>
            <a:ext cx="8229600" cy="4525963"/>
          </a:xfrm>
          <a:prstGeom prst="rect">
            <a:avLst/>
          </a:prstGeom>
        </p:spPr>
      </p:pic>
      <p:sp>
        <p:nvSpPr>
          <p:cNvPr id="8" name="TextBox 7"/>
          <p:cNvSpPr txBox="1"/>
          <p:nvPr/>
        </p:nvSpPr>
        <p:spPr>
          <a:xfrm>
            <a:off x="5468653" y="5595256"/>
            <a:ext cx="2699962" cy="373659"/>
          </a:xfrm>
          <a:prstGeom prst="rect">
            <a:avLst/>
          </a:prstGeom>
          <a:noFill/>
        </p:spPr>
        <p:txBody>
          <a:bodyPr wrap="none" lIns="91373" tIns="45687" rIns="91373" bIns="45687" rtlCol="0">
            <a:spAutoFit/>
          </a:bodyPr>
          <a:lstStyle/>
          <a:p>
            <a:r>
              <a:rPr lang="en-US" sz="1800" dirty="0">
                <a:solidFill>
                  <a:srgbClr val="004C97"/>
                </a:solidFill>
                <a:latin typeface="Helvetica" charset="0"/>
                <a:ea typeface="Helvetica" charset="0"/>
                <a:cs typeface="Helvetica" charset="0"/>
              </a:rPr>
              <a:t>DES Collaboration 2017</a:t>
            </a:r>
            <a:endParaRPr lang="en-US" sz="1800" dirty="0">
              <a:solidFill>
                <a:srgbClr val="004C97"/>
              </a:solidFill>
              <a:latin typeface="Helvetica" charset="0"/>
              <a:ea typeface="Helvetica" charset="0"/>
              <a:cs typeface="Helvetica" charset="0"/>
            </a:endParaRPr>
          </a:p>
        </p:txBody>
      </p:sp>
    </p:spTree>
    <p:extLst>
      <p:ext uri="{BB962C8B-B14F-4D97-AF65-F5344CB8AC3E}">
        <p14:creationId xmlns:p14="http://schemas.microsoft.com/office/powerpoint/2010/main" val="14954201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p:nvPr/>
        </p:nvSpPr>
        <p:spPr>
          <a:xfrm>
            <a:off x="228615" y="312887"/>
            <a:ext cx="8685001" cy="430887"/>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1300480">
              <a:defRPr sz="3400" b="1" spc="-1">
                <a:solidFill>
                  <a:srgbClr val="004C97"/>
                </a:solidFill>
                <a:uFill>
                  <a:solidFill>
                    <a:srgbClr val="FFFFFF"/>
                  </a:solidFill>
                </a:uFill>
                <a:latin typeface="Arial"/>
                <a:ea typeface="Arial"/>
                <a:cs typeface="Arial"/>
                <a:sym typeface="Arial"/>
              </a:defRPr>
            </a:lvl1pPr>
          </a:lstStyle>
          <a:p>
            <a:pPr fontAlgn="auto" hangingPunct="0">
              <a:spcBef>
                <a:spcPts val="0"/>
              </a:spcBef>
              <a:spcAft>
                <a:spcPts val="0"/>
              </a:spcAft>
            </a:pPr>
            <a:r>
              <a:rPr lang="en-US" sz="2800" kern="0" dirty="0"/>
              <a:t>Transition to LSST DESC and Survey Operations</a:t>
            </a:r>
            <a:endParaRPr sz="2800" kern="0" dirty="0"/>
          </a:p>
        </p:txBody>
      </p:sp>
      <p:sp>
        <p:nvSpPr>
          <p:cNvPr id="128" name="Shape 128"/>
          <p:cNvSpPr/>
          <p:nvPr/>
        </p:nvSpPr>
        <p:spPr>
          <a:xfrm>
            <a:off x="228615" y="1042919"/>
            <a:ext cx="8670601" cy="52322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97929" indent="-321040" defTabSz="913664" fontAlgn="auto" hangingPunct="0">
              <a:spcBef>
                <a:spcPts val="0"/>
              </a:spcBef>
              <a:spcAft>
                <a:spcPts val="0"/>
              </a:spcAft>
              <a:buClr>
                <a:srgbClr val="000000"/>
              </a:buClr>
              <a:buSzPct val="45000"/>
              <a:buFont typeface="Wingdings"/>
              <a:buChar char="●"/>
              <a:defRPr sz="3400" spc="-1">
                <a:solidFill>
                  <a:srgbClr val="404040"/>
                </a:solidFill>
                <a:uFill>
                  <a:solidFill>
                    <a:srgbClr val="FFFFFF"/>
                  </a:solidFill>
                </a:uFill>
                <a:latin typeface="Arial"/>
                <a:ea typeface="Arial"/>
                <a:cs typeface="Arial"/>
                <a:sym typeface="Arial"/>
              </a:defRPr>
            </a:pPr>
            <a:r>
              <a:rPr sz="2000" kern="0" spc="-1" dirty="0">
                <a:solidFill>
                  <a:srgbClr val="404040"/>
                </a:solidFill>
                <a:uFill>
                  <a:solidFill>
                    <a:srgbClr val="FFFFFF"/>
                  </a:solidFill>
                </a:uFill>
                <a:latin typeface="Arial"/>
                <a:ea typeface="Arial"/>
                <a:cs typeface="Arial"/>
                <a:sym typeface="Arial"/>
              </a:rPr>
              <a:t>Major simulation effort underway to support Dark Energy science analyses in advance of operations</a:t>
            </a:r>
          </a:p>
          <a:p>
            <a:pPr marL="397929" indent="-321040" defTabSz="913664" fontAlgn="auto" hangingPunct="0">
              <a:spcBef>
                <a:spcPts val="0"/>
              </a:spcBef>
              <a:spcAft>
                <a:spcPts val="0"/>
              </a:spcAft>
              <a:buClr>
                <a:srgbClr val="000000"/>
              </a:buClr>
              <a:buSzPct val="45000"/>
              <a:buFont typeface="Wingdings"/>
              <a:buChar char="●"/>
              <a:defRPr sz="3400" spc="-1">
                <a:solidFill>
                  <a:srgbClr val="404040"/>
                </a:solidFill>
                <a:uFill>
                  <a:solidFill>
                    <a:srgbClr val="FFFFFF"/>
                  </a:solidFill>
                </a:uFill>
                <a:latin typeface="Arial"/>
                <a:ea typeface="Arial"/>
                <a:cs typeface="Arial"/>
                <a:sym typeface="Arial"/>
              </a:defRPr>
            </a:pPr>
            <a:r>
              <a:rPr lang="en-US" sz="2000" kern="0" spc="-1" dirty="0">
                <a:solidFill>
                  <a:srgbClr val="404040"/>
                </a:solidFill>
                <a:uFill>
                  <a:solidFill>
                    <a:srgbClr val="FFFFFF"/>
                  </a:solidFill>
                </a:uFill>
                <a:latin typeface="Arial"/>
                <a:ea typeface="Arial"/>
                <a:cs typeface="Arial"/>
                <a:sym typeface="Arial"/>
              </a:rPr>
              <a:t>DESC </a:t>
            </a:r>
            <a:r>
              <a:rPr sz="2000" kern="0" spc="-1" dirty="0">
                <a:solidFill>
                  <a:srgbClr val="404040"/>
                </a:solidFill>
                <a:uFill>
                  <a:solidFill>
                    <a:srgbClr val="FFFFFF"/>
                  </a:solidFill>
                </a:uFill>
                <a:latin typeface="Arial"/>
                <a:ea typeface="Arial"/>
                <a:cs typeface="Arial"/>
                <a:sym typeface="Arial"/>
              </a:rPr>
              <a:t>contributions:</a:t>
            </a:r>
          </a:p>
          <a:p>
            <a:pPr marL="518495" lvl="2" indent="-214983" defTabSz="913664" fontAlgn="auto" hangingPunct="0">
              <a:spcBef>
                <a:spcPts val="0"/>
              </a:spcBef>
              <a:spcAft>
                <a:spcPts val="0"/>
              </a:spcAft>
              <a:buClr>
                <a:srgbClr val="000000"/>
              </a:buClr>
              <a:buSzPct val="45000"/>
              <a:buFont typeface="Wingdings"/>
              <a:buChar char="●"/>
              <a:defRPr sz="3400" spc="-1">
                <a:solidFill>
                  <a:srgbClr val="404040"/>
                </a:solidFill>
                <a:uFill>
                  <a:solidFill>
                    <a:srgbClr val="FFFFFF"/>
                  </a:solidFill>
                </a:uFill>
                <a:latin typeface="Arial"/>
                <a:ea typeface="Arial"/>
                <a:cs typeface="Arial"/>
                <a:sym typeface="Arial"/>
              </a:defRPr>
            </a:pPr>
            <a:r>
              <a:rPr sz="2000" kern="0" spc="-1" dirty="0">
                <a:solidFill>
                  <a:srgbClr val="404040"/>
                </a:solidFill>
                <a:uFill>
                  <a:solidFill>
                    <a:srgbClr val="FFFFFF"/>
                  </a:solidFill>
                </a:uFill>
                <a:latin typeface="Arial"/>
                <a:ea typeface="Arial"/>
                <a:cs typeface="Arial"/>
                <a:sym typeface="Arial"/>
              </a:rPr>
              <a:t>WLpipe - framework for Weak Lensing analysis on catalog outputs from data management</a:t>
            </a:r>
          </a:p>
          <a:p>
            <a:pPr marL="518495" lvl="2" indent="-214983" defTabSz="913664" fontAlgn="auto" hangingPunct="0">
              <a:spcBef>
                <a:spcPts val="0"/>
              </a:spcBef>
              <a:spcAft>
                <a:spcPts val="0"/>
              </a:spcAft>
              <a:buClr>
                <a:srgbClr val="000000"/>
              </a:buClr>
              <a:buSzPct val="45000"/>
              <a:buFont typeface="Wingdings"/>
              <a:buChar char="●"/>
              <a:defRPr sz="3400" spc="-1">
                <a:solidFill>
                  <a:srgbClr val="404040"/>
                </a:solidFill>
                <a:uFill>
                  <a:solidFill>
                    <a:srgbClr val="FFFFFF"/>
                  </a:solidFill>
                </a:uFill>
                <a:latin typeface="Arial"/>
                <a:ea typeface="Arial"/>
                <a:cs typeface="Arial"/>
                <a:sym typeface="Arial"/>
              </a:defRPr>
            </a:pPr>
            <a:r>
              <a:rPr sz="2000" kern="0" spc="-1" dirty="0">
                <a:solidFill>
                  <a:srgbClr val="404040"/>
                </a:solidFill>
                <a:uFill>
                  <a:solidFill>
                    <a:srgbClr val="FFFFFF"/>
                  </a:solidFill>
                </a:uFill>
                <a:latin typeface="Arial"/>
                <a:ea typeface="Arial"/>
                <a:cs typeface="Arial"/>
                <a:sym typeface="Arial"/>
              </a:rPr>
              <a:t>Workflow management systems</a:t>
            </a:r>
          </a:p>
          <a:p>
            <a:pPr marL="518495" lvl="2" indent="-214983" defTabSz="913664" fontAlgn="auto" hangingPunct="0">
              <a:spcBef>
                <a:spcPts val="0"/>
              </a:spcBef>
              <a:spcAft>
                <a:spcPts val="0"/>
              </a:spcAft>
              <a:buClr>
                <a:srgbClr val="000000"/>
              </a:buClr>
              <a:buSzPct val="45000"/>
              <a:buFont typeface="Wingdings"/>
              <a:buChar char="●"/>
              <a:defRPr sz="3400" spc="-1">
                <a:solidFill>
                  <a:srgbClr val="404040"/>
                </a:solidFill>
                <a:uFill>
                  <a:solidFill>
                    <a:srgbClr val="FFFFFF"/>
                  </a:solidFill>
                </a:uFill>
                <a:latin typeface="Arial"/>
                <a:ea typeface="Arial"/>
                <a:cs typeface="Arial"/>
                <a:sym typeface="Arial"/>
              </a:defRPr>
            </a:pPr>
            <a:r>
              <a:rPr sz="2000" kern="0" spc="-1" dirty="0">
                <a:solidFill>
                  <a:srgbClr val="404040"/>
                </a:solidFill>
                <a:uFill>
                  <a:solidFill>
                    <a:srgbClr val="FFFFFF"/>
                  </a:solidFill>
                </a:uFill>
                <a:latin typeface="Arial"/>
                <a:ea typeface="Arial"/>
                <a:cs typeface="Arial"/>
                <a:sym typeface="Arial"/>
              </a:rPr>
              <a:t>Cosmosis - </a:t>
            </a:r>
            <a:r>
              <a:rPr lang="en-US" sz="2000" kern="0" spc="-1" dirty="0">
                <a:solidFill>
                  <a:srgbClr val="404040"/>
                </a:solidFill>
                <a:uFill>
                  <a:solidFill>
                    <a:srgbClr val="FFFFFF"/>
                  </a:solidFill>
                </a:uFill>
                <a:latin typeface="Arial"/>
                <a:ea typeface="Arial"/>
                <a:cs typeface="Arial"/>
                <a:sym typeface="Arial"/>
              </a:rPr>
              <a:t>f</a:t>
            </a:r>
            <a:r>
              <a:rPr sz="2000" kern="0" spc="-1" dirty="0">
                <a:solidFill>
                  <a:srgbClr val="404040"/>
                </a:solidFill>
                <a:uFill>
                  <a:solidFill>
                    <a:srgbClr val="FFFFFF"/>
                  </a:solidFill>
                </a:uFill>
                <a:latin typeface="Arial"/>
                <a:ea typeface="Arial"/>
                <a:cs typeface="Arial"/>
                <a:sym typeface="Arial"/>
              </a:rPr>
              <a:t>ramework for combining outputs of WLpipe and other analyses, running MCMC</a:t>
            </a:r>
            <a:r>
              <a:rPr lang="en-US" sz="2000" kern="0" spc="-1" dirty="0">
                <a:solidFill>
                  <a:srgbClr val="404040"/>
                </a:solidFill>
                <a:uFill>
                  <a:solidFill>
                    <a:srgbClr val="FFFFFF"/>
                  </a:solidFill>
                </a:uFill>
                <a:latin typeface="Arial"/>
                <a:ea typeface="Arial"/>
                <a:cs typeface="Arial"/>
                <a:sym typeface="Arial"/>
              </a:rPr>
              <a:t>,</a:t>
            </a:r>
            <a:r>
              <a:rPr sz="2000" kern="0" spc="-1" dirty="0">
                <a:solidFill>
                  <a:srgbClr val="404040"/>
                </a:solidFill>
                <a:uFill>
                  <a:solidFill>
                    <a:srgbClr val="FFFFFF"/>
                  </a:solidFill>
                </a:uFill>
                <a:latin typeface="Arial"/>
                <a:ea typeface="Arial"/>
                <a:cs typeface="Arial"/>
                <a:sym typeface="Arial"/>
              </a:rPr>
              <a:t> producing cosmological parameters</a:t>
            </a:r>
          </a:p>
          <a:p>
            <a:pPr marL="518495" lvl="2" indent="-214983" defTabSz="913664" fontAlgn="auto" hangingPunct="0">
              <a:spcBef>
                <a:spcPts val="0"/>
              </a:spcBef>
              <a:spcAft>
                <a:spcPts val="0"/>
              </a:spcAft>
              <a:buClr>
                <a:srgbClr val="000000"/>
              </a:buClr>
              <a:buSzPct val="45000"/>
              <a:buFont typeface="Wingdings"/>
              <a:buChar char="●"/>
              <a:defRPr sz="3400" spc="-1">
                <a:solidFill>
                  <a:srgbClr val="404040"/>
                </a:solidFill>
                <a:uFill>
                  <a:solidFill>
                    <a:srgbClr val="FFFFFF"/>
                  </a:solidFill>
                </a:uFill>
                <a:latin typeface="Arial"/>
                <a:ea typeface="Arial"/>
                <a:cs typeface="Arial"/>
                <a:sym typeface="Arial"/>
              </a:defRPr>
            </a:pPr>
            <a:r>
              <a:rPr sz="2000" kern="0" spc="-1" dirty="0">
                <a:solidFill>
                  <a:srgbClr val="404040"/>
                </a:solidFill>
                <a:uFill>
                  <a:solidFill>
                    <a:srgbClr val="FFFFFF"/>
                  </a:solidFill>
                </a:uFill>
                <a:latin typeface="Arial"/>
                <a:ea typeface="Arial"/>
                <a:cs typeface="Arial"/>
                <a:sym typeface="Arial"/>
              </a:rPr>
              <a:t>Observing strategy </a:t>
            </a:r>
            <a:r>
              <a:rPr lang="mr-IN" sz="2000" kern="0" spc="-1" dirty="0">
                <a:solidFill>
                  <a:srgbClr val="404040"/>
                </a:solidFill>
                <a:uFill>
                  <a:solidFill>
                    <a:srgbClr val="FFFFFF"/>
                  </a:solidFill>
                </a:uFill>
                <a:latin typeface="Arial"/>
                <a:ea typeface="Arial"/>
                <a:cs typeface="Arial"/>
                <a:sym typeface="Arial"/>
              </a:rPr>
              <a:t>–</a:t>
            </a:r>
            <a:r>
              <a:rPr sz="2000" kern="0" spc="-1" dirty="0">
                <a:solidFill>
                  <a:srgbClr val="404040"/>
                </a:solidFill>
                <a:uFill>
                  <a:solidFill>
                    <a:srgbClr val="FFFFFF"/>
                  </a:solidFill>
                </a:uFill>
                <a:latin typeface="Arial"/>
                <a:ea typeface="Arial"/>
                <a:cs typeface="Arial"/>
                <a:sym typeface="Arial"/>
              </a:rPr>
              <a:t> </a:t>
            </a:r>
            <a:r>
              <a:rPr lang="en-US" sz="2000" kern="0" spc="-1" dirty="0">
                <a:solidFill>
                  <a:srgbClr val="404040"/>
                </a:solidFill>
                <a:uFill>
                  <a:solidFill>
                    <a:srgbClr val="FFFFFF"/>
                  </a:solidFill>
                </a:uFill>
                <a:latin typeface="Arial"/>
                <a:ea typeface="Arial"/>
                <a:cs typeface="Arial"/>
                <a:sym typeface="Arial"/>
              </a:rPr>
              <a:t>s</a:t>
            </a:r>
            <a:r>
              <a:rPr sz="2000" kern="0" spc="-1" dirty="0">
                <a:solidFill>
                  <a:srgbClr val="404040"/>
                </a:solidFill>
                <a:uFill>
                  <a:solidFill>
                    <a:srgbClr val="FFFFFF"/>
                  </a:solidFill>
                </a:uFill>
                <a:latin typeface="Arial"/>
                <a:ea typeface="Arial"/>
                <a:cs typeface="Arial"/>
                <a:sym typeface="Arial"/>
              </a:rPr>
              <a:t>imulating </a:t>
            </a:r>
            <a:r>
              <a:rPr lang="en-US" sz="2000" kern="0" spc="-1" dirty="0">
                <a:solidFill>
                  <a:srgbClr val="404040"/>
                </a:solidFill>
                <a:uFill>
                  <a:solidFill>
                    <a:srgbClr val="FFFFFF"/>
                  </a:solidFill>
                </a:uFill>
                <a:latin typeface="Arial"/>
                <a:ea typeface="Arial"/>
                <a:cs typeface="Arial"/>
                <a:sym typeface="Arial"/>
              </a:rPr>
              <a:t>and</a:t>
            </a:r>
            <a:r>
              <a:rPr sz="2000" kern="0" spc="-1" dirty="0">
                <a:solidFill>
                  <a:srgbClr val="404040"/>
                </a:solidFill>
                <a:uFill>
                  <a:solidFill>
                    <a:srgbClr val="FFFFFF"/>
                  </a:solidFill>
                </a:uFill>
                <a:latin typeface="Arial"/>
                <a:ea typeface="Arial"/>
                <a:cs typeface="Arial"/>
                <a:sym typeface="Arial"/>
              </a:rPr>
              <a:t> evaluati</a:t>
            </a:r>
            <a:r>
              <a:rPr lang="en-US" sz="2000" kern="0" spc="-1" dirty="0">
                <a:solidFill>
                  <a:srgbClr val="404040"/>
                </a:solidFill>
                <a:uFill>
                  <a:solidFill>
                    <a:srgbClr val="FFFFFF"/>
                  </a:solidFill>
                </a:uFill>
                <a:latin typeface="Arial"/>
                <a:ea typeface="Arial"/>
                <a:cs typeface="Arial"/>
                <a:sym typeface="Arial"/>
              </a:rPr>
              <a:t>ng</a:t>
            </a:r>
            <a:r>
              <a:rPr sz="2000" kern="0" spc="-1" dirty="0">
                <a:solidFill>
                  <a:srgbClr val="404040"/>
                </a:solidFill>
                <a:uFill>
                  <a:solidFill>
                    <a:srgbClr val="FFFFFF"/>
                  </a:solidFill>
                </a:uFill>
                <a:latin typeface="Arial"/>
                <a:ea typeface="Arial"/>
                <a:cs typeface="Arial"/>
                <a:sym typeface="Arial"/>
              </a:rPr>
              <a:t> different strategies</a:t>
            </a:r>
          </a:p>
          <a:p>
            <a:pPr marL="518495" lvl="2" indent="-214983" defTabSz="913664" fontAlgn="auto" hangingPunct="0">
              <a:spcBef>
                <a:spcPts val="0"/>
              </a:spcBef>
              <a:spcAft>
                <a:spcPts val="0"/>
              </a:spcAft>
              <a:buClr>
                <a:srgbClr val="000000"/>
              </a:buClr>
              <a:buSzPct val="45000"/>
              <a:buFont typeface="Wingdings"/>
              <a:buChar char="●"/>
              <a:defRPr sz="3400" spc="-1">
                <a:solidFill>
                  <a:srgbClr val="404040"/>
                </a:solidFill>
                <a:uFill>
                  <a:solidFill>
                    <a:srgbClr val="FFFFFF"/>
                  </a:solidFill>
                </a:uFill>
                <a:latin typeface="Arial"/>
                <a:ea typeface="Arial"/>
                <a:cs typeface="Arial"/>
                <a:sym typeface="Arial"/>
              </a:defRPr>
            </a:pPr>
            <a:r>
              <a:rPr sz="2000" kern="0" spc="-1" dirty="0">
                <a:solidFill>
                  <a:srgbClr val="404040"/>
                </a:solidFill>
                <a:uFill>
                  <a:solidFill>
                    <a:srgbClr val="FFFFFF"/>
                  </a:solidFill>
                </a:uFill>
                <a:latin typeface="Arial"/>
                <a:ea typeface="Arial"/>
                <a:cs typeface="Arial"/>
                <a:sym typeface="Arial"/>
              </a:rPr>
              <a:t>Data access - </a:t>
            </a:r>
            <a:r>
              <a:rPr lang="en-US" sz="2000" kern="0" spc="-1" dirty="0">
                <a:solidFill>
                  <a:srgbClr val="404040"/>
                </a:solidFill>
                <a:uFill>
                  <a:solidFill>
                    <a:srgbClr val="FFFFFF"/>
                  </a:solidFill>
                </a:uFill>
                <a:latin typeface="Arial"/>
                <a:ea typeface="Arial"/>
                <a:cs typeface="Arial"/>
                <a:sym typeface="Arial"/>
              </a:rPr>
              <a:t>b</a:t>
            </a:r>
            <a:r>
              <a:rPr sz="2000" kern="0" spc="-1" dirty="0">
                <a:solidFill>
                  <a:srgbClr val="404040"/>
                </a:solidFill>
                <a:uFill>
                  <a:solidFill>
                    <a:srgbClr val="FFFFFF"/>
                  </a:solidFill>
                </a:uFill>
                <a:latin typeface="Arial"/>
                <a:ea typeface="Arial"/>
                <a:cs typeface="Arial"/>
                <a:sym typeface="Arial"/>
              </a:rPr>
              <a:t>uilding tools and documentation for accessing data products and software</a:t>
            </a:r>
          </a:p>
          <a:p>
            <a:pPr marL="518495" lvl="2" indent="-214983" defTabSz="913664" fontAlgn="auto" hangingPunct="0">
              <a:spcBef>
                <a:spcPts val="0"/>
              </a:spcBef>
              <a:spcAft>
                <a:spcPts val="0"/>
              </a:spcAft>
              <a:buClr>
                <a:srgbClr val="000000"/>
              </a:buClr>
              <a:buSzPct val="45000"/>
              <a:buFont typeface="Wingdings"/>
              <a:buChar char="●"/>
              <a:defRPr sz="3400" spc="-1">
                <a:solidFill>
                  <a:srgbClr val="404040"/>
                </a:solidFill>
                <a:uFill>
                  <a:solidFill>
                    <a:srgbClr val="FFFFFF"/>
                  </a:solidFill>
                </a:uFill>
                <a:latin typeface="Arial"/>
                <a:ea typeface="Arial"/>
                <a:cs typeface="Arial"/>
                <a:sym typeface="Arial"/>
              </a:defRPr>
            </a:pPr>
            <a:r>
              <a:rPr sz="2000" kern="0" spc="-1" dirty="0">
                <a:solidFill>
                  <a:srgbClr val="404040"/>
                </a:solidFill>
                <a:uFill>
                  <a:solidFill>
                    <a:srgbClr val="FFFFFF"/>
                  </a:solidFill>
                </a:uFill>
                <a:latin typeface="Arial"/>
                <a:ea typeface="Arial"/>
                <a:cs typeface="Arial"/>
                <a:sym typeface="Arial"/>
              </a:rPr>
              <a:t>Scientific validation - </a:t>
            </a:r>
            <a:r>
              <a:rPr lang="en-US" sz="2000" kern="0" spc="-1" dirty="0">
                <a:solidFill>
                  <a:srgbClr val="404040"/>
                </a:solidFill>
                <a:uFill>
                  <a:solidFill>
                    <a:srgbClr val="FFFFFF"/>
                  </a:solidFill>
                </a:uFill>
                <a:latin typeface="Arial"/>
                <a:ea typeface="Arial"/>
                <a:cs typeface="Arial"/>
                <a:sym typeface="Arial"/>
              </a:rPr>
              <a:t>v</a:t>
            </a:r>
            <a:r>
              <a:rPr sz="2000" kern="0" spc="-1" dirty="0">
                <a:solidFill>
                  <a:srgbClr val="404040"/>
                </a:solidFill>
                <a:uFill>
                  <a:solidFill>
                    <a:srgbClr val="FFFFFF"/>
                  </a:solidFill>
                </a:uFill>
                <a:latin typeface="Arial"/>
                <a:ea typeface="Arial"/>
                <a:cs typeface="Arial"/>
                <a:sym typeface="Arial"/>
              </a:rPr>
              <a:t>alidating simulated data sets for quality and science-readiness</a:t>
            </a:r>
            <a:endParaRPr lang="en-US" sz="2000" kern="0" spc="-1" dirty="0">
              <a:solidFill>
                <a:srgbClr val="404040"/>
              </a:solidFill>
              <a:uFill>
                <a:solidFill>
                  <a:srgbClr val="FFFFFF"/>
                </a:solidFill>
              </a:uFill>
              <a:latin typeface="Arial"/>
              <a:ea typeface="Arial"/>
              <a:cs typeface="Arial"/>
              <a:sym typeface="Arial"/>
            </a:endParaRPr>
          </a:p>
          <a:p>
            <a:pPr marL="61618" lvl="1" indent="-214983" defTabSz="913664" fontAlgn="auto" hangingPunct="0">
              <a:spcBef>
                <a:spcPts val="0"/>
              </a:spcBef>
              <a:spcAft>
                <a:spcPts val="0"/>
              </a:spcAft>
              <a:buClr>
                <a:srgbClr val="000000"/>
              </a:buClr>
              <a:buSzPct val="45000"/>
              <a:buFont typeface="Wingdings"/>
              <a:buChar char="●"/>
              <a:defRPr sz="3400" spc="-1">
                <a:solidFill>
                  <a:srgbClr val="404040"/>
                </a:solidFill>
                <a:uFill>
                  <a:solidFill>
                    <a:srgbClr val="FFFFFF"/>
                  </a:solidFill>
                </a:uFill>
                <a:latin typeface="Arial"/>
                <a:ea typeface="Arial"/>
                <a:cs typeface="Arial"/>
                <a:sym typeface="Arial"/>
              </a:defRPr>
            </a:pPr>
            <a:r>
              <a:rPr lang="en-US" sz="2000" kern="0" spc="-1" dirty="0">
                <a:solidFill>
                  <a:srgbClr val="404040"/>
                </a:solidFill>
                <a:uFill>
                  <a:solidFill>
                    <a:srgbClr val="FFFFFF"/>
                  </a:solidFill>
                </a:uFill>
                <a:latin typeface="Arial"/>
                <a:ea typeface="Arial"/>
                <a:cs typeface="Arial"/>
                <a:sym typeface="Arial"/>
              </a:rPr>
              <a:t>   Survey Operations contributions:</a:t>
            </a:r>
          </a:p>
          <a:p>
            <a:pPr marL="518495" lvl="2" indent="-214983" defTabSz="913664" fontAlgn="auto" hangingPunct="0">
              <a:spcBef>
                <a:spcPts val="0"/>
              </a:spcBef>
              <a:spcAft>
                <a:spcPts val="0"/>
              </a:spcAft>
              <a:buClr>
                <a:srgbClr val="000000"/>
              </a:buClr>
              <a:buSzPct val="45000"/>
              <a:buFont typeface="Wingdings"/>
              <a:buChar char="●"/>
              <a:defRPr sz="3400" spc="-1">
                <a:solidFill>
                  <a:srgbClr val="404040"/>
                </a:solidFill>
                <a:uFill>
                  <a:solidFill>
                    <a:srgbClr val="FFFFFF"/>
                  </a:solidFill>
                </a:uFill>
                <a:latin typeface="Arial"/>
                <a:ea typeface="Arial"/>
                <a:cs typeface="Arial"/>
                <a:sym typeface="Arial"/>
              </a:defRPr>
            </a:pPr>
            <a:r>
              <a:rPr lang="en-US" sz="2000" kern="0" spc="-1" dirty="0">
                <a:solidFill>
                  <a:srgbClr val="404040"/>
                </a:solidFill>
                <a:uFill>
                  <a:solidFill>
                    <a:srgbClr val="FFFFFF"/>
                  </a:solidFill>
                </a:uFill>
                <a:latin typeface="Arial"/>
                <a:ea typeface="Arial"/>
                <a:cs typeface="Arial"/>
                <a:sym typeface="Arial"/>
              </a:rPr>
              <a:t>Observatory support, data release systematics, community support, production scientist, service professional, file services and </a:t>
            </a:r>
            <a:r>
              <a:rPr lang="en-US" sz="2000" kern="0" spc="-1" dirty="0" err="1">
                <a:solidFill>
                  <a:srgbClr val="404040"/>
                </a:solidFill>
                <a:uFill>
                  <a:solidFill>
                    <a:srgbClr val="FFFFFF"/>
                  </a:solidFill>
                </a:uFill>
                <a:latin typeface="Arial"/>
                <a:ea typeface="Arial"/>
                <a:cs typeface="Arial"/>
                <a:sym typeface="Arial"/>
              </a:rPr>
              <a:t>db</a:t>
            </a:r>
            <a:r>
              <a:rPr lang="en-US" sz="2000" kern="0" spc="-1" dirty="0">
                <a:solidFill>
                  <a:srgbClr val="404040"/>
                </a:solidFill>
                <a:uFill>
                  <a:solidFill>
                    <a:srgbClr val="FFFFFF"/>
                  </a:solidFill>
                </a:uFill>
                <a:latin typeface="Arial"/>
                <a:ea typeface="Arial"/>
                <a:cs typeface="Arial"/>
                <a:sym typeface="Arial"/>
              </a:rPr>
              <a:t> admin, IT systems admin, WAN manager and architect</a:t>
            </a:r>
          </a:p>
        </p:txBody>
      </p:sp>
      <p:sp>
        <p:nvSpPr>
          <p:cNvPr id="129" name="Shape 129"/>
          <p:cNvSpPr/>
          <p:nvPr/>
        </p:nvSpPr>
        <p:spPr>
          <a:xfrm>
            <a:off x="1536063" y="6516359"/>
            <a:ext cx="537192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defRPr sz="1200" spc="-1">
                <a:solidFill>
                  <a:srgbClr val="004C97"/>
                </a:solidFill>
                <a:uFill>
                  <a:solidFill>
                    <a:srgbClr val="FFFFFF"/>
                  </a:solidFill>
                </a:uFill>
                <a:latin typeface="Arial"/>
                <a:ea typeface="Arial"/>
                <a:cs typeface="Arial"/>
                <a:sym typeface="Arial"/>
              </a:defRPr>
            </a:lvl1pPr>
          </a:lstStyle>
          <a:p>
            <a:pPr fontAlgn="auto" hangingPunct="0">
              <a:spcBef>
                <a:spcPts val="0"/>
              </a:spcBef>
              <a:spcAft>
                <a:spcPts val="0"/>
              </a:spcAft>
            </a:pPr>
            <a:r>
              <a:rPr lang="en-US" kern="0" dirty="0" smtClean="0"/>
              <a:t>Cosmic Frontier Planning</a:t>
            </a:r>
            <a:endParaRPr kern="0" dirty="0"/>
          </a:p>
        </p:txBody>
      </p:sp>
      <p:sp>
        <p:nvSpPr>
          <p:cNvPr id="130" name="Shape 130"/>
          <p:cNvSpPr/>
          <p:nvPr/>
        </p:nvSpPr>
        <p:spPr>
          <a:xfrm>
            <a:off x="188079" y="6516359"/>
            <a:ext cx="10746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1300480">
              <a:defRPr sz="1200" spc="-1">
                <a:solidFill>
                  <a:srgbClr val="004C97"/>
                </a:solidFill>
                <a:uFill>
                  <a:solidFill>
                    <a:srgbClr val="FFFFFF"/>
                  </a:solidFill>
                </a:uFill>
                <a:latin typeface="Arial"/>
                <a:ea typeface="Arial"/>
                <a:cs typeface="Arial"/>
                <a:sym typeface="Arial"/>
              </a:defRPr>
            </a:lvl1pPr>
          </a:lstStyle>
          <a:p>
            <a:pPr fontAlgn="auto" hangingPunct="0">
              <a:spcBef>
                <a:spcPts val="0"/>
              </a:spcBef>
              <a:spcAft>
                <a:spcPts val="0"/>
              </a:spcAft>
            </a:pPr>
            <a:r>
              <a:rPr lang="en-US" kern="0" dirty="0" smtClean="0"/>
              <a:t>7/18</a:t>
            </a:r>
            <a:r>
              <a:rPr kern="0" dirty="0" smtClean="0"/>
              <a:t>/18</a:t>
            </a:r>
            <a:endParaRPr kern="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Cosmic Surveys: CMB"/>
          <p:cNvSpPr txBox="1">
            <a:spLocks noGrp="1"/>
          </p:cNvSpPr>
          <p:nvPr>
            <p:ph type="title"/>
          </p:nvPr>
        </p:nvSpPr>
        <p:spPr>
          <a:prstGeom prst="rect">
            <a:avLst/>
          </a:prstGeom>
        </p:spPr>
        <p:txBody>
          <a:bodyPr/>
          <a:lstStyle>
            <a:lvl1pPr>
              <a:defRPr sz="4400"/>
            </a:lvl1pPr>
          </a:lstStyle>
          <a:p>
            <a:r>
              <a:rPr sz="2800" dirty="0"/>
              <a:t>Cosmic Surveys: CMB</a:t>
            </a:r>
          </a:p>
        </p:txBody>
      </p:sp>
      <p:sp>
        <p:nvSpPr>
          <p:cNvPr id="23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pPr/>
              <a:t>9</a:t>
            </a:fld>
            <a:endParaRPr/>
          </a:p>
        </p:txBody>
      </p:sp>
      <p:sp>
        <p:nvSpPr>
          <p:cNvPr id="233" name="SPT-3G operations (2018-2023)…"/>
          <p:cNvSpPr txBox="1">
            <a:spLocks noGrp="1"/>
          </p:cNvSpPr>
          <p:nvPr>
            <p:ph type="body" sz="half" idx="1"/>
          </p:nvPr>
        </p:nvSpPr>
        <p:spPr>
          <a:xfrm>
            <a:off x="228599" y="1279045"/>
            <a:ext cx="4374970" cy="5029201"/>
          </a:xfrm>
          <a:prstGeom prst="rect">
            <a:avLst/>
          </a:prstGeom>
        </p:spPr>
        <p:txBody>
          <a:bodyPr/>
          <a:lstStyle/>
          <a:p>
            <a:pPr>
              <a:defRPr sz="3000"/>
            </a:pPr>
            <a:r>
              <a:rPr sz="2000" b="1" dirty="0"/>
              <a:t>SPT-3G operations (2018-2023)</a:t>
            </a:r>
          </a:p>
          <a:p>
            <a:pPr lvl="1">
              <a:spcBef>
                <a:spcPts val="0"/>
              </a:spcBef>
              <a:defRPr sz="2600"/>
            </a:pPr>
            <a:r>
              <a:rPr sz="2000" dirty="0"/>
              <a:t>4-year survey from 2018-2021</a:t>
            </a:r>
          </a:p>
          <a:p>
            <a:pPr lvl="1">
              <a:spcBef>
                <a:spcPts val="0"/>
              </a:spcBef>
              <a:defRPr sz="2600"/>
            </a:pPr>
            <a:r>
              <a:rPr sz="2000" dirty="0"/>
              <a:t>Science analysis </a:t>
            </a:r>
            <a:endParaRPr sz="2000" b="1" dirty="0"/>
          </a:p>
          <a:p>
            <a:pPr>
              <a:spcBef>
                <a:spcPts val="844"/>
              </a:spcBef>
              <a:defRPr sz="3000"/>
            </a:pPr>
            <a:r>
              <a:rPr sz="2000" b="1" dirty="0"/>
              <a:t>CMB-S4 project (2019-2026)</a:t>
            </a:r>
          </a:p>
          <a:p>
            <a:pPr lvl="1">
              <a:spcBef>
                <a:spcPts val="0"/>
              </a:spcBef>
              <a:defRPr sz="2600"/>
            </a:pPr>
            <a:r>
              <a:rPr sz="2000" dirty="0"/>
              <a:t>Notional timescale: CD0-CD4 from 2019-2026</a:t>
            </a:r>
          </a:p>
          <a:p>
            <a:pPr lvl="1">
              <a:spcBef>
                <a:spcPts val="0"/>
              </a:spcBef>
              <a:defRPr sz="2600"/>
            </a:pPr>
            <a:r>
              <a:rPr sz="2000" dirty="0"/>
              <a:t>400,000+ TES detectors at 100 mK</a:t>
            </a:r>
          </a:p>
          <a:p>
            <a:pPr lvl="1">
              <a:spcBef>
                <a:spcPts val="0"/>
              </a:spcBef>
              <a:defRPr sz="2600"/>
            </a:pPr>
            <a:r>
              <a:rPr sz="2000" dirty="0"/>
              <a:t>Two sites: Chile and South Pole</a:t>
            </a:r>
          </a:p>
          <a:p>
            <a:pPr lvl="1">
              <a:spcBef>
                <a:spcPts val="0"/>
              </a:spcBef>
              <a:defRPr sz="2600"/>
            </a:pPr>
            <a:r>
              <a:rPr sz="2000" dirty="0"/>
              <a:t>Potential FNAL roles: </a:t>
            </a:r>
          </a:p>
          <a:p>
            <a:pPr marL="701181" lvl="3" indent="-219120">
              <a:spcBef>
                <a:spcPts val="0"/>
              </a:spcBef>
              <a:defRPr sz="2600"/>
            </a:pPr>
            <a:r>
              <a:rPr sz="2000" dirty="0"/>
              <a:t>Detector readout electronics </a:t>
            </a:r>
          </a:p>
          <a:p>
            <a:pPr marL="701181" lvl="3" indent="-219120">
              <a:spcBef>
                <a:spcPts val="0"/>
              </a:spcBef>
              <a:defRPr sz="2600"/>
            </a:pPr>
            <a:r>
              <a:rPr sz="2000" dirty="0"/>
              <a:t>Cryostat and cryogenics</a:t>
            </a:r>
          </a:p>
          <a:p>
            <a:pPr marL="701181" lvl="3" indent="-219120">
              <a:spcBef>
                <a:spcPts val="0"/>
              </a:spcBef>
              <a:defRPr sz="2600"/>
            </a:pPr>
            <a:r>
              <a:rPr sz="2000" dirty="0"/>
              <a:t>Detector and camera integration</a:t>
            </a:r>
            <a:endParaRPr sz="2000" b="1" dirty="0"/>
          </a:p>
          <a:p>
            <a:pPr>
              <a:spcBef>
                <a:spcPts val="844"/>
              </a:spcBef>
              <a:defRPr sz="3000"/>
            </a:pPr>
            <a:r>
              <a:rPr sz="2000" b="1" dirty="0"/>
              <a:t>CMB-S4 operations (2027-2036)</a:t>
            </a:r>
          </a:p>
          <a:p>
            <a:pPr lvl="1">
              <a:spcBef>
                <a:spcPts val="0"/>
              </a:spcBef>
              <a:defRPr sz="2600"/>
            </a:pPr>
            <a:r>
              <a:rPr sz="2000" dirty="0"/>
              <a:t>8-year survey with science analysis</a:t>
            </a:r>
          </a:p>
        </p:txBody>
      </p:sp>
      <p:pic>
        <p:nvPicPr>
          <p:cNvPr id="234" name="IMG_4213.jpg" descr="IMG_4213.jpg"/>
          <p:cNvPicPr>
            <a:picLocks noChangeAspect="1"/>
          </p:cNvPicPr>
          <p:nvPr/>
        </p:nvPicPr>
        <p:blipFill>
          <a:blip r:embed="rId2">
            <a:extLst/>
          </a:blip>
          <a:srcRect l="6972" r="6972"/>
          <a:stretch>
            <a:fillRect/>
          </a:stretch>
        </p:blipFill>
        <p:spPr>
          <a:xfrm>
            <a:off x="5067342" y="315096"/>
            <a:ext cx="3600648" cy="3138121"/>
          </a:xfrm>
          <a:prstGeom prst="rect">
            <a:avLst/>
          </a:prstGeom>
          <a:ln w="12700">
            <a:miter lim="400000"/>
          </a:ln>
        </p:spPr>
      </p:pic>
      <p:pic>
        <p:nvPicPr>
          <p:cNvPr id="235" name="Image" descr="Image"/>
          <p:cNvPicPr>
            <a:picLocks noChangeAspect="1"/>
          </p:cNvPicPr>
          <p:nvPr/>
        </p:nvPicPr>
        <p:blipFill>
          <a:blip r:embed="rId3">
            <a:extLst/>
          </a:blip>
          <a:srcRect t="18085" b="18085"/>
          <a:stretch>
            <a:fillRect/>
          </a:stretch>
        </p:blipFill>
        <p:spPr>
          <a:xfrm>
            <a:off x="4629649" y="3549788"/>
            <a:ext cx="4475874" cy="220763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esentation1" id="{FA6561EA-5476-4052-84D7-7BCA5B4A2A6E}" vid="{B6CED81E-951A-4DFA-9287-6DC86C25A1D3}"/>
    </a:ext>
  </a:extLst>
</a:theme>
</file>

<file path=ppt/theme/theme4.xml><?xml version="1.0" encoding="utf-8"?>
<a:theme xmlns:a="http://schemas.openxmlformats.org/drawingml/2006/main" name="7_Office Theme">
  <a:themeElements>
    <a:clrScheme name="Custom 6">
      <a:dk1>
        <a:srgbClr val="000030"/>
      </a:dk1>
      <a:lt1>
        <a:srgbClr val="FFFFFF"/>
      </a:lt1>
      <a:dk2>
        <a:srgbClr val="000030"/>
      </a:dk2>
      <a:lt2>
        <a:srgbClr val="E5E5FF"/>
      </a:lt2>
      <a:accent1>
        <a:srgbClr val="0099CC"/>
      </a:accent1>
      <a:accent2>
        <a:srgbClr val="A886E0"/>
      </a:accent2>
      <a:accent3>
        <a:srgbClr val="AAADCA"/>
      </a:accent3>
      <a:accent4>
        <a:srgbClr val="DADADA"/>
      </a:accent4>
      <a:accent5>
        <a:srgbClr val="AACAE2"/>
      </a:accent5>
      <a:accent6>
        <a:srgbClr val="9879CB"/>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C00000"/>
          </a:solidFill>
        </a:ln>
      </a:spPr>
      <a:bodyPr rtlCol="0" anchor="ctr"/>
      <a:lstStyle>
        <a:defPPr algn="ctr">
          <a:defRPr/>
        </a:defPPr>
      </a:lstStyle>
    </a:spDef>
    <a:lnDef>
      <a:spPr>
        <a:ln w="38100">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75000"/>
          </a:lnSpc>
          <a:defRPr dirty="0" smtClean="0">
            <a:solidFill>
              <a:schemeClr val="accent4">
                <a:lumMod val="10000"/>
              </a:schemeClr>
            </a:solidFill>
            <a:latin typeface="Arial" charset="0"/>
            <a:ea typeface="Arial" charset="0"/>
            <a:cs typeface="Arial" charset="0"/>
          </a:defRPr>
        </a:defPPr>
      </a:lstStyle>
    </a:txDef>
  </a:objectDefaults>
  <a:extraClrSchemeLst/>
  <a:extLst>
    <a:ext uri="{05A4C25C-085E-4340-85A3-A5531E510DB2}">
      <thm15:themeFamily xmlns="" xmlns:thm15="http://schemas.microsoft.com/office/thememl/2012/main" name="fock_coherent_osc" id="{7EF5C442-364B-EA4F-A2AB-A91244D31F18}" vid="{FBE60958-0791-634A-BAB8-6B0C9FC8757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2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4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13370</TotalTime>
  <Words>2565</Words>
  <Application>Microsoft Macintosh PowerPoint</Application>
  <PresentationFormat>On-screen Show (4:3)</PresentationFormat>
  <Paragraphs>325</Paragraphs>
  <Slides>25</Slides>
  <Notes>4</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25</vt:i4>
      </vt:variant>
    </vt:vector>
  </HeadingPairs>
  <TitlesOfParts>
    <vt:vector size="35" baseType="lpstr">
      <vt:lpstr>Fermilab_PPT_090815</vt:lpstr>
      <vt:lpstr>White</vt:lpstr>
      <vt:lpstr>FNAL_TemplateMac_060514</vt:lpstr>
      <vt:lpstr>7_Office Theme</vt:lpstr>
      <vt:lpstr>Office Theme</vt:lpstr>
      <vt:lpstr>1_Fermilab_PPT_090815</vt:lpstr>
      <vt:lpstr>1_White</vt:lpstr>
      <vt:lpstr>2_White</vt:lpstr>
      <vt:lpstr>4_White</vt:lpstr>
      <vt:lpstr>Worksheet</vt:lpstr>
      <vt:lpstr>PowerPoint Presentation</vt:lpstr>
      <vt:lpstr> FNAL Cosmic Planning</vt:lpstr>
      <vt:lpstr> FNAL Cosmic Activities</vt:lpstr>
      <vt:lpstr> FNAL Critical Capabilities on the Cosmic Frontier</vt:lpstr>
      <vt:lpstr> FNAL Critical Roles on the Cosmic Frontier</vt:lpstr>
      <vt:lpstr>Cosmic Surveys: Science Goals</vt:lpstr>
      <vt:lpstr> DES Year 1 Cosmology Results</vt:lpstr>
      <vt:lpstr>PowerPoint Presentation</vt:lpstr>
      <vt:lpstr>Cosmic Surveys: CMB</vt:lpstr>
      <vt:lpstr>Cosmic Surveys: A Future Stage-5 DE Experiment</vt:lpstr>
      <vt:lpstr>Future Southern Spectroscopic Survey</vt:lpstr>
      <vt:lpstr>Cosmic Survey R&amp;D: Skipper CCDs</vt:lpstr>
      <vt:lpstr>First Results from ADMX-G2</vt:lpstr>
      <vt:lpstr>Fermilab Roles in ADMX-G2</vt:lpstr>
      <vt:lpstr>Timeline For Current and Next Generation Experiment</vt:lpstr>
      <vt:lpstr>New R&amp;D Consortium:  Quantum Metrology for Dark Matter Axion Detection</vt:lpstr>
      <vt:lpstr>PowerPoint Presentation</vt:lpstr>
      <vt:lpstr>PowerPoint Presentation</vt:lpstr>
      <vt:lpstr>PowerPoint Presentation</vt:lpstr>
      <vt:lpstr>LZ</vt:lpstr>
      <vt:lpstr>LZ</vt:lpstr>
      <vt:lpstr> Cosmic Planning Process</vt:lpstr>
      <vt:lpstr> Cosmic Planning Steering Group</vt:lpstr>
      <vt:lpstr> Emerging Themes?</vt:lpstr>
      <vt:lpstr> Rebooting the FCPA</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Joshua A Frieman</cp:lastModifiedBy>
  <cp:revision>558</cp:revision>
  <cp:lastPrinted>2014-01-20T19:40:21Z</cp:lastPrinted>
  <dcterms:created xsi:type="dcterms:W3CDTF">2014-01-03T20:18:13Z</dcterms:created>
  <dcterms:modified xsi:type="dcterms:W3CDTF">2018-07-18T13:56:44Z</dcterms:modified>
</cp:coreProperties>
</file>