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82" r:id="rId2"/>
    <p:sldMasterId id="2147484066" r:id="rId3"/>
  </p:sldMasterIdLst>
  <p:notesMasterIdLst>
    <p:notesMasterId r:id="rId44"/>
  </p:notesMasterIdLst>
  <p:handoutMasterIdLst>
    <p:handoutMasterId r:id="rId45"/>
  </p:handoutMasterIdLst>
  <p:sldIdLst>
    <p:sldId id="358" r:id="rId4"/>
    <p:sldId id="354" r:id="rId5"/>
    <p:sldId id="404" r:id="rId6"/>
    <p:sldId id="440" r:id="rId7"/>
    <p:sldId id="492" r:id="rId8"/>
    <p:sldId id="457" r:id="rId9"/>
    <p:sldId id="468" r:id="rId10"/>
    <p:sldId id="474" r:id="rId11"/>
    <p:sldId id="475" r:id="rId12"/>
    <p:sldId id="476" r:id="rId13"/>
    <p:sldId id="477" r:id="rId14"/>
    <p:sldId id="497" r:id="rId15"/>
    <p:sldId id="498" r:id="rId16"/>
    <p:sldId id="499" r:id="rId17"/>
    <p:sldId id="500" r:id="rId18"/>
    <p:sldId id="478" r:id="rId19"/>
    <p:sldId id="479" r:id="rId20"/>
    <p:sldId id="480" r:id="rId21"/>
    <p:sldId id="444" r:id="rId22"/>
    <p:sldId id="406" r:id="rId23"/>
    <p:sldId id="465" r:id="rId24"/>
    <p:sldId id="481" r:id="rId25"/>
    <p:sldId id="482" r:id="rId26"/>
    <p:sldId id="483" r:id="rId27"/>
    <p:sldId id="484" r:id="rId28"/>
    <p:sldId id="485" r:id="rId29"/>
    <p:sldId id="486" r:id="rId30"/>
    <p:sldId id="487" r:id="rId31"/>
    <p:sldId id="501" r:id="rId32"/>
    <p:sldId id="488" r:id="rId33"/>
    <p:sldId id="489" r:id="rId34"/>
    <p:sldId id="490" r:id="rId35"/>
    <p:sldId id="491" r:id="rId36"/>
    <p:sldId id="503" r:id="rId37"/>
    <p:sldId id="502" r:id="rId38"/>
    <p:sldId id="504" r:id="rId39"/>
    <p:sldId id="493" r:id="rId40"/>
    <p:sldId id="494" r:id="rId41"/>
    <p:sldId id="495" r:id="rId42"/>
    <p:sldId id="439" r:id="rId43"/>
  </p:sldIdLst>
  <p:sldSz cx="9144000" cy="6858000" type="screen4x3"/>
  <p:notesSz cx="6858000" cy="9144000"/>
  <p:defaultTextStyle>
    <a:defPPr>
      <a:defRPr lang="en-US"/>
    </a:defPPr>
    <a:lvl1pPr algn="l" defTabSz="457200" rtl="0" fontAlgn="base">
      <a:spcBef>
        <a:spcPct val="0"/>
      </a:spcBef>
      <a:spcAft>
        <a:spcPct val="0"/>
      </a:spcAft>
      <a:defRPr sz="2400" kern="1200">
        <a:solidFill>
          <a:schemeClr val="tx1"/>
        </a:solidFill>
        <a:latin typeface="Calibri" charset="0"/>
        <a:ea typeface="ＭＳ Ｐゴシック" charset="0"/>
        <a:cs typeface="ＭＳ Ｐゴシック" charset="0"/>
      </a:defRPr>
    </a:lvl1pPr>
    <a:lvl2pPr marL="457200" algn="l" defTabSz="457200" rtl="0" fontAlgn="base">
      <a:spcBef>
        <a:spcPct val="0"/>
      </a:spcBef>
      <a:spcAft>
        <a:spcPct val="0"/>
      </a:spcAft>
      <a:defRPr sz="2400" kern="1200">
        <a:solidFill>
          <a:schemeClr val="tx1"/>
        </a:solidFill>
        <a:latin typeface="Calibri" charset="0"/>
        <a:ea typeface="ＭＳ Ｐゴシック" charset="0"/>
        <a:cs typeface="ＭＳ Ｐゴシック" charset="0"/>
      </a:defRPr>
    </a:lvl2pPr>
    <a:lvl3pPr marL="914400" algn="l" defTabSz="457200" rtl="0" fontAlgn="base">
      <a:spcBef>
        <a:spcPct val="0"/>
      </a:spcBef>
      <a:spcAft>
        <a:spcPct val="0"/>
      </a:spcAft>
      <a:defRPr sz="2400" kern="1200">
        <a:solidFill>
          <a:schemeClr val="tx1"/>
        </a:solidFill>
        <a:latin typeface="Calibri" charset="0"/>
        <a:ea typeface="ＭＳ Ｐゴシック" charset="0"/>
        <a:cs typeface="ＭＳ Ｐゴシック" charset="0"/>
      </a:defRPr>
    </a:lvl3pPr>
    <a:lvl4pPr marL="1371600" algn="l" defTabSz="457200" rtl="0" fontAlgn="base">
      <a:spcBef>
        <a:spcPct val="0"/>
      </a:spcBef>
      <a:spcAft>
        <a:spcPct val="0"/>
      </a:spcAft>
      <a:defRPr sz="2400" kern="1200">
        <a:solidFill>
          <a:schemeClr val="tx1"/>
        </a:solidFill>
        <a:latin typeface="Calibri" charset="0"/>
        <a:ea typeface="ＭＳ Ｐゴシック" charset="0"/>
        <a:cs typeface="ＭＳ Ｐゴシック" charset="0"/>
      </a:defRPr>
    </a:lvl4pPr>
    <a:lvl5pPr marL="1828800" algn="l" defTabSz="457200" rtl="0" fontAlgn="base">
      <a:spcBef>
        <a:spcPct val="0"/>
      </a:spcBef>
      <a:spcAft>
        <a:spcPct val="0"/>
      </a:spcAft>
      <a:defRPr sz="2400" kern="1200">
        <a:solidFill>
          <a:schemeClr val="tx1"/>
        </a:solidFill>
        <a:latin typeface="Calibri" charset="0"/>
        <a:ea typeface="ＭＳ Ｐゴシック" charset="0"/>
        <a:cs typeface="ＭＳ Ｐゴシック" charset="0"/>
      </a:defRPr>
    </a:lvl5pPr>
    <a:lvl6pPr marL="2286000" algn="l" defTabSz="457200" rtl="0" eaLnBrk="1" latinLnBrk="0" hangingPunct="1">
      <a:defRPr sz="2400" kern="1200">
        <a:solidFill>
          <a:schemeClr val="tx1"/>
        </a:solidFill>
        <a:latin typeface="Calibri" charset="0"/>
        <a:ea typeface="ＭＳ Ｐゴシック" charset="0"/>
        <a:cs typeface="ＭＳ Ｐゴシック" charset="0"/>
      </a:defRPr>
    </a:lvl6pPr>
    <a:lvl7pPr marL="2743200" algn="l" defTabSz="457200" rtl="0" eaLnBrk="1" latinLnBrk="0" hangingPunct="1">
      <a:defRPr sz="2400" kern="1200">
        <a:solidFill>
          <a:schemeClr val="tx1"/>
        </a:solidFill>
        <a:latin typeface="Calibri" charset="0"/>
        <a:ea typeface="ＭＳ Ｐゴシック" charset="0"/>
        <a:cs typeface="ＭＳ Ｐゴシック" charset="0"/>
      </a:defRPr>
    </a:lvl7pPr>
    <a:lvl8pPr marL="3200400" algn="l" defTabSz="457200" rtl="0" eaLnBrk="1" latinLnBrk="0" hangingPunct="1">
      <a:defRPr sz="2400" kern="1200">
        <a:solidFill>
          <a:schemeClr val="tx1"/>
        </a:solidFill>
        <a:latin typeface="Calibri" charset="0"/>
        <a:ea typeface="ＭＳ Ｐゴシック" charset="0"/>
        <a:cs typeface="ＭＳ Ｐゴシック" charset="0"/>
      </a:defRPr>
    </a:lvl8pPr>
    <a:lvl9pPr marL="3657600" algn="l" defTabSz="457200" rtl="0" eaLnBrk="1" latinLnBrk="0" hangingPunct="1">
      <a:defRPr sz="2400" kern="1200">
        <a:solidFill>
          <a:schemeClr val="tx1"/>
        </a:solidFill>
        <a:latin typeface="Calibri" charset="0"/>
        <a:ea typeface="ＭＳ Ｐゴシック" charset="0"/>
        <a:cs typeface="ＭＳ Ｐゴシック"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enedikt Riedel" initials="BR" lastIdx="1" clrIdx="0"/>
  <p:cmAuthor id="1" name="Laura Biven" initials="LJB" lastIdx="2" clrIdx="1"/>
  <p:cmAuthor id="2" name="MacFarlane, David B." initials="MDB" lastIdx="1" clrIdx="2"/>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F652C"/>
    <a:srgbClr val="0F2D62"/>
    <a:srgbClr val="003087"/>
    <a:srgbClr val="BD1F24"/>
    <a:srgbClr val="505050"/>
    <a:srgbClr val="808080"/>
    <a:srgbClr val="DA592A"/>
    <a:srgbClr val="154D81"/>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69" autoAdjust="0"/>
    <p:restoredTop sz="98743" autoAdjust="0"/>
  </p:normalViewPr>
  <p:slideViewPr>
    <p:cSldViewPr snapToObjects="1">
      <p:cViewPr>
        <p:scale>
          <a:sx n="120" d="100"/>
          <a:sy n="120" d="100"/>
        </p:scale>
        <p:origin x="-1290" y="-72"/>
      </p:cViewPr>
      <p:guideLst>
        <p:guide orient="horz" pos="2160"/>
        <p:guide pos="2880"/>
      </p:guideLst>
    </p:cSldViewPr>
  </p:slideViewPr>
  <p:notesTextViewPr>
    <p:cViewPr>
      <p:scale>
        <a:sx n="100" d="100"/>
        <a:sy n="100" d="100"/>
      </p:scale>
      <p:origin x="0" y="0"/>
    </p:cViewPr>
  </p:notesTextViewPr>
  <p:sorterViewPr>
    <p:cViewPr>
      <p:scale>
        <a:sx n="110" d="100"/>
        <a:sy n="110" d="100"/>
      </p:scale>
      <p:origin x="0" y="0"/>
    </p:cViewPr>
  </p:sorterViewPr>
  <p:notesViewPr>
    <p:cSldViewPr snapToObject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handoutMaster" Target="handoutMasters/handout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viewProps" Target="viewProps.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commentAuthors" Target="commentAuthors.xml"/><Relationship Id="rId20" Type="http://schemas.openxmlformats.org/officeDocument/2006/relationships/slide" Target="slides/slide17.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Helvetica"/>
                <a:ea typeface="+mn-ea"/>
                <a:cs typeface="+mn-cs"/>
              </a:defRPr>
            </a:lvl1pPr>
          </a:lstStyle>
          <a:p>
            <a:pPr>
              <a:defRPr/>
            </a:pPr>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Helvetica"/>
                <a:ea typeface="+mn-ea"/>
                <a:cs typeface="+mn-cs"/>
              </a:defRPr>
            </a:lvl1pPr>
          </a:lstStyle>
          <a:p>
            <a:pPr>
              <a:defRPr/>
            </a:pPr>
            <a:fld id="{813DB8EE-EAD8-054E-895C-3358966F501B}" type="datetimeFigureOut">
              <a:rPr lang="en-US"/>
              <a:pPr>
                <a:defRPr/>
              </a:pPr>
              <a:t>7/15/2018</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Helvetica"/>
                <a:ea typeface="+mn-ea"/>
                <a:cs typeface="+mn-cs"/>
              </a:defRPr>
            </a:lvl1pPr>
          </a:lstStyle>
          <a:p>
            <a:pPr>
              <a:defRPr/>
            </a:pPr>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Helvetica"/>
                <a:ea typeface="+mn-ea"/>
                <a:cs typeface="+mn-cs"/>
              </a:defRPr>
            </a:lvl1pPr>
          </a:lstStyle>
          <a:p>
            <a:pPr>
              <a:defRPr/>
            </a:pPr>
            <a:fld id="{117F36AF-8F08-B147-BD79-6CCD3347173D}" type="slidenum">
              <a:rPr lang="en-US"/>
              <a:pPr>
                <a:defRPr/>
              </a:pPr>
              <a:t>‹#›</a:t>
            </a:fld>
            <a:endParaRPr lang="en-US" dirty="0"/>
          </a:p>
        </p:txBody>
      </p:sp>
    </p:spTree>
    <p:extLst>
      <p:ext uri="{BB962C8B-B14F-4D97-AF65-F5344CB8AC3E}">
        <p14:creationId xmlns:p14="http://schemas.microsoft.com/office/powerpoint/2010/main" val="272160846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Helvetica"/>
                <a:ea typeface="+mn-ea"/>
                <a:cs typeface="+mn-cs"/>
              </a:defRPr>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Helvetica"/>
                <a:ea typeface="+mn-ea"/>
                <a:cs typeface="+mn-cs"/>
              </a:defRPr>
            </a:lvl1pPr>
          </a:lstStyle>
          <a:p>
            <a:pPr>
              <a:defRPr/>
            </a:pPr>
            <a:fld id="{F72E4263-6216-5243-9D67-2C68E1457C0F}" type="datetimeFigureOut">
              <a:rPr lang="en-US"/>
              <a:pPr>
                <a:defRPr/>
              </a:pPr>
              <a:t>7/15/2018</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Helvetica"/>
                <a:ea typeface="+mn-ea"/>
                <a:cs typeface="+mn-cs"/>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Helvetica"/>
                <a:ea typeface="+mn-ea"/>
                <a:cs typeface="+mn-cs"/>
              </a:defRPr>
            </a:lvl1pPr>
          </a:lstStyle>
          <a:p>
            <a:pPr>
              <a:defRPr/>
            </a:pPr>
            <a:fld id="{7EF925E3-23E3-2446-BDA9-3C5B6BB03D69}" type="slidenum">
              <a:rPr lang="en-US"/>
              <a:pPr>
                <a:defRPr/>
              </a:pPr>
              <a:t>‹#›</a:t>
            </a:fld>
            <a:endParaRPr lang="en-US" dirty="0"/>
          </a:p>
        </p:txBody>
      </p:sp>
    </p:spTree>
    <p:extLst>
      <p:ext uri="{BB962C8B-B14F-4D97-AF65-F5344CB8AC3E}">
        <p14:creationId xmlns:p14="http://schemas.microsoft.com/office/powerpoint/2010/main" val="1062206147"/>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2pPr>
    <a:lvl3pPr marL="9144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3pPr>
    <a:lvl4pPr marL="13716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4pPr>
    <a:lvl5pPr marL="18288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5" descr="TitleSlide_v2_041014.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descr="FermilabLogo_r0g48b135.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44538" y="660400"/>
            <a:ext cx="3373437" cy="155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descr="TitleSlide_v2_041114.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8" descr="FermilabLogo_r0g48b135.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44538" y="660400"/>
            <a:ext cx="3373437" cy="155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Title 21"/>
          <p:cNvSpPr>
            <a:spLocks noGrp="1"/>
          </p:cNvSpPr>
          <p:nvPr>
            <p:ph type="title"/>
          </p:nvPr>
        </p:nvSpPr>
        <p:spPr>
          <a:xfrm>
            <a:off x="806450" y="3559283"/>
            <a:ext cx="7526338" cy="1139271"/>
          </a:xfrm>
          <a:prstGeom prst="rect">
            <a:avLst/>
          </a:prstGeom>
        </p:spPr>
        <p:txBody>
          <a:bodyPr wrap="square" lIns="0" tIns="0" rIns="0" bIns="0" anchor="t"/>
          <a:lstStyle>
            <a:lvl1pPr algn="l">
              <a:defRPr sz="3200" b="1" i="0" baseline="0">
                <a:solidFill>
                  <a:srgbClr val="003087"/>
                </a:solidFill>
                <a:latin typeface="Helvetica"/>
              </a:defRPr>
            </a:lvl1pPr>
          </a:lstStyle>
          <a:p>
            <a:r>
              <a:rPr lang="en-US" smtClean="0"/>
              <a:t>Click to edit Master title style</a:t>
            </a:r>
            <a:endParaRPr lang="en-US" dirty="0"/>
          </a:p>
        </p:txBody>
      </p:sp>
      <p:sp>
        <p:nvSpPr>
          <p:cNvPr id="24" name="Text Placeholder 23"/>
          <p:cNvSpPr>
            <a:spLocks noGrp="1"/>
          </p:cNvSpPr>
          <p:nvPr>
            <p:ph type="body" sz="quarter" idx="10"/>
          </p:nvPr>
        </p:nvSpPr>
        <p:spPr>
          <a:xfrm>
            <a:off x="806450" y="4841093"/>
            <a:ext cx="7526338" cy="1489952"/>
          </a:xfrm>
          <a:prstGeom prst="rect">
            <a:avLst/>
          </a:prstGeom>
        </p:spPr>
        <p:txBody>
          <a:bodyPr lIns="0" tIns="0" rIns="0" bIns="0"/>
          <a:lstStyle>
            <a:lvl1pPr marL="0" indent="0">
              <a:buFontTx/>
              <a:buNone/>
              <a:defRPr sz="2000">
                <a:solidFill>
                  <a:srgbClr val="00308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smtClean="0"/>
              <a:t>Click to edit Master text styles</a:t>
            </a:r>
          </a:p>
        </p:txBody>
      </p:sp>
    </p:spTree>
    <p:extLst>
      <p:ext uri="{BB962C8B-B14F-4D97-AF65-F5344CB8AC3E}">
        <p14:creationId xmlns:p14="http://schemas.microsoft.com/office/powerpoint/2010/main" val="2426863233"/>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with Logos">
    <p:spTree>
      <p:nvGrpSpPr>
        <p:cNvPr id="1" name=""/>
        <p:cNvGrpSpPr/>
        <p:nvPr/>
      </p:nvGrpSpPr>
      <p:grpSpPr>
        <a:xfrm>
          <a:off x="0" y="0"/>
          <a:ext cx="0" cy="0"/>
          <a:chOff x="0" y="0"/>
          <a:chExt cx="0" cy="0"/>
        </a:xfrm>
      </p:grpSpPr>
      <p:sp>
        <p:nvSpPr>
          <p:cNvPr id="2" name="Title 1"/>
          <p:cNvSpPr>
            <a:spLocks noGrp="1"/>
          </p:cNvSpPr>
          <p:nvPr>
            <p:ph type="title"/>
          </p:nvPr>
        </p:nvSpPr>
        <p:spPr>
          <a:xfrm>
            <a:off x="457200" y="1711746"/>
            <a:ext cx="8293100" cy="1143000"/>
          </a:xfrm>
          <a:prstGeom prst="rect">
            <a:avLst/>
          </a:prstGeom>
        </p:spPr>
        <p:txBody>
          <a:bodyPr vert="horz" lIns="0" tIns="0" rIns="0" bIns="0" anchor="b" anchorCtr="0"/>
          <a:lstStyle>
            <a:lvl1pPr algn="l">
              <a:defRPr sz="3200" b="1" i="0" baseline="0">
                <a:solidFill>
                  <a:srgbClr val="004C97"/>
                </a:solidFill>
                <a:latin typeface="Helvetica"/>
              </a:defRPr>
            </a:lvl1pPr>
          </a:lstStyle>
          <a:p>
            <a:r>
              <a:rPr lang="en-US" smtClean="0"/>
              <a:t>Click to edit Master title style</a:t>
            </a:r>
            <a:endParaRPr lang="en-US" dirty="0"/>
          </a:p>
        </p:txBody>
      </p:sp>
      <p:sp>
        <p:nvSpPr>
          <p:cNvPr id="4" name="Text Placeholder 3"/>
          <p:cNvSpPr>
            <a:spLocks noGrp="1"/>
          </p:cNvSpPr>
          <p:nvPr>
            <p:ph type="body" sz="quarter" idx="10"/>
          </p:nvPr>
        </p:nvSpPr>
        <p:spPr>
          <a:xfrm>
            <a:off x="454025" y="3209907"/>
            <a:ext cx="8296275" cy="1721069"/>
          </a:xfrm>
          <a:prstGeom prst="rect">
            <a:avLst/>
          </a:prstGeom>
        </p:spPr>
        <p:txBody>
          <a:bodyPr vert="horz" lIns="0" tIns="0" rIns="0" bIns="0"/>
          <a:lstStyle>
            <a:lvl1pPr marL="0" indent="0">
              <a:buFontTx/>
              <a:buNone/>
              <a:defRPr sz="2200" baseline="0">
                <a:solidFill>
                  <a:srgbClr val="004C97"/>
                </a:solidFill>
                <a:latin typeface="Helvetica"/>
              </a:defRPr>
            </a:lvl1pPr>
            <a:lvl2pPr marL="0" indent="0">
              <a:buFontTx/>
              <a:buNone/>
              <a:defRPr sz="1800" baseline="0">
                <a:solidFill>
                  <a:srgbClr val="004C97"/>
                </a:solidFill>
                <a:latin typeface="Helvetica"/>
              </a:defRPr>
            </a:lvl2pPr>
            <a:lvl3pPr marL="0" indent="0">
              <a:buFontTx/>
              <a:buNone/>
              <a:defRPr sz="1800" baseline="0">
                <a:solidFill>
                  <a:srgbClr val="004C97"/>
                </a:solidFill>
                <a:latin typeface="Helvetica"/>
              </a:defRPr>
            </a:lvl3pPr>
            <a:lvl4pPr marL="0" indent="0">
              <a:buFontTx/>
              <a:buNone/>
              <a:defRPr sz="1800" baseline="0">
                <a:solidFill>
                  <a:srgbClr val="004C97"/>
                </a:solidFill>
                <a:latin typeface="Helvetica"/>
              </a:defRPr>
            </a:lvl4pPr>
            <a:lvl5pPr marL="0" indent="0">
              <a:buFontTx/>
              <a:buNone/>
              <a:defRPr sz="1800" baseline="0">
                <a:solidFill>
                  <a:srgbClr val="004C97"/>
                </a:solidFill>
                <a:latin typeface="Helvetica"/>
              </a:defRPr>
            </a:lvl5pPr>
          </a:lstStyle>
          <a:p>
            <a:pPr lvl="0"/>
            <a:r>
              <a:rPr lang="en-US" smtClean="0"/>
              <a:t>Click to edit Master text styles</a:t>
            </a:r>
          </a:p>
        </p:txBody>
      </p:sp>
    </p:spTree>
    <p:extLst>
      <p:ext uri="{BB962C8B-B14F-4D97-AF65-F5344CB8AC3E}">
        <p14:creationId xmlns:p14="http://schemas.microsoft.com/office/powerpoint/2010/main" val="378335486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mp; Content">
    <p:bg>
      <p:bgPr>
        <a:solidFill>
          <a:schemeClr val="bg2">
            <a:alpha val="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103664"/>
            <a:ext cx="8686800" cy="641739"/>
          </a:xfrm>
          <a:prstGeom prst="rect">
            <a:avLst/>
          </a:prstGeom>
        </p:spPr>
        <p:txBody>
          <a:bodyPr lIns="0" tIns="0" rIns="0" bIns="0" anchor="b" anchorCtr="0"/>
          <a:lstStyle>
            <a:lvl1pPr>
              <a:defRPr sz="2400">
                <a:solidFill>
                  <a:srgbClr val="003087"/>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228600" y="1043046"/>
            <a:ext cx="8672513" cy="4987867"/>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450013" y="6515100"/>
            <a:ext cx="1076325" cy="241300"/>
          </a:xfrm>
        </p:spPr>
        <p:txBody>
          <a:bodyPr/>
          <a:lstStyle>
            <a:lvl1pPr>
              <a:defRPr sz="900">
                <a:solidFill>
                  <a:srgbClr val="003087"/>
                </a:solidFill>
              </a:defRPr>
            </a:lvl1pPr>
          </a:lstStyle>
          <a:p>
            <a:pPr>
              <a:defRPr/>
            </a:pPr>
            <a:r>
              <a:rPr lang="en-US" smtClean="0"/>
              <a:t>07/16/2018</a:t>
            </a:r>
            <a:endParaRPr lang="en-US" dirty="0"/>
          </a:p>
        </p:txBody>
      </p:sp>
      <p:sp>
        <p:nvSpPr>
          <p:cNvPr id="5" name="Footer Placeholder 4"/>
          <p:cNvSpPr>
            <a:spLocks noGrp="1"/>
          </p:cNvSpPr>
          <p:nvPr>
            <p:ph type="ftr" sz="quarter" idx="11"/>
          </p:nvPr>
        </p:nvSpPr>
        <p:spPr/>
        <p:txBody>
          <a:bodyPr/>
          <a:lstStyle>
            <a:lvl1pPr>
              <a:defRPr sz="900" b="0">
                <a:solidFill>
                  <a:srgbClr val="003087"/>
                </a:solidFill>
              </a:defRPr>
            </a:lvl1pPr>
          </a:lstStyle>
          <a:p>
            <a:pPr>
              <a:defRPr/>
            </a:pPr>
            <a:r>
              <a:rPr lang="en-US" smtClean="0"/>
              <a:t>David MacFarlane | LBNC Report to the PAC</a:t>
            </a:r>
            <a:endParaRPr lang="en-US" dirty="0"/>
          </a:p>
        </p:txBody>
      </p:sp>
      <p:sp>
        <p:nvSpPr>
          <p:cNvPr id="6" name="Slide Number Placeholder 5"/>
          <p:cNvSpPr>
            <a:spLocks noGrp="1"/>
          </p:cNvSpPr>
          <p:nvPr>
            <p:ph type="sldNum" sz="quarter" idx="12"/>
          </p:nvPr>
        </p:nvSpPr>
        <p:spPr/>
        <p:txBody>
          <a:bodyPr/>
          <a:lstStyle>
            <a:lvl1pPr>
              <a:defRPr sz="900">
                <a:solidFill>
                  <a:srgbClr val="003087"/>
                </a:solidFill>
              </a:defRPr>
            </a:lvl1pPr>
          </a:lstStyle>
          <a:p>
            <a:pPr>
              <a:defRPr/>
            </a:pPr>
            <a:fld id="{2252C86A-56CA-C846-AB85-01C4489D8FB7}" type="slidenum">
              <a:rPr lang="en-US"/>
              <a:pPr>
                <a:defRPr/>
              </a:pPr>
              <a:t>‹#›</a:t>
            </a:fld>
            <a:endParaRPr lang="en-US" dirty="0"/>
          </a:p>
        </p:txBody>
      </p:sp>
    </p:spTree>
    <p:extLst>
      <p:ext uri="{BB962C8B-B14F-4D97-AF65-F5344CB8AC3E}">
        <p14:creationId xmlns:p14="http://schemas.microsoft.com/office/powerpoint/2010/main" val="26446054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amp; Caption">
    <p:spTree>
      <p:nvGrpSpPr>
        <p:cNvPr id="1" name=""/>
        <p:cNvGrpSpPr/>
        <p:nvPr/>
      </p:nvGrpSpPr>
      <p:grpSpPr>
        <a:xfrm>
          <a:off x="0" y="0"/>
          <a:ext cx="0" cy="0"/>
          <a:chOff x="0" y="0"/>
          <a:chExt cx="0" cy="0"/>
        </a:xfrm>
      </p:grpSpPr>
      <p:sp>
        <p:nvSpPr>
          <p:cNvPr id="13" name="Text Placeholder 3"/>
          <p:cNvSpPr>
            <a:spLocks noGrp="1"/>
          </p:cNvSpPr>
          <p:nvPr>
            <p:ph type="body" sz="half" idx="12"/>
          </p:nvPr>
        </p:nvSpPr>
        <p:spPr>
          <a:xfrm>
            <a:off x="229365" y="4765101"/>
            <a:ext cx="4251960" cy="1265812"/>
          </a:xfrm>
          <a:prstGeom prst="rect">
            <a:avLst/>
          </a:prstGeom>
        </p:spPr>
        <p:txBody>
          <a:bodyPr lIns="0" tIns="0" rIns="0" bIns="0"/>
          <a:lstStyle>
            <a:lvl1pPr marL="0" indent="0">
              <a:buNone/>
              <a:defRPr sz="2000">
                <a:solidFill>
                  <a:srgbClr val="50505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3"/>
          <p:cNvSpPr>
            <a:spLocks noGrp="1"/>
          </p:cNvSpPr>
          <p:nvPr>
            <p:ph type="body" sz="half" idx="13"/>
          </p:nvPr>
        </p:nvSpPr>
        <p:spPr>
          <a:xfrm>
            <a:off x="4654550" y="4765101"/>
            <a:ext cx="4260850" cy="1265812"/>
          </a:xfrm>
          <a:prstGeom prst="rect">
            <a:avLst/>
          </a:prstGeom>
        </p:spPr>
        <p:txBody>
          <a:bodyPr lIns="0" tIns="0" rIns="0" bIns="0"/>
          <a:lstStyle>
            <a:lvl1pPr marL="0" indent="0">
              <a:buNone/>
              <a:defRPr sz="2000">
                <a:solidFill>
                  <a:srgbClr val="50505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Content Placeholder 2"/>
          <p:cNvSpPr>
            <a:spLocks noGrp="1"/>
          </p:cNvSpPr>
          <p:nvPr>
            <p:ph sz="half" idx="17"/>
          </p:nvPr>
        </p:nvSpPr>
        <p:spPr>
          <a:xfrm>
            <a:off x="228601" y="1043694"/>
            <a:ext cx="4251324" cy="3568701"/>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Content Placeholder 2"/>
          <p:cNvSpPr>
            <a:spLocks noGrp="1"/>
          </p:cNvSpPr>
          <p:nvPr>
            <p:ph sz="half" idx="18"/>
          </p:nvPr>
        </p:nvSpPr>
        <p:spPr>
          <a:xfrm>
            <a:off x="4654550" y="1043694"/>
            <a:ext cx="4260851" cy="3568701"/>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Title 1"/>
          <p:cNvSpPr>
            <a:spLocks noGrp="1"/>
          </p:cNvSpPr>
          <p:nvPr>
            <p:ph type="title"/>
          </p:nvPr>
        </p:nvSpPr>
        <p:spPr>
          <a:xfrm>
            <a:off x="228600" y="103664"/>
            <a:ext cx="8686800" cy="641739"/>
          </a:xfrm>
          <a:prstGeom prst="rect">
            <a:avLst/>
          </a:prstGeom>
        </p:spPr>
        <p:txBody>
          <a:bodyPr lIns="0" tIns="0" rIns="0" bIns="0" anchor="b" anchorCtr="0"/>
          <a:lstStyle>
            <a:lvl1pPr>
              <a:defRPr sz="2400">
                <a:solidFill>
                  <a:srgbClr val="003087"/>
                </a:solidFill>
              </a:defRPr>
            </a:lvl1pPr>
          </a:lstStyle>
          <a:p>
            <a:r>
              <a:rPr lang="en-US" smtClean="0"/>
              <a:t>Click to edit Master title style</a:t>
            </a:r>
            <a:endParaRPr lang="en-US" dirty="0"/>
          </a:p>
        </p:txBody>
      </p:sp>
      <p:sp>
        <p:nvSpPr>
          <p:cNvPr id="7" name="Date Placeholder 3"/>
          <p:cNvSpPr>
            <a:spLocks noGrp="1"/>
          </p:cNvSpPr>
          <p:nvPr>
            <p:ph type="dt" sz="half" idx="19"/>
          </p:nvPr>
        </p:nvSpPr>
        <p:spPr/>
        <p:txBody>
          <a:bodyPr/>
          <a:lstStyle>
            <a:lvl1pPr>
              <a:defRPr/>
            </a:lvl1pPr>
          </a:lstStyle>
          <a:p>
            <a:pPr>
              <a:defRPr/>
            </a:pPr>
            <a:r>
              <a:rPr lang="en-US" smtClean="0"/>
              <a:t>07/16/2018</a:t>
            </a:r>
            <a:endParaRPr lang="en-US" dirty="0"/>
          </a:p>
        </p:txBody>
      </p:sp>
      <p:sp>
        <p:nvSpPr>
          <p:cNvPr id="8" name="Footer Placeholder 4"/>
          <p:cNvSpPr>
            <a:spLocks noGrp="1"/>
          </p:cNvSpPr>
          <p:nvPr>
            <p:ph type="ftr" sz="quarter" idx="20"/>
          </p:nvPr>
        </p:nvSpPr>
        <p:spPr/>
        <p:txBody>
          <a:bodyPr/>
          <a:lstStyle>
            <a:lvl1pPr>
              <a:defRPr/>
            </a:lvl1pPr>
          </a:lstStyle>
          <a:p>
            <a:pPr>
              <a:defRPr/>
            </a:pPr>
            <a:r>
              <a:rPr lang="en-US" b="1" smtClean="0"/>
              <a:t>David MacFarlane | LBNC Report to the PAC</a:t>
            </a:r>
            <a:endParaRPr lang="en-US" b="1" dirty="0"/>
          </a:p>
        </p:txBody>
      </p:sp>
      <p:sp>
        <p:nvSpPr>
          <p:cNvPr id="9" name="Slide Number Placeholder 5"/>
          <p:cNvSpPr>
            <a:spLocks noGrp="1"/>
          </p:cNvSpPr>
          <p:nvPr>
            <p:ph type="sldNum" sz="quarter" idx="21"/>
          </p:nvPr>
        </p:nvSpPr>
        <p:spPr/>
        <p:txBody>
          <a:bodyPr/>
          <a:lstStyle>
            <a:lvl1pPr>
              <a:defRPr/>
            </a:lvl1pPr>
          </a:lstStyle>
          <a:p>
            <a:pPr>
              <a:defRPr/>
            </a:pPr>
            <a:fld id="{27FB4D00-4846-834A-B201-398E01C4393B}" type="slidenum">
              <a:rPr lang="en-US"/>
              <a:pPr>
                <a:defRPr/>
              </a:pPr>
              <a:t>‹#›</a:t>
            </a:fld>
            <a:endParaRPr lang="en-US" dirty="0"/>
          </a:p>
        </p:txBody>
      </p:sp>
    </p:spTree>
    <p:extLst>
      <p:ext uri="{BB962C8B-B14F-4D97-AF65-F5344CB8AC3E}">
        <p14:creationId xmlns:p14="http://schemas.microsoft.com/office/powerpoint/2010/main" val="11773115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amp;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228600" y="1043693"/>
            <a:ext cx="3027894" cy="4994276"/>
          </a:xfrm>
          <a:prstGeom prst="rect">
            <a:avLst/>
          </a:prstGeom>
        </p:spPr>
        <p:txBody>
          <a:bodyPr lIns="0" tIns="0" rIns="0" bIns="0"/>
          <a:lstStyle>
            <a:lvl1pPr marL="0" indent="0">
              <a:buNone/>
              <a:defRPr sz="2000">
                <a:solidFill>
                  <a:srgbClr val="50505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Content Placeholder 2"/>
          <p:cNvSpPr>
            <a:spLocks noGrp="1"/>
          </p:cNvSpPr>
          <p:nvPr>
            <p:ph sz="half" idx="15"/>
          </p:nvPr>
        </p:nvSpPr>
        <p:spPr>
          <a:xfrm>
            <a:off x="3469958" y="1043694"/>
            <a:ext cx="5420360" cy="4994275"/>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itle 1"/>
          <p:cNvSpPr>
            <a:spLocks noGrp="1"/>
          </p:cNvSpPr>
          <p:nvPr>
            <p:ph type="title"/>
          </p:nvPr>
        </p:nvSpPr>
        <p:spPr>
          <a:xfrm>
            <a:off x="228600" y="103664"/>
            <a:ext cx="8686800" cy="641739"/>
          </a:xfrm>
          <a:prstGeom prst="rect">
            <a:avLst/>
          </a:prstGeom>
        </p:spPr>
        <p:txBody>
          <a:bodyPr lIns="0" tIns="0" rIns="0" bIns="0" anchor="b" anchorCtr="0"/>
          <a:lstStyle>
            <a:lvl1pPr>
              <a:defRPr sz="2400">
                <a:solidFill>
                  <a:srgbClr val="003087"/>
                </a:solidFill>
              </a:defRPr>
            </a:lvl1pPr>
          </a:lstStyle>
          <a:p>
            <a:r>
              <a:rPr lang="en-US" smtClean="0"/>
              <a:t>Click to edit Master title style</a:t>
            </a:r>
            <a:endParaRPr lang="en-US" dirty="0"/>
          </a:p>
        </p:txBody>
      </p:sp>
      <p:sp>
        <p:nvSpPr>
          <p:cNvPr id="5" name="Date Placeholder 3"/>
          <p:cNvSpPr>
            <a:spLocks noGrp="1"/>
          </p:cNvSpPr>
          <p:nvPr>
            <p:ph type="dt" sz="half" idx="16"/>
          </p:nvPr>
        </p:nvSpPr>
        <p:spPr/>
        <p:txBody>
          <a:bodyPr/>
          <a:lstStyle>
            <a:lvl1pPr>
              <a:defRPr/>
            </a:lvl1pPr>
          </a:lstStyle>
          <a:p>
            <a:pPr>
              <a:defRPr/>
            </a:pPr>
            <a:r>
              <a:rPr lang="en-US" smtClean="0"/>
              <a:t>07/16/2018</a:t>
            </a:r>
            <a:endParaRPr lang="en-US" dirty="0"/>
          </a:p>
        </p:txBody>
      </p:sp>
      <p:sp>
        <p:nvSpPr>
          <p:cNvPr id="6" name="Footer Placeholder 4"/>
          <p:cNvSpPr>
            <a:spLocks noGrp="1"/>
          </p:cNvSpPr>
          <p:nvPr>
            <p:ph type="ftr" sz="quarter" idx="17"/>
          </p:nvPr>
        </p:nvSpPr>
        <p:spPr/>
        <p:txBody>
          <a:bodyPr/>
          <a:lstStyle>
            <a:lvl1pPr>
              <a:defRPr/>
            </a:lvl1pPr>
          </a:lstStyle>
          <a:p>
            <a:pPr>
              <a:defRPr/>
            </a:pPr>
            <a:r>
              <a:rPr lang="en-US" b="1" smtClean="0"/>
              <a:t>David MacFarlane | LBNC Report to the PAC</a:t>
            </a:r>
            <a:endParaRPr lang="en-US" b="1" dirty="0"/>
          </a:p>
        </p:txBody>
      </p:sp>
      <p:sp>
        <p:nvSpPr>
          <p:cNvPr id="7" name="Slide Number Placeholder 5"/>
          <p:cNvSpPr>
            <a:spLocks noGrp="1"/>
          </p:cNvSpPr>
          <p:nvPr>
            <p:ph type="sldNum" sz="quarter" idx="18"/>
          </p:nvPr>
        </p:nvSpPr>
        <p:spPr/>
        <p:txBody>
          <a:bodyPr/>
          <a:lstStyle>
            <a:lvl1pPr>
              <a:defRPr/>
            </a:lvl1pPr>
          </a:lstStyle>
          <a:p>
            <a:pPr>
              <a:defRPr/>
            </a:pPr>
            <a:fld id="{AF0EDA53-C64B-544C-8E70-D55020AEC88C}" type="slidenum">
              <a:rPr lang="en-US"/>
              <a:pPr>
                <a:defRPr/>
              </a:pPr>
              <a:t>‹#›</a:t>
            </a:fld>
            <a:endParaRPr lang="en-US" dirty="0"/>
          </a:p>
        </p:txBody>
      </p:sp>
    </p:spTree>
    <p:extLst>
      <p:ext uri="{BB962C8B-B14F-4D97-AF65-F5344CB8AC3E}">
        <p14:creationId xmlns:p14="http://schemas.microsoft.com/office/powerpoint/2010/main" val="20778119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icture &amp;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224073" y="1043694"/>
            <a:ext cx="8700851" cy="3695054"/>
          </a:xfrm>
          <a:prstGeom prst="rect">
            <a:avLst/>
          </a:prstGeom>
        </p:spPr>
        <p:txBody>
          <a:bodyPr lIns="0" tIns="0" rIns="0" bIns="0" rtlCol="0">
            <a:normAutofit/>
          </a:bodyPr>
          <a:lstStyle>
            <a:lvl1pPr marL="0" indent="0">
              <a:buNone/>
              <a:defRPr sz="1600">
                <a:solidFill>
                  <a:srgbClr val="50505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224073" y="4943005"/>
            <a:ext cx="8700851" cy="1091259"/>
          </a:xfrm>
          <a:prstGeom prst="rect">
            <a:avLst/>
          </a:prstGeom>
        </p:spPr>
        <p:txBody>
          <a:bodyPr lIns="0" tIns="0" rIns="0" bIns="0"/>
          <a:lstStyle>
            <a:lvl1pPr marL="0" indent="0">
              <a:buNone/>
              <a:defRPr sz="2000">
                <a:solidFill>
                  <a:srgbClr val="50505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Title 1"/>
          <p:cNvSpPr>
            <a:spLocks noGrp="1"/>
          </p:cNvSpPr>
          <p:nvPr>
            <p:ph type="title"/>
          </p:nvPr>
        </p:nvSpPr>
        <p:spPr>
          <a:xfrm>
            <a:off x="228600" y="103664"/>
            <a:ext cx="8686800" cy="641739"/>
          </a:xfrm>
          <a:prstGeom prst="rect">
            <a:avLst/>
          </a:prstGeom>
        </p:spPr>
        <p:txBody>
          <a:bodyPr lIns="0" tIns="0" rIns="0" bIns="0" anchor="b" anchorCtr="0"/>
          <a:lstStyle>
            <a:lvl1pPr>
              <a:defRPr sz="2400">
                <a:solidFill>
                  <a:srgbClr val="003087"/>
                </a:solidFill>
              </a:defRPr>
            </a:lvl1pPr>
          </a:lstStyle>
          <a:p>
            <a:r>
              <a:rPr lang="en-US" smtClean="0"/>
              <a:t>Click to edit Master title style</a:t>
            </a:r>
            <a:endParaRPr lang="en-US" dirty="0"/>
          </a:p>
        </p:txBody>
      </p:sp>
      <p:sp>
        <p:nvSpPr>
          <p:cNvPr id="5" name="Date Placeholder 3"/>
          <p:cNvSpPr>
            <a:spLocks noGrp="1"/>
          </p:cNvSpPr>
          <p:nvPr>
            <p:ph type="dt" sz="half" idx="10"/>
          </p:nvPr>
        </p:nvSpPr>
        <p:spPr/>
        <p:txBody>
          <a:bodyPr/>
          <a:lstStyle>
            <a:lvl1pPr>
              <a:defRPr/>
            </a:lvl1pPr>
          </a:lstStyle>
          <a:p>
            <a:pPr>
              <a:defRPr/>
            </a:pPr>
            <a:r>
              <a:rPr lang="en-US" smtClean="0"/>
              <a:t>07/16/2018</a:t>
            </a: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b="1" smtClean="0"/>
              <a:t>David MacFarlane | LBNC Report to the PAC</a:t>
            </a:r>
            <a:endParaRPr lang="en-US" b="1" dirty="0"/>
          </a:p>
        </p:txBody>
      </p:sp>
      <p:sp>
        <p:nvSpPr>
          <p:cNvPr id="7" name="Slide Number Placeholder 5"/>
          <p:cNvSpPr>
            <a:spLocks noGrp="1"/>
          </p:cNvSpPr>
          <p:nvPr>
            <p:ph type="sldNum" sz="quarter" idx="12"/>
          </p:nvPr>
        </p:nvSpPr>
        <p:spPr/>
        <p:txBody>
          <a:bodyPr/>
          <a:lstStyle>
            <a:lvl1pPr>
              <a:defRPr/>
            </a:lvl1pPr>
          </a:lstStyle>
          <a:p>
            <a:pPr>
              <a:defRPr/>
            </a:pPr>
            <a:fld id="{034C6486-6164-664E-97EC-72B8A5EB0B60}" type="slidenum">
              <a:rPr lang="en-US"/>
              <a:pPr>
                <a:defRPr/>
              </a:pPr>
              <a:t>‹#›</a:t>
            </a:fld>
            <a:endParaRPr lang="en-US" dirty="0"/>
          </a:p>
        </p:txBody>
      </p:sp>
    </p:spTree>
    <p:extLst>
      <p:ext uri="{BB962C8B-B14F-4D97-AF65-F5344CB8AC3E}">
        <p14:creationId xmlns:p14="http://schemas.microsoft.com/office/powerpoint/2010/main" val="25695808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ooter Only: Blank">
    <p:spTree>
      <p:nvGrpSpPr>
        <p:cNvPr id="1" name=""/>
        <p:cNvGrpSpPr/>
        <p:nvPr/>
      </p:nvGrpSpPr>
      <p:grpSpPr>
        <a:xfrm>
          <a:off x="0" y="0"/>
          <a:ext cx="0" cy="0"/>
          <a:chOff x="0" y="0"/>
          <a:chExt cx="0" cy="0"/>
        </a:xfrm>
      </p:grpSpPr>
      <p:sp>
        <p:nvSpPr>
          <p:cNvPr id="8" name="Content Placeholder 2"/>
          <p:cNvSpPr>
            <a:spLocks noGrp="1"/>
          </p:cNvSpPr>
          <p:nvPr>
            <p:ph sz="half" idx="13"/>
          </p:nvPr>
        </p:nvSpPr>
        <p:spPr>
          <a:xfrm>
            <a:off x="228601" y="361950"/>
            <a:ext cx="8675688" cy="5668963"/>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Date Placeholder 3"/>
          <p:cNvSpPr>
            <a:spLocks noGrp="1"/>
          </p:cNvSpPr>
          <p:nvPr>
            <p:ph type="dt" sz="half" idx="14"/>
          </p:nvPr>
        </p:nvSpPr>
        <p:spPr>
          <a:ln/>
        </p:spPr>
        <p:txBody>
          <a:bodyPr/>
          <a:lstStyle>
            <a:lvl1pPr>
              <a:defRPr/>
            </a:lvl1pPr>
          </a:lstStyle>
          <a:p>
            <a:pPr>
              <a:defRPr/>
            </a:pPr>
            <a:r>
              <a:rPr lang="en-US" smtClean="0"/>
              <a:t>07/16/2018</a:t>
            </a:r>
            <a:endParaRPr lang="en-US" dirty="0"/>
          </a:p>
        </p:txBody>
      </p:sp>
      <p:sp>
        <p:nvSpPr>
          <p:cNvPr id="4" name="Footer Placeholder 4"/>
          <p:cNvSpPr>
            <a:spLocks noGrp="1"/>
          </p:cNvSpPr>
          <p:nvPr>
            <p:ph type="ftr" sz="quarter" idx="15"/>
          </p:nvPr>
        </p:nvSpPr>
        <p:spPr>
          <a:ln/>
        </p:spPr>
        <p:txBody>
          <a:bodyPr/>
          <a:lstStyle>
            <a:lvl1pPr>
              <a:defRPr/>
            </a:lvl1pPr>
          </a:lstStyle>
          <a:p>
            <a:pPr>
              <a:defRPr/>
            </a:pPr>
            <a:r>
              <a:rPr lang="en-US" b="1" smtClean="0"/>
              <a:t>David MacFarlane | LBNC Report to the PAC</a:t>
            </a:r>
            <a:endParaRPr lang="en-US" b="1" dirty="0"/>
          </a:p>
        </p:txBody>
      </p:sp>
      <p:sp>
        <p:nvSpPr>
          <p:cNvPr id="5" name="Slide Number Placeholder 5"/>
          <p:cNvSpPr>
            <a:spLocks noGrp="1"/>
          </p:cNvSpPr>
          <p:nvPr>
            <p:ph type="sldNum" sz="quarter" idx="16"/>
          </p:nvPr>
        </p:nvSpPr>
        <p:spPr>
          <a:ln/>
        </p:spPr>
        <p:txBody>
          <a:bodyPr/>
          <a:lstStyle>
            <a:lvl1pPr>
              <a:defRPr/>
            </a:lvl1pPr>
          </a:lstStyle>
          <a:p>
            <a:pPr>
              <a:defRPr/>
            </a:pPr>
            <a:fld id="{4307083B-48BB-584A-9E4E-D49295B1CFC6}" type="slidenum">
              <a:rPr lang="en-US"/>
              <a:pPr>
                <a:defRPr/>
              </a:pPr>
              <a:t>‹#›</a:t>
            </a:fld>
            <a:endParaRPr lang="en-US" dirty="0"/>
          </a:p>
        </p:txBody>
      </p:sp>
    </p:spTree>
    <p:extLst>
      <p:ext uri="{BB962C8B-B14F-4D97-AF65-F5344CB8AC3E}">
        <p14:creationId xmlns:p14="http://schemas.microsoft.com/office/powerpoint/2010/main" val="41592881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ooter Only: Picture &amp; Caption">
    <p:spTree>
      <p:nvGrpSpPr>
        <p:cNvPr id="1" name=""/>
        <p:cNvGrpSpPr/>
        <p:nvPr/>
      </p:nvGrpSpPr>
      <p:grpSpPr>
        <a:xfrm>
          <a:off x="0" y="0"/>
          <a:ext cx="0" cy="0"/>
          <a:chOff x="0" y="0"/>
          <a:chExt cx="0" cy="0"/>
        </a:xfrm>
      </p:grpSpPr>
      <p:sp>
        <p:nvSpPr>
          <p:cNvPr id="8" name="Picture Placeholder 2"/>
          <p:cNvSpPr>
            <a:spLocks noGrp="1"/>
          </p:cNvSpPr>
          <p:nvPr>
            <p:ph type="pic" idx="13"/>
          </p:nvPr>
        </p:nvSpPr>
        <p:spPr>
          <a:xfrm>
            <a:off x="224073" y="361950"/>
            <a:ext cx="8700851" cy="4369742"/>
          </a:xfrm>
          <a:prstGeom prst="rect">
            <a:avLst/>
          </a:prstGeom>
        </p:spPr>
        <p:txBody>
          <a:bodyPr lIns="0" tIns="0" rIns="0" bIns="0" rtlCol="0">
            <a:normAutofit/>
          </a:bodyPr>
          <a:lstStyle>
            <a:lvl1pPr marL="0" indent="0">
              <a:buNone/>
              <a:defRPr sz="1600">
                <a:solidFill>
                  <a:srgbClr val="50505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Drag picture to placeholder or click icon to add</a:t>
            </a:r>
          </a:p>
        </p:txBody>
      </p:sp>
      <p:sp>
        <p:nvSpPr>
          <p:cNvPr id="10" name="Text Placeholder 3"/>
          <p:cNvSpPr>
            <a:spLocks noGrp="1"/>
          </p:cNvSpPr>
          <p:nvPr>
            <p:ph type="body" sz="half" idx="2"/>
          </p:nvPr>
        </p:nvSpPr>
        <p:spPr>
          <a:xfrm>
            <a:off x="224073" y="4943005"/>
            <a:ext cx="8700851" cy="1091259"/>
          </a:xfrm>
          <a:prstGeom prst="rect">
            <a:avLst/>
          </a:prstGeom>
        </p:spPr>
        <p:txBody>
          <a:bodyPr lIns="0" tIns="0" rIns="0" bIns="0"/>
          <a:lstStyle>
            <a:lvl1pPr marL="0" indent="0">
              <a:buNone/>
              <a:defRPr sz="2000">
                <a:solidFill>
                  <a:srgbClr val="50505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4" name="Date Placeholder 3"/>
          <p:cNvSpPr>
            <a:spLocks noGrp="1"/>
          </p:cNvSpPr>
          <p:nvPr>
            <p:ph type="dt" sz="half" idx="14"/>
          </p:nvPr>
        </p:nvSpPr>
        <p:spPr>
          <a:ln/>
        </p:spPr>
        <p:txBody>
          <a:bodyPr/>
          <a:lstStyle>
            <a:lvl1pPr>
              <a:defRPr/>
            </a:lvl1pPr>
          </a:lstStyle>
          <a:p>
            <a:pPr>
              <a:defRPr/>
            </a:pPr>
            <a:r>
              <a:rPr lang="en-US" smtClean="0"/>
              <a:t>07/16/2018</a:t>
            </a:r>
            <a:endParaRPr lang="en-US" dirty="0"/>
          </a:p>
        </p:txBody>
      </p:sp>
      <p:sp>
        <p:nvSpPr>
          <p:cNvPr id="5" name="Footer Placeholder 4"/>
          <p:cNvSpPr>
            <a:spLocks noGrp="1"/>
          </p:cNvSpPr>
          <p:nvPr>
            <p:ph type="ftr" sz="quarter" idx="15"/>
          </p:nvPr>
        </p:nvSpPr>
        <p:spPr>
          <a:ln/>
        </p:spPr>
        <p:txBody>
          <a:bodyPr/>
          <a:lstStyle>
            <a:lvl1pPr>
              <a:defRPr/>
            </a:lvl1pPr>
          </a:lstStyle>
          <a:p>
            <a:pPr>
              <a:defRPr/>
            </a:pPr>
            <a:r>
              <a:rPr lang="en-US" b="1" smtClean="0"/>
              <a:t>David MacFarlane | LBNC Report to the PAC</a:t>
            </a:r>
            <a:endParaRPr lang="en-US" b="1" dirty="0"/>
          </a:p>
        </p:txBody>
      </p:sp>
      <p:sp>
        <p:nvSpPr>
          <p:cNvPr id="6" name="Slide Number Placeholder 5"/>
          <p:cNvSpPr>
            <a:spLocks noGrp="1"/>
          </p:cNvSpPr>
          <p:nvPr>
            <p:ph type="sldNum" sz="quarter" idx="16"/>
          </p:nvPr>
        </p:nvSpPr>
        <p:spPr>
          <a:ln/>
        </p:spPr>
        <p:txBody>
          <a:bodyPr/>
          <a:lstStyle>
            <a:lvl1pPr>
              <a:defRPr/>
            </a:lvl1pPr>
          </a:lstStyle>
          <a:p>
            <a:pPr>
              <a:defRPr/>
            </a:pPr>
            <a:fld id="{B72D33B7-A986-FD47-BE3B-EA4C5A224BF2}" type="slidenum">
              <a:rPr lang="en-US"/>
              <a:pPr>
                <a:defRPr/>
              </a:pPr>
              <a:t>‹#›</a:t>
            </a:fld>
            <a:endParaRPr lang="en-US" dirty="0"/>
          </a:p>
        </p:txBody>
      </p:sp>
    </p:spTree>
    <p:extLst>
      <p:ext uri="{BB962C8B-B14F-4D97-AF65-F5344CB8AC3E}">
        <p14:creationId xmlns:p14="http://schemas.microsoft.com/office/powerpoint/2010/main" val="41614071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Footer Only: Title &amp; Content">
    <p:spTree>
      <p:nvGrpSpPr>
        <p:cNvPr id="1" name=""/>
        <p:cNvGrpSpPr/>
        <p:nvPr/>
      </p:nvGrpSpPr>
      <p:grpSpPr>
        <a:xfrm>
          <a:off x="0" y="0"/>
          <a:ext cx="0" cy="0"/>
          <a:chOff x="0" y="0"/>
          <a:chExt cx="0" cy="0"/>
        </a:xfrm>
      </p:grpSpPr>
      <p:sp>
        <p:nvSpPr>
          <p:cNvPr id="6" name="Title 1"/>
          <p:cNvSpPr>
            <a:spLocks noGrp="1"/>
          </p:cNvSpPr>
          <p:nvPr>
            <p:ph type="title"/>
          </p:nvPr>
        </p:nvSpPr>
        <p:spPr>
          <a:xfrm>
            <a:off x="228600" y="103664"/>
            <a:ext cx="8686800" cy="641739"/>
          </a:xfrm>
          <a:prstGeom prst="rect">
            <a:avLst/>
          </a:prstGeom>
        </p:spPr>
        <p:txBody>
          <a:bodyPr lIns="0" tIns="0" rIns="0" bIns="0" anchor="b" anchorCtr="0"/>
          <a:lstStyle>
            <a:lvl1pPr>
              <a:defRPr sz="2400">
                <a:solidFill>
                  <a:srgbClr val="003087"/>
                </a:solidFill>
              </a:defRPr>
            </a:lvl1pPr>
          </a:lstStyle>
          <a:p>
            <a:r>
              <a:rPr lang="en-US" dirty="0" smtClean="0"/>
              <a:t>Click to edit Master title style</a:t>
            </a:r>
            <a:endParaRPr lang="en-US" dirty="0"/>
          </a:p>
        </p:txBody>
      </p:sp>
      <p:sp>
        <p:nvSpPr>
          <p:cNvPr id="7" name="Content Placeholder 2"/>
          <p:cNvSpPr>
            <a:spLocks noGrp="1"/>
          </p:cNvSpPr>
          <p:nvPr>
            <p:ph idx="1"/>
          </p:nvPr>
        </p:nvSpPr>
        <p:spPr>
          <a:xfrm>
            <a:off x="228600" y="1043046"/>
            <a:ext cx="8672513" cy="4987867"/>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ln/>
        </p:spPr>
        <p:txBody>
          <a:bodyPr/>
          <a:lstStyle>
            <a:lvl1pPr>
              <a:defRPr/>
            </a:lvl1pPr>
          </a:lstStyle>
          <a:p>
            <a:pPr>
              <a:defRPr/>
            </a:pPr>
            <a:r>
              <a:rPr lang="en-US" smtClean="0"/>
              <a:t>07/16/2018</a:t>
            </a:r>
            <a:endParaRPr lang="en-US" dirty="0"/>
          </a:p>
        </p:txBody>
      </p:sp>
      <p:sp>
        <p:nvSpPr>
          <p:cNvPr id="5" name="Footer Placeholder 4"/>
          <p:cNvSpPr>
            <a:spLocks noGrp="1"/>
          </p:cNvSpPr>
          <p:nvPr>
            <p:ph type="ftr" sz="quarter" idx="11"/>
          </p:nvPr>
        </p:nvSpPr>
        <p:spPr>
          <a:ln/>
        </p:spPr>
        <p:txBody>
          <a:bodyPr/>
          <a:lstStyle>
            <a:lvl1pPr>
              <a:defRPr/>
            </a:lvl1pPr>
          </a:lstStyle>
          <a:p>
            <a:pPr>
              <a:defRPr/>
            </a:pPr>
            <a:r>
              <a:rPr lang="en-US" b="1" smtClean="0"/>
              <a:t>David MacFarlane | LBNC Report to the PAC</a:t>
            </a:r>
            <a:endParaRPr lang="en-US" b="1" dirty="0"/>
          </a:p>
        </p:txBody>
      </p:sp>
      <p:sp>
        <p:nvSpPr>
          <p:cNvPr id="8" name="Slide Number Placeholder 5"/>
          <p:cNvSpPr>
            <a:spLocks noGrp="1"/>
          </p:cNvSpPr>
          <p:nvPr>
            <p:ph type="sldNum" sz="quarter" idx="12"/>
          </p:nvPr>
        </p:nvSpPr>
        <p:spPr>
          <a:ln/>
        </p:spPr>
        <p:txBody>
          <a:bodyPr/>
          <a:lstStyle>
            <a:lvl1pPr>
              <a:defRPr/>
            </a:lvl1pPr>
          </a:lstStyle>
          <a:p>
            <a:pPr>
              <a:defRPr/>
            </a:pPr>
            <a:fld id="{666F6DD0-6B70-D447-A3E8-CD6516C88934}" type="slidenum">
              <a:rPr lang="en-US"/>
              <a:pPr>
                <a:defRPr/>
              </a:pPr>
              <a:t>‹#›</a:t>
            </a:fld>
            <a:endParaRPr lang="en-US" dirty="0"/>
          </a:p>
        </p:txBody>
      </p:sp>
    </p:spTree>
    <p:extLst>
      <p:ext uri="{BB962C8B-B14F-4D97-AF65-F5344CB8AC3E}">
        <p14:creationId xmlns:p14="http://schemas.microsoft.com/office/powerpoint/2010/main" val="7278361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ooter Only: Comparison ">
    <p:spTree>
      <p:nvGrpSpPr>
        <p:cNvPr id="1" name=""/>
        <p:cNvGrpSpPr/>
        <p:nvPr/>
      </p:nvGrpSpPr>
      <p:grpSpPr>
        <a:xfrm>
          <a:off x="0" y="0"/>
          <a:ext cx="0" cy="0"/>
          <a:chOff x="0" y="0"/>
          <a:chExt cx="0" cy="0"/>
        </a:xfrm>
      </p:grpSpPr>
      <p:sp>
        <p:nvSpPr>
          <p:cNvPr id="7" name="Content Placeholder 2"/>
          <p:cNvSpPr>
            <a:spLocks noGrp="1"/>
          </p:cNvSpPr>
          <p:nvPr>
            <p:ph sz="half" idx="13"/>
          </p:nvPr>
        </p:nvSpPr>
        <p:spPr>
          <a:xfrm>
            <a:off x="228601" y="355192"/>
            <a:ext cx="4206240" cy="4250146"/>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Content Placeholder 2"/>
          <p:cNvSpPr>
            <a:spLocks noGrp="1"/>
          </p:cNvSpPr>
          <p:nvPr>
            <p:ph sz="half" idx="15"/>
          </p:nvPr>
        </p:nvSpPr>
        <p:spPr>
          <a:xfrm>
            <a:off x="4709161" y="355192"/>
            <a:ext cx="4206240" cy="4250146"/>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3"/>
          <p:cNvSpPr>
            <a:spLocks noGrp="1"/>
          </p:cNvSpPr>
          <p:nvPr>
            <p:ph type="body" sz="half" idx="16"/>
          </p:nvPr>
        </p:nvSpPr>
        <p:spPr>
          <a:xfrm>
            <a:off x="229365" y="4765101"/>
            <a:ext cx="4205476" cy="1265812"/>
          </a:xfrm>
          <a:prstGeom prst="rect">
            <a:avLst/>
          </a:prstGeom>
        </p:spPr>
        <p:txBody>
          <a:bodyPr lIns="0" tIns="0" rIns="0" bIns="0"/>
          <a:lstStyle>
            <a:lvl1pPr marL="0" indent="0">
              <a:buNone/>
              <a:defRPr sz="2000">
                <a:solidFill>
                  <a:srgbClr val="50505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0" name="Text Placeholder 3"/>
          <p:cNvSpPr>
            <a:spLocks noGrp="1"/>
          </p:cNvSpPr>
          <p:nvPr>
            <p:ph type="body" sz="half" idx="19"/>
          </p:nvPr>
        </p:nvSpPr>
        <p:spPr>
          <a:xfrm>
            <a:off x="4709160" y="4765101"/>
            <a:ext cx="4206239" cy="1265812"/>
          </a:xfrm>
          <a:prstGeom prst="rect">
            <a:avLst/>
          </a:prstGeom>
        </p:spPr>
        <p:txBody>
          <a:bodyPr lIns="0" tIns="0" rIns="0" bIns="0"/>
          <a:lstStyle>
            <a:lvl1pPr marL="0" indent="0">
              <a:buNone/>
              <a:defRPr sz="2000">
                <a:solidFill>
                  <a:srgbClr val="50505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3"/>
          <p:cNvSpPr>
            <a:spLocks noGrp="1"/>
          </p:cNvSpPr>
          <p:nvPr>
            <p:ph type="dt" sz="half" idx="20"/>
          </p:nvPr>
        </p:nvSpPr>
        <p:spPr>
          <a:ln/>
        </p:spPr>
        <p:txBody>
          <a:bodyPr/>
          <a:lstStyle>
            <a:lvl1pPr>
              <a:defRPr/>
            </a:lvl1pPr>
          </a:lstStyle>
          <a:p>
            <a:pPr>
              <a:defRPr/>
            </a:pPr>
            <a:r>
              <a:rPr lang="en-US" smtClean="0"/>
              <a:t>07/16/2018</a:t>
            </a:r>
            <a:endParaRPr lang="en-US" dirty="0"/>
          </a:p>
        </p:txBody>
      </p:sp>
      <p:sp>
        <p:nvSpPr>
          <p:cNvPr id="11" name="Footer Placeholder 4"/>
          <p:cNvSpPr>
            <a:spLocks noGrp="1"/>
          </p:cNvSpPr>
          <p:nvPr>
            <p:ph type="ftr" sz="quarter" idx="21"/>
          </p:nvPr>
        </p:nvSpPr>
        <p:spPr>
          <a:ln/>
        </p:spPr>
        <p:txBody>
          <a:bodyPr/>
          <a:lstStyle>
            <a:lvl1pPr>
              <a:defRPr/>
            </a:lvl1pPr>
          </a:lstStyle>
          <a:p>
            <a:pPr>
              <a:defRPr/>
            </a:pPr>
            <a:r>
              <a:rPr lang="en-US" b="1" smtClean="0"/>
              <a:t>David MacFarlane | LBNC Report to the PAC</a:t>
            </a:r>
            <a:endParaRPr lang="en-US" b="1" dirty="0"/>
          </a:p>
        </p:txBody>
      </p:sp>
      <p:sp>
        <p:nvSpPr>
          <p:cNvPr id="12" name="Slide Number Placeholder 5"/>
          <p:cNvSpPr>
            <a:spLocks noGrp="1"/>
          </p:cNvSpPr>
          <p:nvPr>
            <p:ph type="sldNum" sz="quarter" idx="22"/>
          </p:nvPr>
        </p:nvSpPr>
        <p:spPr>
          <a:ln/>
        </p:spPr>
        <p:txBody>
          <a:bodyPr/>
          <a:lstStyle>
            <a:lvl1pPr>
              <a:defRPr/>
            </a:lvl1pPr>
          </a:lstStyle>
          <a:p>
            <a:pPr>
              <a:defRPr/>
            </a:pPr>
            <a:fld id="{998902AF-7A47-EA42-98BA-3CCC5586AF47}" type="slidenum">
              <a:rPr lang="en-US"/>
              <a:pPr>
                <a:defRPr/>
              </a:pPr>
              <a:t>‹#›</a:t>
            </a:fld>
            <a:endParaRPr lang="en-US" dirty="0"/>
          </a:p>
        </p:txBody>
      </p:sp>
    </p:spTree>
    <p:extLst>
      <p:ext uri="{BB962C8B-B14F-4D97-AF65-F5344CB8AC3E}">
        <p14:creationId xmlns:p14="http://schemas.microsoft.com/office/powerpoint/2010/main" val="257500284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image" Target="../media/image5.png"/><Relationship Id="rId5" Type="http://schemas.openxmlformats.org/officeDocument/2006/relationships/theme" Target="../theme/theme2.xml"/><Relationship Id="rId4" Type="http://schemas.openxmlformats.org/officeDocument/2006/relationships/slideLayout" Target="../slideLayouts/slideLayout9.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heme" Target="../theme/theme3.xml"/><Relationship Id="rId1" Type="http://schemas.openxmlformats.org/officeDocument/2006/relationships/slideLayout" Target="../slideLayouts/slideLayout10.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pic>
        <p:nvPicPr>
          <p:cNvPr id="1026" name="Picture 2" descr="HeaderFooter_041114.pn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Date Placeholder 3"/>
          <p:cNvSpPr>
            <a:spLocks noGrp="1"/>
          </p:cNvSpPr>
          <p:nvPr>
            <p:ph type="dt" sz="half" idx="2"/>
          </p:nvPr>
        </p:nvSpPr>
        <p:spPr>
          <a:xfrm>
            <a:off x="6459538" y="6515100"/>
            <a:ext cx="1076325" cy="241300"/>
          </a:xfrm>
          <a:prstGeom prst="rect">
            <a:avLst/>
          </a:prstGeom>
        </p:spPr>
        <p:txBody>
          <a:bodyPr lIns="0" tIns="0" rIns="0" bIns="0" anchor="t" anchorCtr="0"/>
          <a:lstStyle>
            <a:lvl1pPr marL="0" algn="r">
              <a:defRPr sz="900">
                <a:solidFill>
                  <a:srgbClr val="003087"/>
                </a:solidFill>
                <a:latin typeface="Helvetica"/>
              </a:defRPr>
            </a:lvl1pPr>
          </a:lstStyle>
          <a:p>
            <a:pPr>
              <a:defRPr/>
            </a:pPr>
            <a:r>
              <a:rPr lang="en-US" smtClean="0"/>
              <a:t>07/16/2018</a:t>
            </a:r>
            <a:endParaRPr lang="en-US" dirty="0"/>
          </a:p>
        </p:txBody>
      </p:sp>
      <p:sp>
        <p:nvSpPr>
          <p:cNvPr id="11" name="Footer Placeholder 4"/>
          <p:cNvSpPr>
            <a:spLocks noGrp="1"/>
          </p:cNvSpPr>
          <p:nvPr>
            <p:ph type="ftr" sz="quarter" idx="3"/>
          </p:nvPr>
        </p:nvSpPr>
        <p:spPr>
          <a:xfrm>
            <a:off x="806450" y="6515100"/>
            <a:ext cx="5373688" cy="241300"/>
          </a:xfrm>
          <a:prstGeom prst="rect">
            <a:avLst/>
          </a:prstGeom>
        </p:spPr>
        <p:txBody>
          <a:bodyPr lIns="0" tIns="0" rIns="0" bIns="0" anchor="t" anchorCtr="0"/>
          <a:lstStyle>
            <a:lvl1pPr marL="0" algn="l">
              <a:defRPr sz="900" b="0">
                <a:solidFill>
                  <a:srgbClr val="003087"/>
                </a:solidFill>
                <a:latin typeface="Helvetica"/>
              </a:defRPr>
            </a:lvl1pPr>
          </a:lstStyle>
          <a:p>
            <a:pPr>
              <a:defRPr/>
            </a:pPr>
            <a:r>
              <a:rPr lang="en-US" smtClean="0"/>
              <a:t>David MacFarlane | LBNC Report to the PAC</a:t>
            </a:r>
            <a:endParaRPr lang="en-US" dirty="0"/>
          </a:p>
        </p:txBody>
      </p:sp>
      <p:sp>
        <p:nvSpPr>
          <p:cNvPr id="13" name="Slide Number Placeholder 5"/>
          <p:cNvSpPr>
            <a:spLocks noGrp="1"/>
          </p:cNvSpPr>
          <p:nvPr>
            <p:ph type="sldNum" sz="quarter" idx="4"/>
          </p:nvPr>
        </p:nvSpPr>
        <p:spPr>
          <a:xfrm>
            <a:off x="228600" y="6515100"/>
            <a:ext cx="447675" cy="241300"/>
          </a:xfrm>
          <a:prstGeom prst="rect">
            <a:avLst/>
          </a:prstGeom>
        </p:spPr>
        <p:txBody>
          <a:bodyPr lIns="0" tIns="0" rIns="0" bIns="0" anchor="t" anchorCtr="0"/>
          <a:lstStyle>
            <a:lvl1pPr marL="0" algn="l">
              <a:defRPr sz="900">
                <a:solidFill>
                  <a:srgbClr val="003087"/>
                </a:solidFill>
                <a:latin typeface="Helvetica"/>
              </a:defRPr>
            </a:lvl1pPr>
          </a:lstStyle>
          <a:p>
            <a:pPr>
              <a:defRPr/>
            </a:pPr>
            <a:fld id="{E74C2F0E-73DD-1B4D-B2FA-F47DF889B918}"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064" r:id="rId1"/>
    <p:sldLayoutId id="2147484065" r:id="rId2"/>
    <p:sldLayoutId id="2147484057" r:id="rId3"/>
    <p:sldLayoutId id="2147484058" r:id="rId4"/>
    <p:sldLayoutId id="2147484059" r:id="rId5"/>
  </p:sldLayoutIdLst>
  <p:timing>
    <p:tnLst>
      <p:par>
        <p:cTn id="1" dur="indefinite" restart="never" nodeType="tmRoot"/>
      </p:par>
    </p:tnLst>
  </p:timing>
  <p:hf hdr="0"/>
  <p:txStyles>
    <p:titleStyle>
      <a:lvl1pPr algn="l" defTabSz="457200" rtl="0" eaLnBrk="1" fontAlgn="base" hangingPunct="1">
        <a:spcBef>
          <a:spcPct val="0"/>
        </a:spcBef>
        <a:spcAft>
          <a:spcPct val="0"/>
        </a:spcAft>
        <a:defRPr sz="1700" b="1" kern="1200">
          <a:solidFill>
            <a:srgbClr val="074184"/>
          </a:solidFill>
          <a:latin typeface="Helvetica"/>
          <a:ea typeface="ＭＳ Ｐゴシック" charset="0"/>
          <a:cs typeface="ＭＳ Ｐゴシック" charset="0"/>
        </a:defRPr>
      </a:lvl1pPr>
      <a:lvl2pPr algn="l" defTabSz="457200" rtl="0" eaLnBrk="1" fontAlgn="base" hangingPunct="1">
        <a:spcBef>
          <a:spcPct val="0"/>
        </a:spcBef>
        <a:spcAft>
          <a:spcPct val="0"/>
        </a:spcAft>
        <a:defRPr sz="1700" b="1">
          <a:solidFill>
            <a:srgbClr val="074184"/>
          </a:solidFill>
          <a:latin typeface="Helvetica" charset="0"/>
          <a:ea typeface="ＭＳ Ｐゴシック" charset="0"/>
          <a:cs typeface="ＭＳ Ｐゴシック" charset="0"/>
        </a:defRPr>
      </a:lvl2pPr>
      <a:lvl3pPr algn="l" defTabSz="457200" rtl="0" eaLnBrk="1" fontAlgn="base" hangingPunct="1">
        <a:spcBef>
          <a:spcPct val="0"/>
        </a:spcBef>
        <a:spcAft>
          <a:spcPct val="0"/>
        </a:spcAft>
        <a:defRPr sz="1700" b="1">
          <a:solidFill>
            <a:srgbClr val="074184"/>
          </a:solidFill>
          <a:latin typeface="Helvetica" charset="0"/>
          <a:ea typeface="ＭＳ Ｐゴシック" charset="0"/>
          <a:cs typeface="ＭＳ Ｐゴシック" charset="0"/>
        </a:defRPr>
      </a:lvl3pPr>
      <a:lvl4pPr algn="l" defTabSz="457200" rtl="0" eaLnBrk="1" fontAlgn="base" hangingPunct="1">
        <a:spcBef>
          <a:spcPct val="0"/>
        </a:spcBef>
        <a:spcAft>
          <a:spcPct val="0"/>
        </a:spcAft>
        <a:defRPr sz="1700" b="1">
          <a:solidFill>
            <a:srgbClr val="074184"/>
          </a:solidFill>
          <a:latin typeface="Helvetica" charset="0"/>
          <a:ea typeface="ＭＳ Ｐゴシック" charset="0"/>
          <a:cs typeface="ＭＳ Ｐゴシック" charset="0"/>
        </a:defRPr>
      </a:lvl4pPr>
      <a:lvl5pPr algn="l" defTabSz="457200" rtl="0" eaLnBrk="1" fontAlgn="base" hangingPunct="1">
        <a:spcBef>
          <a:spcPct val="0"/>
        </a:spcBef>
        <a:spcAft>
          <a:spcPct val="0"/>
        </a:spcAft>
        <a:defRPr sz="1700" b="1">
          <a:solidFill>
            <a:srgbClr val="074184"/>
          </a:solidFill>
          <a:latin typeface="Helvetica"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kern="1200">
          <a:solidFill>
            <a:srgbClr val="595959"/>
          </a:solidFill>
          <a:latin typeface="Helvetica"/>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1600" kern="1200">
          <a:solidFill>
            <a:srgbClr val="595959"/>
          </a:solidFill>
          <a:latin typeface="Helvetica"/>
          <a:ea typeface="ＭＳ Ｐゴシック" charset="0"/>
          <a:cs typeface="ＭＳ Ｐゴシック" charset="0"/>
        </a:defRPr>
      </a:lvl2pPr>
      <a:lvl3pPr marL="1143000" indent="-228600" algn="l" defTabSz="457200" rtl="0" eaLnBrk="1" fontAlgn="base" hangingPunct="1">
        <a:spcBef>
          <a:spcPct val="20000"/>
        </a:spcBef>
        <a:spcAft>
          <a:spcPct val="0"/>
        </a:spcAft>
        <a:buFont typeface="Arial" charset="0"/>
        <a:buChar char="•"/>
        <a:defRPr sz="1400" kern="1200">
          <a:solidFill>
            <a:srgbClr val="595959"/>
          </a:solidFill>
          <a:latin typeface="Helvetica"/>
          <a:ea typeface="ＭＳ Ｐゴシック" charset="0"/>
          <a:cs typeface="ＭＳ Ｐゴシック" charset="0"/>
        </a:defRPr>
      </a:lvl3pPr>
      <a:lvl4pPr marL="1600200" indent="-228600" algn="l" defTabSz="457200" rtl="0" eaLnBrk="1" fontAlgn="base" hangingPunct="1">
        <a:spcBef>
          <a:spcPct val="20000"/>
        </a:spcBef>
        <a:spcAft>
          <a:spcPct val="0"/>
        </a:spcAft>
        <a:buFont typeface="Arial" charset="0"/>
        <a:buChar char="–"/>
        <a:defRPr sz="1200" kern="1200">
          <a:solidFill>
            <a:srgbClr val="595959"/>
          </a:solidFill>
          <a:latin typeface="Helvetica"/>
          <a:ea typeface="ＭＳ Ｐゴシック" charset="0"/>
          <a:cs typeface="ＭＳ Ｐゴシック" charset="0"/>
        </a:defRPr>
      </a:lvl4pPr>
      <a:lvl5pPr marL="2057400" indent="-228600" algn="l" defTabSz="457200" rtl="0" eaLnBrk="1" fontAlgn="base" hangingPunct="1">
        <a:spcBef>
          <a:spcPct val="20000"/>
        </a:spcBef>
        <a:spcAft>
          <a:spcPct val="0"/>
        </a:spcAft>
        <a:buFont typeface="Arial" charset="0"/>
        <a:buChar char="»"/>
        <a:defRPr sz="1200" kern="1200">
          <a:solidFill>
            <a:srgbClr val="595959"/>
          </a:solidFill>
          <a:latin typeface="Helvetica"/>
          <a:ea typeface="ＭＳ Ｐゴシック" charset="0"/>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0"/>
          </a:schemeClr>
        </a:solidFill>
        <a:effectLst/>
      </p:bgPr>
    </p:bg>
    <p:spTree>
      <p:nvGrpSpPr>
        <p:cNvPr id="1" name=""/>
        <p:cNvGrpSpPr/>
        <p:nvPr/>
      </p:nvGrpSpPr>
      <p:grpSpPr>
        <a:xfrm>
          <a:off x="0" y="0"/>
          <a:ext cx="0" cy="0"/>
          <a:chOff x="0" y="0"/>
          <a:chExt cx="0" cy="0"/>
        </a:xfrm>
      </p:grpSpPr>
      <p:pic>
        <p:nvPicPr>
          <p:cNvPr id="7170" name="Picture 1" descr="Footer_041114.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8" name="Date Placeholder 3"/>
          <p:cNvSpPr>
            <a:spLocks noGrp="1"/>
          </p:cNvSpPr>
          <p:nvPr>
            <p:ph type="dt" sz="half" idx="2"/>
          </p:nvPr>
        </p:nvSpPr>
        <p:spPr bwMode="auto">
          <a:xfrm>
            <a:off x="6450013" y="6515100"/>
            <a:ext cx="1076325"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lvl1pPr algn="r" defTabSz="914400">
              <a:defRPr sz="900">
                <a:solidFill>
                  <a:srgbClr val="003087"/>
                </a:solidFill>
                <a:latin typeface="Helvetica" charset="0"/>
                <a:cs typeface="Helvetica" charset="0"/>
              </a:defRPr>
            </a:lvl1pPr>
          </a:lstStyle>
          <a:p>
            <a:pPr>
              <a:defRPr/>
            </a:pPr>
            <a:r>
              <a:rPr lang="en-US" smtClean="0"/>
              <a:t>07/16/2018</a:t>
            </a:r>
            <a:endParaRPr lang="en-US" dirty="0"/>
          </a:p>
        </p:txBody>
      </p:sp>
      <p:sp>
        <p:nvSpPr>
          <p:cNvPr id="9219" name="Footer Placeholder 4"/>
          <p:cNvSpPr>
            <a:spLocks noGrp="1"/>
          </p:cNvSpPr>
          <p:nvPr>
            <p:ph type="ftr" sz="quarter" idx="3"/>
          </p:nvPr>
        </p:nvSpPr>
        <p:spPr bwMode="auto">
          <a:xfrm>
            <a:off x="806450" y="6515100"/>
            <a:ext cx="5373688"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lvl1pPr defTabSz="914400">
              <a:defRPr sz="900">
                <a:solidFill>
                  <a:srgbClr val="003087"/>
                </a:solidFill>
                <a:latin typeface="Helvetica" charset="0"/>
              </a:defRPr>
            </a:lvl1pPr>
          </a:lstStyle>
          <a:p>
            <a:pPr>
              <a:defRPr/>
            </a:pPr>
            <a:r>
              <a:rPr lang="en-US" b="1" smtClean="0"/>
              <a:t>David MacFarlane | LBNC Report to the PAC</a:t>
            </a:r>
            <a:endParaRPr lang="en-US" b="1" dirty="0"/>
          </a:p>
        </p:txBody>
      </p:sp>
      <p:sp>
        <p:nvSpPr>
          <p:cNvPr id="9220" name="Slide Number Placeholder 5"/>
          <p:cNvSpPr>
            <a:spLocks noGrp="1"/>
          </p:cNvSpPr>
          <p:nvPr>
            <p:ph type="sldNum" sz="quarter" idx="4"/>
          </p:nvPr>
        </p:nvSpPr>
        <p:spPr bwMode="auto">
          <a:xfrm>
            <a:off x="228600" y="6515100"/>
            <a:ext cx="447675"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lvl1pPr defTabSz="914400">
              <a:defRPr sz="900">
                <a:solidFill>
                  <a:srgbClr val="003087"/>
                </a:solidFill>
                <a:latin typeface="Helvetica" charset="0"/>
              </a:defRPr>
            </a:lvl1pPr>
          </a:lstStyle>
          <a:p>
            <a:pPr>
              <a:defRPr/>
            </a:pPr>
            <a:fld id="{1D43C5F0-B32F-6748-AD43-433EB6175995}"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060" r:id="rId1"/>
    <p:sldLayoutId id="2147484061" r:id="rId2"/>
    <p:sldLayoutId id="2147484062" r:id="rId3"/>
    <p:sldLayoutId id="2147484063" r:id="rId4"/>
  </p:sldLayoutIdLst>
  <p:timing>
    <p:tnLst>
      <p:par>
        <p:cTn id="1" dur="indefinite" restart="never" nodeType="tmRoot"/>
      </p:par>
    </p:tnLst>
  </p:timing>
  <p:hf hdr="0"/>
  <p:txStyles>
    <p:titleStyle>
      <a:lvl1pPr algn="l" defTabSz="457200" rtl="0" eaLnBrk="0" fontAlgn="base" hangingPunct="0">
        <a:spcBef>
          <a:spcPct val="0"/>
        </a:spcBef>
        <a:spcAft>
          <a:spcPct val="0"/>
        </a:spcAft>
        <a:defRPr sz="1700" b="1" kern="1200">
          <a:solidFill>
            <a:srgbClr val="2E5286"/>
          </a:solidFill>
          <a:latin typeface="Helvetica"/>
          <a:ea typeface="ＭＳ Ｐゴシック" charset="0"/>
          <a:cs typeface="ＭＳ Ｐゴシック" charset="0"/>
        </a:defRPr>
      </a:lvl1pPr>
      <a:lvl2pPr algn="l" defTabSz="457200" rtl="0" eaLnBrk="0" fontAlgn="base" hangingPunct="0">
        <a:spcBef>
          <a:spcPct val="0"/>
        </a:spcBef>
        <a:spcAft>
          <a:spcPct val="0"/>
        </a:spcAft>
        <a:defRPr sz="1700" b="1">
          <a:solidFill>
            <a:srgbClr val="2E5286"/>
          </a:solidFill>
          <a:latin typeface="Helvetica" charset="0"/>
          <a:ea typeface="ＭＳ Ｐゴシック" charset="0"/>
          <a:cs typeface="ＭＳ Ｐゴシック" charset="0"/>
        </a:defRPr>
      </a:lvl2pPr>
      <a:lvl3pPr algn="l" defTabSz="457200" rtl="0" eaLnBrk="0" fontAlgn="base" hangingPunct="0">
        <a:spcBef>
          <a:spcPct val="0"/>
        </a:spcBef>
        <a:spcAft>
          <a:spcPct val="0"/>
        </a:spcAft>
        <a:defRPr sz="1700" b="1">
          <a:solidFill>
            <a:srgbClr val="2E5286"/>
          </a:solidFill>
          <a:latin typeface="Helvetica" charset="0"/>
          <a:ea typeface="ＭＳ Ｐゴシック" charset="0"/>
          <a:cs typeface="ＭＳ Ｐゴシック" charset="0"/>
        </a:defRPr>
      </a:lvl3pPr>
      <a:lvl4pPr algn="l" defTabSz="457200" rtl="0" eaLnBrk="0" fontAlgn="base" hangingPunct="0">
        <a:spcBef>
          <a:spcPct val="0"/>
        </a:spcBef>
        <a:spcAft>
          <a:spcPct val="0"/>
        </a:spcAft>
        <a:defRPr sz="1700" b="1">
          <a:solidFill>
            <a:srgbClr val="2E5286"/>
          </a:solidFill>
          <a:latin typeface="Helvetica" charset="0"/>
          <a:ea typeface="ＭＳ Ｐゴシック" charset="0"/>
          <a:cs typeface="ＭＳ Ｐゴシック" charset="0"/>
        </a:defRPr>
      </a:lvl4pPr>
      <a:lvl5pPr algn="l" defTabSz="457200" rtl="0" eaLnBrk="0" fontAlgn="base" hangingPunct="0">
        <a:spcBef>
          <a:spcPct val="0"/>
        </a:spcBef>
        <a:spcAft>
          <a:spcPct val="0"/>
        </a:spcAft>
        <a:defRPr sz="1700" b="1">
          <a:solidFill>
            <a:srgbClr val="2E5286"/>
          </a:solidFill>
          <a:latin typeface="Helvetica" charset="0"/>
          <a:ea typeface="ＭＳ Ｐゴシック" charset="0"/>
          <a:cs typeface="ＭＳ Ｐゴシック" charset="0"/>
        </a:defRPr>
      </a:lvl5pPr>
      <a:lvl6pPr marL="457200" algn="l" defTabSz="457200" rtl="0" fontAlgn="base">
        <a:spcBef>
          <a:spcPct val="0"/>
        </a:spcBef>
        <a:spcAft>
          <a:spcPct val="0"/>
        </a:spcAft>
        <a:defRPr sz="1700" b="1">
          <a:solidFill>
            <a:srgbClr val="2E5286"/>
          </a:solidFill>
          <a:latin typeface="Helvetica" charset="0"/>
          <a:ea typeface="ＭＳ Ｐゴシック" charset="0"/>
          <a:cs typeface="ＭＳ Ｐゴシック" charset="0"/>
        </a:defRPr>
      </a:lvl6pPr>
      <a:lvl7pPr marL="914400" algn="l" defTabSz="457200" rtl="0" fontAlgn="base">
        <a:spcBef>
          <a:spcPct val="0"/>
        </a:spcBef>
        <a:spcAft>
          <a:spcPct val="0"/>
        </a:spcAft>
        <a:defRPr sz="1700" b="1">
          <a:solidFill>
            <a:srgbClr val="2E5286"/>
          </a:solidFill>
          <a:latin typeface="Helvetica" charset="0"/>
          <a:ea typeface="ＭＳ Ｐゴシック" charset="0"/>
          <a:cs typeface="ＭＳ Ｐゴシック" charset="0"/>
        </a:defRPr>
      </a:lvl7pPr>
      <a:lvl8pPr marL="1371600" algn="l" defTabSz="457200" rtl="0" fontAlgn="base">
        <a:spcBef>
          <a:spcPct val="0"/>
        </a:spcBef>
        <a:spcAft>
          <a:spcPct val="0"/>
        </a:spcAft>
        <a:defRPr sz="1700" b="1">
          <a:solidFill>
            <a:srgbClr val="2E5286"/>
          </a:solidFill>
          <a:latin typeface="Helvetica" charset="0"/>
          <a:ea typeface="ＭＳ Ｐゴシック" charset="0"/>
          <a:cs typeface="ＭＳ Ｐゴシック" charset="0"/>
        </a:defRPr>
      </a:lvl8pPr>
      <a:lvl9pPr marL="1828800" algn="l" defTabSz="457200" rtl="0" fontAlgn="base">
        <a:spcBef>
          <a:spcPct val="0"/>
        </a:spcBef>
        <a:spcAft>
          <a:spcPct val="0"/>
        </a:spcAft>
        <a:defRPr sz="1700" b="1">
          <a:solidFill>
            <a:srgbClr val="2E5286"/>
          </a:solidFill>
          <a:latin typeface="Helvetica"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kern="1200">
          <a:solidFill>
            <a:srgbClr val="7F7F7F"/>
          </a:solidFill>
          <a:latin typeface="Helvetica"/>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charset="0"/>
        <a:buChar char="–"/>
        <a:defRPr sz="1600" kern="1200">
          <a:solidFill>
            <a:srgbClr val="7F7F7F"/>
          </a:solidFill>
          <a:latin typeface="Helvetica"/>
          <a:ea typeface="ＭＳ Ｐゴシック" charset="0"/>
          <a:cs typeface="ＭＳ Ｐゴシック" charset="0"/>
        </a:defRPr>
      </a:lvl2pPr>
      <a:lvl3pPr marL="1143000" indent="-228600" algn="l" defTabSz="457200" rtl="0" eaLnBrk="0" fontAlgn="base" hangingPunct="0">
        <a:spcBef>
          <a:spcPct val="20000"/>
        </a:spcBef>
        <a:spcAft>
          <a:spcPct val="0"/>
        </a:spcAft>
        <a:buFont typeface="Arial" charset="0"/>
        <a:buChar char="•"/>
        <a:defRPr sz="1400" kern="1200">
          <a:solidFill>
            <a:srgbClr val="7F7F7F"/>
          </a:solidFill>
          <a:latin typeface="Helvetica"/>
          <a:ea typeface="ＭＳ Ｐゴシック" charset="0"/>
          <a:cs typeface="ＭＳ Ｐゴシック" charset="0"/>
        </a:defRPr>
      </a:lvl3pPr>
      <a:lvl4pPr marL="1600200" indent="-228600" algn="l" defTabSz="457200" rtl="0" eaLnBrk="0" fontAlgn="base" hangingPunct="0">
        <a:spcBef>
          <a:spcPct val="20000"/>
        </a:spcBef>
        <a:spcAft>
          <a:spcPct val="0"/>
        </a:spcAft>
        <a:buFont typeface="Arial" charset="0"/>
        <a:buChar char="–"/>
        <a:defRPr sz="1200" kern="1200">
          <a:solidFill>
            <a:srgbClr val="7F7F7F"/>
          </a:solidFill>
          <a:latin typeface="Helvetica"/>
          <a:ea typeface="ＭＳ Ｐゴシック" charset="0"/>
          <a:cs typeface="ＭＳ Ｐゴシック" charset="0"/>
        </a:defRPr>
      </a:lvl4pPr>
      <a:lvl5pPr marL="2057400" indent="-228600" algn="l" defTabSz="457200" rtl="0" eaLnBrk="0" fontAlgn="base" hangingPunct="0">
        <a:spcBef>
          <a:spcPct val="20000"/>
        </a:spcBef>
        <a:spcAft>
          <a:spcPct val="0"/>
        </a:spcAft>
        <a:buFont typeface="Arial" charset="0"/>
        <a:buChar char="»"/>
        <a:defRPr sz="1200" kern="1200">
          <a:solidFill>
            <a:srgbClr val="7F7F7F"/>
          </a:solidFill>
          <a:latin typeface="Helvetica"/>
          <a:ea typeface="ＭＳ Ｐゴシック" charset="0"/>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9" name="Picture 6" descr="FermiLogo_RGB_NALBlu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4025" y="6154906"/>
            <a:ext cx="1594477" cy="2883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3" name="Straight Connector 12"/>
          <p:cNvCxnSpPr/>
          <p:nvPr/>
        </p:nvCxnSpPr>
        <p:spPr>
          <a:xfrm>
            <a:off x="457200" y="5728951"/>
            <a:ext cx="8302625" cy="0"/>
          </a:xfrm>
          <a:prstGeom prst="line">
            <a:avLst/>
          </a:prstGeom>
          <a:ln>
            <a:solidFill>
              <a:srgbClr val="004C97"/>
            </a:solidFill>
          </a:ln>
          <a:effectLst/>
        </p:spPr>
        <p:style>
          <a:lnRef idx="2">
            <a:schemeClr val="accent1"/>
          </a:lnRef>
          <a:fillRef idx="0">
            <a:schemeClr val="accent1"/>
          </a:fillRef>
          <a:effectRef idx="1">
            <a:schemeClr val="accent1"/>
          </a:effectRef>
          <a:fontRef idx="minor">
            <a:schemeClr val="tx1"/>
          </a:fontRef>
        </p:style>
      </p:cxnSp>
      <p:pic>
        <p:nvPicPr>
          <p:cNvPr id="1031" name="Picture 13" descr="CERN-logo_outline.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347456" y="6003296"/>
            <a:ext cx="654050"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3" name="Picture 16" descr="SanfordSURF-horiz-logo.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072024" y="5916605"/>
            <a:ext cx="1857669" cy="69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descr="Color-Seal_Green-Mark_SC_Horizontal.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112209" y="6083428"/>
            <a:ext cx="2202053" cy="368028"/>
          </a:xfrm>
          <a:prstGeom prst="rect">
            <a:avLst/>
          </a:prstGeom>
        </p:spPr>
      </p:pic>
      <p:cxnSp>
        <p:nvCxnSpPr>
          <p:cNvPr id="7" name="Straight Connector 6"/>
          <p:cNvCxnSpPr/>
          <p:nvPr userDrawn="1"/>
        </p:nvCxnSpPr>
        <p:spPr>
          <a:xfrm>
            <a:off x="457200" y="685800"/>
            <a:ext cx="8302625" cy="0"/>
          </a:xfrm>
          <a:prstGeom prst="line">
            <a:avLst/>
          </a:prstGeom>
          <a:ln>
            <a:solidFill>
              <a:srgbClr val="004C97"/>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8352824"/>
      </p:ext>
    </p:extLst>
  </p:cSld>
  <p:clrMap bg1="lt1" tx1="dk1" bg2="lt2" tx2="dk2" accent1="accent1" accent2="accent2" accent3="accent3" accent4="accent4" accent5="accent5" accent6="accent6" hlink="hlink" folHlink="folHlink"/>
  <p:sldLayoutIdLst>
    <p:sldLayoutId id="2147484067" r:id="rId1"/>
  </p:sldLayoutIdLst>
  <p:timing>
    <p:tnLst>
      <p:par>
        <p:cTn id="1" dur="indefinite" restart="never" nodeType="tmRoot"/>
      </p:par>
    </p:tnLst>
  </p:timing>
  <p:hf hdr="0"/>
  <p:txStyles>
    <p:titleStyle>
      <a:lvl1pPr algn="ctr" defTabSz="457200" rtl="0" eaLnBrk="1" fontAlgn="base" hangingPunct="1">
        <a:spcBef>
          <a:spcPct val="0"/>
        </a:spcBef>
        <a:spcAft>
          <a:spcPct val="0"/>
        </a:spcAft>
        <a:defRPr sz="4400" kern="1200">
          <a:solidFill>
            <a:schemeClr val="tx1"/>
          </a:solidFill>
          <a:latin typeface="+mj-lt"/>
          <a:ea typeface="Geneva" charset="0"/>
          <a:cs typeface="Geneva" charset="0"/>
        </a:defRPr>
      </a:lvl1pPr>
      <a:lvl2pPr algn="ctr" defTabSz="457200" rtl="0" eaLnBrk="1" fontAlgn="base" hangingPunct="1">
        <a:spcBef>
          <a:spcPct val="0"/>
        </a:spcBef>
        <a:spcAft>
          <a:spcPct val="0"/>
        </a:spcAft>
        <a:defRPr sz="4400">
          <a:solidFill>
            <a:schemeClr val="tx1"/>
          </a:solidFill>
          <a:latin typeface="Calibri" charset="0"/>
          <a:ea typeface="Geneva" charset="0"/>
          <a:cs typeface="Geneva" charset="0"/>
        </a:defRPr>
      </a:lvl2pPr>
      <a:lvl3pPr algn="ctr" defTabSz="457200" rtl="0" eaLnBrk="1" fontAlgn="base" hangingPunct="1">
        <a:spcBef>
          <a:spcPct val="0"/>
        </a:spcBef>
        <a:spcAft>
          <a:spcPct val="0"/>
        </a:spcAft>
        <a:defRPr sz="4400">
          <a:solidFill>
            <a:schemeClr val="tx1"/>
          </a:solidFill>
          <a:latin typeface="Calibri" charset="0"/>
          <a:ea typeface="Geneva" charset="0"/>
          <a:cs typeface="Geneva" charset="0"/>
        </a:defRPr>
      </a:lvl3pPr>
      <a:lvl4pPr algn="ctr" defTabSz="457200" rtl="0" eaLnBrk="1" fontAlgn="base" hangingPunct="1">
        <a:spcBef>
          <a:spcPct val="0"/>
        </a:spcBef>
        <a:spcAft>
          <a:spcPct val="0"/>
        </a:spcAft>
        <a:defRPr sz="4400">
          <a:solidFill>
            <a:schemeClr val="tx1"/>
          </a:solidFill>
          <a:latin typeface="Calibri" charset="0"/>
          <a:ea typeface="Geneva" charset="0"/>
          <a:cs typeface="Geneva" charset="0"/>
        </a:defRPr>
      </a:lvl4pPr>
      <a:lvl5pPr algn="ctr" defTabSz="457200" rtl="0" eaLnBrk="1" fontAlgn="base" hangingPunct="1">
        <a:spcBef>
          <a:spcPct val="0"/>
        </a:spcBef>
        <a:spcAft>
          <a:spcPct val="0"/>
        </a:spcAft>
        <a:defRPr sz="4400">
          <a:solidFill>
            <a:schemeClr val="tx1"/>
          </a:solidFill>
          <a:latin typeface="Calibri" charset="0"/>
          <a:ea typeface="Geneva" charset="0"/>
          <a:cs typeface="Geneva" charset="0"/>
        </a:defRPr>
      </a:lvl5pPr>
      <a:lvl6pPr marL="457200" algn="ctr" defTabSz="457200" rtl="0" eaLnBrk="1" fontAlgn="base" hangingPunct="1">
        <a:spcBef>
          <a:spcPct val="0"/>
        </a:spcBef>
        <a:spcAft>
          <a:spcPct val="0"/>
        </a:spcAft>
        <a:defRPr sz="4400">
          <a:solidFill>
            <a:schemeClr val="tx1"/>
          </a:solidFill>
          <a:latin typeface="Calibri" charset="0"/>
          <a:ea typeface="Geneva" charset="0"/>
          <a:cs typeface="Geneva" charset="0"/>
        </a:defRPr>
      </a:lvl6pPr>
      <a:lvl7pPr marL="914400" algn="ctr" defTabSz="457200" rtl="0" eaLnBrk="1" fontAlgn="base" hangingPunct="1">
        <a:spcBef>
          <a:spcPct val="0"/>
        </a:spcBef>
        <a:spcAft>
          <a:spcPct val="0"/>
        </a:spcAft>
        <a:defRPr sz="4400">
          <a:solidFill>
            <a:schemeClr val="tx1"/>
          </a:solidFill>
          <a:latin typeface="Calibri" charset="0"/>
          <a:ea typeface="Geneva" charset="0"/>
          <a:cs typeface="Geneva" charset="0"/>
        </a:defRPr>
      </a:lvl7pPr>
      <a:lvl8pPr marL="1371600" algn="ctr" defTabSz="457200" rtl="0" eaLnBrk="1" fontAlgn="base" hangingPunct="1">
        <a:spcBef>
          <a:spcPct val="0"/>
        </a:spcBef>
        <a:spcAft>
          <a:spcPct val="0"/>
        </a:spcAft>
        <a:defRPr sz="4400">
          <a:solidFill>
            <a:schemeClr val="tx1"/>
          </a:solidFill>
          <a:latin typeface="Calibri" charset="0"/>
          <a:ea typeface="Geneva" charset="0"/>
          <a:cs typeface="Geneva" charset="0"/>
        </a:defRPr>
      </a:lvl8pPr>
      <a:lvl9pPr marL="1828800" algn="ctr" defTabSz="457200" rtl="0" eaLnBrk="1" fontAlgn="base" hangingPunct="1">
        <a:spcBef>
          <a:spcPct val="0"/>
        </a:spcBef>
        <a:spcAft>
          <a:spcPct val="0"/>
        </a:spcAft>
        <a:defRPr sz="4400">
          <a:solidFill>
            <a:schemeClr val="tx1"/>
          </a:solidFill>
          <a:latin typeface="Calibri" charset="0"/>
          <a:ea typeface="Geneva" charset="0"/>
          <a:cs typeface="Geneva" charset="0"/>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Geneva" charset="0"/>
          <a:cs typeface="Geneva" charset="0"/>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Geneva" charset="0"/>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Geneva" charset="0"/>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Geneva" charset="0"/>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Geneva"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indico.fnal.gov/event/16358/" TargetMode="External"/><Relationship Id="rId2" Type="http://schemas.openxmlformats.org/officeDocument/2006/relationships/hyperlink" Target="https://indico.fnal.gov/event/14195/" TargetMode="External"/><Relationship Id="rId1" Type="http://schemas.openxmlformats.org/officeDocument/2006/relationships/slideLayout" Target="../slideLayouts/slideLayout2.xml"/><Relationship Id="rId4" Type="http://schemas.openxmlformats.org/officeDocument/2006/relationships/hyperlink" Target="https://web.fnal.gov/organization/LBNC/LBNC%20Meeting%20-%20May%202018/_layouts/15/start.aspx#/"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web.fnal.gov/organization/LBNC/LBNC%20Meeting%20-%20May%202018/_layouts/15/start.aspx#/"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Title 1"/>
          <p:cNvSpPr>
            <a:spLocks noGrp="1"/>
          </p:cNvSpPr>
          <p:nvPr>
            <p:ph type="title"/>
          </p:nvPr>
        </p:nvSpPr>
        <p:spPr bwMode="auto">
          <a:xfrm>
            <a:off x="457200" y="1082678"/>
            <a:ext cx="8218488"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p>
            <a:r>
              <a:rPr lang="en-US" dirty="0" smtClean="0">
                <a:latin typeface="Helvetica" charset="0"/>
              </a:rPr>
              <a:t>LBNC Report to the </a:t>
            </a:r>
            <a:r>
              <a:rPr lang="en-US" dirty="0" smtClean="0">
                <a:latin typeface="Helvetica" charset="0"/>
              </a:rPr>
              <a:t>PAC</a:t>
            </a:r>
            <a:endParaRPr lang="en-US" sz="2400" b="0" i="1" dirty="0">
              <a:latin typeface="Helvetica" charset="0"/>
            </a:endParaRPr>
          </a:p>
        </p:txBody>
      </p:sp>
      <p:sp>
        <p:nvSpPr>
          <p:cNvPr id="6146" name="Text Placeholder 2"/>
          <p:cNvSpPr>
            <a:spLocks noGrp="1"/>
          </p:cNvSpPr>
          <p:nvPr>
            <p:ph type="body" sz="quarter" idx="10"/>
          </p:nvPr>
        </p:nvSpPr>
        <p:spPr bwMode="auto">
          <a:xfrm>
            <a:off x="381000" y="3624265"/>
            <a:ext cx="2438400" cy="17208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2000" dirty="0" smtClean="0">
                <a:latin typeface="Helvetica" charset="0"/>
              </a:rPr>
              <a:t>David MacFarlane,</a:t>
            </a:r>
          </a:p>
          <a:p>
            <a:r>
              <a:rPr lang="en-US" sz="2000" dirty="0" smtClean="0">
                <a:latin typeface="Helvetica" charset="0"/>
              </a:rPr>
              <a:t>LBNC Chair</a:t>
            </a:r>
            <a:endParaRPr lang="en-US" sz="2000" dirty="0">
              <a:latin typeface="Helvetica" charset="0"/>
            </a:endParaRPr>
          </a:p>
          <a:p>
            <a:endParaRPr lang="en-US" sz="2000" dirty="0" smtClean="0">
              <a:latin typeface="Helvetica" charset="0"/>
            </a:endParaRPr>
          </a:p>
          <a:p>
            <a:endParaRPr lang="en-US" sz="2000" dirty="0" smtClean="0">
              <a:latin typeface="Helvetica" charset="0"/>
            </a:endParaRPr>
          </a:p>
          <a:p>
            <a:r>
              <a:rPr lang="en-US" sz="2000" dirty="0" smtClean="0">
                <a:latin typeface="Helvetica" charset="0"/>
              </a:rPr>
              <a:t>Jul</a:t>
            </a:r>
            <a:r>
              <a:rPr lang="en-US" sz="2000" dirty="0" smtClean="0">
                <a:latin typeface="Helvetica" charset="0"/>
              </a:rPr>
              <a:t> 16, </a:t>
            </a:r>
            <a:r>
              <a:rPr lang="en-US" sz="2000" dirty="0" smtClean="0">
                <a:latin typeface="Helvetica" charset="0"/>
              </a:rPr>
              <a:t>2018</a:t>
            </a:r>
            <a:endParaRPr lang="en-US" sz="2000" dirty="0">
              <a:latin typeface="Helvetica" charset="0"/>
            </a:endParaRPr>
          </a:p>
        </p:txBody>
      </p:sp>
      <p:pic>
        <p:nvPicPr>
          <p:cNvPr id="9" name="Picture 8" descr="C:\Users\Strait.JIM-X1\Documents\_Strait\_Temps\ScreenShots\New Picture (42).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16551" y="2286000"/>
            <a:ext cx="6551249" cy="3604106"/>
          </a:xfrm>
          <a:prstGeom prst="rect">
            <a:avLst/>
          </a:prstGeom>
          <a:noFill/>
          <a:ln>
            <a:noFill/>
          </a:ln>
        </p:spPr>
      </p:pic>
    </p:spTree>
    <p:extLst>
      <p:ext uri="{BB962C8B-B14F-4D97-AF65-F5344CB8AC3E}">
        <p14:creationId xmlns:p14="http://schemas.microsoft.com/office/powerpoint/2010/main" val="328769663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Charge for May review</a:t>
            </a:r>
            <a:endParaRPr lang="en-US" dirty="0"/>
          </a:p>
        </p:txBody>
      </p:sp>
      <p:sp>
        <p:nvSpPr>
          <p:cNvPr id="3" name="Content Placeholder 2"/>
          <p:cNvSpPr>
            <a:spLocks noGrp="1"/>
          </p:cNvSpPr>
          <p:nvPr>
            <p:ph idx="1"/>
          </p:nvPr>
        </p:nvSpPr>
        <p:spPr>
          <a:xfrm>
            <a:off x="228600" y="914400"/>
            <a:ext cx="8672513" cy="4987867"/>
          </a:xfrm>
        </p:spPr>
        <p:txBody>
          <a:bodyPr/>
          <a:lstStyle/>
          <a:p>
            <a:pPr lvl="0"/>
            <a:r>
              <a:rPr lang="en-US" dirty="0" smtClean="0"/>
              <a:t>Are </a:t>
            </a:r>
            <a:r>
              <a:rPr lang="en-US" dirty="0"/>
              <a:t>project related activities—management structure, facilities, interfaces, safety, quality assurance, integration/installation, and high level schedule—described well enough in the TP to show that the complete delineation of these activities needed for the TDR is on-track? </a:t>
            </a:r>
            <a:endParaRPr lang="en-US" dirty="0"/>
          </a:p>
          <a:p>
            <a:pPr lvl="0"/>
            <a:r>
              <a:rPr lang="en-US" dirty="0"/>
              <a:t>Is there a clear decision pathway laid out to address options and unknowns between now and the TDR? Are decision criteria understood and can the required information or process realistically be executed on the proposed timeline?</a:t>
            </a:r>
            <a:endParaRPr lang="en-US" dirty="0"/>
          </a:p>
          <a:p>
            <a:pPr lvl="0"/>
            <a:r>
              <a:rPr lang="en-US" dirty="0"/>
              <a:t>Are risks to the subsystem project identified and are mitigation strategies plausible?</a:t>
            </a:r>
            <a:endParaRPr lang="en-US" dirty="0"/>
          </a:p>
          <a:p>
            <a:pPr lvl="0"/>
            <a:r>
              <a:rPr lang="en-US" dirty="0"/>
              <a:t>Are there aspects of the subsystem design that will not be informed by previous experience or prototypes and therefore present risks to the project design and/or execution?</a:t>
            </a:r>
          </a:p>
          <a:p>
            <a:endParaRPr lang="en-US" dirty="0"/>
          </a:p>
        </p:txBody>
      </p:sp>
      <p:sp>
        <p:nvSpPr>
          <p:cNvPr id="4" name="Date Placeholder 3"/>
          <p:cNvSpPr>
            <a:spLocks noGrp="1"/>
          </p:cNvSpPr>
          <p:nvPr>
            <p:ph type="dt" sz="half" idx="10"/>
          </p:nvPr>
        </p:nvSpPr>
        <p:spPr/>
        <p:txBody>
          <a:bodyPr/>
          <a:lstStyle/>
          <a:p>
            <a:pPr>
              <a:defRPr/>
            </a:pPr>
            <a:r>
              <a:rPr lang="en-US" smtClean="0"/>
              <a:t>07/16/2018</a:t>
            </a:r>
            <a:endParaRPr lang="en-US" dirty="0"/>
          </a:p>
        </p:txBody>
      </p:sp>
      <p:sp>
        <p:nvSpPr>
          <p:cNvPr id="5" name="Footer Placeholder 4"/>
          <p:cNvSpPr>
            <a:spLocks noGrp="1"/>
          </p:cNvSpPr>
          <p:nvPr>
            <p:ph type="ftr" sz="quarter" idx="11"/>
          </p:nvPr>
        </p:nvSpPr>
        <p:spPr/>
        <p:txBody>
          <a:bodyPr/>
          <a:lstStyle/>
          <a:p>
            <a:pPr>
              <a:defRPr/>
            </a:pPr>
            <a:r>
              <a:rPr lang="en-US" smtClean="0"/>
              <a:t>David MacFarlane | LBNC Report to the PAC</a:t>
            </a:r>
            <a:endParaRPr lang="en-US" dirty="0"/>
          </a:p>
        </p:txBody>
      </p:sp>
      <p:sp>
        <p:nvSpPr>
          <p:cNvPr id="6" name="Slide Number Placeholder 5"/>
          <p:cNvSpPr>
            <a:spLocks noGrp="1"/>
          </p:cNvSpPr>
          <p:nvPr>
            <p:ph type="sldNum" sz="quarter" idx="12"/>
          </p:nvPr>
        </p:nvSpPr>
        <p:spPr/>
        <p:txBody>
          <a:bodyPr/>
          <a:lstStyle/>
          <a:p>
            <a:pPr>
              <a:defRPr/>
            </a:pPr>
            <a:fld id="{2252C86A-56CA-C846-AB85-01C4489D8FB7}" type="slidenum">
              <a:rPr lang="en-US" smtClean="0"/>
              <a:pPr>
                <a:defRPr/>
              </a:pPr>
              <a:t>10</a:t>
            </a:fld>
            <a:endParaRPr lang="en-US" dirty="0"/>
          </a:p>
        </p:txBody>
      </p:sp>
    </p:spTree>
    <p:extLst>
      <p:ext uri="{BB962C8B-B14F-4D97-AF65-F5344CB8AC3E}">
        <p14:creationId xmlns:p14="http://schemas.microsoft.com/office/powerpoint/2010/main" val="4753461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Charge to May review: other areas</a:t>
            </a:r>
            <a:endParaRPr lang="en-US" dirty="0"/>
          </a:p>
        </p:txBody>
      </p:sp>
      <p:sp>
        <p:nvSpPr>
          <p:cNvPr id="3" name="Content Placeholder 2"/>
          <p:cNvSpPr>
            <a:spLocks noGrp="1"/>
          </p:cNvSpPr>
          <p:nvPr>
            <p:ph idx="1"/>
          </p:nvPr>
        </p:nvSpPr>
        <p:spPr/>
        <p:txBody>
          <a:bodyPr/>
          <a:lstStyle/>
          <a:p>
            <a:pPr lvl="0"/>
            <a:r>
              <a:rPr lang="en-US" dirty="0"/>
              <a:t>DUNE-SP</a:t>
            </a:r>
          </a:p>
          <a:p>
            <a:pPr lvl="1"/>
            <a:r>
              <a:rPr lang="en-US" dirty="0"/>
              <a:t>Status and schedule of the 3 ASIC front-end design.</a:t>
            </a:r>
          </a:p>
          <a:p>
            <a:pPr lvl="1"/>
            <a:r>
              <a:rPr lang="en-US" dirty="0"/>
              <a:t>Describe the plans for the </a:t>
            </a:r>
            <a:r>
              <a:rPr lang="en-US" dirty="0" err="1"/>
              <a:t>protoDUNE</a:t>
            </a:r>
            <a:r>
              <a:rPr lang="en-US" dirty="0"/>
              <a:t> </a:t>
            </a:r>
            <a:r>
              <a:rPr lang="en-US" dirty="0" err="1"/>
              <a:t>Testbeam</a:t>
            </a:r>
            <a:r>
              <a:rPr lang="en-US" dirty="0"/>
              <a:t> measurements and plans beyond the </a:t>
            </a:r>
            <a:r>
              <a:rPr lang="en-US" dirty="0" err="1"/>
              <a:t>testbeam</a:t>
            </a:r>
            <a:r>
              <a:rPr lang="en-US" dirty="0"/>
              <a:t>. </a:t>
            </a:r>
          </a:p>
          <a:p>
            <a:pPr lvl="0"/>
            <a:r>
              <a:rPr lang="en-US" dirty="0"/>
              <a:t>DUNE-DP</a:t>
            </a:r>
          </a:p>
          <a:p>
            <a:pPr lvl="1"/>
            <a:r>
              <a:rPr lang="en-US" dirty="0"/>
              <a:t>Update on identifying HV issues with the 1x1x3</a:t>
            </a:r>
          </a:p>
          <a:p>
            <a:pPr lvl="1"/>
            <a:r>
              <a:rPr lang="en-US" dirty="0"/>
              <a:t>Update on design and testing for </a:t>
            </a:r>
            <a:r>
              <a:rPr lang="en-US" dirty="0" err="1"/>
              <a:t>protoDUNE</a:t>
            </a:r>
            <a:r>
              <a:rPr lang="en-US" dirty="0"/>
              <a:t>-DP CRPs</a:t>
            </a:r>
          </a:p>
          <a:p>
            <a:pPr lvl="1"/>
            <a:r>
              <a:rPr lang="en-US" dirty="0"/>
              <a:t>Update on schedule and planning for </a:t>
            </a:r>
            <a:r>
              <a:rPr lang="en-US" dirty="0" err="1"/>
              <a:t>protoDUNE</a:t>
            </a:r>
            <a:r>
              <a:rPr lang="en-US" dirty="0"/>
              <a:t>-DP</a:t>
            </a:r>
          </a:p>
          <a:p>
            <a:pPr lvl="0"/>
            <a:r>
              <a:rPr lang="en-US" dirty="0"/>
              <a:t>DUNE Physics, Simulation &amp; Reconstruction</a:t>
            </a:r>
          </a:p>
          <a:p>
            <a:pPr lvl="1"/>
            <a:r>
              <a:rPr lang="en-US" dirty="0"/>
              <a:t>Describe the status of the physics studies needed to define the system requirements adopted by each of the consortia, the resulting list of requirements, and how the physics-driven requirements are transmitted to, and used by, the consortia</a:t>
            </a:r>
            <a:r>
              <a:rPr lang="en-US" dirty="0" smtClean="0"/>
              <a:t>.</a:t>
            </a:r>
            <a:endParaRPr lang="en-US" dirty="0"/>
          </a:p>
        </p:txBody>
      </p:sp>
      <p:sp>
        <p:nvSpPr>
          <p:cNvPr id="4" name="Date Placeholder 3"/>
          <p:cNvSpPr>
            <a:spLocks noGrp="1"/>
          </p:cNvSpPr>
          <p:nvPr>
            <p:ph type="dt" sz="half" idx="10"/>
          </p:nvPr>
        </p:nvSpPr>
        <p:spPr/>
        <p:txBody>
          <a:bodyPr/>
          <a:lstStyle/>
          <a:p>
            <a:pPr>
              <a:defRPr/>
            </a:pPr>
            <a:r>
              <a:rPr lang="en-US" smtClean="0"/>
              <a:t>07/16/2018</a:t>
            </a:r>
            <a:endParaRPr lang="en-US" dirty="0"/>
          </a:p>
        </p:txBody>
      </p:sp>
      <p:sp>
        <p:nvSpPr>
          <p:cNvPr id="5" name="Footer Placeholder 4"/>
          <p:cNvSpPr>
            <a:spLocks noGrp="1"/>
          </p:cNvSpPr>
          <p:nvPr>
            <p:ph type="ftr" sz="quarter" idx="11"/>
          </p:nvPr>
        </p:nvSpPr>
        <p:spPr/>
        <p:txBody>
          <a:bodyPr/>
          <a:lstStyle/>
          <a:p>
            <a:pPr>
              <a:defRPr/>
            </a:pPr>
            <a:r>
              <a:rPr lang="en-US" smtClean="0"/>
              <a:t>David MacFarlane | LBNC Report to the PAC</a:t>
            </a:r>
            <a:endParaRPr lang="en-US" dirty="0"/>
          </a:p>
        </p:txBody>
      </p:sp>
      <p:sp>
        <p:nvSpPr>
          <p:cNvPr id="6" name="Slide Number Placeholder 5"/>
          <p:cNvSpPr>
            <a:spLocks noGrp="1"/>
          </p:cNvSpPr>
          <p:nvPr>
            <p:ph type="sldNum" sz="quarter" idx="12"/>
          </p:nvPr>
        </p:nvSpPr>
        <p:spPr/>
        <p:txBody>
          <a:bodyPr/>
          <a:lstStyle/>
          <a:p>
            <a:pPr>
              <a:defRPr/>
            </a:pPr>
            <a:fld id="{2252C86A-56CA-C846-AB85-01C4489D8FB7}" type="slidenum">
              <a:rPr lang="en-US" smtClean="0"/>
              <a:pPr>
                <a:defRPr/>
              </a:pPr>
              <a:t>11</a:t>
            </a:fld>
            <a:endParaRPr lang="en-US" dirty="0"/>
          </a:p>
        </p:txBody>
      </p:sp>
    </p:spTree>
    <p:extLst>
      <p:ext uri="{BB962C8B-B14F-4D97-AF65-F5344CB8AC3E}">
        <p14:creationId xmlns:p14="http://schemas.microsoft.com/office/powerpoint/2010/main" val="189983336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Charge to May review: other areas</a:t>
            </a:r>
            <a:endParaRPr lang="en-US" dirty="0"/>
          </a:p>
        </p:txBody>
      </p:sp>
      <p:sp>
        <p:nvSpPr>
          <p:cNvPr id="3" name="Content Placeholder 2"/>
          <p:cNvSpPr>
            <a:spLocks noGrp="1"/>
          </p:cNvSpPr>
          <p:nvPr>
            <p:ph idx="1"/>
          </p:nvPr>
        </p:nvSpPr>
        <p:spPr/>
        <p:txBody>
          <a:bodyPr/>
          <a:lstStyle/>
          <a:p>
            <a:pPr lvl="1"/>
            <a:r>
              <a:rPr lang="en-US" dirty="0" smtClean="0"/>
              <a:t>Describe </a:t>
            </a:r>
            <a:r>
              <a:rPr lang="en-US" dirty="0"/>
              <a:t>the physics studies guiding the Near Detector design decisions and the ND technology decision process.</a:t>
            </a:r>
          </a:p>
          <a:p>
            <a:pPr lvl="0"/>
            <a:r>
              <a:rPr lang="en-US" dirty="0"/>
              <a:t>DUNE Computing</a:t>
            </a:r>
          </a:p>
          <a:p>
            <a:pPr lvl="1"/>
            <a:r>
              <a:rPr lang="en-US" dirty="0"/>
              <a:t>Outline of the factors that will impact the computing model;</a:t>
            </a:r>
          </a:p>
          <a:p>
            <a:pPr lvl="1"/>
            <a:r>
              <a:rPr lang="en-US" dirty="0"/>
              <a:t>Outline the lessons learned from the experience of other </a:t>
            </a:r>
            <a:r>
              <a:rPr lang="en-US" dirty="0" err="1"/>
              <a:t>LAr</a:t>
            </a:r>
            <a:r>
              <a:rPr lang="en-US" dirty="0"/>
              <a:t> TPC experiments </a:t>
            </a:r>
            <a:r>
              <a:rPr lang="en-US" dirty="0" err="1"/>
              <a:t>wrt</a:t>
            </a:r>
            <a:r>
              <a:rPr lang="en-US" dirty="0"/>
              <a:t> software and computing; </a:t>
            </a:r>
          </a:p>
          <a:p>
            <a:pPr lvl="1"/>
            <a:r>
              <a:rPr lang="en-US" dirty="0"/>
              <a:t>Outline the state of readiness for </a:t>
            </a:r>
            <a:r>
              <a:rPr lang="en-US" dirty="0" err="1"/>
              <a:t>ProtoDUNE</a:t>
            </a:r>
            <a:r>
              <a:rPr lang="en-US" dirty="0"/>
              <a:t> data collection?  What are the plans to use </a:t>
            </a:r>
            <a:r>
              <a:rPr lang="en-US" dirty="0" err="1"/>
              <a:t>ProtoDUNE</a:t>
            </a:r>
            <a:r>
              <a:rPr lang="en-US" dirty="0"/>
              <a:t> data to influence the computing model? </a:t>
            </a:r>
          </a:p>
          <a:p>
            <a:pPr lvl="0"/>
            <a:r>
              <a:rPr lang="en-US" dirty="0"/>
              <a:t>LBNF/DUNE Cryogenics</a:t>
            </a:r>
          </a:p>
          <a:p>
            <a:pPr lvl="1"/>
            <a:r>
              <a:rPr lang="en-US" dirty="0"/>
              <a:t>Detailed commissioning plan for </a:t>
            </a:r>
            <a:r>
              <a:rPr lang="en-US" dirty="0" err="1"/>
              <a:t>protoDUNE</a:t>
            </a:r>
            <a:r>
              <a:rPr lang="en-US" dirty="0"/>
              <a:t> </a:t>
            </a:r>
            <a:r>
              <a:rPr lang="en-US" dirty="0" err="1"/>
              <a:t>cyostats</a:t>
            </a:r>
            <a:r>
              <a:rPr lang="en-US" dirty="0"/>
              <a:t> and cryogenic </a:t>
            </a:r>
            <a:r>
              <a:rPr lang="en-US" dirty="0" smtClean="0"/>
              <a:t>systems</a:t>
            </a:r>
          </a:p>
          <a:p>
            <a:pPr lvl="1"/>
            <a:r>
              <a:rPr lang="en-US" dirty="0"/>
              <a:t>Update on equivalence approach in lieu of cryostat pressure </a:t>
            </a:r>
            <a:r>
              <a:rPr lang="en-US" dirty="0" smtClean="0"/>
              <a:t>testing</a:t>
            </a:r>
            <a:endParaRPr lang="en-US" dirty="0"/>
          </a:p>
        </p:txBody>
      </p:sp>
      <p:sp>
        <p:nvSpPr>
          <p:cNvPr id="4" name="Date Placeholder 3"/>
          <p:cNvSpPr>
            <a:spLocks noGrp="1"/>
          </p:cNvSpPr>
          <p:nvPr>
            <p:ph type="dt" sz="half" idx="10"/>
          </p:nvPr>
        </p:nvSpPr>
        <p:spPr/>
        <p:txBody>
          <a:bodyPr/>
          <a:lstStyle/>
          <a:p>
            <a:pPr>
              <a:defRPr/>
            </a:pPr>
            <a:r>
              <a:rPr lang="en-US" smtClean="0"/>
              <a:t>07/16/2018</a:t>
            </a:r>
            <a:endParaRPr lang="en-US" dirty="0"/>
          </a:p>
        </p:txBody>
      </p:sp>
      <p:sp>
        <p:nvSpPr>
          <p:cNvPr id="5" name="Footer Placeholder 4"/>
          <p:cNvSpPr>
            <a:spLocks noGrp="1"/>
          </p:cNvSpPr>
          <p:nvPr>
            <p:ph type="ftr" sz="quarter" idx="11"/>
          </p:nvPr>
        </p:nvSpPr>
        <p:spPr/>
        <p:txBody>
          <a:bodyPr/>
          <a:lstStyle/>
          <a:p>
            <a:pPr>
              <a:defRPr/>
            </a:pPr>
            <a:r>
              <a:rPr lang="en-US" smtClean="0"/>
              <a:t>David MacFarlane | LBNC Report to the PAC</a:t>
            </a:r>
            <a:endParaRPr lang="en-US" dirty="0"/>
          </a:p>
        </p:txBody>
      </p:sp>
      <p:sp>
        <p:nvSpPr>
          <p:cNvPr id="6" name="Slide Number Placeholder 5"/>
          <p:cNvSpPr>
            <a:spLocks noGrp="1"/>
          </p:cNvSpPr>
          <p:nvPr>
            <p:ph type="sldNum" sz="quarter" idx="12"/>
          </p:nvPr>
        </p:nvSpPr>
        <p:spPr/>
        <p:txBody>
          <a:bodyPr/>
          <a:lstStyle/>
          <a:p>
            <a:pPr>
              <a:defRPr/>
            </a:pPr>
            <a:fld id="{2252C86A-56CA-C846-AB85-01C4489D8FB7}" type="slidenum">
              <a:rPr lang="en-US" smtClean="0"/>
              <a:pPr>
                <a:defRPr/>
              </a:pPr>
              <a:t>12</a:t>
            </a:fld>
            <a:endParaRPr lang="en-US" dirty="0"/>
          </a:p>
        </p:txBody>
      </p:sp>
    </p:spTree>
    <p:extLst>
      <p:ext uri="{BB962C8B-B14F-4D97-AF65-F5344CB8AC3E}">
        <p14:creationId xmlns:p14="http://schemas.microsoft.com/office/powerpoint/2010/main" val="218936980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Charge to May review: other areas</a:t>
            </a:r>
            <a:endParaRPr lang="en-US" dirty="0"/>
          </a:p>
        </p:txBody>
      </p:sp>
      <p:sp>
        <p:nvSpPr>
          <p:cNvPr id="3" name="Content Placeholder 2"/>
          <p:cNvSpPr>
            <a:spLocks noGrp="1"/>
          </p:cNvSpPr>
          <p:nvPr>
            <p:ph idx="1"/>
          </p:nvPr>
        </p:nvSpPr>
        <p:spPr/>
        <p:txBody>
          <a:bodyPr/>
          <a:lstStyle/>
          <a:p>
            <a:pPr lvl="0"/>
            <a:r>
              <a:rPr lang="en-US" dirty="0" smtClean="0"/>
              <a:t>LBNF </a:t>
            </a:r>
            <a:r>
              <a:rPr lang="en-US" dirty="0"/>
              <a:t>Management, Schedule &amp; Planning</a:t>
            </a:r>
          </a:p>
          <a:p>
            <a:pPr lvl="1"/>
            <a:r>
              <a:rPr lang="en-US" dirty="0"/>
              <a:t>Provide an overview of LBNF progress and planning, with particular attention to aspects of the project that could impact the DUNE project and schedule</a:t>
            </a:r>
          </a:p>
          <a:p>
            <a:pPr lvl="1"/>
            <a:r>
              <a:rPr lang="en-US" dirty="0"/>
              <a:t>Provide an update on risks, with particular attention to those risks that could impact the DUNE project and schedule</a:t>
            </a:r>
          </a:p>
          <a:p>
            <a:pPr lvl="0"/>
            <a:r>
              <a:rPr lang="en-US" dirty="0"/>
              <a:t>LBNF/DUNE Interfaces</a:t>
            </a:r>
          </a:p>
          <a:p>
            <a:pPr lvl="1"/>
            <a:r>
              <a:rPr lang="en-US" dirty="0"/>
              <a:t>Discuss </a:t>
            </a:r>
            <a:r>
              <a:rPr lang="en-US" dirty="0" err="1"/>
              <a:t>protoDUNE</a:t>
            </a:r>
            <a:r>
              <a:rPr lang="en-US" dirty="0"/>
              <a:t> lessons-learned implications for definition and control of interfaces for DUNE interfaces and project office </a:t>
            </a:r>
            <a:r>
              <a:rPr lang="en-US" dirty="0" smtClean="0"/>
              <a:t>management</a:t>
            </a:r>
          </a:p>
          <a:p>
            <a:pPr lvl="1"/>
            <a:r>
              <a:rPr lang="en-US" dirty="0"/>
              <a:t>Discuss status of internal and LBNF-DUNE interfaces at the time of the TP and plans for maturing these definitions and plans by the time of the TDR</a:t>
            </a:r>
          </a:p>
          <a:p>
            <a:pPr lvl="1"/>
            <a:endParaRPr lang="en-US" dirty="0"/>
          </a:p>
        </p:txBody>
      </p:sp>
      <p:sp>
        <p:nvSpPr>
          <p:cNvPr id="4" name="Date Placeholder 3"/>
          <p:cNvSpPr>
            <a:spLocks noGrp="1"/>
          </p:cNvSpPr>
          <p:nvPr>
            <p:ph type="dt" sz="half" idx="10"/>
          </p:nvPr>
        </p:nvSpPr>
        <p:spPr/>
        <p:txBody>
          <a:bodyPr/>
          <a:lstStyle/>
          <a:p>
            <a:pPr>
              <a:defRPr/>
            </a:pPr>
            <a:r>
              <a:rPr lang="en-US" smtClean="0"/>
              <a:t>07/16/2018</a:t>
            </a:r>
            <a:endParaRPr lang="en-US" dirty="0"/>
          </a:p>
        </p:txBody>
      </p:sp>
      <p:sp>
        <p:nvSpPr>
          <p:cNvPr id="5" name="Footer Placeholder 4"/>
          <p:cNvSpPr>
            <a:spLocks noGrp="1"/>
          </p:cNvSpPr>
          <p:nvPr>
            <p:ph type="ftr" sz="quarter" idx="11"/>
          </p:nvPr>
        </p:nvSpPr>
        <p:spPr/>
        <p:txBody>
          <a:bodyPr/>
          <a:lstStyle/>
          <a:p>
            <a:pPr>
              <a:defRPr/>
            </a:pPr>
            <a:r>
              <a:rPr lang="en-US" smtClean="0"/>
              <a:t>David MacFarlane | LBNC Report to the PAC</a:t>
            </a:r>
            <a:endParaRPr lang="en-US" dirty="0"/>
          </a:p>
        </p:txBody>
      </p:sp>
      <p:sp>
        <p:nvSpPr>
          <p:cNvPr id="6" name="Slide Number Placeholder 5"/>
          <p:cNvSpPr>
            <a:spLocks noGrp="1"/>
          </p:cNvSpPr>
          <p:nvPr>
            <p:ph type="sldNum" sz="quarter" idx="12"/>
          </p:nvPr>
        </p:nvSpPr>
        <p:spPr/>
        <p:txBody>
          <a:bodyPr/>
          <a:lstStyle/>
          <a:p>
            <a:pPr>
              <a:defRPr/>
            </a:pPr>
            <a:fld id="{2252C86A-56CA-C846-AB85-01C4489D8FB7}" type="slidenum">
              <a:rPr lang="en-US" smtClean="0"/>
              <a:pPr>
                <a:defRPr/>
              </a:pPr>
              <a:t>13</a:t>
            </a:fld>
            <a:endParaRPr lang="en-US" dirty="0"/>
          </a:p>
        </p:txBody>
      </p:sp>
    </p:spTree>
    <p:extLst>
      <p:ext uri="{BB962C8B-B14F-4D97-AF65-F5344CB8AC3E}">
        <p14:creationId xmlns:p14="http://schemas.microsoft.com/office/powerpoint/2010/main" val="30248434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Charge to May review: other areas</a:t>
            </a:r>
            <a:endParaRPr lang="en-US" dirty="0"/>
          </a:p>
        </p:txBody>
      </p:sp>
      <p:sp>
        <p:nvSpPr>
          <p:cNvPr id="3" name="Content Placeholder 2"/>
          <p:cNvSpPr>
            <a:spLocks noGrp="1"/>
          </p:cNvSpPr>
          <p:nvPr>
            <p:ph idx="1"/>
          </p:nvPr>
        </p:nvSpPr>
        <p:spPr/>
        <p:txBody>
          <a:bodyPr/>
          <a:lstStyle/>
          <a:p>
            <a:pPr lvl="0"/>
            <a:r>
              <a:rPr lang="en-US" dirty="0" smtClean="0"/>
              <a:t>DUNE </a:t>
            </a:r>
            <a:r>
              <a:rPr lang="en-US" dirty="0"/>
              <a:t>Management, Schedule &amp; Planning</a:t>
            </a:r>
          </a:p>
          <a:p>
            <a:pPr lvl="1"/>
            <a:r>
              <a:rPr lang="en-US" sz="2400" dirty="0"/>
              <a:t>Update on implementation of new management structure, including new</a:t>
            </a:r>
            <a:br>
              <a:rPr lang="en-US" sz="2400" dirty="0"/>
            </a:br>
            <a:r>
              <a:rPr lang="en-US" sz="2400" dirty="0"/>
              <a:t>Executive Board;</a:t>
            </a:r>
          </a:p>
          <a:p>
            <a:pPr lvl="1"/>
            <a:r>
              <a:rPr lang="en-US" sz="2400" dirty="0"/>
              <a:t>Review plans for, and scope of, the international project office;</a:t>
            </a:r>
          </a:p>
          <a:p>
            <a:pPr lvl="1"/>
            <a:r>
              <a:rPr lang="en-US" sz="2400" dirty="0"/>
              <a:t>Review document covering construction and installation lessons from</a:t>
            </a:r>
            <a:br>
              <a:rPr lang="en-US" sz="2400" dirty="0"/>
            </a:br>
            <a:r>
              <a:rPr lang="en-US" sz="2400" dirty="0" err="1"/>
              <a:t>protoDUNE</a:t>
            </a:r>
            <a:r>
              <a:rPr lang="en-US" sz="2400" dirty="0"/>
              <a:t> and earlier prototypes;</a:t>
            </a:r>
          </a:p>
          <a:p>
            <a:pPr lvl="1"/>
            <a:r>
              <a:rPr lang="en-US" sz="2400" dirty="0"/>
              <a:t>Report on progress and status of the ND conceptual design development;</a:t>
            </a:r>
          </a:p>
          <a:p>
            <a:pPr lvl="1"/>
            <a:r>
              <a:rPr lang="en-US" sz="2400" dirty="0"/>
              <a:t>Update on collaboration membership and development plans for funding </a:t>
            </a:r>
            <a:r>
              <a:rPr lang="en-US" sz="2400" dirty="0" smtClean="0"/>
              <a:t>matrix</a:t>
            </a:r>
            <a:endParaRPr lang="en-US" sz="2400" dirty="0"/>
          </a:p>
        </p:txBody>
      </p:sp>
      <p:sp>
        <p:nvSpPr>
          <p:cNvPr id="4" name="Date Placeholder 3"/>
          <p:cNvSpPr>
            <a:spLocks noGrp="1"/>
          </p:cNvSpPr>
          <p:nvPr>
            <p:ph type="dt" sz="half" idx="10"/>
          </p:nvPr>
        </p:nvSpPr>
        <p:spPr/>
        <p:txBody>
          <a:bodyPr/>
          <a:lstStyle/>
          <a:p>
            <a:pPr>
              <a:defRPr/>
            </a:pPr>
            <a:r>
              <a:rPr lang="en-US" smtClean="0"/>
              <a:t>07/16/2018</a:t>
            </a:r>
            <a:endParaRPr lang="en-US" dirty="0"/>
          </a:p>
        </p:txBody>
      </p:sp>
      <p:sp>
        <p:nvSpPr>
          <p:cNvPr id="5" name="Footer Placeholder 4"/>
          <p:cNvSpPr>
            <a:spLocks noGrp="1"/>
          </p:cNvSpPr>
          <p:nvPr>
            <p:ph type="ftr" sz="quarter" idx="11"/>
          </p:nvPr>
        </p:nvSpPr>
        <p:spPr/>
        <p:txBody>
          <a:bodyPr/>
          <a:lstStyle/>
          <a:p>
            <a:pPr>
              <a:defRPr/>
            </a:pPr>
            <a:r>
              <a:rPr lang="en-US" smtClean="0"/>
              <a:t>David MacFarlane | LBNC Report to the PAC</a:t>
            </a:r>
            <a:endParaRPr lang="en-US" dirty="0"/>
          </a:p>
        </p:txBody>
      </p:sp>
      <p:sp>
        <p:nvSpPr>
          <p:cNvPr id="6" name="Slide Number Placeholder 5"/>
          <p:cNvSpPr>
            <a:spLocks noGrp="1"/>
          </p:cNvSpPr>
          <p:nvPr>
            <p:ph type="sldNum" sz="quarter" idx="12"/>
          </p:nvPr>
        </p:nvSpPr>
        <p:spPr/>
        <p:txBody>
          <a:bodyPr/>
          <a:lstStyle/>
          <a:p>
            <a:pPr>
              <a:defRPr/>
            </a:pPr>
            <a:fld id="{2252C86A-56CA-C846-AB85-01C4489D8FB7}" type="slidenum">
              <a:rPr lang="en-US" smtClean="0"/>
              <a:pPr>
                <a:defRPr/>
              </a:pPr>
              <a:t>14</a:t>
            </a:fld>
            <a:endParaRPr lang="en-US" dirty="0"/>
          </a:p>
        </p:txBody>
      </p:sp>
    </p:spTree>
    <p:extLst>
      <p:ext uri="{BB962C8B-B14F-4D97-AF65-F5344CB8AC3E}">
        <p14:creationId xmlns:p14="http://schemas.microsoft.com/office/powerpoint/2010/main" val="158950973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Charge to May review: other areas</a:t>
            </a:r>
            <a:endParaRPr lang="en-US" dirty="0"/>
          </a:p>
        </p:txBody>
      </p:sp>
      <p:sp>
        <p:nvSpPr>
          <p:cNvPr id="3" name="Content Placeholder 2"/>
          <p:cNvSpPr>
            <a:spLocks noGrp="1"/>
          </p:cNvSpPr>
          <p:nvPr>
            <p:ph idx="1"/>
          </p:nvPr>
        </p:nvSpPr>
        <p:spPr/>
        <p:txBody>
          <a:bodyPr/>
          <a:lstStyle/>
          <a:p>
            <a:pPr lvl="1"/>
            <a:r>
              <a:rPr lang="en-US" sz="2400" dirty="0" smtClean="0"/>
              <a:t>Discuss </a:t>
            </a:r>
            <a:r>
              <a:rPr lang="en-US" sz="2400" dirty="0"/>
              <a:t>lessons learned from the assembly and commissioning of </a:t>
            </a:r>
            <a:r>
              <a:rPr lang="en-US" sz="2400" dirty="0" err="1"/>
              <a:t>protoDUNE</a:t>
            </a:r>
            <a:r>
              <a:rPr lang="en-US" sz="2400" dirty="0"/>
              <a:t>-SP for planning of the FD design and development effort</a:t>
            </a:r>
          </a:p>
          <a:p>
            <a:pPr lvl="0"/>
            <a:r>
              <a:rPr lang="en-US" dirty="0"/>
              <a:t>Beamline design and optimization</a:t>
            </a:r>
          </a:p>
          <a:p>
            <a:pPr lvl="1"/>
            <a:r>
              <a:rPr lang="en-US" sz="2400" dirty="0"/>
              <a:t>Discuss revised plans for restarting beamline design work on a timescale commensurate with the fall 2019 CD 2/3b review</a:t>
            </a:r>
          </a:p>
          <a:p>
            <a:pPr lvl="1"/>
            <a:r>
              <a:rPr lang="en-US" sz="2400" dirty="0"/>
              <a:t>Discuss risks and buildability issues raised by the beamline optimized solution proposed by </a:t>
            </a:r>
            <a:r>
              <a:rPr lang="en-US" sz="2400" dirty="0" smtClean="0"/>
              <a:t>DUNE</a:t>
            </a:r>
            <a:endParaRPr lang="en-US" dirty="0"/>
          </a:p>
          <a:p>
            <a:pPr lvl="0"/>
            <a:r>
              <a:rPr lang="en-US" dirty="0"/>
              <a:t>DUNE Near Detector</a:t>
            </a:r>
          </a:p>
          <a:p>
            <a:pPr lvl="1"/>
            <a:r>
              <a:rPr lang="en-US" dirty="0"/>
              <a:t>see #3</a:t>
            </a:r>
          </a:p>
          <a:p>
            <a:endParaRPr lang="en-US" dirty="0"/>
          </a:p>
        </p:txBody>
      </p:sp>
      <p:sp>
        <p:nvSpPr>
          <p:cNvPr id="4" name="Date Placeholder 3"/>
          <p:cNvSpPr>
            <a:spLocks noGrp="1"/>
          </p:cNvSpPr>
          <p:nvPr>
            <p:ph type="dt" sz="half" idx="10"/>
          </p:nvPr>
        </p:nvSpPr>
        <p:spPr/>
        <p:txBody>
          <a:bodyPr/>
          <a:lstStyle/>
          <a:p>
            <a:pPr>
              <a:defRPr/>
            </a:pPr>
            <a:r>
              <a:rPr lang="en-US" smtClean="0"/>
              <a:t>07/16/2018</a:t>
            </a:r>
            <a:endParaRPr lang="en-US" dirty="0"/>
          </a:p>
        </p:txBody>
      </p:sp>
      <p:sp>
        <p:nvSpPr>
          <p:cNvPr id="5" name="Footer Placeholder 4"/>
          <p:cNvSpPr>
            <a:spLocks noGrp="1"/>
          </p:cNvSpPr>
          <p:nvPr>
            <p:ph type="ftr" sz="quarter" idx="11"/>
          </p:nvPr>
        </p:nvSpPr>
        <p:spPr/>
        <p:txBody>
          <a:bodyPr/>
          <a:lstStyle/>
          <a:p>
            <a:pPr>
              <a:defRPr/>
            </a:pPr>
            <a:r>
              <a:rPr lang="en-US" smtClean="0"/>
              <a:t>David MacFarlane | LBNC Report to the PAC</a:t>
            </a:r>
            <a:endParaRPr lang="en-US" dirty="0"/>
          </a:p>
        </p:txBody>
      </p:sp>
      <p:sp>
        <p:nvSpPr>
          <p:cNvPr id="6" name="Slide Number Placeholder 5"/>
          <p:cNvSpPr>
            <a:spLocks noGrp="1"/>
          </p:cNvSpPr>
          <p:nvPr>
            <p:ph type="sldNum" sz="quarter" idx="12"/>
          </p:nvPr>
        </p:nvSpPr>
        <p:spPr/>
        <p:txBody>
          <a:bodyPr/>
          <a:lstStyle/>
          <a:p>
            <a:pPr>
              <a:defRPr/>
            </a:pPr>
            <a:fld id="{2252C86A-56CA-C846-AB85-01C4489D8FB7}" type="slidenum">
              <a:rPr lang="en-US" smtClean="0"/>
              <a:pPr>
                <a:defRPr/>
              </a:pPr>
              <a:t>15</a:t>
            </a:fld>
            <a:endParaRPr lang="en-US" dirty="0"/>
          </a:p>
        </p:txBody>
      </p:sp>
    </p:spTree>
    <p:extLst>
      <p:ext uri="{BB962C8B-B14F-4D97-AF65-F5344CB8AC3E}">
        <p14:creationId xmlns:p14="http://schemas.microsoft.com/office/powerpoint/2010/main" val="104166638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Format of May meeting</a:t>
            </a:r>
            <a:endParaRPr lang="en-US" dirty="0"/>
          </a:p>
        </p:txBody>
      </p:sp>
      <p:sp>
        <p:nvSpPr>
          <p:cNvPr id="3" name="Content Placeholder 2"/>
          <p:cNvSpPr>
            <a:spLocks noGrp="1"/>
          </p:cNvSpPr>
          <p:nvPr>
            <p:ph idx="1"/>
          </p:nvPr>
        </p:nvSpPr>
        <p:spPr>
          <a:xfrm>
            <a:off x="228600" y="838200"/>
            <a:ext cx="8672513" cy="4987867"/>
          </a:xfrm>
        </p:spPr>
        <p:txBody>
          <a:bodyPr/>
          <a:lstStyle/>
          <a:p>
            <a:r>
              <a:rPr lang="en-US" dirty="0" smtClean="0"/>
              <a:t>700-page IDR was delivered to the LBNC on the Friday before the review: little or not chance to read in advance</a:t>
            </a:r>
          </a:p>
          <a:p>
            <a:r>
              <a:rPr lang="en-US" dirty="0" smtClean="0"/>
              <a:t>Review agenda provided for a complete set of plenary presentations from consortium leadership as an overview of the IDR</a:t>
            </a:r>
          </a:p>
          <a:p>
            <a:r>
              <a:rPr lang="en-US" dirty="0" smtClean="0"/>
              <a:t>Instructions provided to speakers to guide content</a:t>
            </a:r>
          </a:p>
          <a:p>
            <a:pPr lvl="0"/>
            <a:r>
              <a:rPr lang="en-US" dirty="0" smtClean="0"/>
              <a:t>Full breakouts held with FD-SP consortia; DP delayed until a later date (now planning face-to-face breakout at CERN, Aug 27-28)</a:t>
            </a:r>
          </a:p>
          <a:p>
            <a:pPr lvl="0"/>
            <a:r>
              <a:rPr lang="en-US" dirty="0" smtClean="0"/>
              <a:t>Preliminary responses to charge questions provided in interim report</a:t>
            </a:r>
          </a:p>
          <a:p>
            <a:pPr lvl="0"/>
            <a:r>
              <a:rPr lang="en-US" dirty="0" smtClean="0"/>
              <a:t>Committee asked to read IDR by end of June and develop a set of follow-up questions for August review (currently being collected)</a:t>
            </a:r>
            <a:endParaRPr lang="en-US" dirty="0"/>
          </a:p>
        </p:txBody>
      </p:sp>
      <p:sp>
        <p:nvSpPr>
          <p:cNvPr id="4" name="Date Placeholder 3"/>
          <p:cNvSpPr>
            <a:spLocks noGrp="1"/>
          </p:cNvSpPr>
          <p:nvPr>
            <p:ph type="dt" sz="half" idx="10"/>
          </p:nvPr>
        </p:nvSpPr>
        <p:spPr/>
        <p:txBody>
          <a:bodyPr/>
          <a:lstStyle/>
          <a:p>
            <a:pPr>
              <a:defRPr/>
            </a:pPr>
            <a:r>
              <a:rPr lang="en-US" smtClean="0"/>
              <a:t>07/16/2018</a:t>
            </a:r>
            <a:endParaRPr lang="en-US" dirty="0"/>
          </a:p>
        </p:txBody>
      </p:sp>
      <p:sp>
        <p:nvSpPr>
          <p:cNvPr id="5" name="Footer Placeholder 4"/>
          <p:cNvSpPr>
            <a:spLocks noGrp="1"/>
          </p:cNvSpPr>
          <p:nvPr>
            <p:ph type="ftr" sz="quarter" idx="11"/>
          </p:nvPr>
        </p:nvSpPr>
        <p:spPr/>
        <p:txBody>
          <a:bodyPr/>
          <a:lstStyle/>
          <a:p>
            <a:pPr>
              <a:defRPr/>
            </a:pPr>
            <a:r>
              <a:rPr lang="en-US" smtClean="0"/>
              <a:t>David MacFarlane | LBNC Report to the PAC</a:t>
            </a:r>
            <a:endParaRPr lang="en-US" dirty="0"/>
          </a:p>
        </p:txBody>
      </p:sp>
      <p:sp>
        <p:nvSpPr>
          <p:cNvPr id="6" name="Slide Number Placeholder 5"/>
          <p:cNvSpPr>
            <a:spLocks noGrp="1"/>
          </p:cNvSpPr>
          <p:nvPr>
            <p:ph type="sldNum" sz="quarter" idx="12"/>
          </p:nvPr>
        </p:nvSpPr>
        <p:spPr/>
        <p:txBody>
          <a:bodyPr/>
          <a:lstStyle/>
          <a:p>
            <a:pPr>
              <a:defRPr/>
            </a:pPr>
            <a:fld id="{2252C86A-56CA-C846-AB85-01C4489D8FB7}" type="slidenum">
              <a:rPr lang="en-US" smtClean="0"/>
              <a:pPr>
                <a:defRPr/>
              </a:pPr>
              <a:t>16</a:t>
            </a:fld>
            <a:endParaRPr lang="en-US" dirty="0"/>
          </a:p>
        </p:txBody>
      </p:sp>
    </p:spTree>
    <p:extLst>
      <p:ext uri="{BB962C8B-B14F-4D97-AF65-F5344CB8AC3E}">
        <p14:creationId xmlns:p14="http://schemas.microsoft.com/office/powerpoint/2010/main" val="212625393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Instructions to plenary speakers</a:t>
            </a:r>
            <a:endParaRPr lang="en-US" dirty="0"/>
          </a:p>
        </p:txBody>
      </p:sp>
      <p:sp>
        <p:nvSpPr>
          <p:cNvPr id="3" name="Content Placeholder 2"/>
          <p:cNvSpPr>
            <a:spLocks noGrp="1"/>
          </p:cNvSpPr>
          <p:nvPr>
            <p:ph idx="1"/>
          </p:nvPr>
        </p:nvSpPr>
        <p:spPr/>
        <p:txBody>
          <a:bodyPr/>
          <a:lstStyle/>
          <a:p>
            <a:pPr lvl="0"/>
            <a:r>
              <a:rPr lang="en-US" dirty="0" smtClean="0"/>
              <a:t>Give </a:t>
            </a:r>
            <a:r>
              <a:rPr lang="en-US" dirty="0"/>
              <a:t>an executive summary of the content of the relevant part(s) of the </a:t>
            </a:r>
            <a:r>
              <a:rPr lang="en-US" dirty="0" smtClean="0"/>
              <a:t>IDR, </a:t>
            </a:r>
            <a:r>
              <a:rPr lang="en-US" dirty="0"/>
              <a:t>including a high-level overview of the main physics drivers for the system design and the corresponding critical design parameters;</a:t>
            </a:r>
          </a:p>
          <a:p>
            <a:pPr lvl="0"/>
            <a:r>
              <a:rPr lang="en-US" dirty="0"/>
              <a:t>Identify the main unresolved design or construction issues and uncertainties, risks to the design or project execution and gaps in planning as they exist now at the time of the </a:t>
            </a:r>
            <a:r>
              <a:rPr lang="en-US" dirty="0" smtClean="0"/>
              <a:t>IDR; </a:t>
            </a:r>
            <a:endParaRPr lang="en-US" dirty="0"/>
          </a:p>
          <a:p>
            <a:pPr lvl="0"/>
            <a:r>
              <a:rPr lang="en-US" dirty="0"/>
              <a:t>Identify the decision pathway, decision criteria and timeline to resolve these issues by the time of the TDR;</a:t>
            </a:r>
          </a:p>
          <a:p>
            <a:pPr lvl="0"/>
            <a:r>
              <a:rPr lang="en-US" dirty="0"/>
              <a:t>Identify the state of interface (internal or external) definitions and plans for defining these by the time of the TDR</a:t>
            </a:r>
            <a:r>
              <a:rPr lang="en-US" dirty="0" smtClean="0"/>
              <a:t>;</a:t>
            </a:r>
            <a:endParaRPr lang="en-US" dirty="0"/>
          </a:p>
        </p:txBody>
      </p:sp>
      <p:sp>
        <p:nvSpPr>
          <p:cNvPr id="4" name="Date Placeholder 3"/>
          <p:cNvSpPr>
            <a:spLocks noGrp="1"/>
          </p:cNvSpPr>
          <p:nvPr>
            <p:ph type="dt" sz="half" idx="10"/>
          </p:nvPr>
        </p:nvSpPr>
        <p:spPr/>
        <p:txBody>
          <a:bodyPr/>
          <a:lstStyle/>
          <a:p>
            <a:pPr>
              <a:defRPr/>
            </a:pPr>
            <a:r>
              <a:rPr lang="en-US" smtClean="0"/>
              <a:t>07/16/2018</a:t>
            </a:r>
            <a:endParaRPr lang="en-US" dirty="0"/>
          </a:p>
        </p:txBody>
      </p:sp>
      <p:sp>
        <p:nvSpPr>
          <p:cNvPr id="5" name="Footer Placeholder 4"/>
          <p:cNvSpPr>
            <a:spLocks noGrp="1"/>
          </p:cNvSpPr>
          <p:nvPr>
            <p:ph type="ftr" sz="quarter" idx="11"/>
          </p:nvPr>
        </p:nvSpPr>
        <p:spPr/>
        <p:txBody>
          <a:bodyPr/>
          <a:lstStyle/>
          <a:p>
            <a:pPr>
              <a:defRPr/>
            </a:pPr>
            <a:r>
              <a:rPr lang="en-US" smtClean="0"/>
              <a:t>David MacFarlane | LBNC Report to the PAC</a:t>
            </a:r>
            <a:endParaRPr lang="en-US" dirty="0"/>
          </a:p>
        </p:txBody>
      </p:sp>
      <p:sp>
        <p:nvSpPr>
          <p:cNvPr id="6" name="Slide Number Placeholder 5"/>
          <p:cNvSpPr>
            <a:spLocks noGrp="1"/>
          </p:cNvSpPr>
          <p:nvPr>
            <p:ph type="sldNum" sz="quarter" idx="12"/>
          </p:nvPr>
        </p:nvSpPr>
        <p:spPr/>
        <p:txBody>
          <a:bodyPr/>
          <a:lstStyle/>
          <a:p>
            <a:pPr>
              <a:defRPr/>
            </a:pPr>
            <a:fld id="{2252C86A-56CA-C846-AB85-01C4489D8FB7}" type="slidenum">
              <a:rPr lang="en-US" smtClean="0"/>
              <a:pPr>
                <a:defRPr/>
              </a:pPr>
              <a:t>17</a:t>
            </a:fld>
            <a:endParaRPr lang="en-US" dirty="0"/>
          </a:p>
        </p:txBody>
      </p:sp>
    </p:spTree>
    <p:extLst>
      <p:ext uri="{BB962C8B-B14F-4D97-AF65-F5344CB8AC3E}">
        <p14:creationId xmlns:p14="http://schemas.microsoft.com/office/powerpoint/2010/main" val="249422360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Instructions to plenary speakers</a:t>
            </a:r>
            <a:endParaRPr lang="en-US" dirty="0"/>
          </a:p>
        </p:txBody>
      </p:sp>
      <p:sp>
        <p:nvSpPr>
          <p:cNvPr id="3" name="Content Placeholder 2"/>
          <p:cNvSpPr>
            <a:spLocks noGrp="1"/>
          </p:cNvSpPr>
          <p:nvPr>
            <p:ph idx="1"/>
          </p:nvPr>
        </p:nvSpPr>
        <p:spPr/>
        <p:txBody>
          <a:bodyPr/>
          <a:lstStyle/>
          <a:p>
            <a:pPr lvl="0"/>
            <a:r>
              <a:rPr lang="en-US" dirty="0"/>
              <a:t>Describe the additional tasks that need to be executed by the time of the TDR, and the associated plans for taking these steps;</a:t>
            </a:r>
          </a:p>
          <a:p>
            <a:r>
              <a:rPr lang="en-US" dirty="0" smtClean="0"/>
              <a:t>Provide </a:t>
            </a:r>
            <a:r>
              <a:rPr lang="en-US" dirty="0"/>
              <a:t>an overview of the project execution plan and main organizational partners in the plan.</a:t>
            </a:r>
            <a:endParaRPr lang="en-US" dirty="0"/>
          </a:p>
        </p:txBody>
      </p:sp>
      <p:sp>
        <p:nvSpPr>
          <p:cNvPr id="4" name="Date Placeholder 3"/>
          <p:cNvSpPr>
            <a:spLocks noGrp="1"/>
          </p:cNvSpPr>
          <p:nvPr>
            <p:ph type="dt" sz="half" idx="10"/>
          </p:nvPr>
        </p:nvSpPr>
        <p:spPr/>
        <p:txBody>
          <a:bodyPr/>
          <a:lstStyle/>
          <a:p>
            <a:pPr>
              <a:defRPr/>
            </a:pPr>
            <a:r>
              <a:rPr lang="en-US" smtClean="0"/>
              <a:t>07/16/2018</a:t>
            </a:r>
            <a:endParaRPr lang="en-US" dirty="0"/>
          </a:p>
        </p:txBody>
      </p:sp>
      <p:sp>
        <p:nvSpPr>
          <p:cNvPr id="5" name="Footer Placeholder 4"/>
          <p:cNvSpPr>
            <a:spLocks noGrp="1"/>
          </p:cNvSpPr>
          <p:nvPr>
            <p:ph type="ftr" sz="quarter" idx="11"/>
          </p:nvPr>
        </p:nvSpPr>
        <p:spPr/>
        <p:txBody>
          <a:bodyPr/>
          <a:lstStyle/>
          <a:p>
            <a:pPr>
              <a:defRPr/>
            </a:pPr>
            <a:r>
              <a:rPr lang="en-US" smtClean="0"/>
              <a:t>David MacFarlane | LBNC Report to the PAC</a:t>
            </a:r>
            <a:endParaRPr lang="en-US" dirty="0"/>
          </a:p>
        </p:txBody>
      </p:sp>
      <p:sp>
        <p:nvSpPr>
          <p:cNvPr id="6" name="Slide Number Placeholder 5"/>
          <p:cNvSpPr>
            <a:spLocks noGrp="1"/>
          </p:cNvSpPr>
          <p:nvPr>
            <p:ph type="sldNum" sz="quarter" idx="12"/>
          </p:nvPr>
        </p:nvSpPr>
        <p:spPr/>
        <p:txBody>
          <a:bodyPr/>
          <a:lstStyle/>
          <a:p>
            <a:pPr>
              <a:defRPr/>
            </a:pPr>
            <a:fld id="{2252C86A-56CA-C846-AB85-01C4489D8FB7}" type="slidenum">
              <a:rPr lang="en-US" smtClean="0"/>
              <a:pPr>
                <a:defRPr/>
              </a:pPr>
              <a:t>18</a:t>
            </a:fld>
            <a:endParaRPr lang="en-US" dirty="0"/>
          </a:p>
        </p:txBody>
      </p:sp>
    </p:spTree>
    <p:extLst>
      <p:ext uri="{BB962C8B-B14F-4D97-AF65-F5344CB8AC3E}">
        <p14:creationId xmlns:p14="http://schemas.microsoft.com/office/powerpoint/2010/main" val="38593333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Feedback and highlights from recent reviews:</a:t>
            </a:r>
            <a:endParaRPr lang="en-US" dirty="0"/>
          </a:p>
        </p:txBody>
      </p:sp>
      <p:sp>
        <p:nvSpPr>
          <p:cNvPr id="3" name="Content Placeholder 2"/>
          <p:cNvSpPr>
            <a:spLocks noGrp="1"/>
          </p:cNvSpPr>
          <p:nvPr>
            <p:ph idx="1"/>
          </p:nvPr>
        </p:nvSpPr>
        <p:spPr/>
        <p:txBody>
          <a:bodyPr/>
          <a:lstStyle/>
          <a:p>
            <a:r>
              <a:rPr lang="en-US" dirty="0" smtClean="0"/>
              <a:t>May</a:t>
            </a:r>
            <a:r>
              <a:rPr lang="en-US" dirty="0" smtClean="0"/>
              <a:t> </a:t>
            </a:r>
            <a:r>
              <a:rPr lang="en-US" dirty="0" smtClean="0"/>
              <a:t>22</a:t>
            </a:r>
            <a:r>
              <a:rPr lang="en-US" dirty="0" smtClean="0"/>
              <a:t>-24 </a:t>
            </a:r>
            <a:r>
              <a:rPr lang="en-US" dirty="0" smtClean="0"/>
              <a:t>meeting at </a:t>
            </a:r>
            <a:r>
              <a:rPr lang="en-US" dirty="0" err="1" smtClean="0"/>
              <a:t>Fermilab</a:t>
            </a:r>
            <a:endParaRPr lang="en-US" dirty="0" smtClean="0"/>
          </a:p>
          <a:p>
            <a:pPr lvl="1"/>
            <a:r>
              <a:rPr lang="en-US" dirty="0" smtClean="0"/>
              <a:t>Produced a </a:t>
            </a:r>
            <a:r>
              <a:rPr lang="en-US" dirty="0" smtClean="0"/>
              <a:t>50</a:t>
            </a:r>
            <a:r>
              <a:rPr lang="en-US" dirty="0" smtClean="0"/>
              <a:t>-page </a:t>
            </a:r>
            <a:r>
              <a:rPr lang="en-US" dirty="0" smtClean="0"/>
              <a:t>written </a:t>
            </a:r>
            <a:r>
              <a:rPr lang="en-US" dirty="0" smtClean="0"/>
              <a:t>closeout report</a:t>
            </a:r>
            <a:endParaRPr lang="en-US" dirty="0" smtClean="0"/>
          </a:p>
          <a:p>
            <a:pPr lvl="1"/>
            <a:r>
              <a:rPr lang="en-US" dirty="0"/>
              <a:t>O</a:t>
            </a:r>
            <a:r>
              <a:rPr lang="en-US" dirty="0" smtClean="0"/>
              <a:t>rganized </a:t>
            </a:r>
            <a:r>
              <a:rPr lang="en-US" dirty="0"/>
              <a:t>around </a:t>
            </a:r>
            <a:r>
              <a:rPr lang="en-US" dirty="0" smtClean="0"/>
              <a:t>IDR subgroups </a:t>
            </a:r>
            <a:r>
              <a:rPr lang="en-US" dirty="0" smtClean="0"/>
              <a:t>(not all up </a:t>
            </a:r>
            <a:r>
              <a:rPr lang="en-US" dirty="0" smtClean="0"/>
              <a:t>able to report) </a:t>
            </a:r>
            <a:r>
              <a:rPr lang="en-US" dirty="0" smtClean="0"/>
              <a:t>with </a:t>
            </a:r>
            <a:r>
              <a:rPr lang="en-US" dirty="0"/>
              <a:t>findings, comments, </a:t>
            </a:r>
            <a:r>
              <a:rPr lang="en-US" dirty="0" smtClean="0"/>
              <a:t>recommendations, and status of previous recommendations</a:t>
            </a:r>
            <a:endParaRPr lang="en-US" dirty="0"/>
          </a:p>
          <a:p>
            <a:pPr lvl="1"/>
            <a:r>
              <a:rPr lang="en-US" dirty="0"/>
              <a:t>Executive summary provides a broad overview and highlights main comments and recommendations</a:t>
            </a:r>
            <a:endParaRPr lang="en-US" dirty="0" smtClean="0"/>
          </a:p>
        </p:txBody>
      </p:sp>
      <p:sp>
        <p:nvSpPr>
          <p:cNvPr id="4" name="Date Placeholder 3"/>
          <p:cNvSpPr>
            <a:spLocks noGrp="1"/>
          </p:cNvSpPr>
          <p:nvPr>
            <p:ph type="dt" sz="half" idx="10"/>
          </p:nvPr>
        </p:nvSpPr>
        <p:spPr/>
        <p:txBody>
          <a:bodyPr/>
          <a:lstStyle/>
          <a:p>
            <a:pPr>
              <a:defRPr/>
            </a:pPr>
            <a:r>
              <a:rPr lang="en-US" smtClean="0"/>
              <a:t>07/16/2018</a:t>
            </a:r>
            <a:endParaRPr lang="en-US" dirty="0"/>
          </a:p>
        </p:txBody>
      </p:sp>
      <p:sp>
        <p:nvSpPr>
          <p:cNvPr id="5" name="Footer Placeholder 4"/>
          <p:cNvSpPr>
            <a:spLocks noGrp="1"/>
          </p:cNvSpPr>
          <p:nvPr>
            <p:ph type="ftr" sz="quarter" idx="11"/>
          </p:nvPr>
        </p:nvSpPr>
        <p:spPr/>
        <p:txBody>
          <a:bodyPr/>
          <a:lstStyle/>
          <a:p>
            <a:pPr>
              <a:defRPr/>
            </a:pPr>
            <a:r>
              <a:rPr lang="en-US" smtClean="0"/>
              <a:t>David MacFarlane | LBNC Report to the PAC</a:t>
            </a:r>
            <a:endParaRPr lang="en-US" dirty="0"/>
          </a:p>
        </p:txBody>
      </p:sp>
      <p:sp>
        <p:nvSpPr>
          <p:cNvPr id="6" name="Slide Number Placeholder 5"/>
          <p:cNvSpPr>
            <a:spLocks noGrp="1"/>
          </p:cNvSpPr>
          <p:nvPr>
            <p:ph type="sldNum" sz="quarter" idx="12"/>
          </p:nvPr>
        </p:nvSpPr>
        <p:spPr/>
        <p:txBody>
          <a:bodyPr/>
          <a:lstStyle/>
          <a:p>
            <a:pPr>
              <a:defRPr/>
            </a:pPr>
            <a:fld id="{2252C86A-56CA-C846-AB85-01C4489D8FB7}" type="slidenum">
              <a:rPr lang="en-US" smtClean="0"/>
              <a:pPr>
                <a:defRPr/>
              </a:pPr>
              <a:t>19</a:t>
            </a:fld>
            <a:endParaRPr lang="en-US" dirty="0"/>
          </a:p>
        </p:txBody>
      </p:sp>
    </p:spTree>
    <p:extLst>
      <p:ext uri="{BB962C8B-B14F-4D97-AF65-F5344CB8AC3E}">
        <p14:creationId xmlns:p14="http://schemas.microsoft.com/office/powerpoint/2010/main" val="37610714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Current membership</a:t>
            </a:r>
            <a:endParaRPr lang="en-US" dirty="0"/>
          </a:p>
        </p:txBody>
      </p:sp>
      <p:sp>
        <p:nvSpPr>
          <p:cNvPr id="16" name="Content Placeholder 15"/>
          <p:cNvSpPr>
            <a:spLocks noGrp="1"/>
          </p:cNvSpPr>
          <p:nvPr>
            <p:ph idx="1"/>
          </p:nvPr>
        </p:nvSpPr>
        <p:spPr>
          <a:xfrm>
            <a:off x="228600" y="838200"/>
            <a:ext cx="8672513" cy="5116513"/>
          </a:xfrm>
        </p:spPr>
        <p:txBody>
          <a:bodyPr/>
          <a:lstStyle/>
          <a:p>
            <a:r>
              <a:rPr lang="en-US" dirty="0" smtClean="0"/>
              <a:t>Members</a:t>
            </a:r>
          </a:p>
          <a:p>
            <a:endParaRPr lang="en-US" dirty="0"/>
          </a:p>
          <a:p>
            <a:endParaRPr lang="en-US" dirty="0" smtClean="0"/>
          </a:p>
          <a:p>
            <a:endParaRPr lang="en-US" dirty="0"/>
          </a:p>
          <a:p>
            <a:endParaRPr lang="en-US" dirty="0" smtClean="0"/>
          </a:p>
          <a:p>
            <a:endParaRPr lang="en-US" dirty="0"/>
          </a:p>
          <a:p>
            <a:endParaRPr lang="en-US" dirty="0" smtClean="0"/>
          </a:p>
          <a:p>
            <a:pPr marL="0" indent="0">
              <a:buNone/>
            </a:pPr>
            <a:endParaRPr lang="en-US" sz="1200" dirty="0"/>
          </a:p>
          <a:p>
            <a:r>
              <a:rPr lang="en-US" dirty="0" smtClean="0"/>
              <a:t>Consultants for IDR</a:t>
            </a:r>
            <a:endParaRPr lang="en-US" dirty="0"/>
          </a:p>
        </p:txBody>
      </p:sp>
      <p:sp>
        <p:nvSpPr>
          <p:cNvPr id="4" name="Date Placeholder 3"/>
          <p:cNvSpPr>
            <a:spLocks noGrp="1"/>
          </p:cNvSpPr>
          <p:nvPr>
            <p:ph type="dt" sz="half" idx="10"/>
          </p:nvPr>
        </p:nvSpPr>
        <p:spPr/>
        <p:txBody>
          <a:bodyPr/>
          <a:lstStyle/>
          <a:p>
            <a:r>
              <a:rPr lang="en-US" smtClean="0"/>
              <a:t>07/16/2018</a:t>
            </a:r>
            <a:endParaRPr lang="en-US" dirty="0"/>
          </a:p>
        </p:txBody>
      </p:sp>
      <p:sp>
        <p:nvSpPr>
          <p:cNvPr id="10" name="Footer Placeholder 9"/>
          <p:cNvSpPr>
            <a:spLocks noGrp="1"/>
          </p:cNvSpPr>
          <p:nvPr>
            <p:ph type="ftr" sz="quarter" idx="11"/>
          </p:nvPr>
        </p:nvSpPr>
        <p:spPr/>
        <p:txBody>
          <a:bodyPr/>
          <a:lstStyle/>
          <a:p>
            <a:r>
              <a:rPr lang="en-US" smtClean="0"/>
              <a:t>David MacFarlane | LBNC Report to the PAC</a:t>
            </a:r>
            <a:endParaRPr lang="en-US" dirty="0"/>
          </a:p>
        </p:txBody>
      </p:sp>
      <p:sp>
        <p:nvSpPr>
          <p:cNvPr id="6" name="Slide Number Placeholder 5"/>
          <p:cNvSpPr>
            <a:spLocks noGrp="1"/>
          </p:cNvSpPr>
          <p:nvPr>
            <p:ph type="sldNum" sz="quarter" idx="12"/>
          </p:nvPr>
        </p:nvSpPr>
        <p:spPr/>
        <p:txBody>
          <a:bodyPr/>
          <a:lstStyle/>
          <a:p>
            <a:fld id="{2252C86A-56CA-C846-AB85-01C4489D8FB7}" type="slidenum">
              <a:rPr lang="en-US" smtClean="0"/>
              <a:pPr/>
              <a:t>2</a:t>
            </a:fld>
            <a:endParaRPr lang="en-US" dirty="0"/>
          </a:p>
        </p:txBody>
      </p:sp>
      <p:sp>
        <p:nvSpPr>
          <p:cNvPr id="7" name="Content Placeholder 3"/>
          <p:cNvSpPr txBox="1">
            <a:spLocks/>
          </p:cNvSpPr>
          <p:nvPr/>
        </p:nvSpPr>
        <p:spPr>
          <a:xfrm>
            <a:off x="381000" y="1143000"/>
            <a:ext cx="4343399" cy="3352800"/>
          </a:xfrm>
          <a:prstGeom prst="rect">
            <a:avLst/>
          </a:prstGeom>
        </p:spPr>
        <p:txBody>
          <a:bodyPr/>
          <a:lstStyle>
            <a:lvl1pPr marL="342900" indent="-342900" algn="l" defTabSz="457200" rtl="0" eaLnBrk="1" fontAlgn="base" hangingPunct="1">
              <a:spcBef>
                <a:spcPct val="20000"/>
              </a:spcBef>
              <a:spcAft>
                <a:spcPct val="0"/>
              </a:spcAft>
              <a:buFont typeface="Arial" charset="0"/>
              <a:buChar char="•"/>
              <a:defRPr kern="1200">
                <a:solidFill>
                  <a:srgbClr val="595959"/>
                </a:solidFill>
                <a:latin typeface="Helvetica"/>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1600" kern="1200">
                <a:solidFill>
                  <a:srgbClr val="595959"/>
                </a:solidFill>
                <a:latin typeface="Helvetica"/>
                <a:ea typeface="ＭＳ Ｐゴシック" charset="0"/>
                <a:cs typeface="ＭＳ Ｐゴシック" charset="0"/>
              </a:defRPr>
            </a:lvl2pPr>
            <a:lvl3pPr marL="1143000" indent="-228600" algn="l" defTabSz="457200" rtl="0" eaLnBrk="1" fontAlgn="base" hangingPunct="1">
              <a:spcBef>
                <a:spcPct val="20000"/>
              </a:spcBef>
              <a:spcAft>
                <a:spcPct val="0"/>
              </a:spcAft>
              <a:buFont typeface="Arial" charset="0"/>
              <a:buChar char="•"/>
              <a:defRPr sz="1400" kern="1200">
                <a:solidFill>
                  <a:srgbClr val="595959"/>
                </a:solidFill>
                <a:latin typeface="Helvetica"/>
                <a:ea typeface="ＭＳ Ｐゴシック" charset="0"/>
                <a:cs typeface="ＭＳ Ｐゴシック" charset="0"/>
              </a:defRPr>
            </a:lvl3pPr>
            <a:lvl4pPr marL="1600200" indent="-228600" algn="l" defTabSz="457200" rtl="0" eaLnBrk="1" fontAlgn="base" hangingPunct="1">
              <a:spcBef>
                <a:spcPct val="20000"/>
              </a:spcBef>
              <a:spcAft>
                <a:spcPct val="0"/>
              </a:spcAft>
              <a:buFont typeface="Arial" charset="0"/>
              <a:buChar char="–"/>
              <a:defRPr sz="1200" kern="1200">
                <a:solidFill>
                  <a:srgbClr val="595959"/>
                </a:solidFill>
                <a:latin typeface="Helvetica"/>
                <a:ea typeface="ＭＳ Ｐゴシック" charset="0"/>
                <a:cs typeface="ＭＳ Ｐゴシック" charset="0"/>
              </a:defRPr>
            </a:lvl4pPr>
            <a:lvl5pPr marL="2057400" indent="-228600" algn="l" defTabSz="457200" rtl="0" eaLnBrk="1" fontAlgn="base" hangingPunct="1">
              <a:spcBef>
                <a:spcPct val="20000"/>
              </a:spcBef>
              <a:spcAft>
                <a:spcPct val="0"/>
              </a:spcAft>
              <a:buFont typeface="Arial" charset="0"/>
              <a:buChar char="»"/>
              <a:defRPr sz="1200" kern="1200">
                <a:solidFill>
                  <a:srgbClr val="595959"/>
                </a:solidFill>
                <a:latin typeface="Helvetica"/>
                <a:ea typeface="ＭＳ Ｐゴシック" charset="0"/>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Courier New" panose="02070309020205020404" pitchFamily="49" charset="0"/>
              <a:buChar char="o"/>
            </a:pPr>
            <a:r>
              <a:rPr lang="en-US" sz="1800" dirty="0" smtClean="0"/>
              <a:t>Chair, David MacFarlane (SLAC)</a:t>
            </a:r>
          </a:p>
          <a:p>
            <a:pPr>
              <a:buFont typeface="Courier New" panose="02070309020205020404" pitchFamily="49" charset="0"/>
              <a:buChar char="o"/>
            </a:pPr>
            <a:r>
              <a:rPr lang="en-US" sz="1800" dirty="0" smtClean="0"/>
              <a:t>Sampa Bhadra (York)</a:t>
            </a:r>
          </a:p>
          <a:p>
            <a:pPr>
              <a:buFont typeface="Courier New" panose="02070309020205020404" pitchFamily="49" charset="0"/>
              <a:buChar char="o"/>
            </a:pPr>
            <a:r>
              <a:rPr lang="en-US" sz="1800" dirty="0" smtClean="0">
                <a:solidFill>
                  <a:srgbClr val="FF0000"/>
                </a:solidFill>
              </a:rPr>
              <a:t>David Charlton (Birmingham)</a:t>
            </a:r>
          </a:p>
          <a:p>
            <a:pPr>
              <a:buFont typeface="Courier New" panose="02070309020205020404" pitchFamily="49" charset="0"/>
              <a:buChar char="o"/>
            </a:pPr>
            <a:r>
              <a:rPr lang="en-US" sz="1800" dirty="0" smtClean="0"/>
              <a:t>Amber Boehnlein (</a:t>
            </a:r>
            <a:r>
              <a:rPr lang="en-US" sz="1800" dirty="0" err="1" smtClean="0"/>
              <a:t>JLab</a:t>
            </a:r>
            <a:r>
              <a:rPr lang="en-US" sz="1800" dirty="0" smtClean="0"/>
              <a:t>)</a:t>
            </a:r>
          </a:p>
          <a:p>
            <a:pPr>
              <a:buFont typeface="Courier New" panose="02070309020205020404" pitchFamily="49" charset="0"/>
              <a:buChar char="o"/>
            </a:pPr>
            <a:r>
              <a:rPr lang="en-US" sz="1800" dirty="0" smtClean="0"/>
              <a:t>Joel </a:t>
            </a:r>
            <a:r>
              <a:rPr lang="en-US" sz="1800" dirty="0" err="1" smtClean="0"/>
              <a:t>Fuerst</a:t>
            </a:r>
            <a:r>
              <a:rPr lang="en-US" sz="1800" dirty="0" smtClean="0"/>
              <a:t> (ANL)</a:t>
            </a:r>
          </a:p>
          <a:p>
            <a:pPr>
              <a:buFont typeface="Courier New" panose="02070309020205020404" pitchFamily="49" charset="0"/>
              <a:buChar char="o"/>
            </a:pPr>
            <a:r>
              <a:rPr lang="en-US" sz="1800" dirty="0" smtClean="0">
                <a:solidFill>
                  <a:srgbClr val="FF0000"/>
                </a:solidFill>
              </a:rPr>
              <a:t>Cristiano Galbiati (Princeton)</a:t>
            </a:r>
          </a:p>
          <a:p>
            <a:pPr>
              <a:buFont typeface="Courier New" panose="02070309020205020404" pitchFamily="49" charset="0"/>
              <a:buChar char="o"/>
            </a:pPr>
            <a:r>
              <a:rPr lang="en-US" sz="1800" dirty="0"/>
              <a:t>Beate Heinemann (DESY)</a:t>
            </a:r>
          </a:p>
          <a:p>
            <a:pPr>
              <a:buFont typeface="Courier New" panose="02070309020205020404" pitchFamily="49" charset="0"/>
              <a:buChar char="o"/>
            </a:pPr>
            <a:r>
              <a:rPr lang="en-US" sz="1800" dirty="0"/>
              <a:t>Patrick Huber (Virginia Tech)</a:t>
            </a:r>
          </a:p>
          <a:p>
            <a:pPr>
              <a:buFont typeface="Courier New" panose="02070309020205020404" pitchFamily="49" charset="0"/>
              <a:buChar char="o"/>
            </a:pPr>
            <a:r>
              <a:rPr lang="en-US" sz="1800" dirty="0" smtClean="0"/>
              <a:t>Bob </a:t>
            </a:r>
            <a:r>
              <a:rPr lang="en-US" sz="1800" dirty="0" err="1" smtClean="0"/>
              <a:t>Laxdal</a:t>
            </a:r>
            <a:r>
              <a:rPr lang="en-US" sz="1800" dirty="0" smtClean="0"/>
              <a:t> (TRIUMF)</a:t>
            </a:r>
          </a:p>
        </p:txBody>
      </p:sp>
      <p:sp>
        <p:nvSpPr>
          <p:cNvPr id="8" name="Content Placeholder 4"/>
          <p:cNvSpPr txBox="1">
            <a:spLocks/>
          </p:cNvSpPr>
          <p:nvPr/>
        </p:nvSpPr>
        <p:spPr>
          <a:xfrm>
            <a:off x="4806950" y="1143000"/>
            <a:ext cx="4260851" cy="3352800"/>
          </a:xfrm>
          <a:prstGeom prst="rect">
            <a:avLst/>
          </a:prstGeom>
        </p:spPr>
        <p:txBody>
          <a:bodyPr/>
          <a:lstStyle>
            <a:lvl1pPr marL="342900" indent="-342900" algn="l" defTabSz="457200" rtl="0" eaLnBrk="1" fontAlgn="base" hangingPunct="1">
              <a:spcBef>
                <a:spcPct val="20000"/>
              </a:spcBef>
              <a:spcAft>
                <a:spcPct val="0"/>
              </a:spcAft>
              <a:buFont typeface="Arial" charset="0"/>
              <a:buChar char="•"/>
              <a:defRPr kern="1200">
                <a:solidFill>
                  <a:srgbClr val="595959"/>
                </a:solidFill>
                <a:latin typeface="Helvetica"/>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1600" kern="1200">
                <a:solidFill>
                  <a:srgbClr val="595959"/>
                </a:solidFill>
                <a:latin typeface="Helvetica"/>
                <a:ea typeface="ＭＳ Ｐゴシック" charset="0"/>
                <a:cs typeface="ＭＳ Ｐゴシック" charset="0"/>
              </a:defRPr>
            </a:lvl2pPr>
            <a:lvl3pPr marL="1143000" indent="-228600" algn="l" defTabSz="457200" rtl="0" eaLnBrk="1" fontAlgn="base" hangingPunct="1">
              <a:spcBef>
                <a:spcPct val="20000"/>
              </a:spcBef>
              <a:spcAft>
                <a:spcPct val="0"/>
              </a:spcAft>
              <a:buFont typeface="Arial" charset="0"/>
              <a:buChar char="•"/>
              <a:defRPr sz="1400" kern="1200">
                <a:solidFill>
                  <a:srgbClr val="595959"/>
                </a:solidFill>
                <a:latin typeface="Helvetica"/>
                <a:ea typeface="ＭＳ Ｐゴシック" charset="0"/>
                <a:cs typeface="ＭＳ Ｐゴシック" charset="0"/>
              </a:defRPr>
            </a:lvl3pPr>
            <a:lvl4pPr marL="1600200" indent="-228600" algn="l" defTabSz="457200" rtl="0" eaLnBrk="1" fontAlgn="base" hangingPunct="1">
              <a:spcBef>
                <a:spcPct val="20000"/>
              </a:spcBef>
              <a:spcAft>
                <a:spcPct val="0"/>
              </a:spcAft>
              <a:buFont typeface="Arial" charset="0"/>
              <a:buChar char="–"/>
              <a:defRPr sz="1200" kern="1200">
                <a:solidFill>
                  <a:srgbClr val="595959"/>
                </a:solidFill>
                <a:latin typeface="Helvetica"/>
                <a:ea typeface="ＭＳ Ｐゴシック" charset="0"/>
                <a:cs typeface="ＭＳ Ｐゴシック" charset="0"/>
              </a:defRPr>
            </a:lvl4pPr>
            <a:lvl5pPr marL="2057400" indent="-228600" algn="l" defTabSz="457200" rtl="0" eaLnBrk="1" fontAlgn="base" hangingPunct="1">
              <a:spcBef>
                <a:spcPct val="20000"/>
              </a:spcBef>
              <a:spcAft>
                <a:spcPct val="0"/>
              </a:spcAft>
              <a:buFont typeface="Arial" charset="0"/>
              <a:buChar char="»"/>
              <a:defRPr sz="1200" kern="1200">
                <a:solidFill>
                  <a:srgbClr val="595959"/>
                </a:solidFill>
                <a:latin typeface="Helvetica"/>
                <a:ea typeface="ＭＳ Ｐゴシック" charset="0"/>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Courier New" panose="02070309020205020404" pitchFamily="49" charset="0"/>
              <a:buChar char="o"/>
            </a:pPr>
            <a:r>
              <a:rPr lang="en-US" sz="1800" dirty="0" smtClean="0"/>
              <a:t>Ted </a:t>
            </a:r>
            <a:r>
              <a:rPr lang="en-US" sz="1800" dirty="0" err="1"/>
              <a:t>Lui</a:t>
            </a:r>
            <a:r>
              <a:rPr lang="en-US" sz="1800" dirty="0"/>
              <a:t> (FNAL)</a:t>
            </a:r>
          </a:p>
          <a:p>
            <a:pPr>
              <a:buFont typeface="Courier New" panose="02070309020205020404" pitchFamily="49" charset="0"/>
              <a:buChar char="o"/>
            </a:pPr>
            <a:r>
              <a:rPr lang="en-US" sz="1800" dirty="0" smtClean="0"/>
              <a:t>Naba Mondal (TIFR)</a:t>
            </a:r>
          </a:p>
          <a:p>
            <a:pPr>
              <a:buFont typeface="Courier New" panose="02070309020205020404" pitchFamily="49" charset="0"/>
              <a:buChar char="o"/>
            </a:pPr>
            <a:r>
              <a:rPr lang="en-US" sz="1800" dirty="0" smtClean="0"/>
              <a:t>Jocelyn Monroe (Royal Holloway)</a:t>
            </a:r>
          </a:p>
          <a:p>
            <a:pPr>
              <a:buFont typeface="Courier New" panose="02070309020205020404" pitchFamily="49" charset="0"/>
              <a:buChar char="o"/>
            </a:pPr>
            <a:r>
              <a:rPr lang="en-US" sz="1800" dirty="0" smtClean="0"/>
              <a:t>Marco </a:t>
            </a:r>
            <a:r>
              <a:rPr lang="en-US" sz="1800" dirty="0" err="1" smtClean="0"/>
              <a:t>Pallavicini</a:t>
            </a:r>
            <a:r>
              <a:rPr lang="en-US" sz="1800" dirty="0" smtClean="0"/>
              <a:t> (Genova)</a:t>
            </a:r>
          </a:p>
          <a:p>
            <a:pPr>
              <a:buFont typeface="Courier New" panose="02070309020205020404" pitchFamily="49" charset="0"/>
              <a:buChar char="o"/>
            </a:pPr>
            <a:r>
              <a:rPr lang="en-US" sz="1800" dirty="0">
                <a:solidFill>
                  <a:srgbClr val="FF0000"/>
                </a:solidFill>
              </a:rPr>
              <a:t>Tom Peterson (SLAC)</a:t>
            </a:r>
          </a:p>
          <a:p>
            <a:pPr>
              <a:buFont typeface="Courier New" panose="02070309020205020404" pitchFamily="49" charset="0"/>
              <a:buChar char="o"/>
            </a:pPr>
            <a:r>
              <a:rPr lang="en-US" sz="1800" dirty="0" smtClean="0"/>
              <a:t>Kevin </a:t>
            </a:r>
            <a:r>
              <a:rPr lang="en-US" sz="1800" dirty="0" smtClean="0"/>
              <a:t>Pitts (UIUC)</a:t>
            </a:r>
            <a:endParaRPr lang="en-US" sz="1800" dirty="0"/>
          </a:p>
          <a:p>
            <a:pPr>
              <a:buFont typeface="Courier New" panose="02070309020205020404" pitchFamily="49" charset="0"/>
              <a:buChar char="o"/>
            </a:pPr>
            <a:r>
              <a:rPr lang="en-US" sz="1800" dirty="0" smtClean="0"/>
              <a:t>Jimmy Proudfoot (ANL)</a:t>
            </a:r>
          </a:p>
          <a:p>
            <a:pPr>
              <a:buFont typeface="Courier New" panose="02070309020205020404" pitchFamily="49" charset="0"/>
              <a:buChar char="o"/>
            </a:pPr>
            <a:r>
              <a:rPr lang="en-US" sz="1800" dirty="0" smtClean="0"/>
              <a:t>Kem Robinson (LBNL</a:t>
            </a:r>
            <a:r>
              <a:rPr lang="en-US" sz="1800" dirty="0" smtClean="0"/>
              <a:t>)</a:t>
            </a:r>
          </a:p>
          <a:p>
            <a:pPr>
              <a:buFont typeface="Courier New" panose="02070309020205020404" pitchFamily="49" charset="0"/>
              <a:buChar char="o"/>
            </a:pPr>
            <a:r>
              <a:rPr lang="en-US" sz="1800" dirty="0"/>
              <a:t>Bob Tschirhart (FNAL</a:t>
            </a:r>
            <a:r>
              <a:rPr lang="en-US" sz="1800" dirty="0" smtClean="0"/>
              <a:t>)</a:t>
            </a:r>
            <a:endParaRPr lang="en-US" sz="1800" dirty="0" smtClean="0"/>
          </a:p>
          <a:p>
            <a:endParaRPr lang="en-US" sz="1800" dirty="0"/>
          </a:p>
        </p:txBody>
      </p:sp>
      <p:sp>
        <p:nvSpPr>
          <p:cNvPr id="5" name="TextBox 4"/>
          <p:cNvSpPr txBox="1"/>
          <p:nvPr/>
        </p:nvSpPr>
        <p:spPr>
          <a:xfrm>
            <a:off x="7924800" y="5835134"/>
            <a:ext cx="1165319" cy="369332"/>
          </a:xfrm>
          <a:prstGeom prst="rect">
            <a:avLst/>
          </a:prstGeom>
          <a:noFill/>
        </p:spPr>
        <p:txBody>
          <a:bodyPr wrap="none" rtlCol="0">
            <a:spAutoFit/>
          </a:bodyPr>
          <a:lstStyle/>
          <a:p>
            <a:r>
              <a:rPr lang="en-US" sz="1800" dirty="0" smtClean="0">
                <a:solidFill>
                  <a:srgbClr val="FF0000"/>
                </a:solidFill>
              </a:rPr>
              <a:t>Red = new</a:t>
            </a:r>
            <a:endParaRPr lang="en-US" dirty="0">
              <a:solidFill>
                <a:srgbClr val="FF0000"/>
              </a:solidFill>
            </a:endParaRPr>
          </a:p>
        </p:txBody>
      </p:sp>
      <p:sp>
        <p:nvSpPr>
          <p:cNvPr id="11" name="Content Placeholder 4"/>
          <p:cNvSpPr txBox="1">
            <a:spLocks/>
          </p:cNvSpPr>
          <p:nvPr/>
        </p:nvSpPr>
        <p:spPr>
          <a:xfrm>
            <a:off x="387349" y="4497788"/>
            <a:ext cx="4260851" cy="1750612"/>
          </a:xfrm>
          <a:prstGeom prst="rect">
            <a:avLst/>
          </a:prstGeom>
        </p:spPr>
        <p:txBody>
          <a:bodyPr/>
          <a:lstStyle>
            <a:lvl1pPr marL="342900" indent="-342900" algn="l" defTabSz="457200" rtl="0" eaLnBrk="1" fontAlgn="base" hangingPunct="1">
              <a:spcBef>
                <a:spcPct val="20000"/>
              </a:spcBef>
              <a:spcAft>
                <a:spcPct val="0"/>
              </a:spcAft>
              <a:buFont typeface="Arial" charset="0"/>
              <a:buChar char="•"/>
              <a:defRPr kern="1200">
                <a:solidFill>
                  <a:srgbClr val="595959"/>
                </a:solidFill>
                <a:latin typeface="Helvetica"/>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1600" kern="1200">
                <a:solidFill>
                  <a:srgbClr val="595959"/>
                </a:solidFill>
                <a:latin typeface="Helvetica"/>
                <a:ea typeface="ＭＳ Ｐゴシック" charset="0"/>
                <a:cs typeface="ＭＳ Ｐゴシック" charset="0"/>
              </a:defRPr>
            </a:lvl2pPr>
            <a:lvl3pPr marL="1143000" indent="-228600" algn="l" defTabSz="457200" rtl="0" eaLnBrk="1" fontAlgn="base" hangingPunct="1">
              <a:spcBef>
                <a:spcPct val="20000"/>
              </a:spcBef>
              <a:spcAft>
                <a:spcPct val="0"/>
              </a:spcAft>
              <a:buFont typeface="Arial" charset="0"/>
              <a:buChar char="•"/>
              <a:defRPr sz="1400" kern="1200">
                <a:solidFill>
                  <a:srgbClr val="595959"/>
                </a:solidFill>
                <a:latin typeface="Helvetica"/>
                <a:ea typeface="ＭＳ Ｐゴシック" charset="0"/>
                <a:cs typeface="ＭＳ Ｐゴシック" charset="0"/>
              </a:defRPr>
            </a:lvl3pPr>
            <a:lvl4pPr marL="1600200" indent="-228600" algn="l" defTabSz="457200" rtl="0" eaLnBrk="1" fontAlgn="base" hangingPunct="1">
              <a:spcBef>
                <a:spcPct val="20000"/>
              </a:spcBef>
              <a:spcAft>
                <a:spcPct val="0"/>
              </a:spcAft>
              <a:buFont typeface="Arial" charset="0"/>
              <a:buChar char="–"/>
              <a:defRPr sz="1200" kern="1200">
                <a:solidFill>
                  <a:srgbClr val="595959"/>
                </a:solidFill>
                <a:latin typeface="Helvetica"/>
                <a:ea typeface="ＭＳ Ｐゴシック" charset="0"/>
                <a:cs typeface="ＭＳ Ｐゴシック" charset="0"/>
              </a:defRPr>
            </a:lvl4pPr>
            <a:lvl5pPr marL="2057400" indent="-228600" algn="l" defTabSz="457200" rtl="0" eaLnBrk="1" fontAlgn="base" hangingPunct="1">
              <a:spcBef>
                <a:spcPct val="20000"/>
              </a:spcBef>
              <a:spcAft>
                <a:spcPct val="0"/>
              </a:spcAft>
              <a:buFont typeface="Arial" charset="0"/>
              <a:buChar char="»"/>
              <a:defRPr sz="1200" kern="1200">
                <a:solidFill>
                  <a:srgbClr val="595959"/>
                </a:solidFill>
                <a:latin typeface="Helvetica"/>
                <a:ea typeface="ＭＳ Ｐゴシック" charset="0"/>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Courier New" panose="02070309020205020404" pitchFamily="49" charset="0"/>
              <a:buChar char="o"/>
            </a:pPr>
            <a:r>
              <a:rPr lang="en-US" sz="1800" dirty="0" smtClean="0">
                <a:solidFill>
                  <a:srgbClr val="FF0000"/>
                </a:solidFill>
              </a:rPr>
              <a:t>Tom Shutt</a:t>
            </a:r>
            <a:r>
              <a:rPr lang="en-US" sz="1800" dirty="0" smtClean="0">
                <a:solidFill>
                  <a:srgbClr val="FF0000"/>
                </a:solidFill>
              </a:rPr>
              <a:t> (SLAC)</a:t>
            </a:r>
            <a:endParaRPr lang="en-US" sz="1800" dirty="0">
              <a:solidFill>
                <a:srgbClr val="FF0000"/>
              </a:solidFill>
            </a:endParaRPr>
          </a:p>
          <a:p>
            <a:pPr>
              <a:buFont typeface="Courier New" panose="02070309020205020404" pitchFamily="49" charset="0"/>
              <a:buChar char="o"/>
            </a:pPr>
            <a:r>
              <a:rPr lang="en-US" sz="1800" dirty="0" smtClean="0">
                <a:solidFill>
                  <a:srgbClr val="FF0000"/>
                </a:solidFill>
              </a:rPr>
              <a:t>Eric Dahl</a:t>
            </a:r>
            <a:r>
              <a:rPr lang="en-US" sz="1800" dirty="0" smtClean="0">
                <a:solidFill>
                  <a:srgbClr val="FF0000"/>
                </a:solidFill>
              </a:rPr>
              <a:t> (</a:t>
            </a:r>
            <a:r>
              <a:rPr lang="en-US" sz="1800" dirty="0" smtClean="0">
                <a:solidFill>
                  <a:srgbClr val="FF0000"/>
                </a:solidFill>
              </a:rPr>
              <a:t>Northwestern</a:t>
            </a:r>
            <a:r>
              <a:rPr lang="en-US" sz="1800" dirty="0" smtClean="0">
                <a:solidFill>
                  <a:srgbClr val="FF0000"/>
                </a:solidFill>
              </a:rPr>
              <a:t>)</a:t>
            </a:r>
            <a:endParaRPr lang="en-US" sz="1800" dirty="0">
              <a:solidFill>
                <a:srgbClr val="FF0000"/>
              </a:solidFill>
            </a:endParaRPr>
          </a:p>
          <a:p>
            <a:pPr>
              <a:buFont typeface="Courier New" panose="02070309020205020404" pitchFamily="49" charset="0"/>
              <a:buChar char="o"/>
            </a:pPr>
            <a:r>
              <a:rPr lang="en-US" sz="1800" dirty="0" smtClean="0">
                <a:solidFill>
                  <a:srgbClr val="FF0000"/>
                </a:solidFill>
              </a:rPr>
              <a:t>Adam Para</a:t>
            </a:r>
            <a:r>
              <a:rPr lang="en-US" sz="1800" dirty="0" smtClean="0">
                <a:solidFill>
                  <a:srgbClr val="FF0000"/>
                </a:solidFill>
              </a:rPr>
              <a:t> (</a:t>
            </a:r>
            <a:r>
              <a:rPr lang="en-US" sz="1800" dirty="0" smtClean="0">
                <a:solidFill>
                  <a:srgbClr val="FF0000"/>
                </a:solidFill>
              </a:rPr>
              <a:t>FNAL</a:t>
            </a:r>
            <a:r>
              <a:rPr lang="en-US" sz="1800" dirty="0" smtClean="0">
                <a:solidFill>
                  <a:srgbClr val="FF0000"/>
                </a:solidFill>
              </a:rPr>
              <a:t>)</a:t>
            </a:r>
            <a:endParaRPr lang="en-US" sz="1800" dirty="0" smtClean="0">
              <a:solidFill>
                <a:srgbClr val="FF0000"/>
              </a:solidFill>
            </a:endParaRPr>
          </a:p>
          <a:p>
            <a:pPr>
              <a:buFont typeface="Courier New" panose="02070309020205020404" pitchFamily="49" charset="0"/>
              <a:buChar char="o"/>
            </a:pPr>
            <a:r>
              <a:rPr lang="en-US" sz="1800" dirty="0" smtClean="0">
                <a:solidFill>
                  <a:srgbClr val="FF0000"/>
                </a:solidFill>
              </a:rPr>
              <a:t>Alan </a:t>
            </a:r>
            <a:r>
              <a:rPr lang="en-US" sz="1800" dirty="0" err="1" smtClean="0">
                <a:solidFill>
                  <a:srgbClr val="FF0000"/>
                </a:solidFill>
              </a:rPr>
              <a:t>Bross</a:t>
            </a:r>
            <a:r>
              <a:rPr lang="en-US" sz="1800" dirty="0" smtClean="0">
                <a:solidFill>
                  <a:srgbClr val="FF0000"/>
                </a:solidFill>
              </a:rPr>
              <a:t> (FNAL)</a:t>
            </a:r>
            <a:endParaRPr lang="en-US" sz="1800" dirty="0" smtClean="0">
              <a:solidFill>
                <a:srgbClr val="FF0000"/>
              </a:solidFill>
            </a:endParaRPr>
          </a:p>
          <a:p>
            <a:pPr>
              <a:buFont typeface="Courier New" panose="02070309020205020404" pitchFamily="49" charset="0"/>
              <a:buChar char="o"/>
            </a:pPr>
            <a:r>
              <a:rPr lang="en-US" sz="1800" dirty="0" smtClean="0">
                <a:solidFill>
                  <a:srgbClr val="FF0000"/>
                </a:solidFill>
              </a:rPr>
              <a:t>Hugh Lippincott</a:t>
            </a:r>
            <a:r>
              <a:rPr lang="en-US" sz="1800" dirty="0" smtClean="0">
                <a:solidFill>
                  <a:srgbClr val="FF0000"/>
                </a:solidFill>
              </a:rPr>
              <a:t> (</a:t>
            </a:r>
            <a:r>
              <a:rPr lang="en-US" sz="1800" dirty="0" smtClean="0">
                <a:solidFill>
                  <a:srgbClr val="FF0000"/>
                </a:solidFill>
              </a:rPr>
              <a:t>FNAL</a:t>
            </a:r>
            <a:r>
              <a:rPr lang="en-US" sz="1800" dirty="0" smtClean="0">
                <a:solidFill>
                  <a:srgbClr val="FF0000"/>
                </a:solidFill>
              </a:rPr>
              <a:t>)</a:t>
            </a:r>
            <a:endParaRPr lang="en-US" sz="1800" dirty="0" smtClean="0">
              <a:solidFill>
                <a:srgbClr val="FF0000"/>
              </a:solidFill>
            </a:endParaRPr>
          </a:p>
        </p:txBody>
      </p:sp>
      <p:sp>
        <p:nvSpPr>
          <p:cNvPr id="17" name="Content Placeholder 4"/>
          <p:cNvSpPr txBox="1">
            <a:spLocks/>
          </p:cNvSpPr>
          <p:nvPr/>
        </p:nvSpPr>
        <p:spPr>
          <a:xfrm>
            <a:off x="4772494" y="4859112"/>
            <a:ext cx="4260851" cy="981986"/>
          </a:xfrm>
          <a:prstGeom prst="rect">
            <a:avLst/>
          </a:prstGeom>
        </p:spPr>
        <p:txBody>
          <a:bodyPr/>
          <a:lstStyle>
            <a:lvl1pPr marL="342900" indent="-342900" algn="l" defTabSz="457200" rtl="0" eaLnBrk="1" fontAlgn="base" hangingPunct="1">
              <a:spcBef>
                <a:spcPct val="20000"/>
              </a:spcBef>
              <a:spcAft>
                <a:spcPct val="0"/>
              </a:spcAft>
              <a:buFont typeface="Arial" charset="0"/>
              <a:buChar char="•"/>
              <a:defRPr kern="1200">
                <a:solidFill>
                  <a:srgbClr val="595959"/>
                </a:solidFill>
                <a:latin typeface="Helvetica"/>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1600" kern="1200">
                <a:solidFill>
                  <a:srgbClr val="595959"/>
                </a:solidFill>
                <a:latin typeface="Helvetica"/>
                <a:ea typeface="ＭＳ Ｐゴシック" charset="0"/>
                <a:cs typeface="ＭＳ Ｐゴシック" charset="0"/>
              </a:defRPr>
            </a:lvl2pPr>
            <a:lvl3pPr marL="1143000" indent="-228600" algn="l" defTabSz="457200" rtl="0" eaLnBrk="1" fontAlgn="base" hangingPunct="1">
              <a:spcBef>
                <a:spcPct val="20000"/>
              </a:spcBef>
              <a:spcAft>
                <a:spcPct val="0"/>
              </a:spcAft>
              <a:buFont typeface="Arial" charset="0"/>
              <a:buChar char="•"/>
              <a:defRPr sz="1400" kern="1200">
                <a:solidFill>
                  <a:srgbClr val="595959"/>
                </a:solidFill>
                <a:latin typeface="Helvetica"/>
                <a:ea typeface="ＭＳ Ｐゴシック" charset="0"/>
                <a:cs typeface="ＭＳ Ｐゴシック" charset="0"/>
              </a:defRPr>
            </a:lvl3pPr>
            <a:lvl4pPr marL="1600200" indent="-228600" algn="l" defTabSz="457200" rtl="0" eaLnBrk="1" fontAlgn="base" hangingPunct="1">
              <a:spcBef>
                <a:spcPct val="20000"/>
              </a:spcBef>
              <a:spcAft>
                <a:spcPct val="0"/>
              </a:spcAft>
              <a:buFont typeface="Arial" charset="0"/>
              <a:buChar char="–"/>
              <a:defRPr sz="1200" kern="1200">
                <a:solidFill>
                  <a:srgbClr val="595959"/>
                </a:solidFill>
                <a:latin typeface="Helvetica"/>
                <a:ea typeface="ＭＳ Ｐゴシック" charset="0"/>
                <a:cs typeface="ＭＳ Ｐゴシック" charset="0"/>
              </a:defRPr>
            </a:lvl4pPr>
            <a:lvl5pPr marL="2057400" indent="-228600" algn="l" defTabSz="457200" rtl="0" eaLnBrk="1" fontAlgn="base" hangingPunct="1">
              <a:spcBef>
                <a:spcPct val="20000"/>
              </a:spcBef>
              <a:spcAft>
                <a:spcPct val="0"/>
              </a:spcAft>
              <a:buFont typeface="Arial" charset="0"/>
              <a:buChar char="»"/>
              <a:defRPr sz="1200" kern="1200">
                <a:solidFill>
                  <a:srgbClr val="595959"/>
                </a:solidFill>
                <a:latin typeface="Helvetica"/>
                <a:ea typeface="ＭＳ Ｐゴシック" charset="0"/>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800" dirty="0" smtClean="0">
                <a:solidFill>
                  <a:srgbClr val="FF0000"/>
                </a:solidFill>
              </a:rPr>
              <a:t>Transitioning to Hugh Montgomery as the next LBNC chair, overlapping during the next two LBNC meetings</a:t>
            </a:r>
            <a:endParaRPr lang="en-US" sz="1800" dirty="0" smtClean="0">
              <a:solidFill>
                <a:srgbClr val="FF0000"/>
              </a:solidFill>
            </a:endParaRPr>
          </a:p>
        </p:txBody>
      </p:sp>
    </p:spTree>
    <p:extLst>
      <p:ext uri="{BB962C8B-B14F-4D97-AF65-F5344CB8AC3E}">
        <p14:creationId xmlns:p14="http://schemas.microsoft.com/office/powerpoint/2010/main" val="215349703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Context: fast paced effort that has come very far in 2 years!</a:t>
            </a:r>
            <a:endParaRPr lang="en-US" dirty="0"/>
          </a:p>
        </p:txBody>
      </p:sp>
      <p:sp>
        <p:nvSpPr>
          <p:cNvPr id="3" name="Content Placeholder 2"/>
          <p:cNvSpPr>
            <a:spLocks noGrp="1"/>
          </p:cNvSpPr>
          <p:nvPr>
            <p:ph idx="1"/>
          </p:nvPr>
        </p:nvSpPr>
        <p:spPr>
          <a:xfrm>
            <a:off x="228600" y="838200"/>
            <a:ext cx="8672513" cy="5410200"/>
          </a:xfrm>
        </p:spPr>
        <p:txBody>
          <a:bodyPr/>
          <a:lstStyle/>
          <a:p>
            <a:r>
              <a:rPr lang="en-US" dirty="0" smtClean="0"/>
              <a:t>Established </a:t>
            </a:r>
            <a:r>
              <a:rPr lang="en-US" dirty="0"/>
              <a:t>of a </a:t>
            </a:r>
            <a:r>
              <a:rPr lang="en-US" dirty="0" smtClean="0"/>
              <a:t>new, vigorous </a:t>
            </a:r>
            <a:r>
              <a:rPr lang="en-US" dirty="0"/>
              <a:t>and truly international </a:t>
            </a:r>
            <a:r>
              <a:rPr lang="en-US" dirty="0" smtClean="0"/>
              <a:t>science collaboration DUNE</a:t>
            </a:r>
          </a:p>
          <a:p>
            <a:r>
              <a:rPr lang="en-US" dirty="0" smtClean="0"/>
              <a:t>Further strengthened and defined the </a:t>
            </a:r>
            <a:r>
              <a:rPr lang="en-US" dirty="0"/>
              <a:t>LBNF </a:t>
            </a:r>
            <a:r>
              <a:rPr lang="en-US" dirty="0" smtClean="0"/>
              <a:t>organization</a:t>
            </a:r>
          </a:p>
          <a:p>
            <a:r>
              <a:rPr lang="en-US" dirty="0" smtClean="0"/>
              <a:t>Developed suitable management structures, interfaces and oversight for </a:t>
            </a:r>
            <a:r>
              <a:rPr lang="en-US" dirty="0"/>
              <a:t>LBNF and </a:t>
            </a:r>
            <a:r>
              <a:rPr lang="en-US" dirty="0" smtClean="0"/>
              <a:t>DUNE</a:t>
            </a:r>
          </a:p>
          <a:p>
            <a:r>
              <a:rPr lang="en-US" dirty="0" smtClean="0"/>
              <a:t>Developed science strategy satisfying P5 requirements and achieved CD-1R approval for LBNF/DUNE project</a:t>
            </a:r>
          </a:p>
          <a:p>
            <a:r>
              <a:rPr lang="en-US" dirty="0" smtClean="0"/>
              <a:t>Completed preliminary design work &amp; planning for LBNF far site construction &amp; passed DOE CD-3a review in Dec 2015 with </a:t>
            </a:r>
            <a:r>
              <a:rPr lang="en-US" dirty="0"/>
              <a:t>flying </a:t>
            </a:r>
            <a:r>
              <a:rPr lang="en-US" dirty="0" smtClean="0"/>
              <a:t>colors</a:t>
            </a:r>
          </a:p>
          <a:p>
            <a:pPr lvl="1"/>
            <a:r>
              <a:rPr lang="en-US" dirty="0" smtClean="0"/>
              <a:t>Gateway to DOE committing substantial multi-year ($300M) construction funding for far site development</a:t>
            </a:r>
          </a:p>
          <a:p>
            <a:r>
              <a:rPr lang="en-US" dirty="0" smtClean="0"/>
              <a:t>Establish </a:t>
            </a:r>
            <a:r>
              <a:rPr lang="en-US" dirty="0" err="1" smtClean="0"/>
              <a:t>protoDUNE</a:t>
            </a:r>
            <a:r>
              <a:rPr lang="en-US" dirty="0" smtClean="0"/>
              <a:t> organization and planning to validate DUNE engineering design</a:t>
            </a:r>
            <a:endParaRPr lang="en-US" dirty="0"/>
          </a:p>
          <a:p>
            <a:endParaRPr lang="en-US" dirty="0"/>
          </a:p>
        </p:txBody>
      </p:sp>
      <p:sp>
        <p:nvSpPr>
          <p:cNvPr id="4" name="Date Placeholder 3"/>
          <p:cNvSpPr>
            <a:spLocks noGrp="1"/>
          </p:cNvSpPr>
          <p:nvPr>
            <p:ph type="dt" sz="half" idx="10"/>
          </p:nvPr>
        </p:nvSpPr>
        <p:spPr/>
        <p:txBody>
          <a:bodyPr/>
          <a:lstStyle/>
          <a:p>
            <a:pPr>
              <a:defRPr/>
            </a:pPr>
            <a:r>
              <a:rPr lang="en-US" smtClean="0"/>
              <a:t>07/16/2018</a:t>
            </a:r>
            <a:endParaRPr lang="en-US" dirty="0"/>
          </a:p>
        </p:txBody>
      </p:sp>
      <p:sp>
        <p:nvSpPr>
          <p:cNvPr id="5" name="Footer Placeholder 4"/>
          <p:cNvSpPr>
            <a:spLocks noGrp="1"/>
          </p:cNvSpPr>
          <p:nvPr>
            <p:ph type="ftr" sz="quarter" idx="11"/>
          </p:nvPr>
        </p:nvSpPr>
        <p:spPr/>
        <p:txBody>
          <a:bodyPr/>
          <a:lstStyle/>
          <a:p>
            <a:pPr>
              <a:defRPr/>
            </a:pPr>
            <a:r>
              <a:rPr lang="en-US" smtClean="0"/>
              <a:t>David MacFarlane | LBNC Report to the PAC</a:t>
            </a:r>
            <a:endParaRPr lang="en-US" dirty="0"/>
          </a:p>
        </p:txBody>
      </p:sp>
      <p:sp>
        <p:nvSpPr>
          <p:cNvPr id="6" name="Slide Number Placeholder 5"/>
          <p:cNvSpPr>
            <a:spLocks noGrp="1"/>
          </p:cNvSpPr>
          <p:nvPr>
            <p:ph type="sldNum" sz="quarter" idx="12"/>
          </p:nvPr>
        </p:nvSpPr>
        <p:spPr/>
        <p:txBody>
          <a:bodyPr/>
          <a:lstStyle/>
          <a:p>
            <a:pPr>
              <a:defRPr/>
            </a:pPr>
            <a:fld id="{2252C86A-56CA-C846-AB85-01C4489D8FB7}" type="slidenum">
              <a:rPr lang="en-US" smtClean="0"/>
              <a:pPr>
                <a:defRPr/>
              </a:pPr>
              <a:t>20</a:t>
            </a:fld>
            <a:endParaRPr lang="en-US" dirty="0"/>
          </a:p>
        </p:txBody>
      </p:sp>
    </p:spTree>
    <p:extLst>
      <p:ext uri="{BB962C8B-B14F-4D97-AF65-F5344CB8AC3E}">
        <p14:creationId xmlns:p14="http://schemas.microsoft.com/office/powerpoint/2010/main" val="178663193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Overarching impressions from </a:t>
            </a:r>
            <a:r>
              <a:rPr lang="en-US" dirty="0" smtClean="0"/>
              <a:t>May</a:t>
            </a:r>
            <a:endParaRPr lang="en-US" dirty="0"/>
          </a:p>
        </p:txBody>
      </p:sp>
      <p:sp>
        <p:nvSpPr>
          <p:cNvPr id="3" name="Content Placeholder 2"/>
          <p:cNvSpPr>
            <a:spLocks noGrp="1"/>
          </p:cNvSpPr>
          <p:nvPr>
            <p:ph idx="1"/>
          </p:nvPr>
        </p:nvSpPr>
        <p:spPr>
          <a:xfrm>
            <a:off x="228600" y="914400"/>
            <a:ext cx="8672513" cy="5410200"/>
          </a:xfrm>
        </p:spPr>
        <p:txBody>
          <a:bodyPr/>
          <a:lstStyle/>
          <a:p>
            <a:r>
              <a:rPr lang="en-US" dirty="0"/>
              <a:t>Overall the LBNC is impressed by the progress being made by the DUNE </a:t>
            </a:r>
            <a:r>
              <a:rPr lang="en-US" dirty="0" smtClean="0"/>
              <a:t>Collaboration</a:t>
            </a:r>
          </a:p>
          <a:p>
            <a:pPr lvl="1"/>
            <a:r>
              <a:rPr lang="en-US" dirty="0"/>
              <a:t>M</a:t>
            </a:r>
            <a:r>
              <a:rPr lang="en-US" dirty="0" smtClean="0"/>
              <a:t>ounting </a:t>
            </a:r>
            <a:r>
              <a:rPr lang="en-US" dirty="0"/>
              <a:t>an ambitious project to construct </a:t>
            </a:r>
            <a:r>
              <a:rPr lang="en-US" dirty="0" err="1"/>
              <a:t>protoDUNE</a:t>
            </a:r>
            <a:r>
              <a:rPr lang="en-US" dirty="0"/>
              <a:t>-SP and (soon to come) </a:t>
            </a:r>
            <a:r>
              <a:rPr lang="en-US" dirty="0" err="1" smtClean="0"/>
              <a:t>protoDUNE</a:t>
            </a:r>
            <a:r>
              <a:rPr lang="en-US" dirty="0" smtClean="0"/>
              <a:t>-DP</a:t>
            </a:r>
          </a:p>
          <a:p>
            <a:pPr lvl="2"/>
            <a:r>
              <a:rPr lang="en-US" dirty="0"/>
              <a:t>R</a:t>
            </a:r>
            <a:r>
              <a:rPr lang="en-US" dirty="0" smtClean="0"/>
              <a:t>epresent </a:t>
            </a:r>
            <a:r>
              <a:rPr lang="en-US" dirty="0"/>
              <a:t>critical engineering tests at 1/25</a:t>
            </a:r>
            <a:r>
              <a:rPr lang="en-US" baseline="30000" dirty="0"/>
              <a:t>th</a:t>
            </a:r>
            <a:r>
              <a:rPr lang="en-US" dirty="0"/>
              <a:t> scale of the designs for DUNE far detectors, as well as invaluable opportunities to calibrate the response of the far detector TPCs with particle beams. </a:t>
            </a:r>
            <a:endParaRPr lang="en-US" dirty="0" smtClean="0"/>
          </a:p>
          <a:p>
            <a:pPr lvl="2"/>
            <a:r>
              <a:rPr lang="en-US" dirty="0" smtClean="0"/>
              <a:t>CERN </a:t>
            </a:r>
            <a:r>
              <a:rPr lang="en-US" dirty="0"/>
              <a:t>has continued to provide enormous support for these projects, particularly the cryostat technology development and the cryogenics systems for these devices, and the larger development of the Neutrino platform. </a:t>
            </a:r>
            <a:endParaRPr lang="en-US" dirty="0" smtClean="0"/>
          </a:p>
          <a:p>
            <a:pPr lvl="1"/>
            <a:r>
              <a:rPr lang="en-US" dirty="0" smtClean="0"/>
              <a:t>Assembling </a:t>
            </a:r>
            <a:r>
              <a:rPr lang="en-US" dirty="0"/>
              <a:t>an ambitious Technical Proposal for the DUNE far detectors, as the first major deliverable from the recently formed detector consortia.</a:t>
            </a:r>
            <a:r>
              <a:rPr lang="en-US" dirty="0" smtClean="0"/>
              <a:t> </a:t>
            </a:r>
            <a:endParaRPr lang="en-US" dirty="0" smtClean="0"/>
          </a:p>
        </p:txBody>
      </p:sp>
      <p:sp>
        <p:nvSpPr>
          <p:cNvPr id="4" name="Date Placeholder 3"/>
          <p:cNvSpPr>
            <a:spLocks noGrp="1"/>
          </p:cNvSpPr>
          <p:nvPr>
            <p:ph type="dt" sz="half" idx="10"/>
          </p:nvPr>
        </p:nvSpPr>
        <p:spPr/>
        <p:txBody>
          <a:bodyPr/>
          <a:lstStyle/>
          <a:p>
            <a:r>
              <a:rPr lang="en-US" smtClean="0"/>
              <a:t>07/16/2018</a:t>
            </a:r>
            <a:endParaRPr lang="en-US" dirty="0"/>
          </a:p>
        </p:txBody>
      </p:sp>
      <p:sp>
        <p:nvSpPr>
          <p:cNvPr id="5" name="Footer Placeholder 4"/>
          <p:cNvSpPr>
            <a:spLocks noGrp="1"/>
          </p:cNvSpPr>
          <p:nvPr>
            <p:ph type="ftr" sz="quarter" idx="11"/>
          </p:nvPr>
        </p:nvSpPr>
        <p:spPr/>
        <p:txBody>
          <a:bodyPr/>
          <a:lstStyle/>
          <a:p>
            <a:r>
              <a:rPr lang="en-US" smtClean="0"/>
              <a:t>David MacFarlane | LBNC Report to the PAC</a:t>
            </a:r>
            <a:endParaRPr lang="en-US" dirty="0"/>
          </a:p>
        </p:txBody>
      </p:sp>
      <p:sp>
        <p:nvSpPr>
          <p:cNvPr id="6" name="Slide Number Placeholder 5"/>
          <p:cNvSpPr>
            <a:spLocks noGrp="1"/>
          </p:cNvSpPr>
          <p:nvPr>
            <p:ph type="sldNum" sz="quarter" idx="12"/>
          </p:nvPr>
        </p:nvSpPr>
        <p:spPr/>
        <p:txBody>
          <a:bodyPr/>
          <a:lstStyle/>
          <a:p>
            <a:fld id="{2252C86A-56CA-C846-AB85-01C4489D8FB7}" type="slidenum">
              <a:rPr lang="en-US" smtClean="0"/>
              <a:pPr/>
              <a:t>21</a:t>
            </a:fld>
            <a:endParaRPr lang="en-US" dirty="0"/>
          </a:p>
        </p:txBody>
      </p:sp>
    </p:spTree>
    <p:extLst>
      <p:ext uri="{BB962C8B-B14F-4D97-AF65-F5344CB8AC3E}">
        <p14:creationId xmlns:p14="http://schemas.microsoft.com/office/powerpoint/2010/main" val="192111032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a:t>
            </a:r>
            <a:r>
              <a:rPr lang="en-US" dirty="0" smtClean="0"/>
              <a:t>verarching </a:t>
            </a:r>
            <a:r>
              <a:rPr lang="en-US" dirty="0"/>
              <a:t>issues and recommendations for the next step of preparing a full Technical Design Report</a:t>
            </a:r>
            <a:endParaRPr lang="en-US" dirty="0"/>
          </a:p>
        </p:txBody>
      </p:sp>
      <p:sp>
        <p:nvSpPr>
          <p:cNvPr id="3" name="Content Placeholder 2"/>
          <p:cNvSpPr>
            <a:spLocks noGrp="1"/>
          </p:cNvSpPr>
          <p:nvPr>
            <p:ph idx="1"/>
          </p:nvPr>
        </p:nvSpPr>
        <p:spPr>
          <a:xfrm>
            <a:off x="228600" y="914400"/>
            <a:ext cx="8672513" cy="4987867"/>
          </a:xfrm>
        </p:spPr>
        <p:txBody>
          <a:bodyPr/>
          <a:lstStyle/>
          <a:p>
            <a:pPr lvl="0"/>
            <a:r>
              <a:rPr lang="en-US" dirty="0">
                <a:solidFill>
                  <a:srgbClr val="FF0000"/>
                </a:solidFill>
              </a:rPr>
              <a:t>Unclear mechanisms for identifying, studying and resolving cross-cutting topics that transcend individual consortia</a:t>
            </a:r>
            <a:r>
              <a:rPr lang="en-US" dirty="0"/>
              <a:t>, or which lie at the interface between hardware design and physics requirements;</a:t>
            </a:r>
          </a:p>
          <a:p>
            <a:pPr lvl="0"/>
            <a:r>
              <a:rPr lang="en-US" dirty="0" smtClean="0">
                <a:solidFill>
                  <a:srgbClr val="FF0000"/>
                </a:solidFill>
              </a:rPr>
              <a:t>Concern about the strength of the central integration and technical coordination team </a:t>
            </a:r>
            <a:r>
              <a:rPr lang="en-US" dirty="0" smtClean="0"/>
              <a:t>and its ability to develop and implement standards across a relatively new collaboration with diverse international experience and little in the way of established standards;</a:t>
            </a:r>
          </a:p>
          <a:p>
            <a:pPr lvl="0"/>
            <a:r>
              <a:rPr lang="en-US" dirty="0" smtClean="0">
                <a:solidFill>
                  <a:srgbClr val="FF0000"/>
                </a:solidFill>
              </a:rPr>
              <a:t>The lack of a comprehensive  and well-documented connection between physics requirements and their connection to technical system requirements</a:t>
            </a:r>
            <a:r>
              <a:rPr lang="en-US" dirty="0" smtClean="0"/>
              <a:t>, an obvious example of an area requiring strong coordination between detector and physics teams; and</a:t>
            </a:r>
          </a:p>
          <a:p>
            <a:endParaRPr lang="en-US" dirty="0"/>
          </a:p>
        </p:txBody>
      </p:sp>
      <p:sp>
        <p:nvSpPr>
          <p:cNvPr id="4" name="Date Placeholder 3"/>
          <p:cNvSpPr>
            <a:spLocks noGrp="1"/>
          </p:cNvSpPr>
          <p:nvPr>
            <p:ph type="dt" sz="half" idx="10"/>
          </p:nvPr>
        </p:nvSpPr>
        <p:spPr/>
        <p:txBody>
          <a:bodyPr/>
          <a:lstStyle/>
          <a:p>
            <a:pPr>
              <a:defRPr/>
            </a:pPr>
            <a:r>
              <a:rPr lang="en-US" smtClean="0"/>
              <a:t>07/16/2018</a:t>
            </a:r>
            <a:endParaRPr lang="en-US" dirty="0"/>
          </a:p>
        </p:txBody>
      </p:sp>
      <p:sp>
        <p:nvSpPr>
          <p:cNvPr id="5" name="Footer Placeholder 4"/>
          <p:cNvSpPr>
            <a:spLocks noGrp="1"/>
          </p:cNvSpPr>
          <p:nvPr>
            <p:ph type="ftr" sz="quarter" idx="11"/>
          </p:nvPr>
        </p:nvSpPr>
        <p:spPr/>
        <p:txBody>
          <a:bodyPr/>
          <a:lstStyle/>
          <a:p>
            <a:pPr>
              <a:defRPr/>
            </a:pPr>
            <a:r>
              <a:rPr lang="en-US" smtClean="0"/>
              <a:t>David MacFarlane | LBNC Report to the PAC</a:t>
            </a:r>
            <a:endParaRPr lang="en-US" dirty="0"/>
          </a:p>
        </p:txBody>
      </p:sp>
      <p:sp>
        <p:nvSpPr>
          <p:cNvPr id="6" name="Slide Number Placeholder 5"/>
          <p:cNvSpPr>
            <a:spLocks noGrp="1"/>
          </p:cNvSpPr>
          <p:nvPr>
            <p:ph type="sldNum" sz="quarter" idx="12"/>
          </p:nvPr>
        </p:nvSpPr>
        <p:spPr/>
        <p:txBody>
          <a:bodyPr/>
          <a:lstStyle/>
          <a:p>
            <a:pPr>
              <a:defRPr/>
            </a:pPr>
            <a:fld id="{2252C86A-56CA-C846-AB85-01C4489D8FB7}" type="slidenum">
              <a:rPr lang="en-US" smtClean="0"/>
              <a:pPr>
                <a:defRPr/>
              </a:pPr>
              <a:t>22</a:t>
            </a:fld>
            <a:endParaRPr lang="en-US" dirty="0"/>
          </a:p>
        </p:txBody>
      </p:sp>
    </p:spTree>
    <p:extLst>
      <p:ext uri="{BB962C8B-B14F-4D97-AF65-F5344CB8AC3E}">
        <p14:creationId xmlns:p14="http://schemas.microsoft.com/office/powerpoint/2010/main" val="133925253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a:t>
            </a:r>
            <a:r>
              <a:rPr lang="en-US" dirty="0" smtClean="0"/>
              <a:t>verarching </a:t>
            </a:r>
            <a:r>
              <a:rPr lang="en-US" dirty="0"/>
              <a:t>issues and recommendations for the next step of preparing a full Technical Design Report</a:t>
            </a:r>
            <a:endParaRPr lang="en-US" dirty="0"/>
          </a:p>
        </p:txBody>
      </p:sp>
      <p:sp>
        <p:nvSpPr>
          <p:cNvPr id="3" name="Content Placeholder 2"/>
          <p:cNvSpPr>
            <a:spLocks noGrp="1"/>
          </p:cNvSpPr>
          <p:nvPr>
            <p:ph idx="1"/>
          </p:nvPr>
        </p:nvSpPr>
        <p:spPr/>
        <p:txBody>
          <a:bodyPr/>
          <a:lstStyle/>
          <a:p>
            <a:pPr lvl="0"/>
            <a:r>
              <a:rPr lang="en-US" dirty="0" smtClean="0">
                <a:solidFill>
                  <a:srgbClr val="FF0000"/>
                </a:solidFill>
              </a:rPr>
              <a:t>Concern </a:t>
            </a:r>
            <a:r>
              <a:rPr lang="en-US" dirty="0">
                <a:solidFill>
                  <a:srgbClr val="FF0000"/>
                </a:solidFill>
              </a:rPr>
              <a:t>that obtaining maximal benefit from the </a:t>
            </a:r>
            <a:r>
              <a:rPr lang="en-US" dirty="0" err="1">
                <a:solidFill>
                  <a:srgbClr val="FF0000"/>
                </a:solidFill>
              </a:rPr>
              <a:t>protoDUNE</a:t>
            </a:r>
            <a:r>
              <a:rPr lang="en-US" dirty="0">
                <a:solidFill>
                  <a:srgbClr val="FF0000"/>
                </a:solidFill>
              </a:rPr>
              <a:t> </a:t>
            </a:r>
            <a:r>
              <a:rPr lang="en-US" dirty="0"/>
              <a:t>exercise requires a clear and tight focus on planning for and obtaining key engineering and scientific validation of the designs, while operating in what is essentially a full time commissioning mode, where operational conditions may be constantly changing without the benefit of significant prior experience.  </a:t>
            </a:r>
          </a:p>
          <a:p>
            <a:endParaRPr lang="en-US" dirty="0"/>
          </a:p>
        </p:txBody>
      </p:sp>
      <p:sp>
        <p:nvSpPr>
          <p:cNvPr id="4" name="Date Placeholder 3"/>
          <p:cNvSpPr>
            <a:spLocks noGrp="1"/>
          </p:cNvSpPr>
          <p:nvPr>
            <p:ph type="dt" sz="half" idx="10"/>
          </p:nvPr>
        </p:nvSpPr>
        <p:spPr/>
        <p:txBody>
          <a:bodyPr/>
          <a:lstStyle/>
          <a:p>
            <a:pPr>
              <a:defRPr/>
            </a:pPr>
            <a:r>
              <a:rPr lang="en-US" smtClean="0"/>
              <a:t>07/16/2018</a:t>
            </a:r>
            <a:endParaRPr lang="en-US" dirty="0"/>
          </a:p>
        </p:txBody>
      </p:sp>
      <p:sp>
        <p:nvSpPr>
          <p:cNvPr id="5" name="Footer Placeholder 4"/>
          <p:cNvSpPr>
            <a:spLocks noGrp="1"/>
          </p:cNvSpPr>
          <p:nvPr>
            <p:ph type="ftr" sz="quarter" idx="11"/>
          </p:nvPr>
        </p:nvSpPr>
        <p:spPr/>
        <p:txBody>
          <a:bodyPr/>
          <a:lstStyle/>
          <a:p>
            <a:pPr>
              <a:defRPr/>
            </a:pPr>
            <a:r>
              <a:rPr lang="en-US" smtClean="0"/>
              <a:t>David MacFarlane | LBNC Report to the PAC</a:t>
            </a:r>
            <a:endParaRPr lang="en-US" dirty="0"/>
          </a:p>
        </p:txBody>
      </p:sp>
      <p:sp>
        <p:nvSpPr>
          <p:cNvPr id="6" name="Slide Number Placeholder 5"/>
          <p:cNvSpPr>
            <a:spLocks noGrp="1"/>
          </p:cNvSpPr>
          <p:nvPr>
            <p:ph type="sldNum" sz="quarter" idx="12"/>
          </p:nvPr>
        </p:nvSpPr>
        <p:spPr/>
        <p:txBody>
          <a:bodyPr/>
          <a:lstStyle/>
          <a:p>
            <a:pPr>
              <a:defRPr/>
            </a:pPr>
            <a:fld id="{2252C86A-56CA-C846-AB85-01C4489D8FB7}" type="slidenum">
              <a:rPr lang="en-US" smtClean="0"/>
              <a:pPr>
                <a:defRPr/>
              </a:pPr>
              <a:t>23</a:t>
            </a:fld>
            <a:endParaRPr lang="en-US" dirty="0"/>
          </a:p>
        </p:txBody>
      </p:sp>
    </p:spTree>
    <p:extLst>
      <p:ext uri="{BB962C8B-B14F-4D97-AF65-F5344CB8AC3E}">
        <p14:creationId xmlns:p14="http://schemas.microsoft.com/office/powerpoint/2010/main" val="165137494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Cross-cutting topics</a:t>
            </a:r>
            <a:endParaRPr lang="en-US" dirty="0"/>
          </a:p>
        </p:txBody>
      </p:sp>
      <p:sp>
        <p:nvSpPr>
          <p:cNvPr id="3" name="Content Placeholder 2"/>
          <p:cNvSpPr>
            <a:spLocks noGrp="1"/>
          </p:cNvSpPr>
          <p:nvPr>
            <p:ph idx="1"/>
          </p:nvPr>
        </p:nvSpPr>
        <p:spPr/>
        <p:txBody>
          <a:bodyPr/>
          <a:lstStyle/>
          <a:p>
            <a:pPr lvl="0"/>
            <a:r>
              <a:rPr lang="en-US" dirty="0"/>
              <a:t>The organizational connections between the physics activity and the data collection and processing coming imminently from </a:t>
            </a:r>
            <a:r>
              <a:rPr lang="en-US" dirty="0" err="1"/>
              <a:t>ProtoDUNE</a:t>
            </a:r>
            <a:r>
              <a:rPr lang="en-US" dirty="0"/>
              <a:t> should be stronger. The current separation of these activities does not appear to be optimal.</a:t>
            </a:r>
          </a:p>
          <a:p>
            <a:pPr lvl="0"/>
            <a:r>
              <a:rPr lang="en-US" dirty="0"/>
              <a:t>Tighter coupling between physics and software activity and the detector consortia would facilitate a broader understanding of the connections between key detector performance parameters and physics goals.</a:t>
            </a:r>
          </a:p>
          <a:p>
            <a:pPr lvl="0"/>
            <a:r>
              <a:rPr lang="en-US" dirty="0"/>
              <a:t>Mechanisms to review specification and/or significant design changes need to be developed, especially changes which may impact overall performance and physics capabilities. </a:t>
            </a:r>
            <a:r>
              <a:rPr lang="en-US" dirty="0" smtClean="0"/>
              <a:t>Changes </a:t>
            </a:r>
            <a:r>
              <a:rPr lang="en-US" dirty="0"/>
              <a:t>to the Photon Detector System may provide an early test case for this</a:t>
            </a:r>
            <a:r>
              <a:rPr lang="en-US" dirty="0" smtClean="0"/>
              <a:t>.</a:t>
            </a:r>
            <a:endParaRPr lang="en-US" dirty="0"/>
          </a:p>
        </p:txBody>
      </p:sp>
      <p:sp>
        <p:nvSpPr>
          <p:cNvPr id="4" name="Date Placeholder 3"/>
          <p:cNvSpPr>
            <a:spLocks noGrp="1"/>
          </p:cNvSpPr>
          <p:nvPr>
            <p:ph type="dt" sz="half" idx="10"/>
          </p:nvPr>
        </p:nvSpPr>
        <p:spPr/>
        <p:txBody>
          <a:bodyPr/>
          <a:lstStyle/>
          <a:p>
            <a:pPr>
              <a:defRPr/>
            </a:pPr>
            <a:r>
              <a:rPr lang="en-US" smtClean="0"/>
              <a:t>07/16/2018</a:t>
            </a:r>
            <a:endParaRPr lang="en-US" dirty="0"/>
          </a:p>
        </p:txBody>
      </p:sp>
      <p:sp>
        <p:nvSpPr>
          <p:cNvPr id="5" name="Footer Placeholder 4"/>
          <p:cNvSpPr>
            <a:spLocks noGrp="1"/>
          </p:cNvSpPr>
          <p:nvPr>
            <p:ph type="ftr" sz="quarter" idx="11"/>
          </p:nvPr>
        </p:nvSpPr>
        <p:spPr/>
        <p:txBody>
          <a:bodyPr/>
          <a:lstStyle/>
          <a:p>
            <a:pPr>
              <a:defRPr/>
            </a:pPr>
            <a:r>
              <a:rPr lang="en-US" smtClean="0"/>
              <a:t>David MacFarlane | LBNC Report to the PAC</a:t>
            </a:r>
            <a:endParaRPr lang="en-US" dirty="0"/>
          </a:p>
        </p:txBody>
      </p:sp>
      <p:sp>
        <p:nvSpPr>
          <p:cNvPr id="6" name="Slide Number Placeholder 5"/>
          <p:cNvSpPr>
            <a:spLocks noGrp="1"/>
          </p:cNvSpPr>
          <p:nvPr>
            <p:ph type="sldNum" sz="quarter" idx="12"/>
          </p:nvPr>
        </p:nvSpPr>
        <p:spPr/>
        <p:txBody>
          <a:bodyPr/>
          <a:lstStyle/>
          <a:p>
            <a:pPr>
              <a:defRPr/>
            </a:pPr>
            <a:fld id="{2252C86A-56CA-C846-AB85-01C4489D8FB7}" type="slidenum">
              <a:rPr lang="en-US" smtClean="0"/>
              <a:pPr>
                <a:defRPr/>
              </a:pPr>
              <a:t>24</a:t>
            </a:fld>
            <a:endParaRPr lang="en-US" dirty="0"/>
          </a:p>
        </p:txBody>
      </p:sp>
    </p:spTree>
    <p:extLst>
      <p:ext uri="{BB962C8B-B14F-4D97-AF65-F5344CB8AC3E}">
        <p14:creationId xmlns:p14="http://schemas.microsoft.com/office/powerpoint/2010/main" val="313899287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Cross-cutting topics</a:t>
            </a:r>
            <a:endParaRPr lang="en-US" dirty="0"/>
          </a:p>
        </p:txBody>
      </p:sp>
      <p:sp>
        <p:nvSpPr>
          <p:cNvPr id="3" name="Content Placeholder 2"/>
          <p:cNvSpPr>
            <a:spLocks noGrp="1"/>
          </p:cNvSpPr>
          <p:nvPr>
            <p:ph idx="1"/>
          </p:nvPr>
        </p:nvSpPr>
        <p:spPr/>
        <p:txBody>
          <a:bodyPr/>
          <a:lstStyle/>
          <a:p>
            <a:pPr lvl="0"/>
            <a:r>
              <a:rPr lang="en-US" dirty="0" smtClean="0"/>
              <a:t>DUNE </a:t>
            </a:r>
            <a:r>
              <a:rPr lang="en-US" dirty="0"/>
              <a:t>management is encouraged to develop further the organization of cross-cutting horizontal activities such as performance, software, computing, calibration, alignment, eventual data quality monitoring and so on, bringing together expertise from across the consortia and collaboration. Linkages are not as developed as they need to be, and a different organization may facilitate this</a:t>
            </a:r>
            <a:r>
              <a:rPr lang="en-US" dirty="0" smtClean="0"/>
              <a:t>.</a:t>
            </a:r>
          </a:p>
          <a:p>
            <a:pPr lvl="0"/>
            <a:r>
              <a:rPr lang="en-US" dirty="0" smtClean="0"/>
              <a:t>Examples:</a:t>
            </a:r>
          </a:p>
          <a:p>
            <a:pPr lvl="1"/>
            <a:r>
              <a:rPr lang="en-US" dirty="0"/>
              <a:t>L</a:t>
            </a:r>
            <a:r>
              <a:rPr lang="en-US" dirty="0" smtClean="0"/>
              <a:t>ight </a:t>
            </a:r>
            <a:r>
              <a:rPr lang="en-US" dirty="0"/>
              <a:t>collection system design and supernova physics </a:t>
            </a:r>
            <a:r>
              <a:rPr lang="en-US" dirty="0" smtClean="0"/>
              <a:t>impact</a:t>
            </a:r>
          </a:p>
          <a:p>
            <a:pPr lvl="1"/>
            <a:r>
              <a:rPr lang="en-US" dirty="0"/>
              <a:t>TPC calibration systems and feasibility of </a:t>
            </a:r>
            <a:r>
              <a:rPr lang="en-US" dirty="0" smtClean="0"/>
              <a:t>implementation: </a:t>
            </a:r>
            <a:r>
              <a:rPr lang="en-US" dirty="0"/>
              <a:t>perhaps the most difficult of the cross cutting topics the Collaboration must face</a:t>
            </a:r>
            <a:endParaRPr lang="en-US" dirty="0"/>
          </a:p>
          <a:p>
            <a:endParaRPr lang="en-US" dirty="0"/>
          </a:p>
        </p:txBody>
      </p:sp>
      <p:sp>
        <p:nvSpPr>
          <p:cNvPr id="4" name="Date Placeholder 3"/>
          <p:cNvSpPr>
            <a:spLocks noGrp="1"/>
          </p:cNvSpPr>
          <p:nvPr>
            <p:ph type="dt" sz="half" idx="10"/>
          </p:nvPr>
        </p:nvSpPr>
        <p:spPr/>
        <p:txBody>
          <a:bodyPr/>
          <a:lstStyle/>
          <a:p>
            <a:pPr>
              <a:defRPr/>
            </a:pPr>
            <a:r>
              <a:rPr lang="en-US" smtClean="0"/>
              <a:t>07/16/2018</a:t>
            </a:r>
            <a:endParaRPr lang="en-US" dirty="0"/>
          </a:p>
        </p:txBody>
      </p:sp>
      <p:sp>
        <p:nvSpPr>
          <p:cNvPr id="5" name="Footer Placeholder 4"/>
          <p:cNvSpPr>
            <a:spLocks noGrp="1"/>
          </p:cNvSpPr>
          <p:nvPr>
            <p:ph type="ftr" sz="quarter" idx="11"/>
          </p:nvPr>
        </p:nvSpPr>
        <p:spPr/>
        <p:txBody>
          <a:bodyPr/>
          <a:lstStyle/>
          <a:p>
            <a:pPr>
              <a:defRPr/>
            </a:pPr>
            <a:r>
              <a:rPr lang="en-US" smtClean="0"/>
              <a:t>David MacFarlane | LBNC Report to the PAC</a:t>
            </a:r>
            <a:endParaRPr lang="en-US" dirty="0"/>
          </a:p>
        </p:txBody>
      </p:sp>
      <p:sp>
        <p:nvSpPr>
          <p:cNvPr id="6" name="Slide Number Placeholder 5"/>
          <p:cNvSpPr>
            <a:spLocks noGrp="1"/>
          </p:cNvSpPr>
          <p:nvPr>
            <p:ph type="sldNum" sz="quarter" idx="12"/>
          </p:nvPr>
        </p:nvSpPr>
        <p:spPr/>
        <p:txBody>
          <a:bodyPr/>
          <a:lstStyle/>
          <a:p>
            <a:pPr>
              <a:defRPr/>
            </a:pPr>
            <a:fld id="{2252C86A-56CA-C846-AB85-01C4489D8FB7}" type="slidenum">
              <a:rPr lang="en-US" smtClean="0"/>
              <a:pPr>
                <a:defRPr/>
              </a:pPr>
              <a:t>25</a:t>
            </a:fld>
            <a:endParaRPr lang="en-US" dirty="0"/>
          </a:p>
        </p:txBody>
      </p:sp>
    </p:spTree>
    <p:extLst>
      <p:ext uri="{BB962C8B-B14F-4D97-AF65-F5344CB8AC3E}">
        <p14:creationId xmlns:p14="http://schemas.microsoft.com/office/powerpoint/2010/main" val="168459847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Technical Coordination</a:t>
            </a:r>
            <a:endParaRPr lang="en-US" dirty="0"/>
          </a:p>
        </p:txBody>
      </p:sp>
      <p:sp>
        <p:nvSpPr>
          <p:cNvPr id="3" name="Content Placeholder 2"/>
          <p:cNvSpPr>
            <a:spLocks noGrp="1"/>
          </p:cNvSpPr>
          <p:nvPr>
            <p:ph idx="1"/>
          </p:nvPr>
        </p:nvSpPr>
        <p:spPr/>
        <p:txBody>
          <a:bodyPr/>
          <a:lstStyle/>
          <a:p>
            <a:r>
              <a:rPr lang="en-US" dirty="0"/>
              <a:t>DUNE technical coordination is responsible for project engineering, installation planning and execution, operation of the far detector integration test facility, and common infrastructure. </a:t>
            </a:r>
            <a:endParaRPr lang="en-US" dirty="0" smtClean="0"/>
          </a:p>
          <a:p>
            <a:r>
              <a:rPr lang="en-US" dirty="0" smtClean="0"/>
              <a:t>Post </a:t>
            </a:r>
            <a:r>
              <a:rPr lang="en-US" dirty="0"/>
              <a:t>TDR, the organization includes project support, integration, infrastructure, integration and test facility, and installation groups. </a:t>
            </a:r>
            <a:endParaRPr lang="en-US" dirty="0" smtClean="0"/>
          </a:p>
          <a:p>
            <a:r>
              <a:rPr lang="en-US" dirty="0" smtClean="0"/>
              <a:t>Overall </a:t>
            </a:r>
            <a:r>
              <a:rPr lang="en-US" dirty="0"/>
              <a:t>the LBNC is concerned that the path to resourcing and filling out the technical coordination team is lengthy and uncertain. </a:t>
            </a:r>
            <a:endParaRPr lang="en-US" dirty="0" smtClean="0"/>
          </a:p>
          <a:p>
            <a:pPr lvl="1"/>
            <a:r>
              <a:rPr lang="en-US" dirty="0" smtClean="0"/>
              <a:t>We </a:t>
            </a:r>
            <a:r>
              <a:rPr lang="en-US" dirty="0"/>
              <a:t>note that the bulk of the organization will not be in place until after the TDR and it is not clear to us that the team is sized appropriately, e.g. on the basis of benchmarking from other large-scale international detector projects. </a:t>
            </a:r>
            <a:endParaRPr lang="en-US" dirty="0"/>
          </a:p>
        </p:txBody>
      </p:sp>
      <p:sp>
        <p:nvSpPr>
          <p:cNvPr id="4" name="Date Placeholder 3"/>
          <p:cNvSpPr>
            <a:spLocks noGrp="1"/>
          </p:cNvSpPr>
          <p:nvPr>
            <p:ph type="dt" sz="half" idx="10"/>
          </p:nvPr>
        </p:nvSpPr>
        <p:spPr/>
        <p:txBody>
          <a:bodyPr/>
          <a:lstStyle/>
          <a:p>
            <a:pPr>
              <a:defRPr/>
            </a:pPr>
            <a:r>
              <a:rPr lang="en-US" smtClean="0"/>
              <a:t>07/16/2018</a:t>
            </a:r>
            <a:endParaRPr lang="en-US" dirty="0"/>
          </a:p>
        </p:txBody>
      </p:sp>
      <p:sp>
        <p:nvSpPr>
          <p:cNvPr id="5" name="Footer Placeholder 4"/>
          <p:cNvSpPr>
            <a:spLocks noGrp="1"/>
          </p:cNvSpPr>
          <p:nvPr>
            <p:ph type="ftr" sz="quarter" idx="11"/>
          </p:nvPr>
        </p:nvSpPr>
        <p:spPr/>
        <p:txBody>
          <a:bodyPr/>
          <a:lstStyle/>
          <a:p>
            <a:pPr>
              <a:defRPr/>
            </a:pPr>
            <a:r>
              <a:rPr lang="en-US" smtClean="0"/>
              <a:t>David MacFarlane | LBNC Report to the PAC</a:t>
            </a:r>
            <a:endParaRPr lang="en-US" dirty="0"/>
          </a:p>
        </p:txBody>
      </p:sp>
      <p:sp>
        <p:nvSpPr>
          <p:cNvPr id="6" name="Slide Number Placeholder 5"/>
          <p:cNvSpPr>
            <a:spLocks noGrp="1"/>
          </p:cNvSpPr>
          <p:nvPr>
            <p:ph type="sldNum" sz="quarter" idx="12"/>
          </p:nvPr>
        </p:nvSpPr>
        <p:spPr/>
        <p:txBody>
          <a:bodyPr/>
          <a:lstStyle/>
          <a:p>
            <a:pPr>
              <a:defRPr/>
            </a:pPr>
            <a:fld id="{2252C86A-56CA-C846-AB85-01C4489D8FB7}" type="slidenum">
              <a:rPr lang="en-US" smtClean="0"/>
              <a:pPr>
                <a:defRPr/>
              </a:pPr>
              <a:t>26</a:t>
            </a:fld>
            <a:endParaRPr lang="en-US" dirty="0"/>
          </a:p>
        </p:txBody>
      </p:sp>
    </p:spTree>
    <p:extLst>
      <p:ext uri="{BB962C8B-B14F-4D97-AF65-F5344CB8AC3E}">
        <p14:creationId xmlns:p14="http://schemas.microsoft.com/office/powerpoint/2010/main" val="329978359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Technical Coordination</a:t>
            </a:r>
            <a:endParaRPr lang="en-US" dirty="0"/>
          </a:p>
        </p:txBody>
      </p:sp>
      <p:sp>
        <p:nvSpPr>
          <p:cNvPr id="3" name="Content Placeholder 2"/>
          <p:cNvSpPr>
            <a:spLocks noGrp="1"/>
          </p:cNvSpPr>
          <p:nvPr>
            <p:ph idx="1"/>
          </p:nvPr>
        </p:nvSpPr>
        <p:spPr/>
        <p:txBody>
          <a:bodyPr/>
          <a:lstStyle/>
          <a:p>
            <a:pPr lvl="1"/>
            <a:r>
              <a:rPr lang="en-US" dirty="0" smtClean="0"/>
              <a:t>The </a:t>
            </a:r>
            <a:r>
              <a:rPr lang="en-US" dirty="0"/>
              <a:t>plan is for the Technical Coordination team to be resourced from a combination of host lab and common collaboration resources. </a:t>
            </a:r>
            <a:endParaRPr lang="en-US" dirty="0" smtClean="0"/>
          </a:p>
          <a:p>
            <a:pPr lvl="1"/>
            <a:r>
              <a:rPr lang="en-US" dirty="0" smtClean="0"/>
              <a:t>The </a:t>
            </a:r>
            <a:r>
              <a:rPr lang="en-US" dirty="0"/>
              <a:t>common collaboration resource component may take some time to realize. </a:t>
            </a:r>
            <a:endParaRPr lang="en-US" dirty="0" smtClean="0"/>
          </a:p>
          <a:p>
            <a:pPr lvl="1"/>
            <a:r>
              <a:rPr lang="en-US" dirty="0" smtClean="0">
                <a:solidFill>
                  <a:srgbClr val="FF0000"/>
                </a:solidFill>
              </a:rPr>
              <a:t>We </a:t>
            </a:r>
            <a:r>
              <a:rPr lang="en-US" dirty="0">
                <a:solidFill>
                  <a:srgbClr val="FF0000"/>
                </a:solidFill>
              </a:rPr>
              <a:t>expect that a strong technical coordination team will be needed during the preparation of the TDR itself. </a:t>
            </a:r>
            <a:endParaRPr lang="en-US" dirty="0" smtClean="0">
              <a:solidFill>
                <a:srgbClr val="FF0000"/>
              </a:solidFill>
            </a:endParaRPr>
          </a:p>
          <a:p>
            <a:pPr lvl="1"/>
            <a:endParaRPr lang="en-US" dirty="0">
              <a:solidFill>
                <a:srgbClr val="FF0000"/>
              </a:solidFill>
            </a:endParaRPr>
          </a:p>
          <a:p>
            <a:r>
              <a:rPr lang="en-US" dirty="0" smtClean="0"/>
              <a:t>DOE has now invited a proposal from DUNE/</a:t>
            </a:r>
            <a:r>
              <a:rPr lang="en-US" dirty="0" err="1" smtClean="0"/>
              <a:t>Fermilab</a:t>
            </a:r>
            <a:r>
              <a:rPr lang="en-US" dirty="0" smtClean="0"/>
              <a:t> to grow a technical coordination team near-term</a:t>
            </a:r>
            <a:endParaRPr lang="en-US" dirty="0">
              <a:solidFill>
                <a:schemeClr val="tx2"/>
              </a:solidFill>
            </a:endParaRPr>
          </a:p>
        </p:txBody>
      </p:sp>
      <p:sp>
        <p:nvSpPr>
          <p:cNvPr id="4" name="Date Placeholder 3"/>
          <p:cNvSpPr>
            <a:spLocks noGrp="1"/>
          </p:cNvSpPr>
          <p:nvPr>
            <p:ph type="dt" sz="half" idx="10"/>
          </p:nvPr>
        </p:nvSpPr>
        <p:spPr/>
        <p:txBody>
          <a:bodyPr/>
          <a:lstStyle/>
          <a:p>
            <a:pPr>
              <a:defRPr/>
            </a:pPr>
            <a:r>
              <a:rPr lang="en-US" smtClean="0"/>
              <a:t>07/16/2018</a:t>
            </a:r>
            <a:endParaRPr lang="en-US" dirty="0"/>
          </a:p>
        </p:txBody>
      </p:sp>
      <p:sp>
        <p:nvSpPr>
          <p:cNvPr id="5" name="Footer Placeholder 4"/>
          <p:cNvSpPr>
            <a:spLocks noGrp="1"/>
          </p:cNvSpPr>
          <p:nvPr>
            <p:ph type="ftr" sz="quarter" idx="11"/>
          </p:nvPr>
        </p:nvSpPr>
        <p:spPr/>
        <p:txBody>
          <a:bodyPr/>
          <a:lstStyle/>
          <a:p>
            <a:pPr>
              <a:defRPr/>
            </a:pPr>
            <a:r>
              <a:rPr lang="en-US" smtClean="0"/>
              <a:t>David MacFarlane | LBNC Report to the PAC</a:t>
            </a:r>
            <a:endParaRPr lang="en-US" dirty="0"/>
          </a:p>
        </p:txBody>
      </p:sp>
      <p:sp>
        <p:nvSpPr>
          <p:cNvPr id="6" name="Slide Number Placeholder 5"/>
          <p:cNvSpPr>
            <a:spLocks noGrp="1"/>
          </p:cNvSpPr>
          <p:nvPr>
            <p:ph type="sldNum" sz="quarter" idx="12"/>
          </p:nvPr>
        </p:nvSpPr>
        <p:spPr/>
        <p:txBody>
          <a:bodyPr/>
          <a:lstStyle/>
          <a:p>
            <a:pPr>
              <a:defRPr/>
            </a:pPr>
            <a:fld id="{2252C86A-56CA-C846-AB85-01C4489D8FB7}" type="slidenum">
              <a:rPr lang="en-US" smtClean="0"/>
              <a:pPr>
                <a:defRPr/>
              </a:pPr>
              <a:t>27</a:t>
            </a:fld>
            <a:endParaRPr lang="en-US" dirty="0"/>
          </a:p>
        </p:txBody>
      </p:sp>
    </p:spTree>
    <p:extLst>
      <p:ext uri="{BB962C8B-B14F-4D97-AF65-F5344CB8AC3E}">
        <p14:creationId xmlns:p14="http://schemas.microsoft.com/office/powerpoint/2010/main" val="178809916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Connecting physics and technical requirements</a:t>
            </a:r>
            <a:endParaRPr lang="en-US" dirty="0"/>
          </a:p>
        </p:txBody>
      </p:sp>
      <p:sp>
        <p:nvSpPr>
          <p:cNvPr id="3" name="Content Placeholder 2"/>
          <p:cNvSpPr>
            <a:spLocks noGrp="1"/>
          </p:cNvSpPr>
          <p:nvPr>
            <p:ph idx="1"/>
          </p:nvPr>
        </p:nvSpPr>
        <p:spPr/>
        <p:txBody>
          <a:bodyPr/>
          <a:lstStyle/>
          <a:p>
            <a:r>
              <a:rPr lang="en-US" dirty="0" smtClean="0"/>
              <a:t>LBNC strongly encourages </a:t>
            </a:r>
            <a:r>
              <a:rPr lang="en-US" dirty="0"/>
              <a:t>the Collaboration to develop a clear connection between the physics goals of the experiment and the technical design requirements. </a:t>
            </a:r>
            <a:endParaRPr lang="en-US" dirty="0" smtClean="0"/>
          </a:p>
          <a:p>
            <a:pPr lvl="1"/>
            <a:r>
              <a:rPr lang="en-US" dirty="0" smtClean="0"/>
              <a:t>Many </a:t>
            </a:r>
            <a:r>
              <a:rPr lang="en-US" dirty="0"/>
              <a:t>of the plenary speakers who summarized the technical systems described in the TP could not provide a crisply articulated argument about physics drivers and were generally unable to identify such drivers during questioning. </a:t>
            </a:r>
            <a:endParaRPr lang="en-US" dirty="0" smtClean="0"/>
          </a:p>
          <a:p>
            <a:pPr lvl="1"/>
            <a:r>
              <a:rPr lang="en-US" dirty="0" smtClean="0"/>
              <a:t>The </a:t>
            </a:r>
            <a:r>
              <a:rPr lang="en-US" dirty="0"/>
              <a:t>Collaboration </a:t>
            </a:r>
            <a:r>
              <a:rPr lang="en-US" dirty="0" smtClean="0"/>
              <a:t>should </a:t>
            </a:r>
            <a:r>
              <a:rPr lang="en-US" dirty="0"/>
              <a:t>maintain a single, centralized, official set of requirements, whose content is owned by the EB. </a:t>
            </a:r>
            <a:r>
              <a:rPr lang="en-US" dirty="0" smtClean="0"/>
              <a:t>This content should be </a:t>
            </a:r>
            <a:r>
              <a:rPr lang="en-US" dirty="0"/>
              <a:t>augmented with </a:t>
            </a:r>
            <a:r>
              <a:rPr lang="en-US" dirty="0" smtClean="0"/>
              <a:t>the </a:t>
            </a:r>
            <a:r>
              <a:rPr lang="en-US" dirty="0"/>
              <a:t>expected impact on the project of validation tests of the specific requirements using </a:t>
            </a:r>
            <a:r>
              <a:rPr lang="en-US" dirty="0" err="1"/>
              <a:t>ProtoDUNE</a:t>
            </a:r>
            <a:r>
              <a:rPr lang="en-US" dirty="0"/>
              <a:t> and </a:t>
            </a:r>
            <a:r>
              <a:rPr lang="en-US" dirty="0" smtClean="0"/>
              <a:t>a “Motivation/Consideration</a:t>
            </a:r>
            <a:r>
              <a:rPr lang="en-US" dirty="0"/>
              <a:t>” field </a:t>
            </a:r>
            <a:r>
              <a:rPr lang="en-US" dirty="0" smtClean="0"/>
              <a:t>should contain </a:t>
            </a:r>
            <a:r>
              <a:rPr lang="en-US" dirty="0"/>
              <a:t>summary arguments leading to the planned performance </a:t>
            </a:r>
            <a:r>
              <a:rPr lang="en-US" dirty="0" smtClean="0"/>
              <a:t>requirement (reference </a:t>
            </a:r>
            <a:r>
              <a:rPr lang="en-US" dirty="0"/>
              <a:t>to </a:t>
            </a:r>
            <a:r>
              <a:rPr lang="en-US" dirty="0" smtClean="0"/>
              <a:t>documentation). </a:t>
            </a:r>
            <a:endParaRPr lang="en-US" dirty="0"/>
          </a:p>
        </p:txBody>
      </p:sp>
      <p:sp>
        <p:nvSpPr>
          <p:cNvPr id="4" name="Date Placeholder 3"/>
          <p:cNvSpPr>
            <a:spLocks noGrp="1"/>
          </p:cNvSpPr>
          <p:nvPr>
            <p:ph type="dt" sz="half" idx="10"/>
          </p:nvPr>
        </p:nvSpPr>
        <p:spPr/>
        <p:txBody>
          <a:bodyPr/>
          <a:lstStyle/>
          <a:p>
            <a:pPr>
              <a:defRPr/>
            </a:pPr>
            <a:r>
              <a:rPr lang="en-US" smtClean="0"/>
              <a:t>07/16/2018</a:t>
            </a:r>
            <a:endParaRPr lang="en-US" dirty="0"/>
          </a:p>
        </p:txBody>
      </p:sp>
      <p:sp>
        <p:nvSpPr>
          <p:cNvPr id="5" name="Footer Placeholder 4"/>
          <p:cNvSpPr>
            <a:spLocks noGrp="1"/>
          </p:cNvSpPr>
          <p:nvPr>
            <p:ph type="ftr" sz="quarter" idx="11"/>
          </p:nvPr>
        </p:nvSpPr>
        <p:spPr/>
        <p:txBody>
          <a:bodyPr/>
          <a:lstStyle/>
          <a:p>
            <a:pPr>
              <a:defRPr/>
            </a:pPr>
            <a:r>
              <a:rPr lang="en-US" smtClean="0"/>
              <a:t>David MacFarlane | LBNC Report to the PAC</a:t>
            </a:r>
            <a:endParaRPr lang="en-US" dirty="0"/>
          </a:p>
        </p:txBody>
      </p:sp>
      <p:sp>
        <p:nvSpPr>
          <p:cNvPr id="6" name="Slide Number Placeholder 5"/>
          <p:cNvSpPr>
            <a:spLocks noGrp="1"/>
          </p:cNvSpPr>
          <p:nvPr>
            <p:ph type="sldNum" sz="quarter" idx="12"/>
          </p:nvPr>
        </p:nvSpPr>
        <p:spPr/>
        <p:txBody>
          <a:bodyPr/>
          <a:lstStyle/>
          <a:p>
            <a:pPr>
              <a:defRPr/>
            </a:pPr>
            <a:fld id="{2252C86A-56CA-C846-AB85-01C4489D8FB7}" type="slidenum">
              <a:rPr lang="en-US" smtClean="0"/>
              <a:pPr>
                <a:defRPr/>
              </a:pPr>
              <a:t>28</a:t>
            </a:fld>
            <a:endParaRPr lang="en-US" dirty="0"/>
          </a:p>
        </p:txBody>
      </p:sp>
    </p:spTree>
    <p:extLst>
      <p:ext uri="{BB962C8B-B14F-4D97-AF65-F5344CB8AC3E}">
        <p14:creationId xmlns:p14="http://schemas.microsoft.com/office/powerpoint/2010/main" val="216776939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Benchmark from Dave Schmitz’ talk</a:t>
            </a:r>
            <a:endParaRPr lang="en-US" dirty="0"/>
          </a:p>
        </p:txBody>
      </p:sp>
      <p:sp>
        <p:nvSpPr>
          <p:cNvPr id="4" name="Date Placeholder 3"/>
          <p:cNvSpPr>
            <a:spLocks noGrp="1"/>
          </p:cNvSpPr>
          <p:nvPr>
            <p:ph type="dt" sz="half" idx="10"/>
          </p:nvPr>
        </p:nvSpPr>
        <p:spPr/>
        <p:txBody>
          <a:bodyPr/>
          <a:lstStyle/>
          <a:p>
            <a:pPr>
              <a:defRPr/>
            </a:pPr>
            <a:r>
              <a:rPr lang="en-US" smtClean="0"/>
              <a:t>07/16/2018</a:t>
            </a:r>
            <a:endParaRPr lang="en-US" dirty="0"/>
          </a:p>
        </p:txBody>
      </p:sp>
      <p:sp>
        <p:nvSpPr>
          <p:cNvPr id="5" name="Footer Placeholder 4"/>
          <p:cNvSpPr>
            <a:spLocks noGrp="1"/>
          </p:cNvSpPr>
          <p:nvPr>
            <p:ph type="ftr" sz="quarter" idx="11"/>
          </p:nvPr>
        </p:nvSpPr>
        <p:spPr/>
        <p:txBody>
          <a:bodyPr/>
          <a:lstStyle/>
          <a:p>
            <a:pPr>
              <a:defRPr/>
            </a:pPr>
            <a:r>
              <a:rPr lang="en-US" smtClean="0"/>
              <a:t>David MacFarlane | LBNC Report to the PAC</a:t>
            </a:r>
            <a:endParaRPr lang="en-US" dirty="0"/>
          </a:p>
        </p:txBody>
      </p:sp>
      <p:sp>
        <p:nvSpPr>
          <p:cNvPr id="6" name="Slide Number Placeholder 5"/>
          <p:cNvSpPr>
            <a:spLocks noGrp="1"/>
          </p:cNvSpPr>
          <p:nvPr>
            <p:ph type="sldNum" sz="quarter" idx="12"/>
          </p:nvPr>
        </p:nvSpPr>
        <p:spPr/>
        <p:txBody>
          <a:bodyPr/>
          <a:lstStyle/>
          <a:p>
            <a:pPr>
              <a:defRPr/>
            </a:pPr>
            <a:fld id="{2252C86A-56CA-C846-AB85-01C4489D8FB7}" type="slidenum">
              <a:rPr lang="en-US" smtClean="0"/>
              <a:pPr>
                <a:defRPr/>
              </a:pPr>
              <a:t>29</a:t>
            </a:fld>
            <a:endParaRPr lang="en-US" dirty="0"/>
          </a:p>
        </p:txBody>
      </p:sp>
      <p:pic>
        <p:nvPicPr>
          <p:cNvPr id="7" name="Picture 6" descr="../../../var/folders/lj/wgw_87r968s1qpndt9mctmy40000gr/T/com.apple.Preview/com.apple.Preview.PasteboardItems/Schmitz_DUNE-TechProp-SP-Overview-LBNC%20(dr"/>
          <p:cNvPicPr/>
          <p:nvPr/>
        </p:nvPicPr>
        <p:blipFill>
          <a:blip r:embed="rId2">
            <a:extLst>
              <a:ext uri="{28A0092B-C50C-407E-A947-70E740481C1C}">
                <a14:useLocalDpi xmlns:a14="http://schemas.microsoft.com/office/drawing/2010/main" val="0"/>
              </a:ext>
            </a:extLst>
          </a:blip>
          <a:srcRect/>
          <a:stretch>
            <a:fillRect/>
          </a:stretch>
        </p:blipFill>
        <p:spPr bwMode="auto">
          <a:xfrm>
            <a:off x="609600" y="914400"/>
            <a:ext cx="8001000" cy="5257799"/>
          </a:xfrm>
          <a:prstGeom prst="rect">
            <a:avLst/>
          </a:prstGeom>
          <a:noFill/>
          <a:ln>
            <a:noFill/>
          </a:ln>
        </p:spPr>
      </p:pic>
    </p:spTree>
    <p:extLst>
      <p:ext uri="{BB962C8B-B14F-4D97-AF65-F5344CB8AC3E}">
        <p14:creationId xmlns:p14="http://schemas.microsoft.com/office/powerpoint/2010/main" val="8644384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Intended outcomes for RRB</a:t>
            </a:r>
            <a:endParaRPr lang="en-US" dirty="0"/>
          </a:p>
        </p:txBody>
      </p:sp>
      <p:sp>
        <p:nvSpPr>
          <p:cNvPr id="3" name="Content Placeholder 2"/>
          <p:cNvSpPr>
            <a:spLocks noGrp="1"/>
          </p:cNvSpPr>
          <p:nvPr>
            <p:ph idx="1"/>
          </p:nvPr>
        </p:nvSpPr>
        <p:spPr/>
        <p:txBody>
          <a:bodyPr/>
          <a:lstStyle/>
          <a:p>
            <a:r>
              <a:rPr lang="en-US" dirty="0" smtClean="0"/>
              <a:t>Provide credible validation of TDR and monitoring of project for RRB and sponsoring agencies</a:t>
            </a:r>
          </a:p>
          <a:p>
            <a:pPr lvl="1"/>
            <a:r>
              <a:rPr lang="en-US" dirty="0" smtClean="0"/>
              <a:t>Gateway for international agencies to move forward with their funding decisions with confidence that the whole project has a valid and credible plan: all partners have assurance that they are contributing to what will be a successful scientific outcome &amp; the other partners will deliver on their parts as well</a:t>
            </a:r>
          </a:p>
          <a:p>
            <a:pPr lvl="1"/>
            <a:r>
              <a:rPr lang="en-US" dirty="0" smtClean="0"/>
              <a:t>Neutrino Cost Group (NCG) an integral component for cost/risk/schedule as part this gateway process</a:t>
            </a:r>
          </a:p>
          <a:p>
            <a:pPr lvl="1"/>
            <a:r>
              <a:rPr lang="en-US" dirty="0"/>
              <a:t>Important that there be a trust relationship between </a:t>
            </a:r>
            <a:r>
              <a:rPr lang="en-US" dirty="0" smtClean="0"/>
              <a:t>LBNC and RRB: </a:t>
            </a:r>
            <a:r>
              <a:rPr lang="en-US" dirty="0"/>
              <a:t>confidence that </a:t>
            </a:r>
            <a:r>
              <a:rPr lang="en-US" dirty="0" smtClean="0"/>
              <a:t>insightful </a:t>
            </a:r>
            <a:r>
              <a:rPr lang="en-US" dirty="0"/>
              <a:t>and accurate </a:t>
            </a:r>
            <a:r>
              <a:rPr lang="en-US" dirty="0" smtClean="0"/>
              <a:t>assessment </a:t>
            </a:r>
            <a:r>
              <a:rPr lang="en-US" dirty="0"/>
              <a:t>is being provided</a:t>
            </a:r>
          </a:p>
          <a:p>
            <a:pPr lvl="1"/>
            <a:endParaRPr lang="en-US" dirty="0" smtClean="0"/>
          </a:p>
        </p:txBody>
      </p:sp>
      <p:sp>
        <p:nvSpPr>
          <p:cNvPr id="4" name="Date Placeholder 3"/>
          <p:cNvSpPr>
            <a:spLocks noGrp="1"/>
          </p:cNvSpPr>
          <p:nvPr>
            <p:ph type="dt" sz="half" idx="10"/>
          </p:nvPr>
        </p:nvSpPr>
        <p:spPr/>
        <p:txBody>
          <a:bodyPr/>
          <a:lstStyle/>
          <a:p>
            <a:pPr>
              <a:defRPr/>
            </a:pPr>
            <a:r>
              <a:rPr lang="en-US" smtClean="0"/>
              <a:t>07/16/2018</a:t>
            </a:r>
            <a:endParaRPr lang="en-US" dirty="0"/>
          </a:p>
        </p:txBody>
      </p:sp>
      <p:sp>
        <p:nvSpPr>
          <p:cNvPr id="6" name="Slide Number Placeholder 5"/>
          <p:cNvSpPr>
            <a:spLocks noGrp="1"/>
          </p:cNvSpPr>
          <p:nvPr>
            <p:ph type="sldNum" sz="quarter" idx="12"/>
          </p:nvPr>
        </p:nvSpPr>
        <p:spPr/>
        <p:txBody>
          <a:bodyPr/>
          <a:lstStyle/>
          <a:p>
            <a:pPr>
              <a:defRPr/>
            </a:pPr>
            <a:fld id="{2252C86A-56CA-C846-AB85-01C4489D8FB7}" type="slidenum">
              <a:rPr lang="en-US" smtClean="0"/>
              <a:pPr>
                <a:defRPr/>
              </a:pPr>
              <a:t>3</a:t>
            </a:fld>
            <a:endParaRPr lang="en-US" dirty="0"/>
          </a:p>
        </p:txBody>
      </p:sp>
      <p:sp>
        <p:nvSpPr>
          <p:cNvPr id="10" name="Footer Placeholder 9"/>
          <p:cNvSpPr>
            <a:spLocks noGrp="1"/>
          </p:cNvSpPr>
          <p:nvPr>
            <p:ph type="ftr" sz="quarter" idx="11"/>
          </p:nvPr>
        </p:nvSpPr>
        <p:spPr/>
        <p:txBody>
          <a:bodyPr/>
          <a:lstStyle/>
          <a:p>
            <a:pPr>
              <a:defRPr/>
            </a:pPr>
            <a:r>
              <a:rPr lang="en-US" smtClean="0"/>
              <a:t>David MacFarlane | LBNC Report to the PAC</a:t>
            </a:r>
            <a:endParaRPr lang="en-US" dirty="0"/>
          </a:p>
        </p:txBody>
      </p:sp>
    </p:spTree>
    <p:extLst>
      <p:ext uri="{BB962C8B-B14F-4D97-AF65-F5344CB8AC3E}">
        <p14:creationId xmlns:p14="http://schemas.microsoft.com/office/powerpoint/2010/main" val="423248732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Connecting physics and technical requirements</a:t>
            </a:r>
            <a:endParaRPr lang="en-US" dirty="0"/>
          </a:p>
        </p:txBody>
      </p:sp>
      <p:sp>
        <p:nvSpPr>
          <p:cNvPr id="3" name="Content Placeholder 2"/>
          <p:cNvSpPr>
            <a:spLocks noGrp="1"/>
          </p:cNvSpPr>
          <p:nvPr>
            <p:ph idx="1"/>
          </p:nvPr>
        </p:nvSpPr>
        <p:spPr/>
        <p:txBody>
          <a:bodyPr/>
          <a:lstStyle/>
          <a:p>
            <a:r>
              <a:rPr lang="en-US" dirty="0" smtClean="0"/>
              <a:t>Arguments </a:t>
            </a:r>
            <a:r>
              <a:rPr lang="en-US" dirty="0"/>
              <a:t>in favor of developing such a clear and simple explanation of technical requirements as a best practice: </a:t>
            </a:r>
            <a:endParaRPr lang="en-US" dirty="0" smtClean="0"/>
          </a:p>
          <a:p>
            <a:pPr lvl="1"/>
            <a:r>
              <a:rPr lang="en-US" dirty="0" smtClean="0"/>
              <a:t>(</a:t>
            </a:r>
            <a:r>
              <a:rPr lang="en-US" dirty="0"/>
              <a:t>1) requirements very often become schedule and cost drivers, with implications for curtailing the overall cost of the experiment and demonstrated maximal effectiveness of limited funding on scientific output; </a:t>
            </a:r>
            <a:endParaRPr lang="en-US" dirty="0" smtClean="0"/>
          </a:p>
          <a:p>
            <a:pPr lvl="1"/>
            <a:r>
              <a:rPr lang="en-US" dirty="0" smtClean="0"/>
              <a:t>(</a:t>
            </a:r>
            <a:r>
              <a:rPr lang="en-US" dirty="0"/>
              <a:t>2) guiding value engineering, which will only come into play once the project passes from the present conceptual phase to a fully engineered design; and </a:t>
            </a:r>
            <a:endParaRPr lang="en-US" dirty="0" smtClean="0"/>
          </a:p>
          <a:p>
            <a:pPr lvl="1"/>
            <a:r>
              <a:rPr lang="en-US" dirty="0" smtClean="0"/>
              <a:t>(</a:t>
            </a:r>
            <a:r>
              <a:rPr lang="en-US" dirty="0"/>
              <a:t>3) allowing sound technical priorities and plans when confronted by decisions during the design and development phase, or later in the project when project execution encounters difficult budget, schedule or technical problems. </a:t>
            </a:r>
            <a:endParaRPr lang="en-US" dirty="0"/>
          </a:p>
        </p:txBody>
      </p:sp>
      <p:sp>
        <p:nvSpPr>
          <p:cNvPr id="4" name="Date Placeholder 3"/>
          <p:cNvSpPr>
            <a:spLocks noGrp="1"/>
          </p:cNvSpPr>
          <p:nvPr>
            <p:ph type="dt" sz="half" idx="10"/>
          </p:nvPr>
        </p:nvSpPr>
        <p:spPr/>
        <p:txBody>
          <a:bodyPr/>
          <a:lstStyle/>
          <a:p>
            <a:pPr>
              <a:defRPr/>
            </a:pPr>
            <a:r>
              <a:rPr lang="en-US" smtClean="0"/>
              <a:t>07/16/2018</a:t>
            </a:r>
            <a:endParaRPr lang="en-US" dirty="0"/>
          </a:p>
        </p:txBody>
      </p:sp>
      <p:sp>
        <p:nvSpPr>
          <p:cNvPr id="5" name="Footer Placeholder 4"/>
          <p:cNvSpPr>
            <a:spLocks noGrp="1"/>
          </p:cNvSpPr>
          <p:nvPr>
            <p:ph type="ftr" sz="quarter" idx="11"/>
          </p:nvPr>
        </p:nvSpPr>
        <p:spPr/>
        <p:txBody>
          <a:bodyPr/>
          <a:lstStyle/>
          <a:p>
            <a:pPr>
              <a:defRPr/>
            </a:pPr>
            <a:r>
              <a:rPr lang="en-US" smtClean="0"/>
              <a:t>David MacFarlane | LBNC Report to the PAC</a:t>
            </a:r>
            <a:endParaRPr lang="en-US" dirty="0"/>
          </a:p>
        </p:txBody>
      </p:sp>
      <p:sp>
        <p:nvSpPr>
          <p:cNvPr id="6" name="Slide Number Placeholder 5"/>
          <p:cNvSpPr>
            <a:spLocks noGrp="1"/>
          </p:cNvSpPr>
          <p:nvPr>
            <p:ph type="sldNum" sz="quarter" idx="12"/>
          </p:nvPr>
        </p:nvSpPr>
        <p:spPr/>
        <p:txBody>
          <a:bodyPr/>
          <a:lstStyle/>
          <a:p>
            <a:pPr>
              <a:defRPr/>
            </a:pPr>
            <a:fld id="{2252C86A-56CA-C846-AB85-01C4489D8FB7}" type="slidenum">
              <a:rPr lang="en-US" smtClean="0"/>
              <a:pPr>
                <a:defRPr/>
              </a:pPr>
              <a:t>30</a:t>
            </a:fld>
            <a:endParaRPr lang="en-US" dirty="0"/>
          </a:p>
        </p:txBody>
      </p:sp>
    </p:spTree>
    <p:extLst>
      <p:ext uri="{BB962C8B-B14F-4D97-AF65-F5344CB8AC3E}">
        <p14:creationId xmlns:p14="http://schemas.microsoft.com/office/powerpoint/2010/main" val="342480546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Connecting physics and technical requirements</a:t>
            </a:r>
            <a:endParaRPr lang="en-US" dirty="0"/>
          </a:p>
        </p:txBody>
      </p:sp>
      <p:sp>
        <p:nvSpPr>
          <p:cNvPr id="3" name="Content Placeholder 2"/>
          <p:cNvSpPr>
            <a:spLocks noGrp="1"/>
          </p:cNvSpPr>
          <p:nvPr>
            <p:ph idx="1"/>
          </p:nvPr>
        </p:nvSpPr>
        <p:spPr/>
        <p:txBody>
          <a:bodyPr/>
          <a:lstStyle/>
          <a:p>
            <a:r>
              <a:rPr lang="en-US" dirty="0" smtClean="0"/>
              <a:t>The </a:t>
            </a:r>
            <a:r>
              <a:rPr lang="en-US" dirty="0"/>
              <a:t>LBNC will expect clear statements of the flow down from physics sensitivity to technical requirements at the time of the TDR and sensitivity analysis for key parameters, identified with some judgement by the Technical Coordination team</a:t>
            </a:r>
            <a:r>
              <a:rPr lang="en-US" dirty="0" smtClean="0"/>
              <a:t>.</a:t>
            </a:r>
          </a:p>
          <a:p>
            <a:r>
              <a:rPr lang="en-US" b="1" dirty="0"/>
              <a:t>Recommendation: </a:t>
            </a:r>
            <a:r>
              <a:rPr lang="en-US" dirty="0"/>
              <a:t>Report to the next LBNC meeting a summary of the main performance drivers, as for example listed in this meeting in the talk “</a:t>
            </a:r>
            <a:r>
              <a:rPr lang="en-US" i="1" dirty="0"/>
              <a:t>DUNE-SP Overview, Schedule &amp; Planning</a:t>
            </a:r>
            <a:r>
              <a:rPr lang="en-US" dirty="0"/>
              <a:t>”, with explicit couplings to the primary DUNE physics goals. Summarize which of these performance indicators will be established or explored by </a:t>
            </a:r>
            <a:r>
              <a:rPr lang="en-US" dirty="0" err="1"/>
              <a:t>ProtoDUNE</a:t>
            </a:r>
            <a:r>
              <a:rPr lang="en-US" dirty="0"/>
              <a:t>, and which will remain untested.</a:t>
            </a:r>
            <a:endParaRPr lang="en-US" dirty="0"/>
          </a:p>
        </p:txBody>
      </p:sp>
      <p:sp>
        <p:nvSpPr>
          <p:cNvPr id="4" name="Date Placeholder 3"/>
          <p:cNvSpPr>
            <a:spLocks noGrp="1"/>
          </p:cNvSpPr>
          <p:nvPr>
            <p:ph type="dt" sz="half" idx="10"/>
          </p:nvPr>
        </p:nvSpPr>
        <p:spPr/>
        <p:txBody>
          <a:bodyPr/>
          <a:lstStyle/>
          <a:p>
            <a:pPr>
              <a:defRPr/>
            </a:pPr>
            <a:r>
              <a:rPr lang="en-US" smtClean="0"/>
              <a:t>07/16/2018</a:t>
            </a:r>
            <a:endParaRPr lang="en-US" dirty="0"/>
          </a:p>
        </p:txBody>
      </p:sp>
      <p:sp>
        <p:nvSpPr>
          <p:cNvPr id="5" name="Footer Placeholder 4"/>
          <p:cNvSpPr>
            <a:spLocks noGrp="1"/>
          </p:cNvSpPr>
          <p:nvPr>
            <p:ph type="ftr" sz="quarter" idx="11"/>
          </p:nvPr>
        </p:nvSpPr>
        <p:spPr/>
        <p:txBody>
          <a:bodyPr/>
          <a:lstStyle/>
          <a:p>
            <a:pPr>
              <a:defRPr/>
            </a:pPr>
            <a:r>
              <a:rPr lang="en-US" smtClean="0"/>
              <a:t>David MacFarlane | LBNC Report to the PAC</a:t>
            </a:r>
            <a:endParaRPr lang="en-US" dirty="0"/>
          </a:p>
        </p:txBody>
      </p:sp>
      <p:sp>
        <p:nvSpPr>
          <p:cNvPr id="6" name="Slide Number Placeholder 5"/>
          <p:cNvSpPr>
            <a:spLocks noGrp="1"/>
          </p:cNvSpPr>
          <p:nvPr>
            <p:ph type="sldNum" sz="quarter" idx="12"/>
          </p:nvPr>
        </p:nvSpPr>
        <p:spPr/>
        <p:txBody>
          <a:bodyPr/>
          <a:lstStyle/>
          <a:p>
            <a:pPr>
              <a:defRPr/>
            </a:pPr>
            <a:fld id="{2252C86A-56CA-C846-AB85-01C4489D8FB7}" type="slidenum">
              <a:rPr lang="en-US" smtClean="0"/>
              <a:pPr>
                <a:defRPr/>
              </a:pPr>
              <a:t>31</a:t>
            </a:fld>
            <a:endParaRPr lang="en-US" dirty="0"/>
          </a:p>
        </p:txBody>
      </p:sp>
    </p:spTree>
    <p:extLst>
      <p:ext uri="{BB962C8B-B14F-4D97-AF65-F5344CB8AC3E}">
        <p14:creationId xmlns:p14="http://schemas.microsoft.com/office/powerpoint/2010/main" val="360896892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protoDUNE</a:t>
            </a:r>
            <a:r>
              <a:rPr lang="en-US" dirty="0"/>
              <a:t> experience and implications for engineering design</a:t>
            </a:r>
            <a:endParaRPr lang="en-US" dirty="0"/>
          </a:p>
        </p:txBody>
      </p:sp>
      <p:sp>
        <p:nvSpPr>
          <p:cNvPr id="3" name="Content Placeholder 2"/>
          <p:cNvSpPr>
            <a:spLocks noGrp="1"/>
          </p:cNvSpPr>
          <p:nvPr>
            <p:ph idx="1"/>
          </p:nvPr>
        </p:nvSpPr>
        <p:spPr>
          <a:xfrm>
            <a:off x="228600" y="838200"/>
            <a:ext cx="8672513" cy="4987867"/>
          </a:xfrm>
        </p:spPr>
        <p:txBody>
          <a:bodyPr/>
          <a:lstStyle/>
          <a:p>
            <a:r>
              <a:rPr lang="en-US" dirty="0"/>
              <a:t>A detailed presentation on the </a:t>
            </a:r>
            <a:r>
              <a:rPr lang="en-US" dirty="0" err="1"/>
              <a:t>ProtoDUNE</a:t>
            </a:r>
            <a:r>
              <a:rPr lang="en-US" dirty="0"/>
              <a:t>-SP commissioning, operation and data analysis plan was made by Flavio Cavanna. </a:t>
            </a:r>
            <a:r>
              <a:rPr lang="en-US" dirty="0" smtClean="0"/>
              <a:t>An </a:t>
            </a:r>
            <a:r>
              <a:rPr lang="en-US" dirty="0"/>
              <a:t>internal </a:t>
            </a:r>
            <a:r>
              <a:rPr lang="en-US" dirty="0" err="1"/>
              <a:t>ProtoDUNE</a:t>
            </a:r>
            <a:r>
              <a:rPr lang="en-US" dirty="0"/>
              <a:t>-SP Data Exploitation Readiness Review was also conducted by DUNE and </a:t>
            </a:r>
            <a:r>
              <a:rPr lang="en-US" dirty="0" err="1"/>
              <a:t>Fermilab</a:t>
            </a:r>
            <a:r>
              <a:rPr lang="en-US" dirty="0"/>
              <a:t> SCD on May 10-11. The report from the review panel was made available to the LBNC in draft form. </a:t>
            </a:r>
            <a:endParaRPr lang="en-US" dirty="0" smtClean="0"/>
          </a:p>
          <a:p>
            <a:r>
              <a:rPr lang="en-US" dirty="0" smtClean="0"/>
              <a:t>The LBNC concurs </a:t>
            </a:r>
            <a:r>
              <a:rPr lang="en-US" dirty="0"/>
              <a:t>with recommendations made there concerning establishing a schedule for remaining work on the DAQ system, which is considerable. </a:t>
            </a:r>
            <a:endParaRPr lang="en-US" dirty="0" smtClean="0"/>
          </a:p>
          <a:p>
            <a:pPr lvl="1"/>
            <a:r>
              <a:rPr lang="en-US" dirty="0" smtClean="0"/>
              <a:t>From the </a:t>
            </a:r>
            <a:r>
              <a:rPr lang="en-US" dirty="0"/>
              <a:t>long list of measurements and results expected from </a:t>
            </a:r>
            <a:r>
              <a:rPr lang="en-US" dirty="0" err="1" smtClean="0"/>
              <a:t>protoDUNE</a:t>
            </a:r>
            <a:r>
              <a:rPr lang="en-US" dirty="0" smtClean="0"/>
              <a:t>-SP would benefit </a:t>
            </a:r>
            <a:r>
              <a:rPr lang="en-US" dirty="0"/>
              <a:t>from establishing priorities based on high-level strategic goals for </a:t>
            </a:r>
            <a:r>
              <a:rPr lang="en-US" dirty="0" err="1" smtClean="0"/>
              <a:t>protoDUNE</a:t>
            </a:r>
            <a:r>
              <a:rPr lang="en-US" dirty="0" smtClean="0"/>
              <a:t>-SP, particularly since </a:t>
            </a:r>
            <a:r>
              <a:rPr lang="en-US" dirty="0"/>
              <a:t>operations will probably be closer to a full time commissioning mode without the benefit of routine operational experience. </a:t>
            </a:r>
            <a:r>
              <a:rPr lang="en-US" dirty="0" smtClean="0"/>
              <a:t>l</a:t>
            </a:r>
            <a:endParaRPr lang="en-US" dirty="0"/>
          </a:p>
        </p:txBody>
      </p:sp>
      <p:sp>
        <p:nvSpPr>
          <p:cNvPr id="4" name="Date Placeholder 3"/>
          <p:cNvSpPr>
            <a:spLocks noGrp="1"/>
          </p:cNvSpPr>
          <p:nvPr>
            <p:ph type="dt" sz="half" idx="10"/>
          </p:nvPr>
        </p:nvSpPr>
        <p:spPr/>
        <p:txBody>
          <a:bodyPr/>
          <a:lstStyle/>
          <a:p>
            <a:pPr>
              <a:defRPr/>
            </a:pPr>
            <a:r>
              <a:rPr lang="en-US" smtClean="0"/>
              <a:t>07/16/2018</a:t>
            </a:r>
            <a:endParaRPr lang="en-US" dirty="0"/>
          </a:p>
        </p:txBody>
      </p:sp>
      <p:sp>
        <p:nvSpPr>
          <p:cNvPr id="5" name="Footer Placeholder 4"/>
          <p:cNvSpPr>
            <a:spLocks noGrp="1"/>
          </p:cNvSpPr>
          <p:nvPr>
            <p:ph type="ftr" sz="quarter" idx="11"/>
          </p:nvPr>
        </p:nvSpPr>
        <p:spPr/>
        <p:txBody>
          <a:bodyPr/>
          <a:lstStyle/>
          <a:p>
            <a:pPr>
              <a:defRPr/>
            </a:pPr>
            <a:r>
              <a:rPr lang="en-US" smtClean="0"/>
              <a:t>David MacFarlane | LBNC Report to the PAC</a:t>
            </a:r>
            <a:endParaRPr lang="en-US" dirty="0"/>
          </a:p>
        </p:txBody>
      </p:sp>
      <p:sp>
        <p:nvSpPr>
          <p:cNvPr id="6" name="Slide Number Placeholder 5"/>
          <p:cNvSpPr>
            <a:spLocks noGrp="1"/>
          </p:cNvSpPr>
          <p:nvPr>
            <p:ph type="sldNum" sz="quarter" idx="12"/>
          </p:nvPr>
        </p:nvSpPr>
        <p:spPr/>
        <p:txBody>
          <a:bodyPr/>
          <a:lstStyle/>
          <a:p>
            <a:pPr>
              <a:defRPr/>
            </a:pPr>
            <a:fld id="{2252C86A-56CA-C846-AB85-01C4489D8FB7}" type="slidenum">
              <a:rPr lang="en-US" smtClean="0"/>
              <a:pPr>
                <a:defRPr/>
              </a:pPr>
              <a:t>32</a:t>
            </a:fld>
            <a:endParaRPr lang="en-US" dirty="0"/>
          </a:p>
        </p:txBody>
      </p:sp>
    </p:spTree>
    <p:extLst>
      <p:ext uri="{BB962C8B-B14F-4D97-AF65-F5344CB8AC3E}">
        <p14:creationId xmlns:p14="http://schemas.microsoft.com/office/powerpoint/2010/main" val="180490112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protoDUNE</a:t>
            </a:r>
            <a:r>
              <a:rPr lang="en-US" dirty="0"/>
              <a:t> experience and implications for engineering design</a:t>
            </a:r>
            <a:endParaRPr lang="en-US" dirty="0"/>
          </a:p>
        </p:txBody>
      </p:sp>
      <p:sp>
        <p:nvSpPr>
          <p:cNvPr id="3" name="Content Placeholder 2"/>
          <p:cNvSpPr>
            <a:spLocks noGrp="1"/>
          </p:cNvSpPr>
          <p:nvPr>
            <p:ph idx="1"/>
          </p:nvPr>
        </p:nvSpPr>
        <p:spPr/>
        <p:txBody>
          <a:bodyPr/>
          <a:lstStyle/>
          <a:p>
            <a:pPr lvl="1"/>
            <a:r>
              <a:rPr lang="en-US" dirty="0" smtClean="0"/>
              <a:t>This </a:t>
            </a:r>
            <a:r>
              <a:rPr lang="en-US" dirty="0"/>
              <a:t>will make it challenging to address the full list of measurements and studies, since some may be quite exploratory in nature and therefore uncertain in duration. </a:t>
            </a:r>
            <a:endParaRPr lang="en-US" dirty="0" smtClean="0"/>
          </a:p>
          <a:p>
            <a:pPr lvl="1"/>
            <a:r>
              <a:rPr lang="en-US" dirty="0" smtClean="0"/>
              <a:t>Finally</a:t>
            </a:r>
            <a:r>
              <a:rPr lang="en-US" dirty="0"/>
              <a:t>, we are concerned by the establishment of a whole new organization (the Data Reconstruction and Analysis (DRA) group) with uncertain connections to the existing physics and computing organizations or the hardware consortia, which does not appear to be </a:t>
            </a:r>
            <a:r>
              <a:rPr lang="en-US" dirty="0" smtClean="0"/>
              <a:t>optimal</a:t>
            </a:r>
          </a:p>
          <a:p>
            <a:r>
              <a:rPr lang="en-US" dirty="0" smtClean="0"/>
              <a:t>Examples:</a:t>
            </a:r>
          </a:p>
          <a:p>
            <a:pPr lvl="1"/>
            <a:r>
              <a:rPr lang="en-US" dirty="0"/>
              <a:t>Validation of CFD calculations in the light of </a:t>
            </a:r>
            <a:r>
              <a:rPr lang="en-US" dirty="0" err="1"/>
              <a:t>protoDUNE</a:t>
            </a:r>
            <a:r>
              <a:rPr lang="en-US" dirty="0"/>
              <a:t> cryostat </a:t>
            </a:r>
            <a:r>
              <a:rPr lang="en-US" dirty="0" smtClean="0"/>
              <a:t>measurements</a:t>
            </a:r>
          </a:p>
          <a:p>
            <a:pPr lvl="1"/>
            <a:r>
              <a:rPr lang="en-US" dirty="0"/>
              <a:t>Validation of TPC engineering design and TPC performance</a:t>
            </a:r>
          </a:p>
        </p:txBody>
      </p:sp>
      <p:sp>
        <p:nvSpPr>
          <p:cNvPr id="4" name="Date Placeholder 3"/>
          <p:cNvSpPr>
            <a:spLocks noGrp="1"/>
          </p:cNvSpPr>
          <p:nvPr>
            <p:ph type="dt" sz="half" idx="10"/>
          </p:nvPr>
        </p:nvSpPr>
        <p:spPr/>
        <p:txBody>
          <a:bodyPr/>
          <a:lstStyle/>
          <a:p>
            <a:pPr>
              <a:defRPr/>
            </a:pPr>
            <a:r>
              <a:rPr lang="en-US" smtClean="0"/>
              <a:t>07/16/2018</a:t>
            </a:r>
            <a:endParaRPr lang="en-US" dirty="0"/>
          </a:p>
        </p:txBody>
      </p:sp>
      <p:sp>
        <p:nvSpPr>
          <p:cNvPr id="5" name="Footer Placeholder 4"/>
          <p:cNvSpPr>
            <a:spLocks noGrp="1"/>
          </p:cNvSpPr>
          <p:nvPr>
            <p:ph type="ftr" sz="quarter" idx="11"/>
          </p:nvPr>
        </p:nvSpPr>
        <p:spPr/>
        <p:txBody>
          <a:bodyPr/>
          <a:lstStyle/>
          <a:p>
            <a:pPr>
              <a:defRPr/>
            </a:pPr>
            <a:r>
              <a:rPr lang="en-US" smtClean="0"/>
              <a:t>David MacFarlane | LBNC Report to the PAC</a:t>
            </a:r>
            <a:endParaRPr lang="en-US" dirty="0"/>
          </a:p>
        </p:txBody>
      </p:sp>
      <p:sp>
        <p:nvSpPr>
          <p:cNvPr id="6" name="Slide Number Placeholder 5"/>
          <p:cNvSpPr>
            <a:spLocks noGrp="1"/>
          </p:cNvSpPr>
          <p:nvPr>
            <p:ph type="sldNum" sz="quarter" idx="12"/>
          </p:nvPr>
        </p:nvSpPr>
        <p:spPr/>
        <p:txBody>
          <a:bodyPr/>
          <a:lstStyle/>
          <a:p>
            <a:pPr>
              <a:defRPr/>
            </a:pPr>
            <a:fld id="{2252C86A-56CA-C846-AB85-01C4489D8FB7}" type="slidenum">
              <a:rPr lang="en-US" smtClean="0"/>
              <a:pPr>
                <a:defRPr/>
              </a:pPr>
              <a:t>33</a:t>
            </a:fld>
            <a:endParaRPr lang="en-US" dirty="0"/>
          </a:p>
        </p:txBody>
      </p:sp>
    </p:spTree>
    <p:extLst>
      <p:ext uri="{BB962C8B-B14F-4D97-AF65-F5344CB8AC3E}">
        <p14:creationId xmlns:p14="http://schemas.microsoft.com/office/powerpoint/2010/main" val="287244333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SBN issues (2 excellent talks provided at May LBNC meeting</a:t>
            </a:r>
            <a:r>
              <a:rPr lang="en-US" smtClean="0"/>
              <a:t>: recommended to the PAC)</a:t>
            </a:r>
            <a:endParaRPr lang="en-US" dirty="0"/>
          </a:p>
        </p:txBody>
      </p:sp>
      <p:sp>
        <p:nvSpPr>
          <p:cNvPr id="3" name="Content Placeholder 2"/>
          <p:cNvSpPr>
            <a:spLocks noGrp="1"/>
          </p:cNvSpPr>
          <p:nvPr>
            <p:ph idx="1"/>
          </p:nvPr>
        </p:nvSpPr>
        <p:spPr/>
        <p:txBody>
          <a:bodyPr/>
          <a:lstStyle/>
          <a:p>
            <a:r>
              <a:rPr lang="en-US" dirty="0" smtClean="0"/>
              <a:t>Findings:</a:t>
            </a:r>
          </a:p>
          <a:p>
            <a:pPr lvl="1"/>
            <a:r>
              <a:rPr lang="en-US" dirty="0"/>
              <a:t>A common software framework, </a:t>
            </a:r>
            <a:r>
              <a:rPr lang="en-US" dirty="0" err="1"/>
              <a:t>LArSoft</a:t>
            </a:r>
            <a:r>
              <a:rPr lang="en-US" dirty="0"/>
              <a:t>, is used by the three SBN experiments, SBND, </a:t>
            </a:r>
            <a:r>
              <a:rPr lang="en-US" dirty="0" err="1"/>
              <a:t>MicroBooNE</a:t>
            </a:r>
            <a:r>
              <a:rPr lang="en-US" dirty="0"/>
              <a:t> and ICARUS, facilitating code and algorithm sharing.</a:t>
            </a:r>
          </a:p>
          <a:p>
            <a:pPr lvl="1"/>
            <a:r>
              <a:rPr lang="en-US" dirty="0"/>
              <a:t>Frequent and regular joint reconstruction and analysis meetings, and longer workshops, are held between all three SBN experiments.</a:t>
            </a:r>
          </a:p>
          <a:p>
            <a:pPr lvl="1"/>
            <a:r>
              <a:rPr lang="en-US" dirty="0"/>
              <a:t>Common meetings are also held regularly between experiments on various common hardware and operations aspects, such as DAQ, slow controls, and so on.</a:t>
            </a:r>
          </a:p>
          <a:p>
            <a:pPr lvl="1"/>
            <a:r>
              <a:rPr lang="en-US" dirty="0"/>
              <a:t>The SBN program is providing hands-on training to technicians, engineers and physicists in the realities of </a:t>
            </a:r>
            <a:r>
              <a:rPr lang="en-US" dirty="0" err="1"/>
              <a:t>LArTPC</a:t>
            </a:r>
            <a:r>
              <a:rPr lang="en-US" dirty="0"/>
              <a:t> commissioning, operations and software.</a:t>
            </a:r>
          </a:p>
          <a:p>
            <a:pPr lvl="2"/>
            <a:endParaRPr lang="en-US" dirty="0"/>
          </a:p>
        </p:txBody>
      </p:sp>
      <p:sp>
        <p:nvSpPr>
          <p:cNvPr id="4" name="Date Placeholder 3"/>
          <p:cNvSpPr>
            <a:spLocks noGrp="1"/>
          </p:cNvSpPr>
          <p:nvPr>
            <p:ph type="dt" sz="half" idx="10"/>
          </p:nvPr>
        </p:nvSpPr>
        <p:spPr/>
        <p:txBody>
          <a:bodyPr/>
          <a:lstStyle/>
          <a:p>
            <a:pPr>
              <a:defRPr/>
            </a:pPr>
            <a:r>
              <a:rPr lang="en-US" smtClean="0"/>
              <a:t>07/16/2018</a:t>
            </a:r>
            <a:endParaRPr lang="en-US" dirty="0"/>
          </a:p>
        </p:txBody>
      </p:sp>
      <p:sp>
        <p:nvSpPr>
          <p:cNvPr id="5" name="Footer Placeholder 4"/>
          <p:cNvSpPr>
            <a:spLocks noGrp="1"/>
          </p:cNvSpPr>
          <p:nvPr>
            <p:ph type="ftr" sz="quarter" idx="11"/>
          </p:nvPr>
        </p:nvSpPr>
        <p:spPr/>
        <p:txBody>
          <a:bodyPr/>
          <a:lstStyle/>
          <a:p>
            <a:pPr>
              <a:defRPr/>
            </a:pPr>
            <a:r>
              <a:rPr lang="en-US" smtClean="0"/>
              <a:t>David MacFarlane | LBNC Report to the PAC</a:t>
            </a:r>
            <a:endParaRPr lang="en-US" dirty="0"/>
          </a:p>
        </p:txBody>
      </p:sp>
      <p:sp>
        <p:nvSpPr>
          <p:cNvPr id="6" name="Slide Number Placeholder 5"/>
          <p:cNvSpPr>
            <a:spLocks noGrp="1"/>
          </p:cNvSpPr>
          <p:nvPr>
            <p:ph type="sldNum" sz="quarter" idx="12"/>
          </p:nvPr>
        </p:nvSpPr>
        <p:spPr/>
        <p:txBody>
          <a:bodyPr/>
          <a:lstStyle/>
          <a:p>
            <a:pPr>
              <a:defRPr/>
            </a:pPr>
            <a:fld id="{2252C86A-56CA-C846-AB85-01C4489D8FB7}" type="slidenum">
              <a:rPr lang="en-US" smtClean="0"/>
              <a:pPr>
                <a:defRPr/>
              </a:pPr>
              <a:t>34</a:t>
            </a:fld>
            <a:endParaRPr lang="en-US" dirty="0"/>
          </a:p>
        </p:txBody>
      </p:sp>
    </p:spTree>
    <p:extLst>
      <p:ext uri="{BB962C8B-B14F-4D97-AF65-F5344CB8AC3E}">
        <p14:creationId xmlns:p14="http://schemas.microsoft.com/office/powerpoint/2010/main" val="227534725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SBN issues (2 excellent talks provided at May LBNC meeting: recommended to the PAC)</a:t>
            </a:r>
            <a:endParaRPr lang="en-US" dirty="0"/>
          </a:p>
        </p:txBody>
      </p:sp>
      <p:sp>
        <p:nvSpPr>
          <p:cNvPr id="3" name="Content Placeholder 2"/>
          <p:cNvSpPr>
            <a:spLocks noGrp="1"/>
          </p:cNvSpPr>
          <p:nvPr>
            <p:ph idx="1"/>
          </p:nvPr>
        </p:nvSpPr>
        <p:spPr/>
        <p:txBody>
          <a:bodyPr/>
          <a:lstStyle/>
          <a:p>
            <a:r>
              <a:rPr lang="en-US" dirty="0" smtClean="0"/>
              <a:t>Findings:</a:t>
            </a:r>
          </a:p>
          <a:p>
            <a:pPr lvl="1"/>
            <a:r>
              <a:rPr lang="en-US" dirty="0" err="1" smtClean="0"/>
              <a:t>MicroBooNE</a:t>
            </a:r>
            <a:r>
              <a:rPr lang="en-US" dirty="0"/>
              <a:t>, as the experiment currently with data, has made most progress on reconstruction and analysis tools – these are being made available to the other experiments in the </a:t>
            </a:r>
            <a:r>
              <a:rPr lang="en-US" dirty="0" err="1"/>
              <a:t>LArSoft</a:t>
            </a:r>
            <a:r>
              <a:rPr lang="en-US" dirty="0"/>
              <a:t> framework</a:t>
            </a:r>
            <a:r>
              <a:rPr lang="en-US" dirty="0" smtClean="0"/>
              <a:t>.</a:t>
            </a:r>
          </a:p>
          <a:p>
            <a:r>
              <a:rPr lang="en-US" dirty="0" smtClean="0"/>
              <a:t>Comments:</a:t>
            </a:r>
          </a:p>
          <a:p>
            <a:pPr lvl="1"/>
            <a:r>
              <a:rPr lang="en-US" dirty="0"/>
              <a:t>The linkages and interactions between the SBN experiments, as presented, are impressive and well exercised so far.</a:t>
            </a:r>
          </a:p>
          <a:p>
            <a:pPr lvl="1"/>
            <a:r>
              <a:rPr lang="en-US" dirty="0"/>
              <a:t>The committee believes such strong connections should continue also through the operation and analysis phases of all the experiments</a:t>
            </a:r>
            <a:r>
              <a:rPr lang="en-US" dirty="0" smtClean="0"/>
              <a:t>.</a:t>
            </a:r>
            <a:endParaRPr lang="en-US" dirty="0"/>
          </a:p>
        </p:txBody>
      </p:sp>
      <p:sp>
        <p:nvSpPr>
          <p:cNvPr id="4" name="Date Placeholder 3"/>
          <p:cNvSpPr>
            <a:spLocks noGrp="1"/>
          </p:cNvSpPr>
          <p:nvPr>
            <p:ph type="dt" sz="half" idx="10"/>
          </p:nvPr>
        </p:nvSpPr>
        <p:spPr/>
        <p:txBody>
          <a:bodyPr/>
          <a:lstStyle/>
          <a:p>
            <a:pPr>
              <a:defRPr/>
            </a:pPr>
            <a:r>
              <a:rPr lang="en-US" smtClean="0"/>
              <a:t>07/16/2018</a:t>
            </a:r>
            <a:endParaRPr lang="en-US" dirty="0"/>
          </a:p>
        </p:txBody>
      </p:sp>
      <p:sp>
        <p:nvSpPr>
          <p:cNvPr id="5" name="Footer Placeholder 4"/>
          <p:cNvSpPr>
            <a:spLocks noGrp="1"/>
          </p:cNvSpPr>
          <p:nvPr>
            <p:ph type="ftr" sz="quarter" idx="11"/>
          </p:nvPr>
        </p:nvSpPr>
        <p:spPr/>
        <p:txBody>
          <a:bodyPr/>
          <a:lstStyle/>
          <a:p>
            <a:pPr>
              <a:defRPr/>
            </a:pPr>
            <a:r>
              <a:rPr lang="en-US" smtClean="0"/>
              <a:t>David MacFarlane | LBNC Report to the PAC</a:t>
            </a:r>
            <a:endParaRPr lang="en-US" dirty="0"/>
          </a:p>
        </p:txBody>
      </p:sp>
      <p:sp>
        <p:nvSpPr>
          <p:cNvPr id="6" name="Slide Number Placeholder 5"/>
          <p:cNvSpPr>
            <a:spLocks noGrp="1"/>
          </p:cNvSpPr>
          <p:nvPr>
            <p:ph type="sldNum" sz="quarter" idx="12"/>
          </p:nvPr>
        </p:nvSpPr>
        <p:spPr/>
        <p:txBody>
          <a:bodyPr/>
          <a:lstStyle/>
          <a:p>
            <a:pPr>
              <a:defRPr/>
            </a:pPr>
            <a:fld id="{2252C86A-56CA-C846-AB85-01C4489D8FB7}" type="slidenum">
              <a:rPr lang="en-US" smtClean="0"/>
              <a:pPr>
                <a:defRPr/>
              </a:pPr>
              <a:t>35</a:t>
            </a:fld>
            <a:endParaRPr lang="en-US" dirty="0"/>
          </a:p>
        </p:txBody>
      </p:sp>
    </p:spTree>
    <p:extLst>
      <p:ext uri="{BB962C8B-B14F-4D97-AF65-F5344CB8AC3E}">
        <p14:creationId xmlns:p14="http://schemas.microsoft.com/office/powerpoint/2010/main" val="198376397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SBN issues (2 excellent talks provided at May LBNC meeting: recommended to the PAC)</a:t>
            </a:r>
            <a:endParaRPr lang="en-US" dirty="0"/>
          </a:p>
        </p:txBody>
      </p:sp>
      <p:sp>
        <p:nvSpPr>
          <p:cNvPr id="3" name="Content Placeholder 2"/>
          <p:cNvSpPr>
            <a:spLocks noGrp="1"/>
          </p:cNvSpPr>
          <p:nvPr>
            <p:ph idx="1"/>
          </p:nvPr>
        </p:nvSpPr>
        <p:spPr/>
        <p:txBody>
          <a:bodyPr/>
          <a:lstStyle/>
          <a:p>
            <a:pPr lvl="1"/>
            <a:r>
              <a:rPr lang="en-US" dirty="0" smtClean="0"/>
              <a:t>The </a:t>
            </a:r>
            <a:r>
              <a:rPr lang="en-US" dirty="0"/>
              <a:t>natural exchange – indeed overlap - of individuals between experiments is also a strongly positive feature that the panel supports. This also is important between the SBN experiments and DUNE.</a:t>
            </a:r>
          </a:p>
          <a:p>
            <a:pPr lvl="1"/>
            <a:r>
              <a:rPr lang="en-US" dirty="0"/>
              <a:t>The engagement of SBN experiment experts in reviewing the </a:t>
            </a:r>
            <a:r>
              <a:rPr lang="en-US" dirty="0" err="1"/>
              <a:t>protoDUNE</a:t>
            </a:r>
            <a:r>
              <a:rPr lang="en-US" dirty="0"/>
              <a:t> program is a very positive step.</a:t>
            </a:r>
          </a:p>
          <a:p>
            <a:pPr lvl="1"/>
            <a:r>
              <a:rPr lang="en-US" dirty="0"/>
              <a:t>The LBNC encourages the SBN experiments also to flag areas of concern, as well as successes, in future interactions with the committee</a:t>
            </a:r>
            <a:r>
              <a:rPr lang="en-US" dirty="0" smtClean="0"/>
              <a:t>.</a:t>
            </a:r>
          </a:p>
          <a:p>
            <a:r>
              <a:rPr lang="en-US" dirty="0" smtClean="0"/>
              <a:t>No recommendations</a:t>
            </a:r>
          </a:p>
          <a:p>
            <a:pPr lvl="1"/>
            <a:r>
              <a:rPr lang="en-US" dirty="0" smtClean="0"/>
              <a:t>Previously heard about plans for joint coordination between the three collaborations</a:t>
            </a:r>
            <a:endParaRPr lang="en-US" dirty="0"/>
          </a:p>
          <a:p>
            <a:pPr lvl="1"/>
            <a:endParaRPr lang="en-US" dirty="0"/>
          </a:p>
          <a:p>
            <a:pPr lvl="2"/>
            <a:endParaRPr lang="en-US" dirty="0"/>
          </a:p>
        </p:txBody>
      </p:sp>
      <p:sp>
        <p:nvSpPr>
          <p:cNvPr id="4" name="Date Placeholder 3"/>
          <p:cNvSpPr>
            <a:spLocks noGrp="1"/>
          </p:cNvSpPr>
          <p:nvPr>
            <p:ph type="dt" sz="half" idx="10"/>
          </p:nvPr>
        </p:nvSpPr>
        <p:spPr/>
        <p:txBody>
          <a:bodyPr/>
          <a:lstStyle/>
          <a:p>
            <a:pPr>
              <a:defRPr/>
            </a:pPr>
            <a:r>
              <a:rPr lang="en-US" smtClean="0"/>
              <a:t>07/16/2018</a:t>
            </a:r>
            <a:endParaRPr lang="en-US" dirty="0"/>
          </a:p>
        </p:txBody>
      </p:sp>
      <p:sp>
        <p:nvSpPr>
          <p:cNvPr id="5" name="Footer Placeholder 4"/>
          <p:cNvSpPr>
            <a:spLocks noGrp="1"/>
          </p:cNvSpPr>
          <p:nvPr>
            <p:ph type="ftr" sz="quarter" idx="11"/>
          </p:nvPr>
        </p:nvSpPr>
        <p:spPr/>
        <p:txBody>
          <a:bodyPr/>
          <a:lstStyle/>
          <a:p>
            <a:pPr>
              <a:defRPr/>
            </a:pPr>
            <a:r>
              <a:rPr lang="en-US" smtClean="0"/>
              <a:t>David MacFarlane | LBNC Report to the PAC</a:t>
            </a:r>
            <a:endParaRPr lang="en-US" dirty="0"/>
          </a:p>
        </p:txBody>
      </p:sp>
      <p:sp>
        <p:nvSpPr>
          <p:cNvPr id="6" name="Slide Number Placeholder 5"/>
          <p:cNvSpPr>
            <a:spLocks noGrp="1"/>
          </p:cNvSpPr>
          <p:nvPr>
            <p:ph type="sldNum" sz="quarter" idx="12"/>
          </p:nvPr>
        </p:nvSpPr>
        <p:spPr/>
        <p:txBody>
          <a:bodyPr/>
          <a:lstStyle/>
          <a:p>
            <a:pPr>
              <a:defRPr/>
            </a:pPr>
            <a:fld id="{2252C86A-56CA-C846-AB85-01C4489D8FB7}" type="slidenum">
              <a:rPr lang="en-US" smtClean="0"/>
              <a:pPr>
                <a:defRPr/>
              </a:pPr>
              <a:t>36</a:t>
            </a:fld>
            <a:endParaRPr lang="en-US" dirty="0"/>
          </a:p>
        </p:txBody>
      </p:sp>
    </p:spTree>
    <p:extLst>
      <p:ext uri="{BB962C8B-B14F-4D97-AF65-F5344CB8AC3E}">
        <p14:creationId xmlns:p14="http://schemas.microsoft.com/office/powerpoint/2010/main" val="77304327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Issues for discussion with PAC</a:t>
            </a:r>
            <a:endParaRPr lang="en-US" dirty="0"/>
          </a:p>
        </p:txBody>
      </p:sp>
      <p:sp>
        <p:nvSpPr>
          <p:cNvPr id="3" name="Content Placeholder 2"/>
          <p:cNvSpPr>
            <a:spLocks noGrp="1"/>
          </p:cNvSpPr>
          <p:nvPr>
            <p:ph idx="1"/>
          </p:nvPr>
        </p:nvSpPr>
        <p:spPr>
          <a:xfrm>
            <a:off x="228600" y="838200"/>
            <a:ext cx="8839200" cy="4987867"/>
          </a:xfrm>
        </p:spPr>
        <p:txBody>
          <a:bodyPr/>
          <a:lstStyle/>
          <a:p>
            <a:r>
              <a:rPr lang="en-US" dirty="0" smtClean="0"/>
              <a:t>Two possible roles for PAC:</a:t>
            </a:r>
          </a:p>
          <a:p>
            <a:pPr lvl="1"/>
            <a:r>
              <a:rPr lang="en-US" dirty="0" smtClean="0"/>
              <a:t>Review and comment on process by which the LBNC is executing its scope and charter</a:t>
            </a:r>
          </a:p>
          <a:p>
            <a:pPr lvl="1"/>
            <a:r>
              <a:rPr lang="en-US" dirty="0" smtClean="0"/>
              <a:t>Comment on and (potentially) reinforce recommendations and comments from LBNC</a:t>
            </a:r>
          </a:p>
          <a:p>
            <a:pPr lvl="1"/>
            <a:r>
              <a:rPr lang="en-US" dirty="0" smtClean="0"/>
              <a:t>Role with regard to the SBN program (concern about double jeopardy)</a:t>
            </a:r>
          </a:p>
          <a:p>
            <a:r>
              <a:rPr lang="en-US" dirty="0" smtClean="0"/>
              <a:t>Issues from the perspective of current LBNC chair</a:t>
            </a:r>
          </a:p>
          <a:p>
            <a:pPr lvl="1"/>
            <a:r>
              <a:rPr lang="en-US" dirty="0" smtClean="0"/>
              <a:t>Recent move to limit review and scope with regard to LBNF</a:t>
            </a:r>
          </a:p>
          <a:p>
            <a:pPr lvl="2"/>
            <a:r>
              <a:rPr lang="en-US" dirty="0" smtClean="0"/>
              <a:t>Argument: LBNC reports to RRB, which is responsible for DUNE (not LBNF); limiting scope helps focus LBNC effort</a:t>
            </a:r>
          </a:p>
          <a:p>
            <a:pPr lvl="2"/>
            <a:r>
              <a:rPr lang="en-US" dirty="0" smtClean="0"/>
              <a:t>Chair believes that, under any circumstance, the LBNC needs to maintain visibility into LBNF to the extent that it potentially impacts DUNE (both known interfaces and unknown threats)</a:t>
            </a:r>
          </a:p>
          <a:p>
            <a:pPr lvl="2"/>
            <a:r>
              <a:rPr lang="en-US" dirty="0" smtClean="0"/>
              <a:t>Concern: membership no longer supports insightful review of LBNF</a:t>
            </a:r>
            <a:endParaRPr lang="en-US" dirty="0"/>
          </a:p>
        </p:txBody>
      </p:sp>
      <p:sp>
        <p:nvSpPr>
          <p:cNvPr id="4" name="Date Placeholder 3"/>
          <p:cNvSpPr>
            <a:spLocks noGrp="1"/>
          </p:cNvSpPr>
          <p:nvPr>
            <p:ph type="dt" sz="half" idx="10"/>
          </p:nvPr>
        </p:nvSpPr>
        <p:spPr/>
        <p:txBody>
          <a:bodyPr/>
          <a:lstStyle/>
          <a:p>
            <a:pPr>
              <a:defRPr/>
            </a:pPr>
            <a:r>
              <a:rPr lang="en-US" smtClean="0"/>
              <a:t>07/16/2018</a:t>
            </a:r>
            <a:endParaRPr lang="en-US" dirty="0"/>
          </a:p>
        </p:txBody>
      </p:sp>
      <p:sp>
        <p:nvSpPr>
          <p:cNvPr id="5" name="Footer Placeholder 4"/>
          <p:cNvSpPr>
            <a:spLocks noGrp="1"/>
          </p:cNvSpPr>
          <p:nvPr>
            <p:ph type="ftr" sz="quarter" idx="11"/>
          </p:nvPr>
        </p:nvSpPr>
        <p:spPr/>
        <p:txBody>
          <a:bodyPr/>
          <a:lstStyle/>
          <a:p>
            <a:pPr>
              <a:defRPr/>
            </a:pPr>
            <a:r>
              <a:rPr lang="en-US" smtClean="0"/>
              <a:t>David MacFarlane | LBNC Report to the PAC</a:t>
            </a:r>
            <a:endParaRPr lang="en-US" dirty="0"/>
          </a:p>
        </p:txBody>
      </p:sp>
      <p:sp>
        <p:nvSpPr>
          <p:cNvPr id="6" name="Slide Number Placeholder 5"/>
          <p:cNvSpPr>
            <a:spLocks noGrp="1"/>
          </p:cNvSpPr>
          <p:nvPr>
            <p:ph type="sldNum" sz="quarter" idx="12"/>
          </p:nvPr>
        </p:nvSpPr>
        <p:spPr/>
        <p:txBody>
          <a:bodyPr/>
          <a:lstStyle/>
          <a:p>
            <a:pPr>
              <a:defRPr/>
            </a:pPr>
            <a:fld id="{2252C86A-56CA-C846-AB85-01C4489D8FB7}" type="slidenum">
              <a:rPr lang="en-US" smtClean="0"/>
              <a:pPr>
                <a:defRPr/>
              </a:pPr>
              <a:t>37</a:t>
            </a:fld>
            <a:endParaRPr lang="en-US" dirty="0"/>
          </a:p>
        </p:txBody>
      </p:sp>
    </p:spTree>
    <p:extLst>
      <p:ext uri="{BB962C8B-B14F-4D97-AF65-F5344CB8AC3E}">
        <p14:creationId xmlns:p14="http://schemas.microsoft.com/office/powerpoint/2010/main" val="175173668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Issues for discussion with PAC</a:t>
            </a:r>
            <a:endParaRPr lang="en-US" dirty="0"/>
          </a:p>
        </p:txBody>
      </p:sp>
      <p:sp>
        <p:nvSpPr>
          <p:cNvPr id="3" name="Content Placeholder 2"/>
          <p:cNvSpPr>
            <a:spLocks noGrp="1"/>
          </p:cNvSpPr>
          <p:nvPr>
            <p:ph idx="1"/>
          </p:nvPr>
        </p:nvSpPr>
        <p:spPr>
          <a:xfrm>
            <a:off x="228600" y="914400"/>
            <a:ext cx="8672513" cy="4987867"/>
          </a:xfrm>
        </p:spPr>
        <p:txBody>
          <a:bodyPr/>
          <a:lstStyle/>
          <a:p>
            <a:pPr lvl="2"/>
            <a:r>
              <a:rPr lang="en-US" dirty="0" err="1" smtClean="0"/>
              <a:t>Fermilab</a:t>
            </a:r>
            <a:r>
              <a:rPr lang="en-US" dirty="0" smtClean="0"/>
              <a:t> should maintain technical oversight of LBNF by some means (could be a separate group), in order to avoid surprises (SPAC is not technical, primarily management)</a:t>
            </a:r>
          </a:p>
          <a:p>
            <a:pPr lvl="2"/>
            <a:r>
              <a:rPr lang="en-US" dirty="0" smtClean="0"/>
              <a:t>Lack of clarity here is confusing to LBNC, LBNF, and DOE</a:t>
            </a:r>
          </a:p>
          <a:p>
            <a:pPr lvl="1"/>
            <a:r>
              <a:rPr lang="en-US" dirty="0" smtClean="0"/>
              <a:t>Some evidence that LBNC members are saturated and not providing as insightful advice as they could</a:t>
            </a:r>
          </a:p>
          <a:p>
            <a:pPr lvl="2"/>
            <a:r>
              <a:rPr lang="en-US" dirty="0" smtClean="0"/>
              <a:t>Worried that this will get worse as the NCG becomes active, since some overlap of service will be needed</a:t>
            </a:r>
          </a:p>
          <a:p>
            <a:pPr lvl="2"/>
            <a:r>
              <a:rPr lang="en-US" dirty="0" smtClean="0"/>
              <a:t>Risk is the primary driver for cost uncertainty, but risk is primarily a technical judgement by the LBNC who then need visibility into mitigation strategies (interface with NCG)</a:t>
            </a:r>
          </a:p>
          <a:p>
            <a:pPr lvl="1"/>
            <a:r>
              <a:rPr lang="en-US" dirty="0" smtClean="0"/>
              <a:t>DUNE collaboration:</a:t>
            </a:r>
          </a:p>
          <a:p>
            <a:pPr lvl="2"/>
            <a:r>
              <a:rPr lang="en-US" dirty="0" smtClean="0"/>
              <a:t>Still evolving organization structures for decisions; general concern about communication between physics and detector groups</a:t>
            </a:r>
          </a:p>
          <a:p>
            <a:pPr lvl="2"/>
            <a:r>
              <a:rPr lang="en-US" dirty="0" smtClean="0"/>
              <a:t>Still concerned about disjoint FD consortia, with no overarching structure</a:t>
            </a:r>
          </a:p>
        </p:txBody>
      </p:sp>
      <p:sp>
        <p:nvSpPr>
          <p:cNvPr id="4" name="Date Placeholder 3"/>
          <p:cNvSpPr>
            <a:spLocks noGrp="1"/>
          </p:cNvSpPr>
          <p:nvPr>
            <p:ph type="dt" sz="half" idx="10"/>
          </p:nvPr>
        </p:nvSpPr>
        <p:spPr/>
        <p:txBody>
          <a:bodyPr/>
          <a:lstStyle/>
          <a:p>
            <a:pPr>
              <a:defRPr/>
            </a:pPr>
            <a:r>
              <a:rPr lang="en-US" smtClean="0"/>
              <a:t>07/16/2018</a:t>
            </a:r>
            <a:endParaRPr lang="en-US" dirty="0"/>
          </a:p>
        </p:txBody>
      </p:sp>
      <p:sp>
        <p:nvSpPr>
          <p:cNvPr id="5" name="Footer Placeholder 4"/>
          <p:cNvSpPr>
            <a:spLocks noGrp="1"/>
          </p:cNvSpPr>
          <p:nvPr>
            <p:ph type="ftr" sz="quarter" idx="11"/>
          </p:nvPr>
        </p:nvSpPr>
        <p:spPr/>
        <p:txBody>
          <a:bodyPr/>
          <a:lstStyle/>
          <a:p>
            <a:pPr>
              <a:defRPr/>
            </a:pPr>
            <a:r>
              <a:rPr lang="en-US" smtClean="0"/>
              <a:t>David MacFarlane | LBNC Report to the PAC</a:t>
            </a:r>
            <a:endParaRPr lang="en-US" dirty="0"/>
          </a:p>
        </p:txBody>
      </p:sp>
      <p:sp>
        <p:nvSpPr>
          <p:cNvPr id="6" name="Slide Number Placeholder 5"/>
          <p:cNvSpPr>
            <a:spLocks noGrp="1"/>
          </p:cNvSpPr>
          <p:nvPr>
            <p:ph type="sldNum" sz="quarter" idx="12"/>
          </p:nvPr>
        </p:nvSpPr>
        <p:spPr/>
        <p:txBody>
          <a:bodyPr/>
          <a:lstStyle/>
          <a:p>
            <a:pPr>
              <a:defRPr/>
            </a:pPr>
            <a:fld id="{2252C86A-56CA-C846-AB85-01C4489D8FB7}" type="slidenum">
              <a:rPr lang="en-US" smtClean="0"/>
              <a:pPr>
                <a:defRPr/>
              </a:pPr>
              <a:t>38</a:t>
            </a:fld>
            <a:endParaRPr lang="en-US" dirty="0"/>
          </a:p>
        </p:txBody>
      </p:sp>
    </p:spTree>
    <p:extLst>
      <p:ext uri="{BB962C8B-B14F-4D97-AF65-F5344CB8AC3E}">
        <p14:creationId xmlns:p14="http://schemas.microsoft.com/office/powerpoint/2010/main" val="278085689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Issues for discussion with PAC</a:t>
            </a:r>
            <a:endParaRPr lang="en-US" dirty="0"/>
          </a:p>
        </p:txBody>
      </p:sp>
      <p:sp>
        <p:nvSpPr>
          <p:cNvPr id="3" name="Content Placeholder 2"/>
          <p:cNvSpPr>
            <a:spLocks noGrp="1"/>
          </p:cNvSpPr>
          <p:nvPr>
            <p:ph idx="1"/>
          </p:nvPr>
        </p:nvSpPr>
        <p:spPr/>
        <p:txBody>
          <a:bodyPr/>
          <a:lstStyle/>
          <a:p>
            <a:pPr lvl="2"/>
            <a:r>
              <a:rPr lang="en-US" dirty="0" smtClean="0"/>
              <a:t>Who owns monitoring of international milestones and pays attention to risks in maintaining them?</a:t>
            </a:r>
          </a:p>
          <a:p>
            <a:pPr lvl="2"/>
            <a:r>
              <a:rPr lang="en-US" dirty="0" smtClean="0"/>
              <a:t>Some cases where DUNE management may not be as supportive of recommendations (physics flow down) as they could be</a:t>
            </a:r>
          </a:p>
          <a:p>
            <a:pPr lvl="2"/>
            <a:r>
              <a:rPr lang="en-US" dirty="0" smtClean="0"/>
              <a:t>Formation of consortia possibly a missed opportunity: new groups are not strongly encouraged as they might have been, no real leadership change, not clear guidance and expectations given to consortia leadership in terms of developing a “collaborative spirit”</a:t>
            </a:r>
          </a:p>
          <a:p>
            <a:pPr lvl="2"/>
            <a:r>
              <a:rPr lang="en-US" dirty="0" smtClean="0"/>
              <a:t>Similarly EB may only be effective to the extent it is used effectively: requires preparation, planning, and clear establishment of expectations for EB members </a:t>
            </a:r>
          </a:p>
          <a:p>
            <a:pPr lvl="2"/>
            <a:r>
              <a:rPr lang="en-US" dirty="0" smtClean="0"/>
              <a:t>US part of DUNE is not being as coherently organized as </a:t>
            </a:r>
            <a:r>
              <a:rPr lang="en-US" smtClean="0"/>
              <a:t>it might be and </a:t>
            </a:r>
            <a:r>
              <a:rPr lang="en-US" dirty="0" smtClean="0"/>
              <a:t>this may be a problem for DOE</a:t>
            </a:r>
          </a:p>
          <a:p>
            <a:pPr lvl="2"/>
            <a:r>
              <a:rPr lang="en-US" dirty="0" smtClean="0"/>
              <a:t>Have so far taken an accommodating attitude towards the dual phase part of the IDR: how long should this continue? Collaboration management want space to work problem</a:t>
            </a:r>
          </a:p>
        </p:txBody>
      </p:sp>
      <p:sp>
        <p:nvSpPr>
          <p:cNvPr id="4" name="Date Placeholder 3"/>
          <p:cNvSpPr>
            <a:spLocks noGrp="1"/>
          </p:cNvSpPr>
          <p:nvPr>
            <p:ph type="dt" sz="half" idx="10"/>
          </p:nvPr>
        </p:nvSpPr>
        <p:spPr/>
        <p:txBody>
          <a:bodyPr/>
          <a:lstStyle/>
          <a:p>
            <a:r>
              <a:rPr lang="en-US" smtClean="0"/>
              <a:t>07/16/2018</a:t>
            </a:r>
            <a:endParaRPr lang="en-US" dirty="0"/>
          </a:p>
        </p:txBody>
      </p:sp>
      <p:sp>
        <p:nvSpPr>
          <p:cNvPr id="5" name="Footer Placeholder 4"/>
          <p:cNvSpPr>
            <a:spLocks noGrp="1"/>
          </p:cNvSpPr>
          <p:nvPr>
            <p:ph type="ftr" sz="quarter" idx="11"/>
          </p:nvPr>
        </p:nvSpPr>
        <p:spPr/>
        <p:txBody>
          <a:bodyPr/>
          <a:lstStyle/>
          <a:p>
            <a:r>
              <a:rPr lang="en-US" smtClean="0"/>
              <a:t>David MacFarlane | LBNC Report to the PAC</a:t>
            </a:r>
            <a:endParaRPr lang="en-US" dirty="0"/>
          </a:p>
        </p:txBody>
      </p:sp>
      <p:sp>
        <p:nvSpPr>
          <p:cNvPr id="6" name="Slide Number Placeholder 5"/>
          <p:cNvSpPr>
            <a:spLocks noGrp="1"/>
          </p:cNvSpPr>
          <p:nvPr>
            <p:ph type="sldNum" sz="quarter" idx="12"/>
          </p:nvPr>
        </p:nvSpPr>
        <p:spPr/>
        <p:txBody>
          <a:bodyPr/>
          <a:lstStyle/>
          <a:p>
            <a:fld id="{2252C86A-56CA-C846-AB85-01C4489D8FB7}" type="slidenum">
              <a:rPr lang="en-US" smtClean="0"/>
              <a:pPr/>
              <a:t>39</a:t>
            </a:fld>
            <a:endParaRPr lang="en-US" dirty="0"/>
          </a:p>
        </p:txBody>
      </p:sp>
    </p:spTree>
    <p:extLst>
      <p:ext uri="{BB962C8B-B14F-4D97-AF65-F5344CB8AC3E}">
        <p14:creationId xmlns:p14="http://schemas.microsoft.com/office/powerpoint/2010/main" val="40157148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Continuous oversight: face-to-face reviews and ongoing contacts</a:t>
            </a:r>
            <a:endParaRPr lang="en-US" dirty="0"/>
          </a:p>
        </p:txBody>
      </p:sp>
      <p:sp>
        <p:nvSpPr>
          <p:cNvPr id="3" name="Content Placeholder 2"/>
          <p:cNvSpPr>
            <a:spLocks noGrp="1"/>
          </p:cNvSpPr>
          <p:nvPr>
            <p:ph idx="1"/>
          </p:nvPr>
        </p:nvSpPr>
        <p:spPr>
          <a:xfrm>
            <a:off x="228600" y="914400"/>
            <a:ext cx="8672513" cy="5281554"/>
          </a:xfrm>
        </p:spPr>
        <p:txBody>
          <a:bodyPr/>
          <a:lstStyle/>
          <a:p>
            <a:r>
              <a:rPr lang="en-US" dirty="0" smtClean="0"/>
              <a:t>Typically plan for 3-4 face-to-face meetings per year:</a:t>
            </a:r>
          </a:p>
          <a:p>
            <a:pPr lvl="1"/>
            <a:r>
              <a:rPr lang="en-US" dirty="0" smtClean="0">
                <a:hlinkClick r:id="rId2"/>
              </a:rPr>
              <a:t>June 22-24</a:t>
            </a:r>
            <a:r>
              <a:rPr lang="en-US" dirty="0" smtClean="0"/>
              <a:t> (CERN) and Oct</a:t>
            </a:r>
            <a:r>
              <a:rPr lang="en-US" dirty="0"/>
              <a:t> </a:t>
            </a:r>
            <a:r>
              <a:rPr lang="en-US" dirty="0" smtClean="0"/>
              <a:t>26-28, 2017 </a:t>
            </a:r>
            <a:r>
              <a:rPr lang="en-US" dirty="0"/>
              <a:t>(</a:t>
            </a:r>
            <a:r>
              <a:rPr lang="en-US" dirty="0" smtClean="0"/>
              <a:t>SURF)</a:t>
            </a:r>
          </a:p>
          <a:p>
            <a:pPr lvl="1"/>
            <a:r>
              <a:rPr lang="en-US" dirty="0" smtClean="0">
                <a:hlinkClick r:id="rId3"/>
              </a:rPr>
              <a:t>Feb 19-21</a:t>
            </a:r>
            <a:r>
              <a:rPr lang="en-US" dirty="0" smtClean="0"/>
              <a:t>, 2018 at </a:t>
            </a:r>
            <a:r>
              <a:rPr lang="en-US" dirty="0" err="1" smtClean="0"/>
              <a:t>Fermilab</a:t>
            </a:r>
            <a:r>
              <a:rPr lang="en-US" dirty="0" smtClean="0"/>
              <a:t>: Progress towards TP</a:t>
            </a:r>
          </a:p>
          <a:p>
            <a:pPr lvl="1"/>
            <a:r>
              <a:rPr lang="en-US" dirty="0" smtClean="0">
                <a:hlinkClick r:id="rId4"/>
              </a:rPr>
              <a:t>May 22-24</a:t>
            </a:r>
            <a:r>
              <a:rPr lang="en-US" dirty="0" smtClean="0"/>
              <a:t>, 2018 at </a:t>
            </a:r>
            <a:r>
              <a:rPr lang="en-US" dirty="0" err="1" smtClean="0"/>
              <a:t>Fermilab</a:t>
            </a:r>
            <a:r>
              <a:rPr lang="en-US" dirty="0" smtClean="0"/>
              <a:t>: First look at TP</a:t>
            </a:r>
          </a:p>
          <a:p>
            <a:pPr lvl="1"/>
            <a:r>
              <a:rPr lang="en-US" dirty="0" smtClean="0"/>
              <a:t>Aug 1-3, 2018 at </a:t>
            </a:r>
            <a:r>
              <a:rPr lang="en-US" dirty="0" err="1" smtClean="0"/>
              <a:t>Fermilab</a:t>
            </a:r>
            <a:r>
              <a:rPr lang="en-US" dirty="0" smtClean="0"/>
              <a:t>: Final report on </a:t>
            </a:r>
            <a:r>
              <a:rPr lang="en-US" dirty="0" smtClean="0"/>
              <a:t>TP</a:t>
            </a:r>
            <a:endParaRPr lang="en-US" dirty="0" smtClean="0"/>
          </a:p>
          <a:p>
            <a:r>
              <a:rPr lang="en-US" dirty="0" smtClean="0"/>
              <a:t>Between meetings, referee subgroups keep up-to-date through regular contact with LBNF/DUNE POCs</a:t>
            </a:r>
          </a:p>
          <a:p>
            <a:pPr lvl="1"/>
            <a:r>
              <a:rPr lang="en-US" dirty="0" smtClean="0"/>
              <a:t>Develop </a:t>
            </a:r>
            <a:r>
              <a:rPr lang="en-US" dirty="0"/>
              <a:t>and sustain a high level of referee familiarity and understanding of the assigned systems(s)</a:t>
            </a:r>
          </a:p>
          <a:p>
            <a:pPr lvl="1"/>
            <a:r>
              <a:rPr lang="en-US" dirty="0"/>
              <a:t>Provide follow-up and/or progress reports on intermediate time scales for issues identified during regular LBNC reviews</a:t>
            </a:r>
          </a:p>
          <a:p>
            <a:pPr lvl="1"/>
            <a:r>
              <a:rPr lang="en-US" dirty="0"/>
              <a:t>Facilitate preparation for regular LBNC reviews, such as advance discussion of draft documents and development of agendas and focal </a:t>
            </a:r>
            <a:r>
              <a:rPr lang="en-US" dirty="0" smtClean="0"/>
              <a:t>topics</a:t>
            </a:r>
            <a:endParaRPr lang="en-US" dirty="0"/>
          </a:p>
        </p:txBody>
      </p:sp>
      <p:sp>
        <p:nvSpPr>
          <p:cNvPr id="4" name="Date Placeholder 3"/>
          <p:cNvSpPr>
            <a:spLocks noGrp="1"/>
          </p:cNvSpPr>
          <p:nvPr>
            <p:ph type="dt" sz="half" idx="10"/>
          </p:nvPr>
        </p:nvSpPr>
        <p:spPr/>
        <p:txBody>
          <a:bodyPr/>
          <a:lstStyle/>
          <a:p>
            <a:pPr>
              <a:defRPr/>
            </a:pPr>
            <a:r>
              <a:rPr lang="en-US" smtClean="0"/>
              <a:t>07/16/2018</a:t>
            </a:r>
            <a:endParaRPr lang="en-US" dirty="0"/>
          </a:p>
        </p:txBody>
      </p:sp>
      <p:sp>
        <p:nvSpPr>
          <p:cNvPr id="5" name="Footer Placeholder 4"/>
          <p:cNvSpPr>
            <a:spLocks noGrp="1"/>
          </p:cNvSpPr>
          <p:nvPr>
            <p:ph type="ftr" sz="quarter" idx="11"/>
          </p:nvPr>
        </p:nvSpPr>
        <p:spPr/>
        <p:txBody>
          <a:bodyPr/>
          <a:lstStyle/>
          <a:p>
            <a:pPr>
              <a:defRPr/>
            </a:pPr>
            <a:r>
              <a:rPr lang="en-US" smtClean="0"/>
              <a:t>David MacFarlane | LBNC Report to the PAC</a:t>
            </a:r>
            <a:endParaRPr lang="en-US" dirty="0"/>
          </a:p>
        </p:txBody>
      </p:sp>
      <p:sp>
        <p:nvSpPr>
          <p:cNvPr id="6" name="Slide Number Placeholder 5"/>
          <p:cNvSpPr>
            <a:spLocks noGrp="1"/>
          </p:cNvSpPr>
          <p:nvPr>
            <p:ph type="sldNum" sz="quarter" idx="12"/>
          </p:nvPr>
        </p:nvSpPr>
        <p:spPr/>
        <p:txBody>
          <a:bodyPr/>
          <a:lstStyle/>
          <a:p>
            <a:pPr>
              <a:defRPr/>
            </a:pPr>
            <a:fld id="{2252C86A-56CA-C846-AB85-01C4489D8FB7}" type="slidenum">
              <a:rPr lang="en-US" smtClean="0"/>
              <a:pPr>
                <a:defRPr/>
              </a:pPr>
              <a:t>4</a:t>
            </a:fld>
            <a:endParaRPr lang="en-US" dirty="0"/>
          </a:p>
        </p:txBody>
      </p:sp>
    </p:spTree>
    <p:extLst>
      <p:ext uri="{BB962C8B-B14F-4D97-AF65-F5344CB8AC3E}">
        <p14:creationId xmlns:p14="http://schemas.microsoft.com/office/powerpoint/2010/main" val="254053465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a:xfrm>
            <a:off x="228600" y="914400"/>
            <a:ext cx="8672513" cy="5257800"/>
          </a:xfrm>
        </p:spPr>
        <p:txBody>
          <a:bodyPr/>
          <a:lstStyle/>
          <a:p>
            <a:r>
              <a:rPr lang="en-US" dirty="0" smtClean="0"/>
              <a:t>LBNC is </a:t>
            </a:r>
            <a:r>
              <a:rPr lang="en-US" dirty="0" smtClean="0"/>
              <a:t>in the midst of a detailed review of the TP and has provided from initial feedback pending further review in August</a:t>
            </a:r>
            <a:endParaRPr lang="en-US" dirty="0" smtClean="0"/>
          </a:p>
          <a:p>
            <a:pPr lvl="1"/>
            <a:r>
              <a:rPr lang="en-US" dirty="0" smtClean="0"/>
              <a:t>Guidelines provided to DUNE for both TP, TDR and cost/WBS/risk information for NCG</a:t>
            </a:r>
          </a:p>
          <a:p>
            <a:r>
              <a:rPr lang="en-US" dirty="0" smtClean="0"/>
              <a:t>In addition to a number of specific concerns about physics justifications and challenges in addressing cross-cutting issues, there are a number of concerns related to LBNC scope, interaction with the PAC, and organizational questions about DUNE that remain and PAC advice would be helpful</a:t>
            </a:r>
            <a:endParaRPr lang="en-US" dirty="0" smtClean="0"/>
          </a:p>
        </p:txBody>
      </p:sp>
      <p:sp>
        <p:nvSpPr>
          <p:cNvPr id="4" name="Date Placeholder 3"/>
          <p:cNvSpPr>
            <a:spLocks noGrp="1"/>
          </p:cNvSpPr>
          <p:nvPr>
            <p:ph type="dt" sz="half" idx="10"/>
          </p:nvPr>
        </p:nvSpPr>
        <p:spPr/>
        <p:txBody>
          <a:bodyPr/>
          <a:lstStyle/>
          <a:p>
            <a:pPr>
              <a:defRPr/>
            </a:pPr>
            <a:r>
              <a:rPr lang="en-US" smtClean="0"/>
              <a:t>07/16/2018</a:t>
            </a:r>
            <a:endParaRPr lang="en-US" dirty="0"/>
          </a:p>
        </p:txBody>
      </p:sp>
      <p:sp>
        <p:nvSpPr>
          <p:cNvPr id="6" name="Slide Number Placeholder 5"/>
          <p:cNvSpPr>
            <a:spLocks noGrp="1"/>
          </p:cNvSpPr>
          <p:nvPr>
            <p:ph type="sldNum" sz="quarter" idx="12"/>
          </p:nvPr>
        </p:nvSpPr>
        <p:spPr/>
        <p:txBody>
          <a:bodyPr/>
          <a:lstStyle/>
          <a:p>
            <a:pPr>
              <a:defRPr/>
            </a:pPr>
            <a:fld id="{2252C86A-56CA-C846-AB85-01C4489D8FB7}" type="slidenum">
              <a:rPr lang="en-US" smtClean="0"/>
              <a:pPr>
                <a:defRPr/>
              </a:pPr>
              <a:t>40</a:t>
            </a:fld>
            <a:endParaRPr lang="en-US" dirty="0"/>
          </a:p>
        </p:txBody>
      </p:sp>
      <p:sp>
        <p:nvSpPr>
          <p:cNvPr id="7" name="Footer Placeholder 6"/>
          <p:cNvSpPr>
            <a:spLocks noGrp="1"/>
          </p:cNvSpPr>
          <p:nvPr>
            <p:ph type="ftr" sz="quarter" idx="11"/>
          </p:nvPr>
        </p:nvSpPr>
        <p:spPr/>
        <p:txBody>
          <a:bodyPr/>
          <a:lstStyle/>
          <a:p>
            <a:pPr>
              <a:defRPr/>
            </a:pPr>
            <a:r>
              <a:rPr lang="en-US" smtClean="0"/>
              <a:t>David MacFarlane | LBNC Report to the PAC</a:t>
            </a:r>
            <a:endParaRPr lang="en-US" dirty="0"/>
          </a:p>
        </p:txBody>
      </p:sp>
    </p:spTree>
    <p:extLst>
      <p:ext uri="{BB962C8B-B14F-4D97-AF65-F5344CB8AC3E}">
        <p14:creationId xmlns:p14="http://schemas.microsoft.com/office/powerpoint/2010/main" val="22483484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Context and DUNE Strategy</a:t>
            </a:r>
            <a:endParaRPr lang="en-US" dirty="0"/>
          </a:p>
        </p:txBody>
      </p:sp>
      <p:sp>
        <p:nvSpPr>
          <p:cNvPr id="3" name="Content Placeholder 2"/>
          <p:cNvSpPr>
            <a:spLocks noGrp="1"/>
          </p:cNvSpPr>
          <p:nvPr>
            <p:ph idx="1"/>
          </p:nvPr>
        </p:nvSpPr>
        <p:spPr>
          <a:xfrm>
            <a:off x="228600" y="762000"/>
            <a:ext cx="8763000" cy="4987867"/>
          </a:xfrm>
        </p:spPr>
        <p:txBody>
          <a:bodyPr/>
          <a:lstStyle/>
          <a:p>
            <a:r>
              <a:rPr lang="en-US" dirty="0" smtClean="0"/>
              <a:t>DUNE embarked on production of a “Technical Proposal (TP)” (now called Interim Design Report (IDR)) in summary 2018 as a stepping stone to a full blown Technical Design Report in summer 2019</a:t>
            </a:r>
          </a:p>
          <a:p>
            <a:pPr lvl="1"/>
            <a:r>
              <a:rPr lang="en-US" dirty="0" smtClean="0"/>
              <a:t>Substantial organizational and collaborative effort by the detector consortia</a:t>
            </a:r>
          </a:p>
          <a:p>
            <a:pPr lvl="1"/>
            <a:r>
              <a:rPr lang="en-US" dirty="0" smtClean="0"/>
              <a:t>Opportunity for LBNC to provide early assessment and feedback towards any course correction</a:t>
            </a:r>
          </a:p>
          <a:p>
            <a:r>
              <a:rPr lang="en-US" dirty="0" smtClean="0"/>
              <a:t>Scope: goal is Far Detector TDR by summer 2019, conceptual design only for the Near Detector (TDR a year later)</a:t>
            </a:r>
          </a:p>
          <a:p>
            <a:r>
              <a:rPr lang="en-US" dirty="0" smtClean="0"/>
              <a:t>Challenge: Dual Phase organization not yet mature and technical foundation not as well established</a:t>
            </a:r>
          </a:p>
          <a:p>
            <a:pPr lvl="1"/>
            <a:r>
              <a:rPr lang="en-US" dirty="0" smtClean="0"/>
              <a:t>LBNC suggested a separate timeline for DP (precedent from LHC upgrades), but this was not adopted by the DUNE collaboration </a:t>
            </a:r>
            <a:endParaRPr lang="en-US" dirty="0"/>
          </a:p>
        </p:txBody>
      </p:sp>
      <p:sp>
        <p:nvSpPr>
          <p:cNvPr id="4" name="Date Placeholder 3"/>
          <p:cNvSpPr>
            <a:spLocks noGrp="1"/>
          </p:cNvSpPr>
          <p:nvPr>
            <p:ph type="dt" sz="half" idx="10"/>
          </p:nvPr>
        </p:nvSpPr>
        <p:spPr/>
        <p:txBody>
          <a:bodyPr/>
          <a:lstStyle/>
          <a:p>
            <a:pPr>
              <a:defRPr/>
            </a:pPr>
            <a:r>
              <a:rPr lang="en-US" smtClean="0"/>
              <a:t>07/16/2018</a:t>
            </a:r>
            <a:endParaRPr lang="en-US" dirty="0"/>
          </a:p>
        </p:txBody>
      </p:sp>
      <p:sp>
        <p:nvSpPr>
          <p:cNvPr id="5" name="Footer Placeholder 4"/>
          <p:cNvSpPr>
            <a:spLocks noGrp="1"/>
          </p:cNvSpPr>
          <p:nvPr>
            <p:ph type="ftr" sz="quarter" idx="11"/>
          </p:nvPr>
        </p:nvSpPr>
        <p:spPr/>
        <p:txBody>
          <a:bodyPr/>
          <a:lstStyle/>
          <a:p>
            <a:pPr>
              <a:defRPr/>
            </a:pPr>
            <a:r>
              <a:rPr lang="en-US" smtClean="0"/>
              <a:t>David MacFarlane | LBNC Report to the PAC</a:t>
            </a:r>
            <a:endParaRPr lang="en-US" dirty="0"/>
          </a:p>
        </p:txBody>
      </p:sp>
      <p:sp>
        <p:nvSpPr>
          <p:cNvPr id="6" name="Slide Number Placeholder 5"/>
          <p:cNvSpPr>
            <a:spLocks noGrp="1"/>
          </p:cNvSpPr>
          <p:nvPr>
            <p:ph type="sldNum" sz="quarter" idx="12"/>
          </p:nvPr>
        </p:nvSpPr>
        <p:spPr/>
        <p:txBody>
          <a:bodyPr/>
          <a:lstStyle/>
          <a:p>
            <a:pPr>
              <a:defRPr/>
            </a:pPr>
            <a:fld id="{2252C86A-56CA-C846-AB85-01C4489D8FB7}" type="slidenum">
              <a:rPr lang="en-US" smtClean="0"/>
              <a:pPr>
                <a:defRPr/>
              </a:pPr>
              <a:t>5</a:t>
            </a:fld>
            <a:endParaRPr lang="en-US" dirty="0"/>
          </a:p>
        </p:txBody>
      </p:sp>
    </p:spTree>
    <p:extLst>
      <p:ext uri="{BB962C8B-B14F-4D97-AF65-F5344CB8AC3E}">
        <p14:creationId xmlns:p14="http://schemas.microsoft.com/office/powerpoint/2010/main" val="118979825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Intended approach to TP and TDR reviews</a:t>
            </a:r>
            <a:endParaRPr lang="en-US" dirty="0"/>
          </a:p>
        </p:txBody>
      </p:sp>
      <p:sp>
        <p:nvSpPr>
          <p:cNvPr id="3" name="Content Placeholder 2"/>
          <p:cNvSpPr>
            <a:spLocks noGrp="1"/>
          </p:cNvSpPr>
          <p:nvPr>
            <p:ph idx="1"/>
          </p:nvPr>
        </p:nvSpPr>
        <p:spPr/>
        <p:txBody>
          <a:bodyPr/>
          <a:lstStyle/>
          <a:p>
            <a:r>
              <a:rPr lang="en-US" dirty="0" smtClean="0"/>
              <a:t>Dec 2017: Establish guidelines for TP, TDR, cost and risk documentation</a:t>
            </a:r>
          </a:p>
          <a:p>
            <a:r>
              <a:rPr lang="en-US" dirty="0" smtClean="0"/>
              <a:t>Mar 2018: Review progress on TP on intermediate timescale: are the consortia working with demonstrated leadership</a:t>
            </a:r>
          </a:p>
          <a:p>
            <a:r>
              <a:rPr lang="en-US" dirty="0" smtClean="0"/>
              <a:t>May-Aug </a:t>
            </a:r>
            <a:r>
              <a:rPr lang="en-US" dirty="0" smtClean="0"/>
              <a:t>2018: Pair of face-to-face meetings to review written TP, allow for Q&amp;A, and production of synthesized compact report together with NCG</a:t>
            </a:r>
          </a:p>
          <a:p>
            <a:pPr lvl="1"/>
            <a:r>
              <a:rPr lang="en-US" dirty="0" smtClean="0"/>
              <a:t>Reorganized referee subgroups maintain close contact with and focus on relevant technical subsystems before &amp; after TP</a:t>
            </a:r>
          </a:p>
          <a:p>
            <a:pPr lvl="1"/>
            <a:r>
              <a:rPr lang="en-US" dirty="0" smtClean="0"/>
              <a:t>Overlap in membership between NCG &amp; LBNC, to ensure close coordination of review sessions and technical analysis</a:t>
            </a:r>
          </a:p>
          <a:p>
            <a:r>
              <a:rPr lang="en-US" dirty="0" smtClean="0"/>
              <a:t>Similar process, displaced by a year, for TDR review, with now a year of practice for DUNE and LBNC members</a:t>
            </a:r>
          </a:p>
          <a:p>
            <a:endParaRPr lang="en-US" dirty="0"/>
          </a:p>
        </p:txBody>
      </p:sp>
      <p:sp>
        <p:nvSpPr>
          <p:cNvPr id="4" name="Date Placeholder 3"/>
          <p:cNvSpPr>
            <a:spLocks noGrp="1"/>
          </p:cNvSpPr>
          <p:nvPr>
            <p:ph type="dt" sz="half" idx="10"/>
          </p:nvPr>
        </p:nvSpPr>
        <p:spPr/>
        <p:txBody>
          <a:bodyPr/>
          <a:lstStyle/>
          <a:p>
            <a:pPr>
              <a:defRPr/>
            </a:pPr>
            <a:r>
              <a:rPr lang="en-US" smtClean="0"/>
              <a:t>07/16/2018</a:t>
            </a:r>
            <a:endParaRPr lang="en-US" dirty="0"/>
          </a:p>
        </p:txBody>
      </p:sp>
      <p:sp>
        <p:nvSpPr>
          <p:cNvPr id="5" name="Footer Placeholder 4"/>
          <p:cNvSpPr>
            <a:spLocks noGrp="1"/>
          </p:cNvSpPr>
          <p:nvPr>
            <p:ph type="ftr" sz="quarter" idx="11"/>
          </p:nvPr>
        </p:nvSpPr>
        <p:spPr/>
        <p:txBody>
          <a:bodyPr/>
          <a:lstStyle/>
          <a:p>
            <a:pPr>
              <a:defRPr/>
            </a:pPr>
            <a:r>
              <a:rPr lang="en-US" smtClean="0"/>
              <a:t>David MacFarlane | LBNC Report to the PAC</a:t>
            </a:r>
            <a:endParaRPr lang="en-US" dirty="0"/>
          </a:p>
        </p:txBody>
      </p:sp>
      <p:sp>
        <p:nvSpPr>
          <p:cNvPr id="6" name="Slide Number Placeholder 5"/>
          <p:cNvSpPr>
            <a:spLocks noGrp="1"/>
          </p:cNvSpPr>
          <p:nvPr>
            <p:ph type="sldNum" sz="quarter" idx="12"/>
          </p:nvPr>
        </p:nvSpPr>
        <p:spPr/>
        <p:txBody>
          <a:bodyPr/>
          <a:lstStyle/>
          <a:p>
            <a:pPr>
              <a:defRPr/>
            </a:pPr>
            <a:fld id="{2252C86A-56CA-C846-AB85-01C4489D8FB7}" type="slidenum">
              <a:rPr lang="en-US" smtClean="0"/>
              <a:pPr>
                <a:defRPr/>
              </a:pPr>
              <a:t>6</a:t>
            </a:fld>
            <a:endParaRPr lang="en-US" dirty="0"/>
          </a:p>
        </p:txBody>
      </p:sp>
    </p:spTree>
    <p:extLst>
      <p:ext uri="{BB962C8B-B14F-4D97-AF65-F5344CB8AC3E}">
        <p14:creationId xmlns:p14="http://schemas.microsoft.com/office/powerpoint/2010/main" val="380218543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Subgroup organization for TP review</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344029701"/>
              </p:ext>
            </p:extLst>
          </p:nvPr>
        </p:nvGraphicFramePr>
        <p:xfrm>
          <a:off x="279400" y="1066800"/>
          <a:ext cx="2888466" cy="4355005"/>
        </p:xfrm>
        <a:graphic>
          <a:graphicData uri="http://schemas.openxmlformats.org/drawingml/2006/table">
            <a:tbl>
              <a:tblPr>
                <a:tableStyleId>{5C22544A-7EE6-4342-B048-85BDC9FD1C3A}</a:tableStyleId>
              </a:tblPr>
              <a:tblGrid>
                <a:gridCol w="962822"/>
                <a:gridCol w="962822"/>
                <a:gridCol w="962822"/>
              </a:tblGrid>
              <a:tr h="304800">
                <a:tc>
                  <a:txBody>
                    <a:bodyPr/>
                    <a:lstStyle/>
                    <a:p>
                      <a:pPr algn="ctr" fontAlgn="b"/>
                      <a:r>
                        <a:rPr lang="en-US" sz="900" u="none" strike="noStrike" dirty="0">
                          <a:effectLst/>
                        </a:rPr>
                        <a:t>Number</a:t>
                      </a:r>
                      <a:endParaRPr lang="en-US" sz="900" b="0" i="0" u="none" strike="noStrike" dirty="0">
                        <a:solidFill>
                          <a:srgbClr val="000000"/>
                        </a:solidFill>
                        <a:effectLst/>
                        <a:latin typeface="Calibri"/>
                      </a:endParaRPr>
                    </a:p>
                  </a:txBody>
                  <a:tcPr marL="7601" marR="7601" marT="7601" marB="0" anchor="b">
                    <a:solidFill>
                      <a:schemeClr val="accent2">
                        <a:lumMod val="20000"/>
                        <a:lumOff val="80000"/>
                      </a:schemeClr>
                    </a:solidFill>
                  </a:tcPr>
                </a:tc>
                <a:tc>
                  <a:txBody>
                    <a:bodyPr/>
                    <a:lstStyle/>
                    <a:p>
                      <a:pPr algn="l" fontAlgn="b"/>
                      <a:r>
                        <a:rPr lang="en-US" sz="900" u="none" strike="noStrike">
                          <a:effectLst/>
                        </a:rPr>
                        <a:t>Topic</a:t>
                      </a:r>
                      <a:endParaRPr lang="en-US" sz="900" b="0" i="0" u="none" strike="noStrike">
                        <a:solidFill>
                          <a:srgbClr val="000000"/>
                        </a:solidFill>
                        <a:effectLst/>
                        <a:latin typeface="Calibri"/>
                      </a:endParaRPr>
                    </a:p>
                  </a:txBody>
                  <a:tcPr marL="7601" marR="7601" marT="7601" marB="0" anchor="b">
                    <a:solidFill>
                      <a:schemeClr val="accent2">
                        <a:lumMod val="20000"/>
                        <a:lumOff val="80000"/>
                      </a:schemeClr>
                    </a:solidFill>
                  </a:tcPr>
                </a:tc>
                <a:tc>
                  <a:txBody>
                    <a:bodyPr/>
                    <a:lstStyle/>
                    <a:p>
                      <a:pPr algn="l" fontAlgn="b"/>
                      <a:r>
                        <a:rPr lang="en-US" sz="900" u="none" strike="noStrike" dirty="0">
                          <a:effectLst/>
                        </a:rPr>
                        <a:t>Subtopics &amp; Consortia</a:t>
                      </a:r>
                      <a:endParaRPr lang="en-US" sz="900" b="0" i="0" u="none" strike="noStrike" dirty="0">
                        <a:solidFill>
                          <a:srgbClr val="000000"/>
                        </a:solidFill>
                        <a:effectLst/>
                        <a:latin typeface="Calibri"/>
                      </a:endParaRPr>
                    </a:p>
                  </a:txBody>
                  <a:tcPr marL="7601" marR="7601" marT="7601" marB="0" anchor="b">
                    <a:solidFill>
                      <a:schemeClr val="accent2">
                        <a:lumMod val="20000"/>
                        <a:lumOff val="80000"/>
                      </a:schemeClr>
                    </a:solidFill>
                  </a:tcPr>
                </a:tc>
              </a:tr>
              <a:tr h="312647">
                <a:tc rowSpan="11">
                  <a:txBody>
                    <a:bodyPr/>
                    <a:lstStyle/>
                    <a:p>
                      <a:pPr algn="ctr" fontAlgn="ctr"/>
                      <a:r>
                        <a:rPr lang="en-US" sz="900" u="none" strike="noStrike">
                          <a:effectLst/>
                        </a:rPr>
                        <a:t>1</a:t>
                      </a:r>
                      <a:endParaRPr lang="en-US" sz="900" b="0" i="0" u="none" strike="noStrike">
                        <a:solidFill>
                          <a:srgbClr val="000000"/>
                        </a:solidFill>
                        <a:effectLst/>
                        <a:latin typeface="Calibri"/>
                      </a:endParaRPr>
                    </a:p>
                  </a:txBody>
                  <a:tcPr marL="7601" marR="7601" marT="7601" marB="0" anchor="ctr"/>
                </a:tc>
                <a:tc rowSpan="11">
                  <a:txBody>
                    <a:bodyPr/>
                    <a:lstStyle/>
                    <a:p>
                      <a:pPr algn="l" fontAlgn="ctr"/>
                      <a:r>
                        <a:rPr lang="en-US" sz="900" u="none" strike="noStrike" dirty="0">
                          <a:effectLst/>
                        </a:rPr>
                        <a:t>DUNE-SP</a:t>
                      </a:r>
                      <a:endParaRPr lang="en-US" sz="900" b="0" i="0" u="none" strike="noStrike" dirty="0">
                        <a:solidFill>
                          <a:srgbClr val="000000"/>
                        </a:solidFill>
                        <a:effectLst/>
                        <a:latin typeface="Calibri"/>
                      </a:endParaRPr>
                    </a:p>
                  </a:txBody>
                  <a:tcPr marL="7601" marR="7601" marT="7601" marB="0" anchor="ctr"/>
                </a:tc>
                <a:tc>
                  <a:txBody>
                    <a:bodyPr/>
                    <a:lstStyle/>
                    <a:p>
                      <a:pPr algn="l" fontAlgn="b"/>
                      <a:r>
                        <a:rPr lang="en-US" sz="900" u="none" strike="noStrike" dirty="0">
                          <a:effectLst/>
                        </a:rPr>
                        <a:t>APA</a:t>
                      </a:r>
                      <a:endParaRPr lang="en-US" sz="900" b="0" i="0" u="none" strike="noStrike" dirty="0">
                        <a:solidFill>
                          <a:srgbClr val="000000"/>
                        </a:solidFill>
                        <a:effectLst/>
                        <a:latin typeface="Calibri"/>
                      </a:endParaRPr>
                    </a:p>
                  </a:txBody>
                  <a:tcPr marL="7601" marR="7601" marT="7601" marB="0" anchor="b"/>
                </a:tc>
              </a:tr>
              <a:tr h="312647">
                <a:tc vMerge="1">
                  <a:txBody>
                    <a:bodyPr/>
                    <a:lstStyle/>
                    <a:p>
                      <a:endParaRPr lang="en-US"/>
                    </a:p>
                  </a:txBody>
                  <a:tcPr/>
                </a:tc>
                <a:tc vMerge="1">
                  <a:txBody>
                    <a:bodyPr/>
                    <a:lstStyle/>
                    <a:p>
                      <a:endParaRPr lang="en-US"/>
                    </a:p>
                  </a:txBody>
                  <a:tcPr/>
                </a:tc>
                <a:tc>
                  <a:txBody>
                    <a:bodyPr/>
                    <a:lstStyle/>
                    <a:p>
                      <a:pPr algn="l" fontAlgn="b"/>
                      <a:r>
                        <a:rPr lang="en-US" sz="900" u="none" strike="noStrike">
                          <a:effectLst/>
                        </a:rPr>
                        <a:t>DAQ</a:t>
                      </a:r>
                      <a:endParaRPr lang="en-US" sz="900" b="0" i="0" u="none" strike="noStrike">
                        <a:solidFill>
                          <a:srgbClr val="000000"/>
                        </a:solidFill>
                        <a:effectLst/>
                        <a:latin typeface="Calibri"/>
                      </a:endParaRPr>
                    </a:p>
                  </a:txBody>
                  <a:tcPr marL="7601" marR="7601" marT="7601" marB="0" anchor="b"/>
                </a:tc>
              </a:tr>
              <a:tr h="312647">
                <a:tc vMerge="1">
                  <a:txBody>
                    <a:bodyPr/>
                    <a:lstStyle/>
                    <a:p>
                      <a:endParaRPr lang="en-US"/>
                    </a:p>
                  </a:txBody>
                  <a:tcPr/>
                </a:tc>
                <a:tc vMerge="1">
                  <a:txBody>
                    <a:bodyPr/>
                    <a:lstStyle/>
                    <a:p>
                      <a:endParaRPr lang="en-US"/>
                    </a:p>
                  </a:txBody>
                  <a:tcPr/>
                </a:tc>
                <a:tc>
                  <a:txBody>
                    <a:bodyPr/>
                    <a:lstStyle/>
                    <a:p>
                      <a:pPr algn="l" fontAlgn="b"/>
                      <a:r>
                        <a:rPr lang="en-US" sz="900" u="none" strike="noStrike">
                          <a:effectLst/>
                        </a:rPr>
                        <a:t>ElectronicsSP</a:t>
                      </a:r>
                      <a:endParaRPr lang="en-US" sz="900" b="0" i="0" u="none" strike="noStrike">
                        <a:solidFill>
                          <a:srgbClr val="000000"/>
                        </a:solidFill>
                        <a:effectLst/>
                        <a:latin typeface="Calibri"/>
                      </a:endParaRPr>
                    </a:p>
                  </a:txBody>
                  <a:tcPr marL="7601" marR="7601" marT="7601" marB="0" anchor="b"/>
                </a:tc>
              </a:tr>
              <a:tr h="312647">
                <a:tc vMerge="1">
                  <a:txBody>
                    <a:bodyPr/>
                    <a:lstStyle/>
                    <a:p>
                      <a:endParaRPr lang="en-US"/>
                    </a:p>
                  </a:txBody>
                  <a:tcPr/>
                </a:tc>
                <a:tc vMerge="1">
                  <a:txBody>
                    <a:bodyPr/>
                    <a:lstStyle/>
                    <a:p>
                      <a:endParaRPr lang="en-US"/>
                    </a:p>
                  </a:txBody>
                  <a:tcPr/>
                </a:tc>
                <a:tc>
                  <a:txBody>
                    <a:bodyPr/>
                    <a:lstStyle/>
                    <a:p>
                      <a:pPr algn="l" fontAlgn="b"/>
                      <a:r>
                        <a:rPr lang="en-US" sz="900" u="none" strike="noStrike" dirty="0">
                          <a:effectLst/>
                        </a:rPr>
                        <a:t>HV</a:t>
                      </a:r>
                      <a:endParaRPr lang="en-US" sz="900" b="0" i="0" u="none" strike="noStrike" dirty="0">
                        <a:solidFill>
                          <a:srgbClr val="000000"/>
                        </a:solidFill>
                        <a:effectLst/>
                        <a:latin typeface="Calibri"/>
                      </a:endParaRPr>
                    </a:p>
                  </a:txBody>
                  <a:tcPr marL="7601" marR="7601" marT="7601" marB="0" anchor="b"/>
                </a:tc>
              </a:tr>
              <a:tr h="304049">
                <a:tc vMerge="1">
                  <a:txBody>
                    <a:bodyPr/>
                    <a:lstStyle/>
                    <a:p>
                      <a:endParaRPr lang="en-US"/>
                    </a:p>
                  </a:txBody>
                  <a:tcPr/>
                </a:tc>
                <a:tc vMerge="1">
                  <a:txBody>
                    <a:bodyPr/>
                    <a:lstStyle/>
                    <a:p>
                      <a:endParaRPr lang="en-US"/>
                    </a:p>
                  </a:txBody>
                  <a:tcPr/>
                </a:tc>
                <a:tc>
                  <a:txBody>
                    <a:bodyPr/>
                    <a:lstStyle/>
                    <a:p>
                      <a:pPr algn="l" fontAlgn="b"/>
                      <a:r>
                        <a:rPr lang="en-US" sz="900" u="none" strike="noStrike">
                          <a:effectLst/>
                        </a:rPr>
                        <a:t>PhotonSP</a:t>
                      </a:r>
                      <a:endParaRPr lang="en-US" sz="900" b="0" i="0" u="none" strike="noStrike">
                        <a:solidFill>
                          <a:srgbClr val="000000"/>
                        </a:solidFill>
                        <a:effectLst/>
                        <a:latin typeface="Calibri"/>
                      </a:endParaRPr>
                    </a:p>
                  </a:txBody>
                  <a:tcPr marL="7601" marR="7601" marT="7601" marB="0" anchor="b"/>
                </a:tc>
              </a:tr>
              <a:tr h="304049">
                <a:tc vMerge="1">
                  <a:txBody>
                    <a:bodyPr/>
                    <a:lstStyle/>
                    <a:p>
                      <a:endParaRPr lang="en-US"/>
                    </a:p>
                  </a:txBody>
                  <a:tcPr/>
                </a:tc>
                <a:tc vMerge="1">
                  <a:txBody>
                    <a:bodyPr/>
                    <a:lstStyle/>
                    <a:p>
                      <a:endParaRPr lang="en-US"/>
                    </a:p>
                  </a:txBody>
                  <a:tcPr/>
                </a:tc>
                <a:tc>
                  <a:txBody>
                    <a:bodyPr/>
                    <a:lstStyle/>
                    <a:p>
                      <a:pPr algn="l" fontAlgn="b"/>
                      <a:r>
                        <a:rPr lang="en-US" sz="900" u="none" strike="noStrike">
                          <a:effectLst/>
                        </a:rPr>
                        <a:t>Slow Controls and Cryo Instumentation</a:t>
                      </a:r>
                      <a:endParaRPr lang="en-US" sz="900" b="0" i="0" u="none" strike="noStrike">
                        <a:solidFill>
                          <a:srgbClr val="000000"/>
                        </a:solidFill>
                        <a:effectLst/>
                        <a:latin typeface="Calibri"/>
                      </a:endParaRPr>
                    </a:p>
                  </a:txBody>
                  <a:tcPr marL="7601" marR="7601" marT="7601" marB="0" anchor="b"/>
                </a:tc>
              </a:tr>
              <a:tr h="456074">
                <a:tc vMerge="1">
                  <a:txBody>
                    <a:bodyPr/>
                    <a:lstStyle/>
                    <a:p>
                      <a:endParaRPr lang="en-US"/>
                    </a:p>
                  </a:txBody>
                  <a:tcPr/>
                </a:tc>
                <a:tc vMerge="1">
                  <a:txBody>
                    <a:bodyPr/>
                    <a:lstStyle/>
                    <a:p>
                      <a:endParaRPr lang="en-US"/>
                    </a:p>
                  </a:txBody>
                  <a:tcPr/>
                </a:tc>
                <a:tc>
                  <a:txBody>
                    <a:bodyPr/>
                    <a:lstStyle/>
                    <a:p>
                      <a:pPr algn="l" fontAlgn="b"/>
                      <a:r>
                        <a:rPr lang="en-US" sz="900" u="none" strike="noStrike">
                          <a:effectLst/>
                        </a:rPr>
                        <a:t>Calibration &amp; Monitoring</a:t>
                      </a:r>
                      <a:endParaRPr lang="en-US" sz="900" b="0" i="0" u="none" strike="noStrike">
                        <a:solidFill>
                          <a:srgbClr val="000000"/>
                        </a:solidFill>
                        <a:effectLst/>
                        <a:latin typeface="Calibri"/>
                      </a:endParaRPr>
                    </a:p>
                  </a:txBody>
                  <a:tcPr marL="7601" marR="7601" marT="7601" marB="0" anchor="b"/>
                </a:tc>
              </a:tr>
              <a:tr h="304049">
                <a:tc vMerge="1">
                  <a:txBody>
                    <a:bodyPr/>
                    <a:lstStyle/>
                    <a:p>
                      <a:endParaRPr lang="en-US"/>
                    </a:p>
                  </a:txBody>
                  <a:tcPr/>
                </a:tc>
                <a:tc vMerge="1">
                  <a:txBody>
                    <a:bodyPr/>
                    <a:lstStyle/>
                    <a:p>
                      <a:endParaRPr lang="en-US"/>
                    </a:p>
                  </a:txBody>
                  <a:tcPr/>
                </a:tc>
                <a:tc>
                  <a:txBody>
                    <a:bodyPr/>
                    <a:lstStyle/>
                    <a:p>
                      <a:pPr algn="l" fontAlgn="b"/>
                      <a:r>
                        <a:rPr lang="en-US" sz="900" u="none" strike="noStrike">
                          <a:effectLst/>
                        </a:rPr>
                        <a:t>protoDUNE-SP CE &amp; TPC</a:t>
                      </a:r>
                      <a:endParaRPr lang="en-US" sz="900" b="0" i="0" u="none" strike="noStrike">
                        <a:solidFill>
                          <a:srgbClr val="000000"/>
                        </a:solidFill>
                        <a:effectLst/>
                        <a:latin typeface="Calibri"/>
                      </a:endParaRPr>
                    </a:p>
                  </a:txBody>
                  <a:tcPr marL="7601" marR="7601" marT="7601" marB="0" anchor="b"/>
                </a:tc>
              </a:tr>
              <a:tr h="304049">
                <a:tc vMerge="1">
                  <a:txBody>
                    <a:bodyPr/>
                    <a:lstStyle/>
                    <a:p>
                      <a:endParaRPr lang="en-US"/>
                    </a:p>
                  </a:txBody>
                  <a:tcPr/>
                </a:tc>
                <a:tc vMerge="1">
                  <a:txBody>
                    <a:bodyPr/>
                    <a:lstStyle/>
                    <a:p>
                      <a:endParaRPr lang="en-US"/>
                    </a:p>
                  </a:txBody>
                  <a:tcPr/>
                </a:tc>
                <a:tc>
                  <a:txBody>
                    <a:bodyPr/>
                    <a:lstStyle/>
                    <a:p>
                      <a:pPr algn="l" fontAlgn="b"/>
                      <a:r>
                        <a:rPr lang="en-US" sz="900" u="none" strike="noStrike">
                          <a:effectLst/>
                        </a:rPr>
                        <a:t>protoDUNE-SP DAQ</a:t>
                      </a:r>
                      <a:endParaRPr lang="en-US" sz="900" b="0" i="0" u="none" strike="noStrike">
                        <a:solidFill>
                          <a:srgbClr val="000000"/>
                        </a:solidFill>
                        <a:effectLst/>
                        <a:latin typeface="Calibri"/>
                      </a:endParaRPr>
                    </a:p>
                  </a:txBody>
                  <a:tcPr marL="7601" marR="7601" marT="7601" marB="0" anchor="b"/>
                </a:tc>
              </a:tr>
              <a:tr h="456074">
                <a:tc vMerge="1">
                  <a:txBody>
                    <a:bodyPr/>
                    <a:lstStyle/>
                    <a:p>
                      <a:endParaRPr lang="en-US"/>
                    </a:p>
                  </a:txBody>
                  <a:tcPr/>
                </a:tc>
                <a:tc vMerge="1">
                  <a:txBody>
                    <a:bodyPr/>
                    <a:lstStyle/>
                    <a:p>
                      <a:endParaRPr lang="en-US"/>
                    </a:p>
                  </a:txBody>
                  <a:tcPr/>
                </a:tc>
                <a:tc>
                  <a:txBody>
                    <a:bodyPr/>
                    <a:lstStyle/>
                    <a:p>
                      <a:pPr algn="l" fontAlgn="b"/>
                      <a:r>
                        <a:rPr lang="en-US" sz="900" u="none" strike="noStrike">
                          <a:effectLst/>
                        </a:rPr>
                        <a:t>DUNE-SP schedule &amp; planning</a:t>
                      </a:r>
                      <a:endParaRPr lang="en-US" sz="900" b="0" i="0" u="none" strike="noStrike">
                        <a:solidFill>
                          <a:srgbClr val="000000"/>
                        </a:solidFill>
                        <a:effectLst/>
                        <a:latin typeface="Calibri"/>
                      </a:endParaRPr>
                    </a:p>
                  </a:txBody>
                  <a:tcPr marL="7601" marR="7601" marT="7601" marB="0" anchor="b"/>
                </a:tc>
              </a:tr>
              <a:tr h="456074">
                <a:tc vMerge="1">
                  <a:txBody>
                    <a:bodyPr/>
                    <a:lstStyle/>
                    <a:p>
                      <a:endParaRPr lang="en-US"/>
                    </a:p>
                  </a:txBody>
                  <a:tcPr/>
                </a:tc>
                <a:tc vMerge="1">
                  <a:txBody>
                    <a:bodyPr/>
                    <a:lstStyle/>
                    <a:p>
                      <a:endParaRPr lang="en-US"/>
                    </a:p>
                  </a:txBody>
                  <a:tcPr/>
                </a:tc>
                <a:tc>
                  <a:txBody>
                    <a:bodyPr/>
                    <a:lstStyle/>
                    <a:p>
                      <a:pPr algn="l" fontAlgn="b"/>
                      <a:r>
                        <a:rPr lang="en-US" sz="900" u="none" strike="noStrike" dirty="0" err="1">
                          <a:effectLst/>
                        </a:rPr>
                        <a:t>protoDUNE</a:t>
                      </a:r>
                      <a:r>
                        <a:rPr lang="en-US" sz="900" u="none" strike="noStrike" dirty="0">
                          <a:effectLst/>
                        </a:rPr>
                        <a:t>-SP TPC systems, schedule &amp; planning</a:t>
                      </a:r>
                      <a:endParaRPr lang="en-US" sz="900" b="0" i="0" u="none" strike="noStrike" dirty="0">
                        <a:solidFill>
                          <a:srgbClr val="000000"/>
                        </a:solidFill>
                        <a:effectLst/>
                        <a:latin typeface="Calibri"/>
                      </a:endParaRPr>
                    </a:p>
                  </a:txBody>
                  <a:tcPr marL="7601" marR="7601" marT="7601" marB="0" anchor="b"/>
                </a:tc>
              </a:tr>
            </a:tbl>
          </a:graphicData>
        </a:graphic>
      </p:graphicFrame>
      <p:sp>
        <p:nvSpPr>
          <p:cNvPr id="4" name="Date Placeholder 3"/>
          <p:cNvSpPr>
            <a:spLocks noGrp="1"/>
          </p:cNvSpPr>
          <p:nvPr>
            <p:ph type="dt" sz="half" idx="10"/>
          </p:nvPr>
        </p:nvSpPr>
        <p:spPr/>
        <p:txBody>
          <a:bodyPr/>
          <a:lstStyle/>
          <a:p>
            <a:pPr>
              <a:defRPr/>
            </a:pPr>
            <a:r>
              <a:rPr lang="en-US" smtClean="0"/>
              <a:t>07/16/2018</a:t>
            </a:r>
            <a:endParaRPr lang="en-US" dirty="0"/>
          </a:p>
        </p:txBody>
      </p:sp>
      <p:sp>
        <p:nvSpPr>
          <p:cNvPr id="5" name="Footer Placeholder 4"/>
          <p:cNvSpPr>
            <a:spLocks noGrp="1"/>
          </p:cNvSpPr>
          <p:nvPr>
            <p:ph type="ftr" sz="quarter" idx="11"/>
          </p:nvPr>
        </p:nvSpPr>
        <p:spPr/>
        <p:txBody>
          <a:bodyPr/>
          <a:lstStyle/>
          <a:p>
            <a:pPr>
              <a:defRPr/>
            </a:pPr>
            <a:r>
              <a:rPr lang="en-US" smtClean="0"/>
              <a:t>David MacFarlane | LBNC Report to the PAC</a:t>
            </a:r>
            <a:endParaRPr lang="en-US" dirty="0"/>
          </a:p>
        </p:txBody>
      </p:sp>
      <p:sp>
        <p:nvSpPr>
          <p:cNvPr id="6" name="Slide Number Placeholder 5"/>
          <p:cNvSpPr>
            <a:spLocks noGrp="1"/>
          </p:cNvSpPr>
          <p:nvPr>
            <p:ph type="sldNum" sz="quarter" idx="12"/>
          </p:nvPr>
        </p:nvSpPr>
        <p:spPr/>
        <p:txBody>
          <a:bodyPr/>
          <a:lstStyle/>
          <a:p>
            <a:pPr>
              <a:defRPr/>
            </a:pPr>
            <a:fld id="{2252C86A-56CA-C846-AB85-01C4489D8FB7}" type="slidenum">
              <a:rPr lang="en-US" smtClean="0"/>
              <a:pPr>
                <a:defRPr/>
              </a:pPr>
              <a:t>7</a:t>
            </a:fld>
            <a:endParaRPr lang="en-US" dirty="0"/>
          </a:p>
        </p:txBody>
      </p:sp>
      <p:graphicFrame>
        <p:nvGraphicFramePr>
          <p:cNvPr id="8" name="Table 7"/>
          <p:cNvGraphicFramePr>
            <a:graphicFrameLocks noGrp="1"/>
          </p:cNvGraphicFramePr>
          <p:nvPr>
            <p:extLst>
              <p:ext uri="{D42A27DB-BD31-4B8C-83A1-F6EECF244321}">
                <p14:modId xmlns:p14="http://schemas.microsoft.com/office/powerpoint/2010/main" val="5014522"/>
              </p:ext>
            </p:extLst>
          </p:nvPr>
        </p:nvGraphicFramePr>
        <p:xfrm>
          <a:off x="3327400" y="1066800"/>
          <a:ext cx="3207507" cy="3716047"/>
        </p:xfrm>
        <a:graphic>
          <a:graphicData uri="http://schemas.openxmlformats.org/drawingml/2006/table">
            <a:tbl>
              <a:tblPr>
                <a:tableStyleId>{5C22544A-7EE6-4342-B048-85BDC9FD1C3A}</a:tableStyleId>
              </a:tblPr>
              <a:tblGrid>
                <a:gridCol w="1069169"/>
                <a:gridCol w="1069169"/>
                <a:gridCol w="1069169"/>
              </a:tblGrid>
              <a:tr h="305557">
                <a:tc>
                  <a:txBody>
                    <a:bodyPr/>
                    <a:lstStyle/>
                    <a:p>
                      <a:pPr algn="ctr" fontAlgn="b"/>
                      <a:r>
                        <a:rPr lang="en-US" sz="900" u="none" strike="noStrike" dirty="0">
                          <a:effectLst/>
                        </a:rPr>
                        <a:t>Number</a:t>
                      </a:r>
                      <a:endParaRPr lang="en-US" sz="900" b="0" i="0" u="none" strike="noStrike" dirty="0">
                        <a:solidFill>
                          <a:srgbClr val="000000"/>
                        </a:solidFill>
                        <a:effectLst/>
                        <a:latin typeface="Calibri"/>
                      </a:endParaRPr>
                    </a:p>
                  </a:txBody>
                  <a:tcPr marL="8441" marR="8441" marT="8441" marB="0" anchor="b">
                    <a:solidFill>
                      <a:schemeClr val="accent2">
                        <a:lumMod val="20000"/>
                        <a:lumOff val="80000"/>
                      </a:schemeClr>
                    </a:solidFill>
                  </a:tcPr>
                </a:tc>
                <a:tc>
                  <a:txBody>
                    <a:bodyPr/>
                    <a:lstStyle/>
                    <a:p>
                      <a:pPr algn="l" fontAlgn="b"/>
                      <a:r>
                        <a:rPr lang="en-US" sz="900" u="none" strike="noStrike" dirty="0">
                          <a:effectLst/>
                        </a:rPr>
                        <a:t>Topic</a:t>
                      </a:r>
                      <a:endParaRPr lang="en-US" sz="900" b="0" i="0" u="none" strike="noStrike" dirty="0">
                        <a:solidFill>
                          <a:srgbClr val="000000"/>
                        </a:solidFill>
                        <a:effectLst/>
                        <a:latin typeface="Calibri"/>
                      </a:endParaRPr>
                    </a:p>
                  </a:txBody>
                  <a:tcPr marL="8441" marR="8441" marT="8441" marB="0" anchor="b">
                    <a:solidFill>
                      <a:schemeClr val="accent2">
                        <a:lumMod val="20000"/>
                        <a:lumOff val="80000"/>
                      </a:schemeClr>
                    </a:solidFill>
                  </a:tcPr>
                </a:tc>
                <a:tc>
                  <a:txBody>
                    <a:bodyPr/>
                    <a:lstStyle/>
                    <a:p>
                      <a:pPr algn="l" fontAlgn="b"/>
                      <a:r>
                        <a:rPr lang="en-US" sz="900" u="none" strike="noStrike" dirty="0">
                          <a:effectLst/>
                        </a:rPr>
                        <a:t>Subtopics &amp; Consortia</a:t>
                      </a:r>
                      <a:endParaRPr lang="en-US" sz="900" b="0" i="0" u="none" strike="noStrike" dirty="0">
                        <a:solidFill>
                          <a:srgbClr val="000000"/>
                        </a:solidFill>
                        <a:effectLst/>
                        <a:latin typeface="Calibri"/>
                      </a:endParaRPr>
                    </a:p>
                  </a:txBody>
                  <a:tcPr marL="8441" marR="8441" marT="8441" marB="0" anchor="b">
                    <a:solidFill>
                      <a:schemeClr val="accent2">
                        <a:lumMod val="20000"/>
                        <a:lumOff val="80000"/>
                      </a:schemeClr>
                    </a:solidFill>
                  </a:tcPr>
                </a:tc>
              </a:tr>
              <a:tr h="372559">
                <a:tc rowSpan="8">
                  <a:txBody>
                    <a:bodyPr/>
                    <a:lstStyle/>
                    <a:p>
                      <a:pPr algn="ctr" fontAlgn="ctr"/>
                      <a:r>
                        <a:rPr lang="en-US" sz="1000" u="none" strike="noStrike" dirty="0">
                          <a:effectLst/>
                        </a:rPr>
                        <a:t>2</a:t>
                      </a:r>
                      <a:endParaRPr lang="en-US" sz="1000" b="0" i="0" u="none" strike="noStrike" dirty="0">
                        <a:solidFill>
                          <a:srgbClr val="000000"/>
                        </a:solidFill>
                        <a:effectLst/>
                        <a:latin typeface="Calibri"/>
                      </a:endParaRPr>
                    </a:p>
                  </a:txBody>
                  <a:tcPr marL="8441" marR="8441" marT="8441" marB="0" anchor="ctr"/>
                </a:tc>
                <a:tc rowSpan="8">
                  <a:txBody>
                    <a:bodyPr/>
                    <a:lstStyle/>
                    <a:p>
                      <a:pPr algn="l" fontAlgn="ctr"/>
                      <a:r>
                        <a:rPr lang="en-US" sz="1000" u="none" strike="noStrike" dirty="0">
                          <a:effectLst/>
                        </a:rPr>
                        <a:t>DUNE-DP</a:t>
                      </a:r>
                      <a:endParaRPr lang="en-US" sz="1000" b="0" i="0" u="none" strike="noStrike" dirty="0">
                        <a:solidFill>
                          <a:srgbClr val="000000"/>
                        </a:solidFill>
                        <a:effectLst/>
                        <a:latin typeface="Calibri"/>
                      </a:endParaRPr>
                    </a:p>
                  </a:txBody>
                  <a:tcPr marL="8441" marR="8441" marT="8441" marB="0" anchor="ctr"/>
                </a:tc>
                <a:tc>
                  <a:txBody>
                    <a:bodyPr/>
                    <a:lstStyle/>
                    <a:p>
                      <a:pPr algn="l" fontAlgn="b"/>
                      <a:r>
                        <a:rPr lang="en-US" sz="1000" u="none" strike="noStrike">
                          <a:effectLst/>
                        </a:rPr>
                        <a:t>CRP &amp; TPC systems</a:t>
                      </a:r>
                      <a:endParaRPr lang="en-US" sz="1000" b="0" i="0" u="none" strike="noStrike">
                        <a:solidFill>
                          <a:srgbClr val="000000"/>
                        </a:solidFill>
                        <a:effectLst/>
                        <a:latin typeface="Calibri"/>
                      </a:endParaRPr>
                    </a:p>
                  </a:txBody>
                  <a:tcPr marL="8441" marR="8441" marT="8441" marB="0" anchor="b"/>
                </a:tc>
              </a:tr>
              <a:tr h="337632">
                <a:tc vMerge="1">
                  <a:txBody>
                    <a:bodyPr/>
                    <a:lstStyle/>
                    <a:p>
                      <a:endParaRPr lang="en-US"/>
                    </a:p>
                  </a:txBody>
                  <a:tcPr/>
                </a:tc>
                <a:tc vMerge="1">
                  <a:txBody>
                    <a:bodyPr/>
                    <a:lstStyle/>
                    <a:p>
                      <a:endParaRPr lang="en-US"/>
                    </a:p>
                  </a:txBody>
                  <a:tcPr/>
                </a:tc>
                <a:tc>
                  <a:txBody>
                    <a:bodyPr/>
                    <a:lstStyle/>
                    <a:p>
                      <a:pPr algn="l" fontAlgn="b"/>
                      <a:r>
                        <a:rPr lang="en-US" sz="1000" u="none" strike="noStrike">
                          <a:effectLst/>
                        </a:rPr>
                        <a:t>DAQ</a:t>
                      </a:r>
                      <a:endParaRPr lang="en-US" sz="1000" b="0" i="0" u="none" strike="noStrike">
                        <a:solidFill>
                          <a:srgbClr val="000000"/>
                        </a:solidFill>
                        <a:effectLst/>
                        <a:latin typeface="Calibri"/>
                      </a:endParaRPr>
                    </a:p>
                  </a:txBody>
                  <a:tcPr marL="8441" marR="8441" marT="8441" marB="0" anchor="b"/>
                </a:tc>
              </a:tr>
              <a:tr h="337632">
                <a:tc vMerge="1">
                  <a:txBody>
                    <a:bodyPr/>
                    <a:lstStyle/>
                    <a:p>
                      <a:endParaRPr lang="en-US"/>
                    </a:p>
                  </a:txBody>
                  <a:tcPr/>
                </a:tc>
                <a:tc vMerge="1">
                  <a:txBody>
                    <a:bodyPr/>
                    <a:lstStyle/>
                    <a:p>
                      <a:endParaRPr lang="en-US"/>
                    </a:p>
                  </a:txBody>
                  <a:tcPr/>
                </a:tc>
                <a:tc>
                  <a:txBody>
                    <a:bodyPr/>
                    <a:lstStyle/>
                    <a:p>
                      <a:pPr algn="l" fontAlgn="b"/>
                      <a:r>
                        <a:rPr lang="en-US" sz="1000" u="none" strike="noStrike">
                          <a:effectLst/>
                        </a:rPr>
                        <a:t>ElectronicsDP</a:t>
                      </a:r>
                      <a:endParaRPr lang="en-US" sz="1000" b="0" i="0" u="none" strike="noStrike">
                        <a:solidFill>
                          <a:srgbClr val="000000"/>
                        </a:solidFill>
                        <a:effectLst/>
                        <a:latin typeface="Calibri"/>
                      </a:endParaRPr>
                    </a:p>
                  </a:txBody>
                  <a:tcPr marL="8441" marR="8441" marT="8441" marB="0" anchor="b"/>
                </a:tc>
              </a:tr>
              <a:tr h="391536">
                <a:tc vMerge="1">
                  <a:txBody>
                    <a:bodyPr/>
                    <a:lstStyle/>
                    <a:p>
                      <a:endParaRPr lang="en-US"/>
                    </a:p>
                  </a:txBody>
                  <a:tcPr/>
                </a:tc>
                <a:tc vMerge="1">
                  <a:txBody>
                    <a:bodyPr/>
                    <a:lstStyle/>
                    <a:p>
                      <a:endParaRPr lang="en-US"/>
                    </a:p>
                  </a:txBody>
                  <a:tcPr/>
                </a:tc>
                <a:tc>
                  <a:txBody>
                    <a:bodyPr/>
                    <a:lstStyle/>
                    <a:p>
                      <a:pPr algn="l" fontAlgn="b"/>
                      <a:r>
                        <a:rPr lang="en-US" sz="1000" u="none" strike="noStrike">
                          <a:effectLst/>
                        </a:rPr>
                        <a:t>HV</a:t>
                      </a:r>
                      <a:endParaRPr lang="en-US" sz="1000" b="0" i="0" u="none" strike="noStrike">
                        <a:solidFill>
                          <a:srgbClr val="000000"/>
                        </a:solidFill>
                        <a:effectLst/>
                        <a:latin typeface="Calibri"/>
                      </a:endParaRPr>
                    </a:p>
                  </a:txBody>
                  <a:tcPr marL="8441" marR="8441" marT="8441" marB="0" anchor="b"/>
                </a:tc>
              </a:tr>
              <a:tr h="381000">
                <a:tc vMerge="1">
                  <a:txBody>
                    <a:bodyPr/>
                    <a:lstStyle/>
                    <a:p>
                      <a:endParaRPr lang="en-US"/>
                    </a:p>
                  </a:txBody>
                  <a:tcPr/>
                </a:tc>
                <a:tc vMerge="1">
                  <a:txBody>
                    <a:bodyPr/>
                    <a:lstStyle/>
                    <a:p>
                      <a:endParaRPr lang="en-US"/>
                    </a:p>
                  </a:txBody>
                  <a:tcPr/>
                </a:tc>
                <a:tc>
                  <a:txBody>
                    <a:bodyPr/>
                    <a:lstStyle/>
                    <a:p>
                      <a:pPr algn="l" fontAlgn="b"/>
                      <a:r>
                        <a:rPr lang="en-US" sz="1000" u="none" strike="noStrike">
                          <a:effectLst/>
                        </a:rPr>
                        <a:t>PhotonDP</a:t>
                      </a:r>
                      <a:endParaRPr lang="en-US" sz="1000" b="0" i="0" u="none" strike="noStrike">
                        <a:solidFill>
                          <a:srgbClr val="000000"/>
                        </a:solidFill>
                        <a:effectLst/>
                        <a:latin typeface="Calibri"/>
                      </a:endParaRPr>
                    </a:p>
                  </a:txBody>
                  <a:tcPr marL="8441" marR="8441" marT="8441" marB="0" anchor="b"/>
                </a:tc>
              </a:tr>
              <a:tr h="337632">
                <a:tc vMerge="1">
                  <a:txBody>
                    <a:bodyPr/>
                    <a:lstStyle/>
                    <a:p>
                      <a:endParaRPr lang="en-US"/>
                    </a:p>
                  </a:txBody>
                  <a:tcPr/>
                </a:tc>
                <a:tc vMerge="1">
                  <a:txBody>
                    <a:bodyPr/>
                    <a:lstStyle/>
                    <a:p>
                      <a:endParaRPr lang="en-US"/>
                    </a:p>
                  </a:txBody>
                  <a:tcPr/>
                </a:tc>
                <a:tc>
                  <a:txBody>
                    <a:bodyPr/>
                    <a:lstStyle/>
                    <a:p>
                      <a:pPr algn="l" fontAlgn="b"/>
                      <a:r>
                        <a:rPr lang="en-US" sz="1000" u="none" strike="noStrike">
                          <a:effectLst/>
                        </a:rPr>
                        <a:t>Slow Controls and Cryo Instumentation</a:t>
                      </a:r>
                      <a:endParaRPr lang="en-US" sz="1000" b="0" i="0" u="none" strike="noStrike">
                        <a:solidFill>
                          <a:srgbClr val="000000"/>
                        </a:solidFill>
                        <a:effectLst/>
                        <a:latin typeface="Calibri"/>
                      </a:endParaRPr>
                    </a:p>
                  </a:txBody>
                  <a:tcPr marL="8441" marR="8441" marT="8441" marB="0" anchor="b"/>
                </a:tc>
              </a:tr>
              <a:tr h="506449">
                <a:tc vMerge="1">
                  <a:txBody>
                    <a:bodyPr/>
                    <a:lstStyle/>
                    <a:p>
                      <a:endParaRPr lang="en-US"/>
                    </a:p>
                  </a:txBody>
                  <a:tcPr/>
                </a:tc>
                <a:tc vMerge="1">
                  <a:txBody>
                    <a:bodyPr/>
                    <a:lstStyle/>
                    <a:p>
                      <a:endParaRPr lang="en-US"/>
                    </a:p>
                  </a:txBody>
                  <a:tcPr/>
                </a:tc>
                <a:tc>
                  <a:txBody>
                    <a:bodyPr/>
                    <a:lstStyle/>
                    <a:p>
                      <a:pPr algn="l" fontAlgn="b"/>
                      <a:r>
                        <a:rPr lang="en-US" sz="1000" u="none" strike="noStrike">
                          <a:effectLst/>
                        </a:rPr>
                        <a:t>Calibration &amp; Monitoring</a:t>
                      </a:r>
                      <a:endParaRPr lang="en-US" sz="1000" b="0" i="0" u="none" strike="noStrike">
                        <a:solidFill>
                          <a:srgbClr val="000000"/>
                        </a:solidFill>
                        <a:effectLst/>
                        <a:latin typeface="Calibri"/>
                      </a:endParaRPr>
                    </a:p>
                  </a:txBody>
                  <a:tcPr marL="8441" marR="8441" marT="8441" marB="0" anchor="b"/>
                </a:tc>
              </a:tr>
              <a:tr h="506449">
                <a:tc vMerge="1">
                  <a:txBody>
                    <a:bodyPr/>
                    <a:lstStyle/>
                    <a:p>
                      <a:endParaRPr lang="en-US"/>
                    </a:p>
                  </a:txBody>
                  <a:tcPr/>
                </a:tc>
                <a:tc vMerge="1">
                  <a:txBody>
                    <a:bodyPr/>
                    <a:lstStyle/>
                    <a:p>
                      <a:endParaRPr lang="en-US"/>
                    </a:p>
                  </a:txBody>
                  <a:tcPr/>
                </a:tc>
                <a:tc>
                  <a:txBody>
                    <a:bodyPr/>
                    <a:lstStyle/>
                    <a:p>
                      <a:pPr algn="l" fontAlgn="b"/>
                      <a:r>
                        <a:rPr lang="en-US" sz="1000" u="none" strike="noStrike" dirty="0" err="1">
                          <a:effectLst/>
                        </a:rPr>
                        <a:t>protoDUNE</a:t>
                      </a:r>
                      <a:r>
                        <a:rPr lang="en-US" sz="1000" u="none" strike="noStrike" dirty="0">
                          <a:effectLst/>
                        </a:rPr>
                        <a:t>-DP technical, schedule and planning</a:t>
                      </a:r>
                      <a:endParaRPr lang="en-US" sz="1000" b="0" i="0" u="none" strike="noStrike" dirty="0">
                        <a:solidFill>
                          <a:srgbClr val="000000"/>
                        </a:solidFill>
                        <a:effectLst/>
                        <a:latin typeface="Calibri"/>
                      </a:endParaRPr>
                    </a:p>
                  </a:txBody>
                  <a:tcPr marL="8441" marR="8441" marT="8441" marB="0" anchor="b"/>
                </a:tc>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3167503237"/>
              </p:ext>
            </p:extLst>
          </p:nvPr>
        </p:nvGraphicFramePr>
        <p:xfrm>
          <a:off x="6680200" y="1066800"/>
          <a:ext cx="2235200" cy="4305300"/>
        </p:xfrm>
        <a:graphic>
          <a:graphicData uri="http://schemas.openxmlformats.org/drawingml/2006/table">
            <a:tbl>
              <a:tblPr>
                <a:tableStyleId>{5C22544A-7EE6-4342-B048-85BDC9FD1C3A}</a:tableStyleId>
              </a:tblPr>
              <a:tblGrid>
                <a:gridCol w="850900"/>
                <a:gridCol w="1384300"/>
              </a:tblGrid>
              <a:tr h="304800">
                <a:tc>
                  <a:txBody>
                    <a:bodyPr/>
                    <a:lstStyle/>
                    <a:p>
                      <a:pPr algn="ctr" fontAlgn="b"/>
                      <a:r>
                        <a:rPr lang="en-US" sz="900" u="none" strike="noStrike" dirty="0">
                          <a:effectLst/>
                        </a:rPr>
                        <a:t>Number</a:t>
                      </a:r>
                      <a:endParaRPr lang="en-US" sz="900" b="0" i="0" u="none" strike="noStrike" dirty="0">
                        <a:solidFill>
                          <a:srgbClr val="000000"/>
                        </a:solidFill>
                        <a:effectLst/>
                        <a:latin typeface="Calibri"/>
                      </a:endParaRPr>
                    </a:p>
                  </a:txBody>
                  <a:tcPr marL="9525" marR="9525" marT="9525" marB="0" anchor="b">
                    <a:solidFill>
                      <a:schemeClr val="accent2">
                        <a:lumMod val="20000"/>
                        <a:lumOff val="80000"/>
                      </a:schemeClr>
                    </a:solidFill>
                  </a:tcPr>
                </a:tc>
                <a:tc>
                  <a:txBody>
                    <a:bodyPr/>
                    <a:lstStyle/>
                    <a:p>
                      <a:pPr algn="l" fontAlgn="b"/>
                      <a:r>
                        <a:rPr lang="en-US" sz="900" u="none" strike="noStrike" dirty="0">
                          <a:effectLst/>
                        </a:rPr>
                        <a:t>Topic</a:t>
                      </a:r>
                      <a:endParaRPr lang="en-US" sz="900" b="0" i="0" u="none" strike="noStrike" dirty="0">
                        <a:solidFill>
                          <a:srgbClr val="000000"/>
                        </a:solidFill>
                        <a:effectLst/>
                        <a:latin typeface="Calibri"/>
                      </a:endParaRPr>
                    </a:p>
                  </a:txBody>
                  <a:tcPr marL="9525" marR="9525" marT="9525" marB="0" anchor="b">
                    <a:solidFill>
                      <a:schemeClr val="accent2">
                        <a:lumMod val="20000"/>
                        <a:lumOff val="80000"/>
                      </a:schemeClr>
                    </a:solidFill>
                  </a:tcPr>
                </a:tc>
              </a:tr>
              <a:tr h="571500">
                <a:tc>
                  <a:txBody>
                    <a:bodyPr/>
                    <a:lstStyle/>
                    <a:p>
                      <a:pPr algn="ctr" fontAlgn="b"/>
                      <a:r>
                        <a:rPr lang="en-US" sz="900" u="none" strike="noStrike" dirty="0">
                          <a:effectLst/>
                        </a:rPr>
                        <a:t>3</a:t>
                      </a:r>
                      <a:endParaRPr lang="en-US" sz="900" b="0" i="0" u="none" strike="noStrike" dirty="0">
                        <a:solidFill>
                          <a:srgbClr val="000000"/>
                        </a:solidFill>
                        <a:effectLst/>
                        <a:latin typeface="Calibri"/>
                      </a:endParaRPr>
                    </a:p>
                  </a:txBody>
                  <a:tcPr marL="9525" marR="9525" marT="9525" marB="0" anchor="b"/>
                </a:tc>
                <a:tc>
                  <a:txBody>
                    <a:bodyPr/>
                    <a:lstStyle/>
                    <a:p>
                      <a:pPr algn="l" fontAlgn="b"/>
                      <a:r>
                        <a:rPr lang="en-US" sz="900" u="none" strike="noStrike">
                          <a:effectLst/>
                        </a:rPr>
                        <a:t>DUNE physics, simulation &amp; reconstruction</a:t>
                      </a:r>
                      <a:endParaRPr lang="en-US" sz="900" b="0" i="0" u="none" strike="noStrike">
                        <a:solidFill>
                          <a:srgbClr val="000000"/>
                        </a:solidFill>
                        <a:effectLst/>
                        <a:latin typeface="Calibri"/>
                      </a:endParaRPr>
                    </a:p>
                  </a:txBody>
                  <a:tcPr marL="9525" marR="9525" marT="9525" marB="0" anchor="b"/>
                </a:tc>
              </a:tr>
              <a:tr h="571500">
                <a:tc>
                  <a:txBody>
                    <a:bodyPr/>
                    <a:lstStyle/>
                    <a:p>
                      <a:pPr algn="ctr" fontAlgn="b"/>
                      <a:r>
                        <a:rPr lang="en-US" sz="900" u="none" strike="noStrike" dirty="0">
                          <a:effectLst/>
                        </a:rPr>
                        <a:t>4</a:t>
                      </a:r>
                      <a:endParaRPr lang="en-US" sz="900" b="0" i="0" u="none" strike="noStrike" dirty="0">
                        <a:solidFill>
                          <a:srgbClr val="000000"/>
                        </a:solidFill>
                        <a:effectLst/>
                        <a:latin typeface="Calibri"/>
                      </a:endParaRPr>
                    </a:p>
                  </a:txBody>
                  <a:tcPr marL="9525" marR="9525" marT="9525" marB="0" anchor="b"/>
                </a:tc>
                <a:tc>
                  <a:txBody>
                    <a:bodyPr/>
                    <a:lstStyle/>
                    <a:p>
                      <a:pPr algn="l" fontAlgn="b"/>
                      <a:r>
                        <a:rPr lang="en-US" sz="900" u="none" strike="noStrike" dirty="0">
                          <a:effectLst/>
                        </a:rPr>
                        <a:t>DUNE Computing</a:t>
                      </a:r>
                      <a:endParaRPr lang="en-US" sz="900" b="0" i="0" u="none" strike="noStrike" dirty="0">
                        <a:solidFill>
                          <a:srgbClr val="000000"/>
                        </a:solidFill>
                        <a:effectLst/>
                        <a:latin typeface="Calibri"/>
                      </a:endParaRPr>
                    </a:p>
                  </a:txBody>
                  <a:tcPr marL="9525" marR="9525" marT="9525" marB="0" anchor="b"/>
                </a:tc>
              </a:tr>
              <a:tr h="381000">
                <a:tc>
                  <a:txBody>
                    <a:bodyPr/>
                    <a:lstStyle/>
                    <a:p>
                      <a:pPr algn="ctr" fontAlgn="b"/>
                      <a:r>
                        <a:rPr lang="en-US" sz="900" u="none" strike="noStrike">
                          <a:effectLst/>
                        </a:rPr>
                        <a:t>5</a:t>
                      </a:r>
                      <a:endParaRPr lang="en-US" sz="900" b="0" i="0" u="none" strike="noStrike">
                        <a:solidFill>
                          <a:srgbClr val="000000"/>
                        </a:solidFill>
                        <a:effectLst/>
                        <a:latin typeface="Calibri"/>
                      </a:endParaRPr>
                    </a:p>
                  </a:txBody>
                  <a:tcPr marL="9525" marR="9525" marT="9525" marB="0" anchor="b"/>
                </a:tc>
                <a:tc>
                  <a:txBody>
                    <a:bodyPr/>
                    <a:lstStyle/>
                    <a:p>
                      <a:pPr algn="l" fontAlgn="b"/>
                      <a:r>
                        <a:rPr lang="en-US" sz="900" u="none" strike="noStrike" dirty="0">
                          <a:effectLst/>
                        </a:rPr>
                        <a:t>LBNF/DUNE cryogenics</a:t>
                      </a:r>
                      <a:endParaRPr lang="en-US" sz="900" b="0" i="0" u="none" strike="noStrike" dirty="0">
                        <a:solidFill>
                          <a:srgbClr val="000000"/>
                        </a:solidFill>
                        <a:effectLst/>
                        <a:latin typeface="Calibri"/>
                      </a:endParaRPr>
                    </a:p>
                  </a:txBody>
                  <a:tcPr marL="9525" marR="9525" marT="9525" marB="0" anchor="b"/>
                </a:tc>
              </a:tr>
              <a:tr h="571500">
                <a:tc>
                  <a:txBody>
                    <a:bodyPr/>
                    <a:lstStyle/>
                    <a:p>
                      <a:pPr algn="ctr" fontAlgn="b"/>
                      <a:r>
                        <a:rPr lang="en-US" sz="900" u="none" strike="noStrike">
                          <a:effectLst/>
                        </a:rPr>
                        <a:t>6</a:t>
                      </a:r>
                      <a:endParaRPr lang="en-US" sz="900" b="0" i="0" u="none" strike="noStrike">
                        <a:solidFill>
                          <a:srgbClr val="000000"/>
                        </a:solidFill>
                        <a:effectLst/>
                        <a:latin typeface="Calibri"/>
                      </a:endParaRPr>
                    </a:p>
                  </a:txBody>
                  <a:tcPr marL="9525" marR="9525" marT="9525" marB="0" anchor="b"/>
                </a:tc>
                <a:tc>
                  <a:txBody>
                    <a:bodyPr/>
                    <a:lstStyle/>
                    <a:p>
                      <a:pPr algn="l" fontAlgn="b"/>
                      <a:r>
                        <a:rPr lang="en-US" sz="900" u="none" strike="noStrike" dirty="0">
                          <a:effectLst/>
                        </a:rPr>
                        <a:t>LBNF management, schedule and planning</a:t>
                      </a:r>
                      <a:endParaRPr lang="en-US" sz="900" b="0" i="0" u="none" strike="noStrike" dirty="0">
                        <a:solidFill>
                          <a:srgbClr val="000000"/>
                        </a:solidFill>
                        <a:effectLst/>
                        <a:latin typeface="Calibri"/>
                      </a:endParaRPr>
                    </a:p>
                  </a:txBody>
                  <a:tcPr marL="9525" marR="9525" marT="9525" marB="0" anchor="b"/>
                </a:tc>
              </a:tr>
              <a:tr h="571500">
                <a:tc>
                  <a:txBody>
                    <a:bodyPr/>
                    <a:lstStyle/>
                    <a:p>
                      <a:pPr algn="ctr" fontAlgn="b"/>
                      <a:r>
                        <a:rPr lang="en-US" sz="900" u="none" strike="noStrike">
                          <a:effectLst/>
                        </a:rPr>
                        <a:t>7</a:t>
                      </a:r>
                      <a:endParaRPr lang="en-US" sz="900" b="0" i="0" u="none" strike="noStrike">
                        <a:solidFill>
                          <a:srgbClr val="000000"/>
                        </a:solidFill>
                        <a:effectLst/>
                        <a:latin typeface="Calibri"/>
                      </a:endParaRPr>
                    </a:p>
                  </a:txBody>
                  <a:tcPr marL="9525" marR="9525" marT="9525" marB="0" anchor="b"/>
                </a:tc>
                <a:tc>
                  <a:txBody>
                    <a:bodyPr/>
                    <a:lstStyle/>
                    <a:p>
                      <a:pPr algn="l" fontAlgn="b"/>
                      <a:r>
                        <a:rPr lang="en-US" sz="900" u="none" strike="noStrike" dirty="0">
                          <a:effectLst/>
                        </a:rPr>
                        <a:t>LBNF/DUNE interfaces</a:t>
                      </a:r>
                      <a:endParaRPr lang="en-US" sz="900" b="0" i="0" u="none" strike="noStrike" dirty="0">
                        <a:solidFill>
                          <a:srgbClr val="000000"/>
                        </a:solidFill>
                        <a:effectLst/>
                        <a:latin typeface="Calibri"/>
                      </a:endParaRPr>
                    </a:p>
                  </a:txBody>
                  <a:tcPr marL="9525" marR="9525" marT="9525" marB="0" anchor="b"/>
                </a:tc>
              </a:tr>
              <a:tr h="571500">
                <a:tc>
                  <a:txBody>
                    <a:bodyPr/>
                    <a:lstStyle/>
                    <a:p>
                      <a:pPr algn="ctr" fontAlgn="b"/>
                      <a:r>
                        <a:rPr lang="en-US" sz="900" u="none" strike="noStrike">
                          <a:effectLst/>
                        </a:rPr>
                        <a:t>8</a:t>
                      </a:r>
                      <a:endParaRPr lang="en-US" sz="900" b="0" i="0" u="none" strike="noStrike">
                        <a:solidFill>
                          <a:srgbClr val="000000"/>
                        </a:solidFill>
                        <a:effectLst/>
                        <a:latin typeface="Calibri"/>
                      </a:endParaRPr>
                    </a:p>
                  </a:txBody>
                  <a:tcPr marL="9525" marR="9525" marT="9525" marB="0" anchor="b"/>
                </a:tc>
                <a:tc>
                  <a:txBody>
                    <a:bodyPr/>
                    <a:lstStyle/>
                    <a:p>
                      <a:pPr algn="l" fontAlgn="b"/>
                      <a:r>
                        <a:rPr lang="en-US" sz="900" u="none" strike="noStrike" dirty="0">
                          <a:effectLst/>
                        </a:rPr>
                        <a:t>DUNE management, schedule and planning</a:t>
                      </a:r>
                      <a:endParaRPr lang="en-US" sz="900" b="0" i="0" u="none" strike="noStrike" dirty="0">
                        <a:solidFill>
                          <a:srgbClr val="000000"/>
                        </a:solidFill>
                        <a:effectLst/>
                        <a:latin typeface="Calibri"/>
                      </a:endParaRPr>
                    </a:p>
                  </a:txBody>
                  <a:tcPr marL="9525" marR="9525" marT="9525" marB="0" anchor="b"/>
                </a:tc>
              </a:tr>
              <a:tr h="381000">
                <a:tc>
                  <a:txBody>
                    <a:bodyPr/>
                    <a:lstStyle/>
                    <a:p>
                      <a:pPr algn="ctr" fontAlgn="b"/>
                      <a:r>
                        <a:rPr lang="en-US" sz="900" u="none" strike="noStrike">
                          <a:effectLst/>
                        </a:rPr>
                        <a:t>9</a:t>
                      </a:r>
                      <a:endParaRPr lang="en-US" sz="900" b="0" i="0" u="none" strike="noStrike">
                        <a:solidFill>
                          <a:srgbClr val="000000"/>
                        </a:solidFill>
                        <a:effectLst/>
                        <a:latin typeface="Calibri"/>
                      </a:endParaRPr>
                    </a:p>
                  </a:txBody>
                  <a:tcPr marL="9525" marR="9525" marT="9525" marB="0" anchor="b"/>
                </a:tc>
                <a:tc>
                  <a:txBody>
                    <a:bodyPr/>
                    <a:lstStyle/>
                    <a:p>
                      <a:pPr algn="l" fontAlgn="b"/>
                      <a:r>
                        <a:rPr lang="en-US" sz="900" u="none" strike="noStrike" dirty="0">
                          <a:effectLst/>
                        </a:rPr>
                        <a:t>Beamline design and optimization</a:t>
                      </a:r>
                      <a:endParaRPr lang="en-US" sz="900" b="0" i="0" u="none" strike="noStrike" dirty="0">
                        <a:solidFill>
                          <a:srgbClr val="000000"/>
                        </a:solidFill>
                        <a:effectLst/>
                        <a:latin typeface="Calibri"/>
                      </a:endParaRPr>
                    </a:p>
                  </a:txBody>
                  <a:tcPr marL="9525" marR="9525" marT="9525" marB="0" anchor="b"/>
                </a:tc>
              </a:tr>
              <a:tr h="381000">
                <a:tc>
                  <a:txBody>
                    <a:bodyPr/>
                    <a:lstStyle/>
                    <a:p>
                      <a:pPr algn="ctr" fontAlgn="b"/>
                      <a:r>
                        <a:rPr lang="en-US" sz="900" u="none" strike="noStrike">
                          <a:effectLst/>
                        </a:rPr>
                        <a:t>10</a:t>
                      </a:r>
                      <a:endParaRPr lang="en-US" sz="900" b="0" i="0" u="none" strike="noStrike">
                        <a:solidFill>
                          <a:srgbClr val="000000"/>
                        </a:solidFill>
                        <a:effectLst/>
                        <a:latin typeface="Calibri"/>
                      </a:endParaRPr>
                    </a:p>
                  </a:txBody>
                  <a:tcPr marL="9525" marR="9525" marT="9525" marB="0" anchor="b"/>
                </a:tc>
                <a:tc>
                  <a:txBody>
                    <a:bodyPr/>
                    <a:lstStyle/>
                    <a:p>
                      <a:pPr algn="l" fontAlgn="b"/>
                      <a:r>
                        <a:rPr lang="en-US" sz="900" u="none" strike="noStrike" dirty="0">
                          <a:effectLst/>
                        </a:rPr>
                        <a:t>DUNE Near Detector</a:t>
                      </a:r>
                      <a:endParaRPr lang="en-US" sz="900" b="0" i="0" u="none" strike="noStrike" dirty="0">
                        <a:solidFill>
                          <a:srgbClr val="000000"/>
                        </a:solidFill>
                        <a:effectLst/>
                        <a:latin typeface="Calibri"/>
                      </a:endParaRPr>
                    </a:p>
                  </a:txBody>
                  <a:tcPr marL="9525" marR="9525" marT="9525" marB="0" anchor="b"/>
                </a:tc>
              </a:tr>
            </a:tbl>
          </a:graphicData>
        </a:graphic>
      </p:graphicFrame>
      <p:sp>
        <p:nvSpPr>
          <p:cNvPr id="10" name="TextBox 9"/>
          <p:cNvSpPr txBox="1"/>
          <p:nvPr/>
        </p:nvSpPr>
        <p:spPr>
          <a:xfrm>
            <a:off x="1447800" y="5724694"/>
            <a:ext cx="6292043" cy="461665"/>
          </a:xfrm>
          <a:prstGeom prst="rect">
            <a:avLst/>
          </a:prstGeom>
          <a:noFill/>
        </p:spPr>
        <p:txBody>
          <a:bodyPr wrap="none" rtlCol="0">
            <a:spAutoFit/>
          </a:bodyPr>
          <a:lstStyle/>
          <a:p>
            <a:r>
              <a:rPr lang="en-US" dirty="0" smtClean="0"/>
              <a:t>May need to draw on external experts as needed</a:t>
            </a:r>
            <a:endParaRPr lang="en-US" dirty="0"/>
          </a:p>
        </p:txBody>
      </p:sp>
    </p:spTree>
    <p:extLst>
      <p:ext uri="{BB962C8B-B14F-4D97-AF65-F5344CB8AC3E}">
        <p14:creationId xmlns:p14="http://schemas.microsoft.com/office/powerpoint/2010/main" val="388331864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Detailed guidelines provided to DUNE for TP, TDR and review process</a:t>
            </a:r>
            <a:endParaRPr lang="en-US" dirty="0"/>
          </a:p>
        </p:txBody>
      </p:sp>
      <p:sp>
        <p:nvSpPr>
          <p:cNvPr id="3" name="Content Placeholder 2"/>
          <p:cNvSpPr>
            <a:spLocks noGrp="1"/>
          </p:cNvSpPr>
          <p:nvPr>
            <p:ph idx="1"/>
          </p:nvPr>
        </p:nvSpPr>
        <p:spPr>
          <a:xfrm>
            <a:off x="228600" y="838200"/>
            <a:ext cx="8672513" cy="5410200"/>
          </a:xfrm>
        </p:spPr>
        <p:txBody>
          <a:bodyPr/>
          <a:lstStyle/>
          <a:p>
            <a:r>
              <a:rPr lang="en-US" dirty="0" smtClean="0"/>
              <a:t>Laid out a multi-phase approval process:</a:t>
            </a:r>
          </a:p>
          <a:p>
            <a:pPr lvl="1"/>
            <a:r>
              <a:rPr lang="en-US" dirty="0" smtClean="0"/>
              <a:t>Step 1: Technical Proposal: overall </a:t>
            </a:r>
            <a:r>
              <a:rPr lang="en-US" dirty="0"/>
              <a:t>scope</a:t>
            </a:r>
            <a:r>
              <a:rPr lang="en-US" dirty="0" smtClean="0"/>
              <a:t>, </a:t>
            </a:r>
            <a:r>
              <a:rPr lang="en-US" dirty="0"/>
              <a:t>preliminary  design  and </a:t>
            </a:r>
            <a:r>
              <a:rPr lang="en-US" dirty="0" smtClean="0"/>
              <a:t>cost </a:t>
            </a:r>
            <a:r>
              <a:rPr lang="en-US" dirty="0"/>
              <a:t>for the DUNE Far Detector program </a:t>
            </a:r>
            <a:r>
              <a:rPr lang="en-US" dirty="0" smtClean="0"/>
              <a:t>defined </a:t>
            </a:r>
            <a:r>
              <a:rPr lang="en-US" dirty="0"/>
              <a:t>and documented by </a:t>
            </a:r>
            <a:r>
              <a:rPr lang="en-US" dirty="0" smtClean="0"/>
              <a:t>DUNE, </a:t>
            </a:r>
            <a:r>
              <a:rPr lang="en-US" dirty="0"/>
              <a:t>with the possibility </a:t>
            </a:r>
            <a:r>
              <a:rPr lang="en-US" dirty="0" smtClean="0"/>
              <a:t>of detector options. </a:t>
            </a:r>
          </a:p>
          <a:p>
            <a:pPr lvl="2"/>
            <a:r>
              <a:rPr lang="en-US" dirty="0" smtClean="0"/>
              <a:t>Consortia </a:t>
            </a:r>
            <a:r>
              <a:rPr lang="en-US" dirty="0"/>
              <a:t>should be clearly defined in </a:t>
            </a:r>
            <a:r>
              <a:rPr lang="en-US" dirty="0" smtClean="0"/>
              <a:t>terms </a:t>
            </a:r>
            <a:r>
              <a:rPr lang="en-US" dirty="0"/>
              <a:t>of the scope and organization at the time of the </a:t>
            </a:r>
            <a:r>
              <a:rPr lang="en-US" dirty="0" smtClean="0"/>
              <a:t>TP</a:t>
            </a:r>
          </a:p>
          <a:p>
            <a:pPr lvl="1"/>
            <a:r>
              <a:rPr lang="en-US" dirty="0" smtClean="0"/>
              <a:t>Step 2: Technical Design Report phase: detailed expectations laid our for the content, expect only conceptual design for ND at the time of the FD TDR</a:t>
            </a:r>
          </a:p>
          <a:p>
            <a:pPr lvl="1"/>
            <a:r>
              <a:rPr lang="en-US" dirty="0" smtClean="0"/>
              <a:t>Step </a:t>
            </a:r>
            <a:r>
              <a:rPr lang="en-US" dirty="0"/>
              <a:t>3: </a:t>
            </a:r>
            <a:r>
              <a:rPr lang="en-US" dirty="0" smtClean="0"/>
              <a:t>Final design and construction readiness of the </a:t>
            </a:r>
            <a:r>
              <a:rPr lang="en-US" dirty="0"/>
              <a:t>major  detector </a:t>
            </a:r>
            <a:r>
              <a:rPr lang="en-US" dirty="0" smtClean="0"/>
              <a:t>components will be prepared for review, likely on different timelines for different systems, by the </a:t>
            </a:r>
            <a:r>
              <a:rPr lang="en-US" dirty="0"/>
              <a:t>LBNC  </a:t>
            </a:r>
            <a:r>
              <a:rPr lang="en-US" dirty="0" smtClean="0"/>
              <a:t>and NCG</a:t>
            </a:r>
          </a:p>
          <a:p>
            <a:pPr lvl="1"/>
            <a:r>
              <a:rPr lang="en-US" dirty="0" smtClean="0"/>
              <a:t>Step 4</a:t>
            </a:r>
            <a:r>
              <a:rPr lang="en-US" dirty="0"/>
              <a:t>: Operational Readiness Review: </a:t>
            </a:r>
            <a:r>
              <a:rPr lang="en-US" dirty="0" smtClean="0"/>
              <a:t>Evaluate </a:t>
            </a:r>
            <a:r>
              <a:rPr lang="en-US" dirty="0"/>
              <a:t>the capability </a:t>
            </a:r>
            <a:r>
              <a:rPr lang="en-US" dirty="0" smtClean="0"/>
              <a:t>of </a:t>
            </a:r>
            <a:r>
              <a:rPr lang="en-US" dirty="0"/>
              <a:t>the completed detectors to provide the </a:t>
            </a:r>
            <a:r>
              <a:rPr lang="en-US" dirty="0" smtClean="0"/>
              <a:t>expected performance </a:t>
            </a:r>
            <a:r>
              <a:rPr lang="en-US" dirty="0"/>
              <a:t>and mark the end of the </a:t>
            </a:r>
            <a:r>
              <a:rPr lang="en-US" dirty="0" smtClean="0"/>
              <a:t>construction </a:t>
            </a:r>
            <a:r>
              <a:rPr lang="en-US" dirty="0"/>
              <a:t>phase. </a:t>
            </a:r>
            <a:endParaRPr lang="en-US" dirty="0" smtClean="0"/>
          </a:p>
        </p:txBody>
      </p:sp>
      <p:sp>
        <p:nvSpPr>
          <p:cNvPr id="4" name="Date Placeholder 3"/>
          <p:cNvSpPr>
            <a:spLocks noGrp="1"/>
          </p:cNvSpPr>
          <p:nvPr>
            <p:ph type="dt" sz="half" idx="10"/>
          </p:nvPr>
        </p:nvSpPr>
        <p:spPr/>
        <p:txBody>
          <a:bodyPr/>
          <a:lstStyle/>
          <a:p>
            <a:r>
              <a:rPr lang="en-US" smtClean="0"/>
              <a:t>07/16/2018</a:t>
            </a:r>
            <a:endParaRPr lang="en-US" dirty="0"/>
          </a:p>
        </p:txBody>
      </p:sp>
      <p:sp>
        <p:nvSpPr>
          <p:cNvPr id="5" name="Footer Placeholder 4"/>
          <p:cNvSpPr>
            <a:spLocks noGrp="1"/>
          </p:cNvSpPr>
          <p:nvPr>
            <p:ph type="ftr" sz="quarter" idx="11"/>
          </p:nvPr>
        </p:nvSpPr>
        <p:spPr/>
        <p:txBody>
          <a:bodyPr/>
          <a:lstStyle/>
          <a:p>
            <a:r>
              <a:rPr lang="en-US" smtClean="0"/>
              <a:t>David MacFarlane | LBNC Report to the PAC</a:t>
            </a:r>
            <a:endParaRPr lang="en-US" dirty="0"/>
          </a:p>
        </p:txBody>
      </p:sp>
      <p:sp>
        <p:nvSpPr>
          <p:cNvPr id="6" name="Slide Number Placeholder 5"/>
          <p:cNvSpPr>
            <a:spLocks noGrp="1"/>
          </p:cNvSpPr>
          <p:nvPr>
            <p:ph type="sldNum" sz="quarter" idx="12"/>
          </p:nvPr>
        </p:nvSpPr>
        <p:spPr/>
        <p:txBody>
          <a:bodyPr/>
          <a:lstStyle/>
          <a:p>
            <a:fld id="{2252C86A-56CA-C846-AB85-01C4489D8FB7}" type="slidenum">
              <a:rPr lang="en-US" smtClean="0"/>
              <a:pPr/>
              <a:t>8</a:t>
            </a:fld>
            <a:endParaRPr lang="en-US" dirty="0"/>
          </a:p>
        </p:txBody>
      </p:sp>
    </p:spTree>
    <p:extLst>
      <p:ext uri="{BB962C8B-B14F-4D97-AF65-F5344CB8AC3E}">
        <p14:creationId xmlns:p14="http://schemas.microsoft.com/office/powerpoint/2010/main" val="288779530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Charge for May review: IDR related questions</a:t>
            </a:r>
            <a:endParaRPr lang="en-US" dirty="0"/>
          </a:p>
        </p:txBody>
      </p:sp>
      <p:sp>
        <p:nvSpPr>
          <p:cNvPr id="3" name="Content Placeholder 2"/>
          <p:cNvSpPr>
            <a:spLocks noGrp="1"/>
          </p:cNvSpPr>
          <p:nvPr>
            <p:ph idx="1"/>
          </p:nvPr>
        </p:nvSpPr>
        <p:spPr/>
        <p:txBody>
          <a:bodyPr/>
          <a:lstStyle/>
          <a:p>
            <a:pPr lvl="0"/>
            <a:r>
              <a:rPr lang="en-US" dirty="0"/>
              <a:t>Are the technical requirements for system clearly stated?</a:t>
            </a:r>
          </a:p>
          <a:p>
            <a:pPr lvl="0"/>
            <a:r>
              <a:rPr lang="en-US" dirty="0"/>
              <a:t>Do the technical requirements connect well to the physics requirements of DUNE?</a:t>
            </a:r>
          </a:p>
          <a:p>
            <a:pPr lvl="0"/>
            <a:r>
              <a:rPr lang="en-US" dirty="0"/>
              <a:t>Is the system accurately and clearly described, keeping in mind the criteria that a science agency specialist should understand the introductory section and a professional member of the HEP community should be able to follow the body of the text?</a:t>
            </a:r>
          </a:p>
          <a:p>
            <a:pPr lvl="0"/>
            <a:r>
              <a:rPr lang="en-US" dirty="0"/>
              <a:t>Has the system been demonstrated to meet its technical requirements, and if not, what are the deficiencies?</a:t>
            </a:r>
          </a:p>
          <a:p>
            <a:pPr lvl="0"/>
            <a:r>
              <a:rPr lang="en-US" dirty="0"/>
              <a:t>Is the level of detail appropriate?  Are any key elements missing?  Are any components described in too much detail for this phase of the experiment? </a:t>
            </a:r>
          </a:p>
        </p:txBody>
      </p:sp>
      <p:sp>
        <p:nvSpPr>
          <p:cNvPr id="4" name="Date Placeholder 3"/>
          <p:cNvSpPr>
            <a:spLocks noGrp="1"/>
          </p:cNvSpPr>
          <p:nvPr>
            <p:ph type="dt" sz="half" idx="10"/>
          </p:nvPr>
        </p:nvSpPr>
        <p:spPr/>
        <p:txBody>
          <a:bodyPr/>
          <a:lstStyle/>
          <a:p>
            <a:pPr>
              <a:defRPr/>
            </a:pPr>
            <a:r>
              <a:rPr lang="en-US" smtClean="0"/>
              <a:t>07/16/2018</a:t>
            </a:r>
            <a:endParaRPr lang="en-US" dirty="0"/>
          </a:p>
        </p:txBody>
      </p:sp>
      <p:sp>
        <p:nvSpPr>
          <p:cNvPr id="5" name="Footer Placeholder 4"/>
          <p:cNvSpPr>
            <a:spLocks noGrp="1"/>
          </p:cNvSpPr>
          <p:nvPr>
            <p:ph type="ftr" sz="quarter" idx="11"/>
          </p:nvPr>
        </p:nvSpPr>
        <p:spPr/>
        <p:txBody>
          <a:bodyPr/>
          <a:lstStyle/>
          <a:p>
            <a:pPr>
              <a:defRPr/>
            </a:pPr>
            <a:r>
              <a:rPr lang="en-US" smtClean="0"/>
              <a:t>David MacFarlane | LBNC Report to the PAC</a:t>
            </a:r>
            <a:endParaRPr lang="en-US" dirty="0"/>
          </a:p>
        </p:txBody>
      </p:sp>
      <p:sp>
        <p:nvSpPr>
          <p:cNvPr id="6" name="Slide Number Placeholder 5"/>
          <p:cNvSpPr>
            <a:spLocks noGrp="1"/>
          </p:cNvSpPr>
          <p:nvPr>
            <p:ph type="sldNum" sz="quarter" idx="12"/>
          </p:nvPr>
        </p:nvSpPr>
        <p:spPr/>
        <p:txBody>
          <a:bodyPr/>
          <a:lstStyle/>
          <a:p>
            <a:pPr>
              <a:defRPr/>
            </a:pPr>
            <a:fld id="{2252C86A-56CA-C846-AB85-01C4489D8FB7}" type="slidenum">
              <a:rPr lang="en-US" smtClean="0"/>
              <a:pPr>
                <a:defRPr/>
              </a:pPr>
              <a:t>9</a:t>
            </a:fld>
            <a:endParaRPr lang="en-US" dirty="0"/>
          </a:p>
        </p:txBody>
      </p:sp>
      <p:sp>
        <p:nvSpPr>
          <p:cNvPr id="7" name="TextBox 6"/>
          <p:cNvSpPr txBox="1"/>
          <p:nvPr/>
        </p:nvSpPr>
        <p:spPr>
          <a:xfrm>
            <a:off x="7408577" y="152400"/>
            <a:ext cx="1640834" cy="461665"/>
          </a:xfrm>
          <a:prstGeom prst="rect">
            <a:avLst/>
          </a:prstGeom>
          <a:noFill/>
        </p:spPr>
        <p:txBody>
          <a:bodyPr wrap="none" rtlCol="0">
            <a:spAutoFit/>
          </a:bodyPr>
          <a:lstStyle/>
          <a:p>
            <a:r>
              <a:rPr lang="en-US" dirty="0" smtClean="0">
                <a:hlinkClick r:id="rId2"/>
              </a:rPr>
              <a:t>Agenda link</a:t>
            </a:r>
            <a:endParaRPr lang="en-US" dirty="0"/>
          </a:p>
        </p:txBody>
      </p:sp>
    </p:spTree>
    <p:extLst>
      <p:ext uri="{BB962C8B-B14F-4D97-AF65-F5344CB8AC3E}">
        <p14:creationId xmlns:p14="http://schemas.microsoft.com/office/powerpoint/2010/main" val="1935358536"/>
      </p:ext>
    </p:extLst>
  </p:cSld>
  <p:clrMapOvr>
    <a:masterClrMapping/>
  </p:clrMapOvr>
  <p:timing>
    <p:tnLst>
      <p:par>
        <p:cTn id="1" dur="indefinite" restart="never" nodeType="tmRoot"/>
      </p:par>
    </p:tnLst>
  </p:timing>
</p:sld>
</file>

<file path=ppt/theme/theme1.xml><?xml version="1.0" encoding="utf-8"?>
<a:theme xmlns:a="http://schemas.openxmlformats.org/drawingml/2006/main" name="Future of Fermilab V2">
  <a:themeElements>
    <a:clrScheme name="Fermilab 1">
      <a:dk1>
        <a:srgbClr val="003087"/>
      </a:dk1>
      <a:lt1>
        <a:srgbClr val="FFFFFF"/>
      </a:lt1>
      <a:dk2>
        <a:srgbClr val="003087"/>
      </a:dk2>
      <a:lt2>
        <a:srgbClr val="FFFFFF"/>
      </a:lt2>
      <a:accent1>
        <a:srgbClr val="99D6EA"/>
      </a:accent1>
      <a:accent2>
        <a:srgbClr val="DB720C"/>
      </a:accent2>
      <a:accent3>
        <a:srgbClr val="519A24"/>
      </a:accent3>
      <a:accent4>
        <a:srgbClr val="AF272F"/>
      </a:accent4>
      <a:accent5>
        <a:srgbClr val="00B5E2"/>
      </a:accent5>
      <a:accent6>
        <a:srgbClr val="505050"/>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Fermilab: Footer Only">
  <a:themeElements>
    <a:clrScheme name="Fermilab 1">
      <a:dk1>
        <a:srgbClr val="003087"/>
      </a:dk1>
      <a:lt1>
        <a:srgbClr val="FFFFFF"/>
      </a:lt1>
      <a:dk2>
        <a:srgbClr val="003087"/>
      </a:dk2>
      <a:lt2>
        <a:srgbClr val="FFFFFF"/>
      </a:lt2>
      <a:accent1>
        <a:srgbClr val="99D6EA"/>
      </a:accent1>
      <a:accent2>
        <a:srgbClr val="DB720C"/>
      </a:accent2>
      <a:accent3>
        <a:srgbClr val="519A24"/>
      </a:accent3>
      <a:accent4>
        <a:srgbClr val="AF272F"/>
      </a:accent4>
      <a:accent5>
        <a:srgbClr val="00B5E2"/>
      </a:accent5>
      <a:accent6>
        <a:srgbClr val="50505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LBNF Template_051215">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 xmlns:thm15="http://schemas.microsoft.com/office/thememl/2012/main" name="Presentation1" id="{093597CC-89FB-4B18-85AB-91B8B8286B35}" vid="{67E3E077-D938-4953-8B72-321182116247}"/>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Future of Fermilab V2</Template>
  <TotalTime>58965</TotalTime>
  <Words>4457</Words>
  <Application>Microsoft Office PowerPoint</Application>
  <PresentationFormat>On-screen Show (4:3)</PresentationFormat>
  <Paragraphs>426</Paragraphs>
  <Slides>40</Slides>
  <Notes>0</Notes>
  <HiddenSlides>0</HiddenSlides>
  <MMClips>0</MMClips>
  <ScaleCrop>false</ScaleCrop>
  <HeadingPairs>
    <vt:vector size="4" baseType="variant">
      <vt:variant>
        <vt:lpstr>Theme</vt:lpstr>
      </vt:variant>
      <vt:variant>
        <vt:i4>3</vt:i4>
      </vt:variant>
      <vt:variant>
        <vt:lpstr>Slide Titles</vt:lpstr>
      </vt:variant>
      <vt:variant>
        <vt:i4>40</vt:i4>
      </vt:variant>
    </vt:vector>
  </HeadingPairs>
  <TitlesOfParts>
    <vt:vector size="43" baseType="lpstr">
      <vt:lpstr>Future of Fermilab V2</vt:lpstr>
      <vt:lpstr>Fermilab: Footer Only</vt:lpstr>
      <vt:lpstr>LBNF Template_051215</vt:lpstr>
      <vt:lpstr>LBNC Report to the PAC</vt:lpstr>
      <vt:lpstr>Current membership</vt:lpstr>
      <vt:lpstr>Intended outcomes for RRB</vt:lpstr>
      <vt:lpstr>Continuous oversight: face-to-face reviews and ongoing contacts</vt:lpstr>
      <vt:lpstr>Context and DUNE Strategy</vt:lpstr>
      <vt:lpstr>Intended approach to TP and TDR reviews</vt:lpstr>
      <vt:lpstr>Subgroup organization for TP review</vt:lpstr>
      <vt:lpstr>Detailed guidelines provided to DUNE for TP, TDR and review process</vt:lpstr>
      <vt:lpstr>Charge for May review: IDR related questions</vt:lpstr>
      <vt:lpstr>Charge for May review</vt:lpstr>
      <vt:lpstr>Charge to May review: other areas</vt:lpstr>
      <vt:lpstr>Charge to May review: other areas</vt:lpstr>
      <vt:lpstr>Charge to May review: other areas</vt:lpstr>
      <vt:lpstr>Charge to May review: other areas</vt:lpstr>
      <vt:lpstr>Charge to May review: other areas</vt:lpstr>
      <vt:lpstr>Format of May meeting</vt:lpstr>
      <vt:lpstr>Instructions to plenary speakers</vt:lpstr>
      <vt:lpstr>Instructions to plenary speakers</vt:lpstr>
      <vt:lpstr>Feedback and highlights from recent reviews:</vt:lpstr>
      <vt:lpstr>Context: fast paced effort that has come very far in 2 years!</vt:lpstr>
      <vt:lpstr>Overarching impressions from May</vt:lpstr>
      <vt:lpstr>Overarching issues and recommendations for the next step of preparing a full Technical Design Report</vt:lpstr>
      <vt:lpstr>Overarching issues and recommendations for the next step of preparing a full Technical Design Report</vt:lpstr>
      <vt:lpstr>Cross-cutting topics</vt:lpstr>
      <vt:lpstr>Cross-cutting topics</vt:lpstr>
      <vt:lpstr>Technical Coordination</vt:lpstr>
      <vt:lpstr>Technical Coordination</vt:lpstr>
      <vt:lpstr>Connecting physics and technical requirements</vt:lpstr>
      <vt:lpstr>Benchmark from Dave Schmitz’ talk</vt:lpstr>
      <vt:lpstr>Connecting physics and technical requirements</vt:lpstr>
      <vt:lpstr>Connecting physics and technical requirements</vt:lpstr>
      <vt:lpstr>protoDUNE experience and implications for engineering design</vt:lpstr>
      <vt:lpstr>protoDUNE experience and implications for engineering design</vt:lpstr>
      <vt:lpstr>SBN issues (2 excellent talks provided at May LBNC meeting: recommended to the PAC)</vt:lpstr>
      <vt:lpstr>SBN issues (2 excellent talks provided at May LBNC meeting: recommended to the PAC)</vt:lpstr>
      <vt:lpstr>SBN issues (2 excellent talks provided at May LBNC meeting: recommended to the PAC)</vt:lpstr>
      <vt:lpstr>Issues for discussion with PAC</vt:lpstr>
      <vt:lpstr>Issues for discussion with PAC</vt:lpstr>
      <vt:lpstr>Issues for discussion with PAC</vt:lpstr>
      <vt:lpstr>Summary</vt:lpstr>
    </vt:vector>
  </TitlesOfParts>
  <Company>Fermi National Accelerator Laboratory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LBNC: assessment and oversight of LBNF and DUNE</dc:title>
  <dc:creator>David B. MacFarlane</dc:creator>
  <cp:lastModifiedBy>MacFarlane, David B.</cp:lastModifiedBy>
  <cp:revision>1177</cp:revision>
  <cp:lastPrinted>2015-09-18T17:33:44Z</cp:lastPrinted>
  <dcterms:created xsi:type="dcterms:W3CDTF">2014-05-19T00:14:38Z</dcterms:created>
  <dcterms:modified xsi:type="dcterms:W3CDTF">2018-07-16T15:23:11Z</dcterms:modified>
</cp:coreProperties>
</file>