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33"/>
  </p:notesMasterIdLst>
  <p:handoutMasterIdLst>
    <p:handoutMasterId r:id="rId34"/>
  </p:handoutMasterIdLst>
  <p:sldIdLst>
    <p:sldId id="448" r:id="rId6"/>
    <p:sldId id="515" r:id="rId7"/>
    <p:sldId id="514" r:id="rId8"/>
    <p:sldId id="429" r:id="rId9"/>
    <p:sldId id="512" r:id="rId10"/>
    <p:sldId id="513" r:id="rId11"/>
    <p:sldId id="519" r:id="rId12"/>
    <p:sldId id="516" r:id="rId13"/>
    <p:sldId id="523" r:id="rId14"/>
    <p:sldId id="517" r:id="rId15"/>
    <p:sldId id="520" r:id="rId16"/>
    <p:sldId id="525" r:id="rId17"/>
    <p:sldId id="524" r:id="rId18"/>
    <p:sldId id="527" r:id="rId19"/>
    <p:sldId id="526" r:id="rId20"/>
    <p:sldId id="528" r:id="rId21"/>
    <p:sldId id="430" r:id="rId22"/>
    <p:sldId id="431" r:id="rId23"/>
    <p:sldId id="529" r:id="rId24"/>
    <p:sldId id="478" r:id="rId25"/>
    <p:sldId id="536" r:id="rId26"/>
    <p:sldId id="530" r:id="rId27"/>
    <p:sldId id="537" r:id="rId28"/>
    <p:sldId id="538" r:id="rId29"/>
    <p:sldId id="522" r:id="rId30"/>
    <p:sldId id="540" r:id="rId31"/>
    <p:sldId id="518"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886EA"/>
    <a:srgbClr val="3077B2"/>
    <a:srgbClr val="FF00FF"/>
    <a:srgbClr val="003087"/>
    <a:srgbClr val="945200"/>
    <a:srgbClr val="0070C0"/>
    <a:srgbClr val="50504E"/>
    <a:srgbClr val="4E4E4E"/>
    <a:srgbClr val="404040"/>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autoAdjust="0"/>
    <p:restoredTop sz="90193" autoAdjust="0"/>
  </p:normalViewPr>
  <p:slideViewPr>
    <p:cSldViewPr snapToGrid="0" snapToObjects="1" showGuides="1">
      <p:cViewPr varScale="1">
        <p:scale>
          <a:sx n="77" d="100"/>
          <a:sy n="77" d="100"/>
        </p:scale>
        <p:origin x="1842" y="7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49F3D-7FF0-8745-86F6-70B067402DA2}" type="doc">
      <dgm:prSet loTypeId="urn:microsoft.com/office/officeart/2005/8/layout/hChevron3" loCatId="" qsTypeId="urn:microsoft.com/office/officeart/2005/8/quickstyle/simple1" qsCatId="simple" csTypeId="urn:microsoft.com/office/officeart/2005/8/colors/colorful4" csCatId="colorful" phldr="1"/>
      <dgm:spPr>
        <a:scene3d>
          <a:camera prst="orthographicFront">
            <a:rot lat="0" lon="0" rev="0"/>
          </a:camera>
          <a:lightRig rig="threePt" dir="t"/>
        </a:scene3d>
      </dgm:spPr>
      <dgm:t>
        <a:bodyPr/>
        <a:lstStyle/>
        <a:p>
          <a:endParaRPr lang="en-US"/>
        </a:p>
      </dgm:t>
    </dgm:pt>
    <dgm:pt modelId="{034489F4-3B27-714F-80CE-E8DFA02FC0CB}">
      <dgm:prSet phldrT="[Text]"/>
      <dgm:spPr/>
      <dgm:t>
        <a:bodyPr/>
        <a:lstStyle/>
        <a:p>
          <a:r>
            <a:rPr lang="en-US" dirty="0"/>
            <a:t>CY18</a:t>
          </a:r>
        </a:p>
      </dgm:t>
    </dgm:pt>
    <dgm:pt modelId="{E7E91C89-BBCA-E743-BC54-13B703387A53}" type="parTrans" cxnId="{DC5CD7AD-693E-FC4E-B024-023C663867BD}">
      <dgm:prSet/>
      <dgm:spPr/>
      <dgm:t>
        <a:bodyPr/>
        <a:lstStyle/>
        <a:p>
          <a:endParaRPr lang="en-US"/>
        </a:p>
      </dgm:t>
    </dgm:pt>
    <dgm:pt modelId="{252B923D-C31D-5A40-8A3F-5623AB7DFCE0}" type="sibTrans" cxnId="{DC5CD7AD-693E-FC4E-B024-023C663867BD}">
      <dgm:prSet/>
      <dgm:spPr/>
      <dgm:t>
        <a:bodyPr/>
        <a:lstStyle/>
        <a:p>
          <a:endParaRPr lang="en-US"/>
        </a:p>
      </dgm:t>
    </dgm:pt>
    <dgm:pt modelId="{1E7AE46F-CF83-9341-98DA-3489BC6A8793}">
      <dgm:prSet phldrT="[Text]"/>
      <dgm:spPr/>
      <dgm:t>
        <a:bodyPr/>
        <a:lstStyle/>
        <a:p>
          <a:r>
            <a:rPr lang="en-US" dirty="0"/>
            <a:t>CY21</a:t>
          </a:r>
        </a:p>
      </dgm:t>
    </dgm:pt>
    <dgm:pt modelId="{9E6C050F-C79A-FF49-BF39-975C6D3CB5CA}" type="parTrans" cxnId="{8CA35087-B727-0344-AE9D-2EDC0F296FE3}">
      <dgm:prSet/>
      <dgm:spPr/>
      <dgm:t>
        <a:bodyPr/>
        <a:lstStyle/>
        <a:p>
          <a:endParaRPr lang="en-US"/>
        </a:p>
      </dgm:t>
    </dgm:pt>
    <dgm:pt modelId="{57923C4C-BC60-4C44-B45E-F0586BD347A7}" type="sibTrans" cxnId="{8CA35087-B727-0344-AE9D-2EDC0F296FE3}">
      <dgm:prSet/>
      <dgm:spPr/>
      <dgm:t>
        <a:bodyPr/>
        <a:lstStyle/>
        <a:p>
          <a:endParaRPr lang="en-US"/>
        </a:p>
      </dgm:t>
    </dgm:pt>
    <dgm:pt modelId="{C7AFC37A-A905-2248-895C-E0EFCE0961F4}">
      <dgm:prSet/>
      <dgm:spPr/>
      <dgm:t>
        <a:bodyPr/>
        <a:lstStyle/>
        <a:p>
          <a:r>
            <a:rPr lang="en-US" dirty="0"/>
            <a:t>CY19</a:t>
          </a:r>
        </a:p>
      </dgm:t>
    </dgm:pt>
    <dgm:pt modelId="{BF38735C-7291-E042-A4E3-6BBF4B8AAC8D}" type="parTrans" cxnId="{534BD762-DE03-E24A-89A6-6FC3706ECC38}">
      <dgm:prSet/>
      <dgm:spPr/>
      <dgm:t>
        <a:bodyPr/>
        <a:lstStyle/>
        <a:p>
          <a:endParaRPr lang="en-US"/>
        </a:p>
      </dgm:t>
    </dgm:pt>
    <dgm:pt modelId="{7809F115-D58D-F44C-83CB-7C9825DBFBFF}" type="sibTrans" cxnId="{534BD762-DE03-E24A-89A6-6FC3706ECC38}">
      <dgm:prSet/>
      <dgm:spPr/>
      <dgm:t>
        <a:bodyPr/>
        <a:lstStyle/>
        <a:p>
          <a:endParaRPr lang="en-US"/>
        </a:p>
      </dgm:t>
    </dgm:pt>
    <dgm:pt modelId="{BFF77632-70CA-9742-8A4E-7F6157A3C1E5}">
      <dgm:prSet/>
      <dgm:spPr/>
      <dgm:t>
        <a:bodyPr/>
        <a:lstStyle/>
        <a:p>
          <a:r>
            <a:rPr lang="en-US" dirty="0"/>
            <a:t>CY20</a:t>
          </a:r>
        </a:p>
      </dgm:t>
    </dgm:pt>
    <dgm:pt modelId="{CD7E6CF5-BDBA-DB43-BEFD-E6E2948DE834}" type="parTrans" cxnId="{75352952-80FC-2A41-946E-499DDEFEB9BC}">
      <dgm:prSet/>
      <dgm:spPr/>
      <dgm:t>
        <a:bodyPr/>
        <a:lstStyle/>
        <a:p>
          <a:endParaRPr lang="en-US"/>
        </a:p>
      </dgm:t>
    </dgm:pt>
    <dgm:pt modelId="{C675E261-700B-1746-B552-0FC72D7D497B}" type="sibTrans" cxnId="{75352952-80FC-2A41-946E-499DDEFEB9BC}">
      <dgm:prSet/>
      <dgm:spPr/>
      <dgm:t>
        <a:bodyPr/>
        <a:lstStyle/>
        <a:p>
          <a:endParaRPr lang="en-US"/>
        </a:p>
      </dgm:t>
    </dgm:pt>
    <dgm:pt modelId="{0CED1104-8163-B14E-A49E-A3D05249AE23}" type="pres">
      <dgm:prSet presAssocID="{A9C49F3D-7FF0-8745-86F6-70B067402DA2}" presName="Name0" presStyleCnt="0">
        <dgm:presLayoutVars>
          <dgm:dir/>
          <dgm:resizeHandles val="exact"/>
        </dgm:presLayoutVars>
      </dgm:prSet>
      <dgm:spPr/>
    </dgm:pt>
    <dgm:pt modelId="{229FA274-9827-2944-97A2-A939BE213FCD}" type="pres">
      <dgm:prSet presAssocID="{034489F4-3B27-714F-80CE-E8DFA02FC0CB}" presName="parTxOnly" presStyleLbl="node1" presStyleIdx="0" presStyleCnt="4" custScaleY="38524">
        <dgm:presLayoutVars>
          <dgm:bulletEnabled val="1"/>
        </dgm:presLayoutVars>
      </dgm:prSet>
      <dgm:spPr/>
    </dgm:pt>
    <dgm:pt modelId="{49B6651A-0BFA-0243-A005-6C8997E80EFF}" type="pres">
      <dgm:prSet presAssocID="{252B923D-C31D-5A40-8A3F-5623AB7DFCE0}" presName="parSpace" presStyleCnt="0"/>
      <dgm:spPr/>
    </dgm:pt>
    <dgm:pt modelId="{65165E88-CF98-7743-BDB5-2F511FC71511}" type="pres">
      <dgm:prSet presAssocID="{C7AFC37A-A905-2248-895C-E0EFCE0961F4}" presName="parTxOnly" presStyleLbl="node1" presStyleIdx="1" presStyleCnt="4" custScaleY="38524">
        <dgm:presLayoutVars>
          <dgm:bulletEnabled val="1"/>
        </dgm:presLayoutVars>
      </dgm:prSet>
      <dgm:spPr/>
    </dgm:pt>
    <dgm:pt modelId="{0A35F047-63EE-0743-BCED-4063B88F83C1}" type="pres">
      <dgm:prSet presAssocID="{7809F115-D58D-F44C-83CB-7C9825DBFBFF}" presName="parSpace" presStyleCnt="0"/>
      <dgm:spPr/>
    </dgm:pt>
    <dgm:pt modelId="{BDCEFBC3-221A-0E44-B250-C1993EEC80DF}" type="pres">
      <dgm:prSet presAssocID="{BFF77632-70CA-9742-8A4E-7F6157A3C1E5}" presName="parTxOnly" presStyleLbl="node1" presStyleIdx="2" presStyleCnt="4" custScaleY="38524">
        <dgm:presLayoutVars>
          <dgm:bulletEnabled val="1"/>
        </dgm:presLayoutVars>
      </dgm:prSet>
      <dgm:spPr/>
    </dgm:pt>
    <dgm:pt modelId="{454DFC41-491E-FB49-8EFD-C7E63FBF4A8C}" type="pres">
      <dgm:prSet presAssocID="{C675E261-700B-1746-B552-0FC72D7D497B}" presName="parSpace" presStyleCnt="0"/>
      <dgm:spPr/>
    </dgm:pt>
    <dgm:pt modelId="{2977ADB1-EBE7-FA40-9B72-D3EB58CEBBA4}" type="pres">
      <dgm:prSet presAssocID="{1E7AE46F-CF83-9341-98DA-3489BC6A8793}" presName="parTxOnly" presStyleLbl="node1" presStyleIdx="3" presStyleCnt="4" custScaleY="38524">
        <dgm:presLayoutVars>
          <dgm:bulletEnabled val="1"/>
        </dgm:presLayoutVars>
      </dgm:prSet>
      <dgm:spPr/>
    </dgm:pt>
  </dgm:ptLst>
  <dgm:cxnLst>
    <dgm:cxn modelId="{5B822701-B340-F74A-8C86-7BE88297CE1E}" type="presOf" srcId="{034489F4-3B27-714F-80CE-E8DFA02FC0CB}" destId="{229FA274-9827-2944-97A2-A939BE213FCD}" srcOrd="0" destOrd="0" presId="urn:microsoft.com/office/officeart/2005/8/layout/hChevron3"/>
    <dgm:cxn modelId="{534BD762-DE03-E24A-89A6-6FC3706ECC38}" srcId="{A9C49F3D-7FF0-8745-86F6-70B067402DA2}" destId="{C7AFC37A-A905-2248-895C-E0EFCE0961F4}" srcOrd="1" destOrd="0" parTransId="{BF38735C-7291-E042-A4E3-6BBF4B8AAC8D}" sibTransId="{7809F115-D58D-F44C-83CB-7C9825DBFBFF}"/>
    <dgm:cxn modelId="{9B6C154B-F35F-7C49-852E-99D3066443DA}" type="presOf" srcId="{BFF77632-70CA-9742-8A4E-7F6157A3C1E5}" destId="{BDCEFBC3-221A-0E44-B250-C1993EEC80DF}" srcOrd="0" destOrd="0" presId="urn:microsoft.com/office/officeart/2005/8/layout/hChevron3"/>
    <dgm:cxn modelId="{75352952-80FC-2A41-946E-499DDEFEB9BC}" srcId="{A9C49F3D-7FF0-8745-86F6-70B067402DA2}" destId="{BFF77632-70CA-9742-8A4E-7F6157A3C1E5}" srcOrd="2" destOrd="0" parTransId="{CD7E6CF5-BDBA-DB43-BEFD-E6E2948DE834}" sibTransId="{C675E261-700B-1746-B552-0FC72D7D497B}"/>
    <dgm:cxn modelId="{8CA35087-B727-0344-AE9D-2EDC0F296FE3}" srcId="{A9C49F3D-7FF0-8745-86F6-70B067402DA2}" destId="{1E7AE46F-CF83-9341-98DA-3489BC6A8793}" srcOrd="3" destOrd="0" parTransId="{9E6C050F-C79A-FF49-BF39-975C6D3CB5CA}" sibTransId="{57923C4C-BC60-4C44-B45E-F0586BD347A7}"/>
    <dgm:cxn modelId="{DC5CD7AD-693E-FC4E-B024-023C663867BD}" srcId="{A9C49F3D-7FF0-8745-86F6-70B067402DA2}" destId="{034489F4-3B27-714F-80CE-E8DFA02FC0CB}" srcOrd="0" destOrd="0" parTransId="{E7E91C89-BBCA-E743-BC54-13B703387A53}" sibTransId="{252B923D-C31D-5A40-8A3F-5623AB7DFCE0}"/>
    <dgm:cxn modelId="{3A111FCE-A612-C24A-9A5B-6A8766D37199}" type="presOf" srcId="{A9C49F3D-7FF0-8745-86F6-70B067402DA2}" destId="{0CED1104-8163-B14E-A49E-A3D05249AE23}" srcOrd="0" destOrd="0" presId="urn:microsoft.com/office/officeart/2005/8/layout/hChevron3"/>
    <dgm:cxn modelId="{0E80C1E3-7599-0C4C-BB19-D92D0AF2AF13}" type="presOf" srcId="{1E7AE46F-CF83-9341-98DA-3489BC6A8793}" destId="{2977ADB1-EBE7-FA40-9B72-D3EB58CEBBA4}" srcOrd="0" destOrd="0" presId="urn:microsoft.com/office/officeart/2005/8/layout/hChevron3"/>
    <dgm:cxn modelId="{63DA75E7-331C-C94E-BEC9-7AF065D5A41B}" type="presOf" srcId="{C7AFC37A-A905-2248-895C-E0EFCE0961F4}" destId="{65165E88-CF98-7743-BDB5-2F511FC71511}" srcOrd="0" destOrd="0" presId="urn:microsoft.com/office/officeart/2005/8/layout/hChevron3"/>
    <dgm:cxn modelId="{3D50AC9B-CC15-1A4E-80F6-C0A15F564023}" type="presParOf" srcId="{0CED1104-8163-B14E-A49E-A3D05249AE23}" destId="{229FA274-9827-2944-97A2-A939BE213FCD}" srcOrd="0" destOrd="0" presId="urn:microsoft.com/office/officeart/2005/8/layout/hChevron3"/>
    <dgm:cxn modelId="{439C05D7-17E0-6D41-A362-7A801C928292}" type="presParOf" srcId="{0CED1104-8163-B14E-A49E-A3D05249AE23}" destId="{49B6651A-0BFA-0243-A005-6C8997E80EFF}" srcOrd="1" destOrd="0" presId="urn:microsoft.com/office/officeart/2005/8/layout/hChevron3"/>
    <dgm:cxn modelId="{E1253F6F-88D8-AE42-98F1-17F4E63E28FA}" type="presParOf" srcId="{0CED1104-8163-B14E-A49E-A3D05249AE23}" destId="{65165E88-CF98-7743-BDB5-2F511FC71511}" srcOrd="2" destOrd="0" presId="urn:microsoft.com/office/officeart/2005/8/layout/hChevron3"/>
    <dgm:cxn modelId="{33AFC384-8A1F-4643-B99C-5E6C84C0E5DD}" type="presParOf" srcId="{0CED1104-8163-B14E-A49E-A3D05249AE23}" destId="{0A35F047-63EE-0743-BCED-4063B88F83C1}" srcOrd="3" destOrd="0" presId="urn:microsoft.com/office/officeart/2005/8/layout/hChevron3"/>
    <dgm:cxn modelId="{D8C51CEC-B53D-6246-915F-4C3CD58CAAA2}" type="presParOf" srcId="{0CED1104-8163-B14E-A49E-A3D05249AE23}" destId="{BDCEFBC3-221A-0E44-B250-C1993EEC80DF}" srcOrd="4" destOrd="0" presId="urn:microsoft.com/office/officeart/2005/8/layout/hChevron3"/>
    <dgm:cxn modelId="{AB2BFEC4-8A57-F840-A459-9F7187973D2C}" type="presParOf" srcId="{0CED1104-8163-B14E-A49E-A3D05249AE23}" destId="{454DFC41-491E-FB49-8EFD-C7E63FBF4A8C}" srcOrd="5" destOrd="0" presId="urn:microsoft.com/office/officeart/2005/8/layout/hChevron3"/>
    <dgm:cxn modelId="{2BC129B7-7429-614F-AAD8-6449661D2873}" type="presParOf" srcId="{0CED1104-8163-B14E-A49E-A3D05249AE23}" destId="{2977ADB1-EBE7-FA40-9B72-D3EB58CEBBA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FA274-9827-2944-97A2-A939BE213FCD}">
      <dsp:nvSpPr>
        <dsp:cNvPr id="0" name=""/>
        <dsp:cNvSpPr/>
      </dsp:nvSpPr>
      <dsp:spPr>
        <a:xfrm>
          <a:off x="2471" y="1090473"/>
          <a:ext cx="2479907" cy="38214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CY18</a:t>
          </a:r>
        </a:p>
      </dsp:txBody>
      <dsp:txXfrm>
        <a:off x="2471" y="1090473"/>
        <a:ext cx="2384371" cy="382143"/>
      </dsp:txXfrm>
    </dsp:sp>
    <dsp:sp modelId="{65165E88-CF98-7743-BDB5-2F511FC71511}">
      <dsp:nvSpPr>
        <dsp:cNvPr id="0" name=""/>
        <dsp:cNvSpPr/>
      </dsp:nvSpPr>
      <dsp:spPr>
        <a:xfrm>
          <a:off x="1986397" y="1090473"/>
          <a:ext cx="2479907" cy="382143"/>
        </a:xfrm>
        <a:prstGeom prst="chevron">
          <a:avLst/>
        </a:prstGeom>
        <a:solidFill>
          <a:schemeClr val="accent4">
            <a:hueOff val="-3290461"/>
            <a:satOff val="12150"/>
            <a:lumOff val="784"/>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CY19</a:t>
          </a:r>
        </a:p>
      </dsp:txBody>
      <dsp:txXfrm>
        <a:off x="2177469" y="1090473"/>
        <a:ext cx="2097764" cy="382143"/>
      </dsp:txXfrm>
    </dsp:sp>
    <dsp:sp modelId="{BDCEFBC3-221A-0E44-B250-C1993EEC80DF}">
      <dsp:nvSpPr>
        <dsp:cNvPr id="0" name=""/>
        <dsp:cNvSpPr/>
      </dsp:nvSpPr>
      <dsp:spPr>
        <a:xfrm>
          <a:off x="3970323" y="1090473"/>
          <a:ext cx="2479907" cy="382143"/>
        </a:xfrm>
        <a:prstGeom prst="chevron">
          <a:avLst/>
        </a:prstGeom>
        <a:solidFill>
          <a:schemeClr val="accent4">
            <a:hueOff val="-6580921"/>
            <a:satOff val="24300"/>
            <a:lumOff val="1569"/>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CY20</a:t>
          </a:r>
        </a:p>
      </dsp:txBody>
      <dsp:txXfrm>
        <a:off x="4161395" y="1090473"/>
        <a:ext cx="2097764" cy="382143"/>
      </dsp:txXfrm>
    </dsp:sp>
    <dsp:sp modelId="{2977ADB1-EBE7-FA40-9B72-D3EB58CEBBA4}">
      <dsp:nvSpPr>
        <dsp:cNvPr id="0" name=""/>
        <dsp:cNvSpPr/>
      </dsp:nvSpPr>
      <dsp:spPr>
        <a:xfrm>
          <a:off x="5954249" y="1090473"/>
          <a:ext cx="2479907" cy="382143"/>
        </a:xfrm>
        <a:prstGeom prst="chevron">
          <a:avLst/>
        </a:prstGeom>
        <a:solidFill>
          <a:schemeClr val="accent4">
            <a:hueOff val="-9871382"/>
            <a:satOff val="36450"/>
            <a:lumOff val="2353"/>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CY21</a:t>
          </a:r>
        </a:p>
      </dsp:txBody>
      <dsp:txXfrm>
        <a:off x="6145321" y="1090473"/>
        <a:ext cx="2097764" cy="3821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DB482-F7AB-4215-9812-F3F0BC0BB7B6}" type="slidenum">
              <a:rPr lang="en-US" smtClean="0"/>
              <a:pPr/>
              <a:t>1</a:t>
            </a:fld>
            <a:endParaRPr lang="en-US"/>
          </a:p>
        </p:txBody>
      </p:sp>
    </p:spTree>
    <p:extLst>
      <p:ext uri="{BB962C8B-B14F-4D97-AF65-F5344CB8AC3E}">
        <p14:creationId xmlns:p14="http://schemas.microsoft.com/office/powerpoint/2010/main" val="177931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13502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55598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30575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161767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103862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208130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152341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17</a:t>
            </a:fld>
            <a:endParaRPr lang="en-US"/>
          </a:p>
        </p:txBody>
      </p:sp>
    </p:spTree>
    <p:extLst>
      <p:ext uri="{BB962C8B-B14F-4D97-AF65-F5344CB8AC3E}">
        <p14:creationId xmlns:p14="http://schemas.microsoft.com/office/powerpoint/2010/main" val="770552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18</a:t>
            </a:fld>
            <a:endParaRPr lang="en-US"/>
          </a:p>
        </p:txBody>
      </p:sp>
    </p:spTree>
    <p:extLst>
      <p:ext uri="{BB962C8B-B14F-4D97-AF65-F5344CB8AC3E}">
        <p14:creationId xmlns:p14="http://schemas.microsoft.com/office/powerpoint/2010/main" val="137833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144318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7072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why are we at 50%</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132242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21</a:t>
            </a:fld>
            <a:endParaRPr lang="en-US"/>
          </a:p>
        </p:txBody>
      </p:sp>
    </p:spTree>
    <p:extLst>
      <p:ext uri="{BB962C8B-B14F-4D97-AF65-F5344CB8AC3E}">
        <p14:creationId xmlns:p14="http://schemas.microsoft.com/office/powerpoint/2010/main" val="425219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22</a:t>
            </a:fld>
            <a:endParaRPr lang="en-US"/>
          </a:p>
        </p:txBody>
      </p:sp>
    </p:spTree>
    <p:extLst>
      <p:ext uri="{BB962C8B-B14F-4D97-AF65-F5344CB8AC3E}">
        <p14:creationId xmlns:p14="http://schemas.microsoft.com/office/powerpoint/2010/main" val="1688499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23</a:t>
            </a:fld>
            <a:endParaRPr lang="en-US"/>
          </a:p>
        </p:txBody>
      </p:sp>
    </p:spTree>
    <p:extLst>
      <p:ext uri="{BB962C8B-B14F-4D97-AF65-F5344CB8AC3E}">
        <p14:creationId xmlns:p14="http://schemas.microsoft.com/office/powerpoint/2010/main" val="114185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24</a:t>
            </a:fld>
            <a:endParaRPr lang="en-US"/>
          </a:p>
        </p:txBody>
      </p:sp>
    </p:spTree>
    <p:extLst>
      <p:ext uri="{BB962C8B-B14F-4D97-AF65-F5344CB8AC3E}">
        <p14:creationId xmlns:p14="http://schemas.microsoft.com/office/powerpoint/2010/main" val="37573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a:p>
        </p:txBody>
      </p:sp>
    </p:spTree>
    <p:extLst>
      <p:ext uri="{BB962C8B-B14F-4D97-AF65-F5344CB8AC3E}">
        <p14:creationId xmlns:p14="http://schemas.microsoft.com/office/powerpoint/2010/main" val="591242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a:p>
        </p:txBody>
      </p:sp>
    </p:spTree>
    <p:extLst>
      <p:ext uri="{BB962C8B-B14F-4D97-AF65-F5344CB8AC3E}">
        <p14:creationId xmlns:p14="http://schemas.microsoft.com/office/powerpoint/2010/main" val="1201896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27</a:t>
            </a:fld>
            <a:endParaRPr lang="en-US"/>
          </a:p>
        </p:txBody>
      </p:sp>
    </p:spTree>
    <p:extLst>
      <p:ext uri="{BB962C8B-B14F-4D97-AF65-F5344CB8AC3E}">
        <p14:creationId xmlns:p14="http://schemas.microsoft.com/office/powerpoint/2010/main" val="108215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5561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8694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29464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39257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50382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182810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1801435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7763" y="820216"/>
            <a:ext cx="9166861" cy="3108960"/>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7/17/18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July 2018 PAC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7/17/18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July 2018 PAC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7/17/18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July 2018 PAC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7/17/18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July 2018 PAC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7/17/18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July 2018 PAC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7/17/18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July 2018 PAC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7/17/18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July 2018 PAC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tif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tif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emf"/><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hyperlink" Target="http://lanl.arxiv.org/abs/1802.0622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219719" y="5004021"/>
            <a:ext cx="6070722" cy="1529241"/>
          </a:xfrm>
        </p:spPr>
        <p:txBody>
          <a:bodyPr/>
          <a:lstStyle/>
          <a:p>
            <a:r>
              <a:rPr lang="en-US" dirty="0"/>
              <a:t>Chris Polly on behalf of the  Muon g-2 Collaboration</a:t>
            </a:r>
          </a:p>
          <a:p>
            <a:r>
              <a:rPr lang="en-US" dirty="0"/>
              <a:t>July 2018 PAC Meeting</a:t>
            </a:r>
          </a:p>
          <a:p>
            <a:r>
              <a:rPr lang="en-US" dirty="0"/>
              <a:t>17 July 2018</a:t>
            </a:r>
          </a:p>
        </p:txBody>
      </p:sp>
      <p:sp>
        <p:nvSpPr>
          <p:cNvPr id="5" name="Text Placeholder 4"/>
          <p:cNvSpPr>
            <a:spLocks noGrp="1"/>
          </p:cNvSpPr>
          <p:nvPr>
            <p:ph type="body" sz="quarter" idx="11"/>
          </p:nvPr>
        </p:nvSpPr>
        <p:spPr>
          <a:xfrm>
            <a:off x="219718" y="3951841"/>
            <a:ext cx="8667106" cy="1003049"/>
          </a:xfrm>
        </p:spPr>
        <p:txBody>
          <a:bodyPr>
            <a:normAutofit/>
          </a:bodyPr>
          <a:lstStyle/>
          <a:p>
            <a:r>
              <a:rPr lang="en-US" dirty="0"/>
              <a:t>Muon g-2 Status and Outlook</a:t>
            </a:r>
          </a:p>
        </p:txBody>
      </p:sp>
    </p:spTree>
    <p:extLst>
      <p:ext uri="{BB962C8B-B14F-4D97-AF65-F5344CB8AC3E}">
        <p14:creationId xmlns:p14="http://schemas.microsoft.com/office/powerpoint/2010/main" val="171469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Muon delivery in 2018</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152400" y="1088062"/>
            <a:ext cx="4343400" cy="504132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Oct-Jan focus was on commissioning</a:t>
            </a:r>
          </a:p>
          <a:p>
            <a:pPr lvl="1">
              <a:lnSpc>
                <a:spcPct val="120000"/>
              </a:lnSpc>
            </a:pPr>
            <a:r>
              <a:rPr lang="en-US" dirty="0"/>
              <a:t>Commissioned higher rep rate (12 Hz design) Delivery Ring injection  </a:t>
            </a:r>
          </a:p>
          <a:p>
            <a:pPr lvl="1">
              <a:lnSpc>
                <a:spcPct val="120000"/>
              </a:lnSpc>
            </a:pPr>
            <a:r>
              <a:rPr lang="en-US" dirty="0"/>
              <a:t>Implemented proton removal in the Delivery Ring</a:t>
            </a:r>
          </a:p>
          <a:p>
            <a:pPr lvl="1">
              <a:lnSpc>
                <a:spcPct val="120000"/>
              </a:lnSpc>
            </a:pPr>
            <a:r>
              <a:rPr lang="en-US" dirty="0"/>
              <a:t>Muon flux tune-up</a:t>
            </a:r>
          </a:p>
          <a:p>
            <a:pPr lvl="1">
              <a:lnSpc>
                <a:spcPct val="120000"/>
              </a:lnSpc>
            </a:pPr>
            <a:r>
              <a:rPr lang="en-US" dirty="0"/>
              <a:t>Fine shimming of magnetic field</a:t>
            </a:r>
          </a:p>
          <a:p>
            <a:pPr lvl="1">
              <a:lnSpc>
                <a:spcPct val="120000"/>
              </a:lnSpc>
            </a:pPr>
            <a:r>
              <a:rPr lang="en-US" dirty="0"/>
              <a:t>Surface coil commissioning</a:t>
            </a:r>
          </a:p>
          <a:p>
            <a:pPr lvl="1">
              <a:lnSpc>
                <a:spcPct val="120000"/>
              </a:lnSpc>
            </a:pPr>
            <a:r>
              <a:rPr lang="en-US" dirty="0"/>
              <a:t>Field calibration</a:t>
            </a:r>
          </a:p>
          <a:p>
            <a:pPr lvl="1">
              <a:lnSpc>
                <a:spcPct val="120000"/>
              </a:lnSpc>
            </a:pPr>
            <a:r>
              <a:rPr lang="en-US" dirty="0"/>
              <a:t>Quad conditioning</a:t>
            </a:r>
          </a:p>
          <a:p>
            <a:pPr lvl="1">
              <a:lnSpc>
                <a:spcPct val="120000"/>
              </a:lnSpc>
            </a:pPr>
            <a:r>
              <a:rPr lang="en-US" dirty="0"/>
              <a:t>Push to increase kicker voltages</a:t>
            </a:r>
          </a:p>
          <a:p>
            <a:pPr>
              <a:lnSpc>
                <a:spcPct val="120000"/>
              </a:lnSpc>
            </a:pPr>
            <a:r>
              <a:rPr lang="en-US" dirty="0"/>
              <a:t>Vacuum incident in February caused some damage to in-ring electrostatic quad plates </a:t>
            </a:r>
            <a:r>
              <a:rPr lang="en-US" dirty="0">
                <a:sym typeface="Wingdings"/>
              </a:rPr>
              <a:t> pushed production running back to end of March</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9"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48434" y="158929"/>
            <a:ext cx="4495566" cy="2984881"/>
          </a:xfrm>
        </p:spPr>
      </p:pic>
      <p:sp>
        <p:nvSpPr>
          <p:cNvPr id="5" name="Left Brace 4"/>
          <p:cNvSpPr/>
          <p:nvPr/>
        </p:nvSpPr>
        <p:spPr>
          <a:xfrm rot="16200000">
            <a:off x="6883400" y="2218073"/>
            <a:ext cx="546100" cy="19431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4648434" y="3507302"/>
            <a:ext cx="4409297" cy="2462213"/>
          </a:xfrm>
          <a:prstGeom prst="rect">
            <a:avLst/>
          </a:prstGeom>
          <a:noFill/>
        </p:spPr>
        <p:txBody>
          <a:bodyPr wrap="square" rtlCol="0">
            <a:spAutoFit/>
          </a:bodyPr>
          <a:lstStyle/>
          <a:p>
            <a:r>
              <a:rPr lang="en-US" sz="2000" dirty="0"/>
              <a:t>Collected 2x BNL in raw stats over 3-month production run </a:t>
            </a:r>
            <a:r>
              <a:rPr lang="en-US" sz="2000" dirty="0">
                <a:sym typeface="Wingdings"/>
              </a:rPr>
              <a:t> after DQ cuts we will have a result surpassing the BNL precision!</a:t>
            </a:r>
          </a:p>
          <a:p>
            <a:pPr marL="800100" lvl="1" indent="-342900">
              <a:buFont typeface="Arial" charset="0"/>
              <a:buChar char="•"/>
            </a:pPr>
            <a:r>
              <a:rPr lang="en-US" sz="2000" dirty="0">
                <a:sym typeface="Wingdings"/>
              </a:rPr>
              <a:t>BNL precision: 560 ppb</a:t>
            </a:r>
          </a:p>
          <a:p>
            <a:pPr marL="800100" lvl="1" indent="-342900">
              <a:buFont typeface="Arial" charset="0"/>
              <a:buChar char="•"/>
            </a:pPr>
            <a:r>
              <a:rPr lang="en-US" sz="2000" dirty="0">
                <a:sym typeface="Wingdings"/>
              </a:rPr>
              <a:t>FNAL data in can: ~440 ppb</a:t>
            </a:r>
          </a:p>
          <a:p>
            <a:pPr marL="800100" lvl="1" indent="-342900">
              <a:buFont typeface="Arial" charset="0"/>
              <a:buChar char="•"/>
            </a:pPr>
            <a:r>
              <a:rPr lang="en-US" sz="2000" dirty="0">
                <a:sym typeface="Wingdings"/>
              </a:rPr>
              <a:t>Ultimate goal: 140 ppb</a:t>
            </a:r>
          </a:p>
          <a:p>
            <a:pPr lvl="2"/>
            <a:r>
              <a:rPr lang="mr-IN" sz="1400" b="1" dirty="0">
                <a:solidFill>
                  <a:srgbClr val="004C97"/>
                </a:solidFill>
                <a:latin typeface="Helvetica" charset="0"/>
                <a:ea typeface="Helvetica" charset="0"/>
                <a:cs typeface="Helvetica" charset="0"/>
              </a:rPr>
              <a:t>100</a:t>
            </a:r>
            <a:r>
              <a:rPr lang="en-US" sz="1400" b="1" dirty="0">
                <a:solidFill>
                  <a:srgbClr val="004C97"/>
                </a:solidFill>
                <a:latin typeface="Helvetica" charset="0"/>
                <a:ea typeface="Helvetica" charset="0"/>
                <a:cs typeface="Helvetica" charset="0"/>
              </a:rPr>
              <a:t> </a:t>
            </a:r>
            <a:r>
              <a:rPr lang="mr-IN" sz="1400" b="1" dirty="0">
                <a:solidFill>
                  <a:srgbClr val="004C97"/>
                </a:solidFill>
                <a:latin typeface="Helvetica" charset="0"/>
                <a:ea typeface="Helvetica" charset="0"/>
                <a:cs typeface="Helvetica" charset="0"/>
              </a:rPr>
              <a:t>(</a:t>
            </a:r>
            <a:r>
              <a:rPr lang="mr-IN" sz="1400" b="1" dirty="0" err="1">
                <a:solidFill>
                  <a:srgbClr val="004C97"/>
                </a:solidFill>
                <a:latin typeface="Helvetica" charset="0"/>
                <a:ea typeface="Helvetica" charset="0"/>
                <a:cs typeface="Helvetica" charset="0"/>
              </a:rPr>
              <a:t>stat</a:t>
            </a:r>
            <a:r>
              <a:rPr lang="mr-IN" sz="1400" b="1" dirty="0">
                <a:solidFill>
                  <a:srgbClr val="004C97"/>
                </a:solidFill>
                <a:latin typeface="Helvetica" charset="0"/>
                <a:ea typeface="Helvetica" charset="0"/>
                <a:cs typeface="Helvetica" charset="0"/>
              </a:rPr>
              <a:t>)</a:t>
            </a:r>
            <a:r>
              <a:rPr lang="en-US" sz="1400" b="1" dirty="0">
                <a:solidFill>
                  <a:srgbClr val="004C97"/>
                </a:solidFill>
                <a:latin typeface="Helvetica" charset="0"/>
                <a:ea typeface="Helvetica" charset="0"/>
                <a:cs typeface="Helvetica" charset="0"/>
              </a:rPr>
              <a:t> </a:t>
            </a:r>
            <a:r>
              <a:rPr lang="mr-IN" sz="1400" b="1" dirty="0">
                <a:solidFill>
                  <a:srgbClr val="004C97"/>
                </a:solidFill>
              </a:rPr>
              <a:t>⨁ </a:t>
            </a:r>
            <a:r>
              <a:rPr lang="en-US" sz="1400" b="1" dirty="0">
                <a:solidFill>
                  <a:srgbClr val="004C97"/>
                </a:solidFill>
              </a:rPr>
              <a:t> </a:t>
            </a:r>
            <a:r>
              <a:rPr lang="en-US" sz="1400" b="1" dirty="0">
                <a:solidFill>
                  <a:srgbClr val="004C97"/>
                </a:solidFill>
                <a:latin typeface="Helvetica" charset="0"/>
                <a:ea typeface="Helvetica" charset="0"/>
                <a:cs typeface="Helvetica" charset="0"/>
              </a:rPr>
              <a:t>70</a:t>
            </a:r>
            <a:r>
              <a:rPr lang="mr-IN" sz="1400" b="1" dirty="0">
                <a:solidFill>
                  <a:srgbClr val="004C97"/>
                </a:solidFill>
                <a:latin typeface="Helvetica" charset="0"/>
                <a:ea typeface="Helvetica" charset="0"/>
                <a:cs typeface="Helvetica" charset="0"/>
              </a:rPr>
              <a:t> (</a:t>
            </a:r>
            <a:r>
              <a:rPr lang="en-US" sz="1400" b="1" dirty="0" err="1">
                <a:solidFill>
                  <a:srgbClr val="004C97"/>
                </a:solidFill>
                <a:latin typeface="Symbol" charset="2"/>
                <a:ea typeface="Symbol" charset="2"/>
                <a:cs typeface="Symbol" charset="2"/>
              </a:rPr>
              <a:t>w</a:t>
            </a:r>
            <a:r>
              <a:rPr lang="en-US" sz="1400" b="1" baseline="-25000" dirty="0" err="1">
                <a:solidFill>
                  <a:srgbClr val="004C97"/>
                </a:solidFill>
                <a:latin typeface="Helvetica" charset="0"/>
                <a:ea typeface="Helvetica" charset="0"/>
                <a:cs typeface="Helvetica" charset="0"/>
              </a:rPr>
              <a:t>a</a:t>
            </a:r>
            <a:r>
              <a:rPr lang="en-US" sz="1400" b="1" dirty="0">
                <a:solidFill>
                  <a:srgbClr val="004C97"/>
                </a:solidFill>
                <a:latin typeface="Helvetica" charset="0"/>
                <a:ea typeface="Helvetica" charset="0"/>
                <a:cs typeface="Helvetica" charset="0"/>
              </a:rPr>
              <a:t> </a:t>
            </a:r>
            <a:r>
              <a:rPr lang="mr-IN" sz="1400" b="1" dirty="0" err="1">
                <a:solidFill>
                  <a:srgbClr val="004C97"/>
                </a:solidFill>
                <a:latin typeface="Helvetica" charset="0"/>
                <a:ea typeface="Helvetica" charset="0"/>
                <a:cs typeface="Helvetica" charset="0"/>
              </a:rPr>
              <a:t>syst</a:t>
            </a:r>
            <a:r>
              <a:rPr lang="mr-IN" sz="1400" b="1" dirty="0">
                <a:solidFill>
                  <a:srgbClr val="004C97"/>
                </a:solidFill>
                <a:latin typeface="Helvetica" charset="0"/>
                <a:ea typeface="Helvetica" charset="0"/>
                <a:cs typeface="Helvetica" charset="0"/>
              </a:rPr>
              <a:t>)</a:t>
            </a:r>
            <a:r>
              <a:rPr lang="mr-IN" sz="1400" b="1" dirty="0">
                <a:solidFill>
                  <a:srgbClr val="004C97"/>
                </a:solidFill>
              </a:rPr>
              <a:t> ⨁ </a:t>
            </a:r>
            <a:r>
              <a:rPr lang="en-US" sz="1400" b="1" dirty="0">
                <a:solidFill>
                  <a:srgbClr val="004C97"/>
                </a:solidFill>
              </a:rPr>
              <a:t> </a:t>
            </a:r>
            <a:r>
              <a:rPr lang="en-US" sz="1400" b="1" dirty="0">
                <a:solidFill>
                  <a:srgbClr val="004C97"/>
                </a:solidFill>
                <a:latin typeface="Helvetica" charset="0"/>
                <a:ea typeface="Helvetica" charset="0"/>
                <a:cs typeface="Helvetica" charset="0"/>
              </a:rPr>
              <a:t>70</a:t>
            </a:r>
            <a:r>
              <a:rPr lang="mr-IN" sz="1400" b="1" dirty="0">
                <a:solidFill>
                  <a:srgbClr val="004C97"/>
                </a:solidFill>
                <a:latin typeface="Helvetica" charset="0"/>
                <a:ea typeface="Helvetica" charset="0"/>
                <a:cs typeface="Helvetica" charset="0"/>
              </a:rPr>
              <a:t> (</a:t>
            </a:r>
            <a:r>
              <a:rPr lang="en-US" sz="1400" b="1" dirty="0" err="1">
                <a:solidFill>
                  <a:srgbClr val="004C97"/>
                </a:solidFill>
                <a:latin typeface="Symbol" charset="2"/>
                <a:ea typeface="Symbol" charset="2"/>
                <a:cs typeface="Symbol" charset="2"/>
              </a:rPr>
              <a:t>w</a:t>
            </a:r>
            <a:r>
              <a:rPr lang="en-US" sz="1400" b="1" baseline="-25000" dirty="0" err="1">
                <a:solidFill>
                  <a:srgbClr val="004C97"/>
                </a:solidFill>
                <a:latin typeface="Helvetica" charset="0"/>
                <a:ea typeface="Helvetica" charset="0"/>
                <a:cs typeface="Helvetica" charset="0"/>
              </a:rPr>
              <a:t>p</a:t>
            </a:r>
            <a:r>
              <a:rPr lang="en-US" sz="1400" b="1" dirty="0">
                <a:solidFill>
                  <a:srgbClr val="004C97"/>
                </a:solidFill>
                <a:latin typeface="Helvetica" charset="0"/>
                <a:ea typeface="Helvetica" charset="0"/>
                <a:cs typeface="Helvetica" charset="0"/>
              </a:rPr>
              <a:t> </a:t>
            </a:r>
            <a:r>
              <a:rPr lang="mr-IN" sz="1400" b="1" dirty="0" err="1">
                <a:solidFill>
                  <a:srgbClr val="004C97"/>
                </a:solidFill>
                <a:latin typeface="Helvetica" charset="0"/>
                <a:ea typeface="Helvetica" charset="0"/>
                <a:cs typeface="Helvetica" charset="0"/>
              </a:rPr>
              <a:t>syst</a:t>
            </a:r>
            <a:r>
              <a:rPr lang="mr-IN" sz="1400" b="1" dirty="0">
                <a:solidFill>
                  <a:srgbClr val="004C97"/>
                </a:solidFill>
                <a:latin typeface="Helvetica" charset="0"/>
                <a:ea typeface="Helvetica" charset="0"/>
                <a:cs typeface="Helvetica" charset="0"/>
              </a:rPr>
              <a:t>)</a:t>
            </a:r>
          </a:p>
        </p:txBody>
      </p:sp>
    </p:spTree>
    <p:extLst>
      <p:ext uri="{BB962C8B-B14F-4D97-AF65-F5344CB8AC3E}">
        <p14:creationId xmlns:p14="http://schemas.microsoft.com/office/powerpoint/2010/main" val="157672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highlights - field</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9" name="Content Placeholder 3"/>
          <p:cNvSpPr>
            <a:spLocks noGrp="1"/>
          </p:cNvSpPr>
          <p:nvPr>
            <p:ph idx="1"/>
          </p:nvPr>
        </p:nvSpPr>
        <p:spPr>
          <a:xfrm>
            <a:off x="290592" y="810004"/>
            <a:ext cx="8686800" cy="1939360"/>
          </a:xfrm>
        </p:spPr>
        <p:txBody>
          <a:bodyPr/>
          <a:lstStyle/>
          <a:p>
            <a:r>
              <a:rPr lang="en-US" sz="2000" dirty="0"/>
              <a:t>Starting with field as uniform as possible is key to 70 ppb</a:t>
            </a:r>
          </a:p>
          <a:p>
            <a:pPr lvl="1"/>
            <a:r>
              <a:rPr lang="en-US" sz="2000" dirty="0"/>
              <a:t>Significant improvements relative to BNL</a:t>
            </a:r>
          </a:p>
          <a:p>
            <a:pPr lvl="1"/>
            <a:endParaRPr lang="en-US" sz="2000" dirty="0"/>
          </a:p>
        </p:txBody>
      </p:sp>
      <p:sp>
        <p:nvSpPr>
          <p:cNvPr id="10" name="Content Placeholder 1"/>
          <p:cNvSpPr txBox="1">
            <a:spLocks/>
          </p:cNvSpPr>
          <p:nvPr/>
        </p:nvSpPr>
        <p:spPr>
          <a:xfrm>
            <a:off x="228600" y="4311046"/>
            <a:ext cx="5350790" cy="1286025"/>
          </a:xfrm>
          <a:prstGeom prst="rect">
            <a:avLst/>
          </a:prstGeom>
        </p:spPr>
        <p:txBody>
          <a:bodyPr lIns="0" tIns="0" rIns="0" bIns="0">
            <a:normAutofit fontScale="85000"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0070C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0070C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Moments &lt; 0.28 ppm! Goal was &lt; 0.5 ppm</a:t>
            </a:r>
          </a:p>
          <a:p>
            <a:pPr>
              <a:lnSpc>
                <a:spcPct val="120000"/>
              </a:lnSpc>
            </a:pPr>
            <a:r>
              <a:rPr lang="en-US" dirty="0"/>
              <a:t>Variation of field +/-1ppm over storage region, 2x improvement from BNL</a:t>
            </a:r>
          </a:p>
        </p:txBody>
      </p:sp>
      <p:sp>
        <p:nvSpPr>
          <p:cNvPr id="12" name="Content Placeholder 1"/>
          <p:cNvSpPr txBox="1">
            <a:spLocks/>
          </p:cNvSpPr>
          <p:nvPr/>
        </p:nvSpPr>
        <p:spPr>
          <a:xfrm>
            <a:off x="5517398" y="4347638"/>
            <a:ext cx="3270142" cy="897286"/>
          </a:xfrm>
          <a:prstGeom prst="rect">
            <a:avLst/>
          </a:prstGeom>
        </p:spPr>
        <p:txBody>
          <a:bodyPr lIns="0" tIns="0" rIns="0" bIns="0">
            <a:normAutofit fontScale="85000"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0070C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0070C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Dipole RMS =14.2 ppm</a:t>
            </a:r>
          </a:p>
          <a:p>
            <a:r>
              <a:rPr lang="en-US" dirty="0"/>
              <a:t>BNL RMS = 29 to 39 ppm </a:t>
            </a:r>
          </a:p>
          <a:p>
            <a:endParaRPr lang="en-US" b="1" dirty="0"/>
          </a:p>
          <a:p>
            <a:pPr lvl="1"/>
            <a:endParaRPr lang="en-US" dirty="0"/>
          </a:p>
        </p:txBody>
      </p:sp>
      <p:pic>
        <p:nvPicPr>
          <p:cNvPr id="13" name="Content Placeholder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887" y="1580925"/>
            <a:ext cx="8672513" cy="2704721"/>
          </a:xfrm>
          <a:prstGeom prst="rect">
            <a:avLst/>
          </a:prstGeom>
        </p:spPr>
      </p:pic>
      <p:sp>
        <p:nvSpPr>
          <p:cNvPr id="15" name="Content Placeholder 3"/>
          <p:cNvSpPr txBox="1">
            <a:spLocks/>
          </p:cNvSpPr>
          <p:nvPr/>
        </p:nvSpPr>
        <p:spPr>
          <a:xfrm>
            <a:off x="252492" y="5458204"/>
            <a:ext cx="8686800" cy="193936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Just completed absolute calibration campaign last week with, met goal of 30 ppb consistency on the cross-calibration with trolley</a:t>
            </a:r>
          </a:p>
          <a:p>
            <a:pPr lvl="1"/>
            <a:endParaRPr lang="en-US" sz="2000" dirty="0"/>
          </a:p>
        </p:txBody>
      </p:sp>
    </p:spTree>
    <p:extLst>
      <p:ext uri="{BB962C8B-B14F-4D97-AF65-F5344CB8AC3E}">
        <p14:creationId xmlns:p14="http://schemas.microsoft.com/office/powerpoint/2010/main" val="72724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highlights - trackers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grpSp>
        <p:nvGrpSpPr>
          <p:cNvPr id="9" name="Group 8"/>
          <p:cNvGrpSpPr/>
          <p:nvPr/>
        </p:nvGrpSpPr>
        <p:grpSpPr>
          <a:xfrm>
            <a:off x="116017" y="1292231"/>
            <a:ext cx="8682613" cy="2133600"/>
            <a:chOff x="243568" y="1295400"/>
            <a:chExt cx="8682613" cy="2133600"/>
          </a:xfrm>
        </p:grpSpPr>
        <p:pic>
          <p:nvPicPr>
            <p:cNvPr id="10" name="Picture 9">
              <a:extLst>
                <a:ext uri="{FF2B5EF4-FFF2-40B4-BE49-F238E27FC236}">
                  <a16:creationId xmlns:a16="http://schemas.microsoft.com/office/drawing/2014/main" id="{C37F8140-00B6-C046-8179-0ADB94A68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503" y="1594037"/>
              <a:ext cx="8592897" cy="1834963"/>
            </a:xfrm>
            <a:prstGeom prst="rect">
              <a:avLst/>
            </a:prstGeom>
          </p:spPr>
        </p:pic>
        <p:sp>
          <p:nvSpPr>
            <p:cNvPr id="12" name="Freeform 11">
              <a:extLst>
                <a:ext uri="{FF2B5EF4-FFF2-40B4-BE49-F238E27FC236}">
                  <a16:creationId xmlns:a16="http://schemas.microsoft.com/office/drawing/2014/main" id="{9E542BA5-1520-6541-AB81-592AAF95A333}"/>
                </a:ext>
              </a:extLst>
            </p:cNvPr>
            <p:cNvSpPr/>
            <p:nvPr/>
          </p:nvSpPr>
          <p:spPr>
            <a:xfrm>
              <a:off x="3877545" y="1943134"/>
              <a:ext cx="4028661" cy="609600"/>
            </a:xfrm>
            <a:custGeom>
              <a:avLst/>
              <a:gdLst>
                <a:gd name="connsiteX0" fmla="*/ 0 w 6652592"/>
                <a:gd name="connsiteY0" fmla="*/ 318052 h 609600"/>
                <a:gd name="connsiteX1" fmla="*/ 596348 w 6652592"/>
                <a:gd name="connsiteY1" fmla="*/ 212034 h 609600"/>
                <a:gd name="connsiteX2" fmla="*/ 1258957 w 6652592"/>
                <a:gd name="connsiteY2" fmla="*/ 145773 h 609600"/>
                <a:gd name="connsiteX3" fmla="*/ 1908313 w 6652592"/>
                <a:gd name="connsiteY3" fmla="*/ 66260 h 609600"/>
                <a:gd name="connsiteX4" fmla="*/ 2623931 w 6652592"/>
                <a:gd name="connsiteY4" fmla="*/ 26504 h 609600"/>
                <a:gd name="connsiteX5" fmla="*/ 3233531 w 6652592"/>
                <a:gd name="connsiteY5" fmla="*/ 0 h 609600"/>
                <a:gd name="connsiteX6" fmla="*/ 3856383 w 6652592"/>
                <a:gd name="connsiteY6" fmla="*/ 26504 h 609600"/>
                <a:gd name="connsiteX7" fmla="*/ 4359965 w 6652592"/>
                <a:gd name="connsiteY7" fmla="*/ 66260 h 609600"/>
                <a:gd name="connsiteX8" fmla="*/ 4956313 w 6652592"/>
                <a:gd name="connsiteY8" fmla="*/ 159026 h 609600"/>
                <a:gd name="connsiteX9" fmla="*/ 5579165 w 6652592"/>
                <a:gd name="connsiteY9" fmla="*/ 278295 h 609600"/>
                <a:gd name="connsiteX10" fmla="*/ 6109252 w 6652592"/>
                <a:gd name="connsiteY10" fmla="*/ 437321 h 609600"/>
                <a:gd name="connsiteX11" fmla="*/ 6652592 w 6652592"/>
                <a:gd name="connsiteY11" fmla="*/ 609600 h 609600"/>
                <a:gd name="connsiteX0" fmla="*/ 0 w 6056244"/>
                <a:gd name="connsiteY0" fmla="*/ 212034 h 609600"/>
                <a:gd name="connsiteX1" fmla="*/ 662609 w 6056244"/>
                <a:gd name="connsiteY1" fmla="*/ 145773 h 609600"/>
                <a:gd name="connsiteX2" fmla="*/ 1311965 w 6056244"/>
                <a:gd name="connsiteY2" fmla="*/ 66260 h 609600"/>
                <a:gd name="connsiteX3" fmla="*/ 2027583 w 6056244"/>
                <a:gd name="connsiteY3" fmla="*/ 26504 h 609600"/>
                <a:gd name="connsiteX4" fmla="*/ 2637183 w 6056244"/>
                <a:gd name="connsiteY4" fmla="*/ 0 h 609600"/>
                <a:gd name="connsiteX5" fmla="*/ 3260035 w 6056244"/>
                <a:gd name="connsiteY5" fmla="*/ 26504 h 609600"/>
                <a:gd name="connsiteX6" fmla="*/ 3763617 w 6056244"/>
                <a:gd name="connsiteY6" fmla="*/ 66260 h 609600"/>
                <a:gd name="connsiteX7" fmla="*/ 4359965 w 6056244"/>
                <a:gd name="connsiteY7" fmla="*/ 159026 h 609600"/>
                <a:gd name="connsiteX8" fmla="*/ 4982817 w 6056244"/>
                <a:gd name="connsiteY8" fmla="*/ 278295 h 609600"/>
                <a:gd name="connsiteX9" fmla="*/ 5512904 w 6056244"/>
                <a:gd name="connsiteY9" fmla="*/ 437321 h 609600"/>
                <a:gd name="connsiteX10" fmla="*/ 6056244 w 6056244"/>
                <a:gd name="connsiteY10" fmla="*/ 609600 h 609600"/>
                <a:gd name="connsiteX0" fmla="*/ 0 w 5393635"/>
                <a:gd name="connsiteY0" fmla="*/ 145773 h 609600"/>
                <a:gd name="connsiteX1" fmla="*/ 649356 w 5393635"/>
                <a:gd name="connsiteY1" fmla="*/ 66260 h 609600"/>
                <a:gd name="connsiteX2" fmla="*/ 1364974 w 5393635"/>
                <a:gd name="connsiteY2" fmla="*/ 26504 h 609600"/>
                <a:gd name="connsiteX3" fmla="*/ 1974574 w 5393635"/>
                <a:gd name="connsiteY3" fmla="*/ 0 h 609600"/>
                <a:gd name="connsiteX4" fmla="*/ 2597426 w 5393635"/>
                <a:gd name="connsiteY4" fmla="*/ 26504 h 609600"/>
                <a:gd name="connsiteX5" fmla="*/ 3101008 w 5393635"/>
                <a:gd name="connsiteY5" fmla="*/ 66260 h 609600"/>
                <a:gd name="connsiteX6" fmla="*/ 3697356 w 5393635"/>
                <a:gd name="connsiteY6" fmla="*/ 159026 h 609600"/>
                <a:gd name="connsiteX7" fmla="*/ 4320208 w 5393635"/>
                <a:gd name="connsiteY7" fmla="*/ 278295 h 609600"/>
                <a:gd name="connsiteX8" fmla="*/ 4850295 w 5393635"/>
                <a:gd name="connsiteY8" fmla="*/ 437321 h 609600"/>
                <a:gd name="connsiteX9" fmla="*/ 5393635 w 5393635"/>
                <a:gd name="connsiteY9" fmla="*/ 609600 h 609600"/>
                <a:gd name="connsiteX0" fmla="*/ 0 w 4744279"/>
                <a:gd name="connsiteY0" fmla="*/ 66260 h 609600"/>
                <a:gd name="connsiteX1" fmla="*/ 715618 w 4744279"/>
                <a:gd name="connsiteY1" fmla="*/ 26504 h 609600"/>
                <a:gd name="connsiteX2" fmla="*/ 1325218 w 4744279"/>
                <a:gd name="connsiteY2" fmla="*/ 0 h 609600"/>
                <a:gd name="connsiteX3" fmla="*/ 1948070 w 4744279"/>
                <a:gd name="connsiteY3" fmla="*/ 26504 h 609600"/>
                <a:gd name="connsiteX4" fmla="*/ 2451652 w 4744279"/>
                <a:gd name="connsiteY4" fmla="*/ 66260 h 609600"/>
                <a:gd name="connsiteX5" fmla="*/ 3048000 w 4744279"/>
                <a:gd name="connsiteY5" fmla="*/ 159026 h 609600"/>
                <a:gd name="connsiteX6" fmla="*/ 3670852 w 4744279"/>
                <a:gd name="connsiteY6" fmla="*/ 278295 h 609600"/>
                <a:gd name="connsiteX7" fmla="*/ 4200939 w 4744279"/>
                <a:gd name="connsiteY7" fmla="*/ 437321 h 609600"/>
                <a:gd name="connsiteX8" fmla="*/ 4744279 w 4744279"/>
                <a:gd name="connsiteY8" fmla="*/ 609600 h 609600"/>
                <a:gd name="connsiteX0" fmla="*/ 0 w 4028661"/>
                <a:gd name="connsiteY0" fmla="*/ 26504 h 609600"/>
                <a:gd name="connsiteX1" fmla="*/ 609600 w 4028661"/>
                <a:gd name="connsiteY1" fmla="*/ 0 h 609600"/>
                <a:gd name="connsiteX2" fmla="*/ 1232452 w 4028661"/>
                <a:gd name="connsiteY2" fmla="*/ 26504 h 609600"/>
                <a:gd name="connsiteX3" fmla="*/ 1736034 w 4028661"/>
                <a:gd name="connsiteY3" fmla="*/ 66260 h 609600"/>
                <a:gd name="connsiteX4" fmla="*/ 2332382 w 4028661"/>
                <a:gd name="connsiteY4" fmla="*/ 159026 h 609600"/>
                <a:gd name="connsiteX5" fmla="*/ 2955234 w 4028661"/>
                <a:gd name="connsiteY5" fmla="*/ 278295 h 609600"/>
                <a:gd name="connsiteX6" fmla="*/ 3485321 w 4028661"/>
                <a:gd name="connsiteY6" fmla="*/ 437321 h 609600"/>
                <a:gd name="connsiteX7" fmla="*/ 4028661 w 4028661"/>
                <a:gd name="connsiteY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8661" h="609600">
                  <a:moveTo>
                    <a:pt x="0" y="26504"/>
                  </a:moveTo>
                  <a:cubicBezTo>
                    <a:pt x="220870" y="15461"/>
                    <a:pt x="404191" y="0"/>
                    <a:pt x="609600" y="0"/>
                  </a:cubicBezTo>
                  <a:cubicBezTo>
                    <a:pt x="815009" y="0"/>
                    <a:pt x="1044713" y="15461"/>
                    <a:pt x="1232452" y="26504"/>
                  </a:cubicBezTo>
                  <a:cubicBezTo>
                    <a:pt x="1420191" y="37547"/>
                    <a:pt x="1552712" y="44173"/>
                    <a:pt x="1736034" y="66260"/>
                  </a:cubicBezTo>
                  <a:cubicBezTo>
                    <a:pt x="1919356" y="88347"/>
                    <a:pt x="2129182" y="123687"/>
                    <a:pt x="2332382" y="159026"/>
                  </a:cubicBezTo>
                  <a:cubicBezTo>
                    <a:pt x="2535582" y="194365"/>
                    <a:pt x="2763078" y="231913"/>
                    <a:pt x="2955234" y="278295"/>
                  </a:cubicBezTo>
                  <a:cubicBezTo>
                    <a:pt x="3147390" y="324677"/>
                    <a:pt x="3485321" y="437321"/>
                    <a:pt x="3485321" y="437321"/>
                  </a:cubicBezTo>
                  <a:lnTo>
                    <a:pt x="4028661" y="609600"/>
                  </a:ln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707B372-CDE5-1C48-A496-BF2E978D6C6B}"/>
                </a:ext>
              </a:extLst>
            </p:cNvPr>
            <p:cNvSpPr txBox="1"/>
            <p:nvPr/>
          </p:nvSpPr>
          <p:spPr>
            <a:xfrm>
              <a:off x="3502706" y="1295400"/>
              <a:ext cx="1374094" cy="400110"/>
            </a:xfrm>
            <a:prstGeom prst="rect">
              <a:avLst/>
            </a:prstGeom>
            <a:noFill/>
          </p:spPr>
          <p:txBody>
            <a:bodyPr wrap="none" rtlCol="0">
              <a:spAutoFit/>
            </a:bodyPr>
            <a:lstStyle/>
            <a:p>
              <a:pPr algn="ctr"/>
              <a:r>
                <a:rPr lang="en-US" dirty="0">
                  <a:solidFill>
                    <a:srgbClr val="00B050"/>
                  </a:solidFill>
                </a:rPr>
                <a:t>Decay </a:t>
              </a:r>
              <a:r>
                <a:rPr lang="en-US" sz="2000" b="1" dirty="0">
                  <a:solidFill>
                    <a:srgbClr val="00B050"/>
                  </a:solidFill>
                </a:rPr>
                <a:t>e+ </a:t>
              </a:r>
            </a:p>
          </p:txBody>
        </p:sp>
        <p:cxnSp>
          <p:nvCxnSpPr>
            <p:cNvPr id="14" name="Straight Connector 13"/>
            <p:cNvCxnSpPr/>
            <p:nvPr/>
          </p:nvCxnSpPr>
          <p:spPr bwMode="auto">
            <a:xfrm flipV="1">
              <a:off x="4343400" y="2604870"/>
              <a:ext cx="3200400" cy="276927"/>
            </a:xfrm>
            <a:prstGeom prst="line">
              <a:avLst/>
            </a:prstGeom>
            <a:noFill/>
            <a:ln w="38100" cap="flat" cmpd="sng" algn="ctr">
              <a:no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5" name="TextBox 14"/>
            <p:cNvSpPr txBox="1"/>
            <p:nvPr/>
          </p:nvSpPr>
          <p:spPr>
            <a:xfrm>
              <a:off x="243568" y="1524000"/>
              <a:ext cx="2194832" cy="276999"/>
            </a:xfrm>
            <a:prstGeom prst="rect">
              <a:avLst/>
            </a:prstGeom>
            <a:noFill/>
          </p:spPr>
          <p:txBody>
            <a:bodyPr wrap="none" rtlCol="0">
              <a:spAutoFit/>
            </a:bodyPr>
            <a:lstStyle/>
            <a:p>
              <a:r>
                <a:rPr lang="en-US" sz="1200" b="0" dirty="0">
                  <a:solidFill>
                    <a:srgbClr val="000000"/>
                  </a:solidFill>
                </a:rPr>
                <a:t>Top down view of ring section</a:t>
              </a:r>
            </a:p>
          </p:txBody>
        </p:sp>
        <p:sp>
          <p:nvSpPr>
            <p:cNvPr id="16" name="TextBox 15">
              <a:extLst>
                <a:ext uri="{FF2B5EF4-FFF2-40B4-BE49-F238E27FC236}">
                  <a16:creationId xmlns:a16="http://schemas.microsoft.com/office/drawing/2014/main" id="{8B9FB6B1-4B2D-6746-9BFC-A5D01441A7FA}"/>
                </a:ext>
              </a:extLst>
            </p:cNvPr>
            <p:cNvSpPr txBox="1"/>
            <p:nvPr/>
          </p:nvSpPr>
          <p:spPr>
            <a:xfrm>
              <a:off x="7010400" y="1566446"/>
              <a:ext cx="1915781" cy="338554"/>
            </a:xfrm>
            <a:prstGeom prst="rect">
              <a:avLst/>
            </a:prstGeom>
            <a:noFill/>
          </p:spPr>
          <p:txBody>
            <a:bodyPr wrap="none" rtlCol="0">
              <a:spAutoFit/>
            </a:bodyPr>
            <a:lstStyle/>
            <a:p>
              <a:r>
                <a:rPr lang="en-US" sz="1600" dirty="0">
                  <a:solidFill>
                    <a:schemeClr val="accent2">
                      <a:lumMod val="60000"/>
                      <a:lumOff val="40000"/>
                    </a:schemeClr>
                  </a:solidFill>
                </a:rPr>
                <a:t>Vacuum Chamber</a:t>
              </a:r>
            </a:p>
          </p:txBody>
        </p:sp>
        <p:sp>
          <p:nvSpPr>
            <p:cNvPr id="17" name="TextBox 16">
              <a:extLst>
                <a:ext uri="{FF2B5EF4-FFF2-40B4-BE49-F238E27FC236}">
                  <a16:creationId xmlns:a16="http://schemas.microsoft.com/office/drawing/2014/main" id="{D6445B60-1227-E848-9893-4687D8108F94}"/>
                </a:ext>
              </a:extLst>
            </p:cNvPr>
            <p:cNvSpPr txBox="1"/>
            <p:nvPr/>
          </p:nvSpPr>
          <p:spPr>
            <a:xfrm>
              <a:off x="2514600" y="2971800"/>
              <a:ext cx="1439818" cy="338554"/>
            </a:xfrm>
            <a:prstGeom prst="rect">
              <a:avLst/>
            </a:prstGeom>
            <a:noFill/>
          </p:spPr>
          <p:txBody>
            <a:bodyPr wrap="none" rtlCol="0">
              <a:spAutoFit/>
            </a:bodyPr>
            <a:lstStyle/>
            <a:p>
              <a:r>
                <a:rPr lang="en-US" sz="1600" dirty="0">
                  <a:solidFill>
                    <a:srgbClr val="0070C0"/>
                  </a:solidFill>
                </a:rPr>
                <a:t>Calorimeters</a:t>
              </a:r>
            </a:p>
          </p:txBody>
        </p:sp>
        <p:sp>
          <p:nvSpPr>
            <p:cNvPr id="18" name="TextBox 17">
              <a:extLst>
                <a:ext uri="{FF2B5EF4-FFF2-40B4-BE49-F238E27FC236}">
                  <a16:creationId xmlns:a16="http://schemas.microsoft.com/office/drawing/2014/main" id="{180BE2BD-EDCA-BD4E-8DF0-E0A117DE3953}"/>
                </a:ext>
              </a:extLst>
            </p:cNvPr>
            <p:cNvSpPr txBox="1"/>
            <p:nvPr/>
          </p:nvSpPr>
          <p:spPr>
            <a:xfrm>
              <a:off x="6096000" y="2895600"/>
              <a:ext cx="913905" cy="338554"/>
            </a:xfrm>
            <a:prstGeom prst="rect">
              <a:avLst/>
            </a:prstGeom>
            <a:noFill/>
            <a:ln>
              <a:noFill/>
            </a:ln>
          </p:spPr>
          <p:txBody>
            <a:bodyPr wrap="none" rtlCol="0">
              <a:spAutoFit/>
            </a:bodyPr>
            <a:lstStyle/>
            <a:p>
              <a:r>
                <a:rPr lang="en-US" sz="1600" dirty="0">
                  <a:solidFill>
                    <a:srgbClr val="0070C0"/>
                  </a:solidFill>
                </a:rPr>
                <a:t>Tracker</a:t>
              </a:r>
            </a:p>
          </p:txBody>
        </p:sp>
        <p:sp>
          <p:nvSpPr>
            <p:cNvPr id="19" name="Left Brace 18">
              <a:extLst>
                <a:ext uri="{FF2B5EF4-FFF2-40B4-BE49-F238E27FC236}">
                  <a16:creationId xmlns:a16="http://schemas.microsoft.com/office/drawing/2014/main" id="{AAAAB5DF-333C-2343-8863-CEC8FD8E88C4}"/>
                </a:ext>
              </a:extLst>
            </p:cNvPr>
            <p:cNvSpPr/>
            <p:nvPr/>
          </p:nvSpPr>
          <p:spPr>
            <a:xfrm rot="16659554">
              <a:off x="6550120" y="1792498"/>
              <a:ext cx="165609" cy="2031496"/>
            </a:xfrm>
            <a:prstGeom prst="leftBrace">
              <a:avLst/>
            </a:prstGeom>
            <a:ln w="28575" cmpd="sng">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4F37E8D-E201-5E43-8FD5-E865AFA585DD}"/>
                </a:ext>
              </a:extLst>
            </p:cNvPr>
            <p:cNvCxnSpPr>
              <a:cxnSpLocks/>
            </p:cNvCxnSpPr>
            <p:nvPr/>
          </p:nvCxnSpPr>
          <p:spPr>
            <a:xfrm flipV="1">
              <a:off x="3507069" y="2472154"/>
              <a:ext cx="1082504" cy="499646"/>
            </a:xfrm>
            <a:prstGeom prst="straightConnector1">
              <a:avLst/>
            </a:prstGeom>
            <a:ln w="28575" cmpd="sng">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E2154CD-BEC4-264B-95D3-62E57C2F9DA3}"/>
                </a:ext>
              </a:extLst>
            </p:cNvPr>
            <p:cNvCxnSpPr>
              <a:cxnSpLocks/>
            </p:cNvCxnSpPr>
            <p:nvPr/>
          </p:nvCxnSpPr>
          <p:spPr>
            <a:xfrm flipH="1" flipV="1">
              <a:off x="1676400" y="2707643"/>
              <a:ext cx="838201" cy="263079"/>
            </a:xfrm>
            <a:prstGeom prst="straightConnector1">
              <a:avLst/>
            </a:prstGeom>
            <a:ln w="28575" cmpd="sng">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gr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0252" y="-17468"/>
            <a:ext cx="2659561" cy="1865662"/>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2414" y="3425831"/>
            <a:ext cx="5850682" cy="2291893"/>
          </a:xfrm>
          <a:prstGeom prst="rect">
            <a:avLst/>
          </a:prstGeom>
        </p:spPr>
      </p:pic>
      <p:sp>
        <p:nvSpPr>
          <p:cNvPr id="25" name="Rectangle 24"/>
          <p:cNvSpPr/>
          <p:nvPr/>
        </p:nvSpPr>
        <p:spPr>
          <a:xfrm>
            <a:off x="1365394" y="5623935"/>
            <a:ext cx="6767709" cy="369332"/>
          </a:xfrm>
          <a:prstGeom prst="rect">
            <a:avLst/>
          </a:prstGeom>
        </p:spPr>
        <p:txBody>
          <a:bodyPr wrap="square">
            <a:spAutoFit/>
          </a:bodyPr>
          <a:lstStyle/>
          <a:p>
            <a:r>
              <a:rPr lang="en-US" sz="1800" b="1" dirty="0">
                <a:solidFill>
                  <a:srgbClr val="000000"/>
                </a:solidFill>
              </a:rPr>
              <a:t>Extrapolate tracks back to point of tangency to get beam distribution:</a:t>
            </a:r>
          </a:p>
        </p:txBody>
      </p:sp>
    </p:spTree>
    <p:extLst>
      <p:ext uri="{BB962C8B-B14F-4D97-AF65-F5344CB8AC3E}">
        <p14:creationId xmlns:p14="http://schemas.microsoft.com/office/powerpoint/2010/main" val="102961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highlights - calorimeters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439" y="766417"/>
            <a:ext cx="4305993" cy="286959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439" y="2161961"/>
            <a:ext cx="1160163" cy="1474053"/>
          </a:xfrm>
          <a:prstGeom prst="rect">
            <a:avLst/>
          </a:prstGeom>
        </p:spPr>
      </p:pic>
      <p:sp>
        <p:nvSpPr>
          <p:cNvPr id="12" name="TextBox 11"/>
          <p:cNvSpPr txBox="1"/>
          <p:nvPr/>
        </p:nvSpPr>
        <p:spPr>
          <a:xfrm>
            <a:off x="5256162" y="920105"/>
            <a:ext cx="3717235" cy="646331"/>
          </a:xfrm>
          <a:prstGeom prst="rect">
            <a:avLst/>
          </a:prstGeom>
          <a:noFill/>
        </p:spPr>
        <p:txBody>
          <a:bodyPr wrap="square" rtlCol="0">
            <a:spAutoFit/>
          </a:bodyPr>
          <a:lstStyle/>
          <a:p>
            <a:r>
              <a:rPr lang="en-US" sz="1800" dirty="0"/>
              <a:t>54 PbF</a:t>
            </a:r>
            <a:r>
              <a:rPr lang="en-US" sz="1800" baseline="-25000" dirty="0"/>
              <a:t>2</a:t>
            </a:r>
            <a:r>
              <a:rPr lang="en-US" sz="1800" dirty="0"/>
              <a:t> crystals with individual laser calibrations into each channel</a:t>
            </a:r>
          </a:p>
        </p:txBody>
      </p:sp>
      <p:grpSp>
        <p:nvGrpSpPr>
          <p:cNvPr id="13" name="Group 12"/>
          <p:cNvGrpSpPr/>
          <p:nvPr/>
        </p:nvGrpSpPr>
        <p:grpSpPr>
          <a:xfrm>
            <a:off x="5648871" y="1654954"/>
            <a:ext cx="2953371" cy="1968914"/>
            <a:chOff x="5126660" y="2073500"/>
            <a:chExt cx="2953371" cy="1968914"/>
          </a:xfrm>
        </p:grpSpPr>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6660" y="2073500"/>
              <a:ext cx="2953371" cy="1968914"/>
            </a:xfrm>
            <a:prstGeom prst="rect">
              <a:avLst/>
            </a:prstGeom>
            <a:ln w="19050">
              <a:solidFill>
                <a:srgbClr val="000000"/>
              </a:solidFill>
            </a:ln>
          </p:spPr>
        </p:pic>
        <p:sp>
          <p:nvSpPr>
            <p:cNvPr id="15" name="TextBox 14"/>
            <p:cNvSpPr txBox="1"/>
            <p:nvPr/>
          </p:nvSpPr>
          <p:spPr>
            <a:xfrm>
              <a:off x="5236624" y="2203300"/>
              <a:ext cx="1203933" cy="246221"/>
            </a:xfrm>
            <a:prstGeom prst="rect">
              <a:avLst/>
            </a:prstGeom>
            <a:solidFill>
              <a:schemeClr val="bg2"/>
            </a:solidFill>
            <a:ln w="19050">
              <a:solidFill>
                <a:srgbClr val="000000"/>
              </a:solid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4C97"/>
                  </a:solidFill>
                  <a:effectLst/>
                  <a:uLnTx/>
                  <a:uFillTx/>
                  <a:latin typeface="Calibri" charset="0"/>
                </a:rPr>
                <a:t>Inside the laser hut</a:t>
              </a:r>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5039" y="3046979"/>
            <a:ext cx="3582674" cy="2326776"/>
          </a:xfrm>
          <a:prstGeom prst="rect">
            <a:avLst/>
          </a:prstGeom>
          <a:ln w="19050">
            <a:solidFill>
              <a:srgbClr val="000000"/>
            </a:solidFill>
          </a:ln>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2936" y="3720148"/>
            <a:ext cx="3392261" cy="2196428"/>
          </a:xfrm>
          <a:prstGeom prst="rect">
            <a:avLst/>
          </a:prstGeom>
          <a:ln w="19050">
            <a:solidFill>
              <a:srgbClr val="000000"/>
            </a:solidFill>
          </a:ln>
        </p:spPr>
      </p:pic>
      <p:sp>
        <p:nvSpPr>
          <p:cNvPr id="18" name="TextBox 17"/>
          <p:cNvSpPr txBox="1"/>
          <p:nvPr/>
        </p:nvSpPr>
        <p:spPr>
          <a:xfrm>
            <a:off x="975040" y="3119142"/>
            <a:ext cx="3823680" cy="400110"/>
          </a:xfrm>
          <a:prstGeom prst="rect">
            <a:avLst/>
          </a:prstGeom>
          <a:noFill/>
        </p:spPr>
        <p:txBody>
          <a:bodyPr wrap="square" rtlCol="0">
            <a:spAutoFit/>
          </a:bodyPr>
          <a:lstStyle/>
          <a:p>
            <a:r>
              <a:rPr lang="en-US" sz="2000" b="1" dirty="0">
                <a:solidFill>
                  <a:srgbClr val="000000"/>
                </a:solidFill>
              </a:rPr>
              <a:t>Custom Pulse Shapes for all </a:t>
            </a:r>
            <a:r>
              <a:rPr lang="en-US" sz="2000" b="1" dirty="0" err="1">
                <a:solidFill>
                  <a:srgbClr val="000000"/>
                </a:solidFill>
              </a:rPr>
              <a:t>Xtals</a:t>
            </a:r>
            <a:endParaRPr lang="en-US" sz="2000" b="1" dirty="0">
              <a:solidFill>
                <a:srgbClr val="000000"/>
              </a:solidFill>
            </a:endParaRPr>
          </a:p>
        </p:txBody>
      </p:sp>
      <p:sp>
        <p:nvSpPr>
          <p:cNvPr id="19" name="TextBox 18"/>
          <p:cNvSpPr txBox="1"/>
          <p:nvPr/>
        </p:nvSpPr>
        <p:spPr>
          <a:xfrm>
            <a:off x="2072936" y="3862018"/>
            <a:ext cx="3514549" cy="400110"/>
          </a:xfrm>
          <a:prstGeom prst="rect">
            <a:avLst/>
          </a:prstGeom>
          <a:noFill/>
        </p:spPr>
        <p:txBody>
          <a:bodyPr wrap="square" rtlCol="0">
            <a:spAutoFit/>
          </a:bodyPr>
          <a:lstStyle/>
          <a:p>
            <a:r>
              <a:rPr lang="en-US" sz="2000" b="1" dirty="0">
                <a:solidFill>
                  <a:srgbClr val="000000"/>
                </a:solidFill>
              </a:rPr>
              <a:t>Relative time alignment to 5 </a:t>
            </a:r>
            <a:r>
              <a:rPr lang="en-US" sz="2000" b="1" dirty="0" err="1">
                <a:solidFill>
                  <a:srgbClr val="000000"/>
                </a:solidFill>
              </a:rPr>
              <a:t>ps</a:t>
            </a:r>
            <a:endParaRPr lang="en-US" sz="2000" b="1" dirty="0">
              <a:solidFill>
                <a:srgbClr val="000000"/>
              </a:solidFill>
            </a:endParaRPr>
          </a:p>
        </p:txBody>
      </p:sp>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6845" y="4463386"/>
            <a:ext cx="3854268" cy="1578332"/>
          </a:xfrm>
          <a:prstGeom prst="rect">
            <a:avLst/>
          </a:prstGeom>
          <a:ln w="19050">
            <a:solidFill>
              <a:srgbClr val="000000"/>
            </a:solidFill>
          </a:ln>
        </p:spPr>
      </p:pic>
      <p:sp>
        <p:nvSpPr>
          <p:cNvPr id="21" name="TextBox 20"/>
          <p:cNvSpPr txBox="1"/>
          <p:nvPr/>
        </p:nvSpPr>
        <p:spPr>
          <a:xfrm>
            <a:off x="5587485" y="4060503"/>
            <a:ext cx="3684311" cy="400110"/>
          </a:xfrm>
          <a:prstGeom prst="rect">
            <a:avLst/>
          </a:prstGeom>
          <a:noFill/>
        </p:spPr>
        <p:txBody>
          <a:bodyPr wrap="square" rtlCol="0">
            <a:spAutoFit/>
          </a:bodyPr>
          <a:lstStyle/>
          <a:p>
            <a:r>
              <a:rPr lang="en-US" sz="2000" b="1" dirty="0">
                <a:solidFill>
                  <a:srgbClr val="000000"/>
                </a:solidFill>
              </a:rPr>
              <a:t>Laser gain stability to 10</a:t>
            </a:r>
            <a:r>
              <a:rPr lang="en-US" sz="2000" b="1" baseline="30000" dirty="0">
                <a:solidFill>
                  <a:srgbClr val="000000"/>
                </a:solidFill>
              </a:rPr>
              <a:t>-4</a:t>
            </a:r>
          </a:p>
        </p:txBody>
      </p:sp>
    </p:spTree>
    <p:extLst>
      <p:ext uri="{BB962C8B-B14F-4D97-AF65-F5344CB8AC3E}">
        <p14:creationId xmlns:p14="http://schemas.microsoft.com/office/powerpoint/2010/main" val="68023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highlights </a:t>
            </a:r>
            <a:r>
              <a:rPr lang="mr-IN" sz="2400" dirty="0">
                <a:latin typeface="Helvetica" panose="020B0604020202020204" pitchFamily="34" charset="0"/>
                <a:ea typeface="Geneva" pitchFamily="121" charset="-128"/>
              </a:rPr>
              <a:t>–</a:t>
            </a:r>
            <a:r>
              <a:rPr lang="en-US" sz="2400" dirty="0">
                <a:latin typeface="Helvetica" panose="020B0604020202020204" pitchFamily="34" charset="0"/>
                <a:ea typeface="Geneva" pitchFamily="121" charset="-128"/>
              </a:rPr>
              <a:t> analysis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10" name="Content Placeholder 29"/>
          <p:cNvSpPr txBox="1">
            <a:spLocks/>
          </p:cNvSpPr>
          <p:nvPr/>
        </p:nvSpPr>
        <p:spPr bwMode="auto">
          <a:xfrm>
            <a:off x="137318" y="838199"/>
            <a:ext cx="8714582" cy="57658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0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solidFill>
                  <a:schemeClr val="accent6">
                    <a:lumMod val="50000"/>
                  </a:schemeClr>
                </a:solidFill>
              </a:rPr>
              <a:t>Analysis algorithms very mature for experiment at this stage</a:t>
            </a:r>
          </a:p>
          <a:p>
            <a:pPr lvl="1">
              <a:lnSpc>
                <a:spcPct val="120000"/>
              </a:lnSpc>
            </a:pPr>
            <a:r>
              <a:rPr lang="en-US" dirty="0">
                <a:solidFill>
                  <a:schemeClr val="accent6">
                    <a:lumMod val="50000"/>
                  </a:schemeClr>
                </a:solidFill>
              </a:rPr>
              <a:t>Benefit from E821 experience</a:t>
            </a:r>
          </a:p>
          <a:p>
            <a:pPr lvl="1">
              <a:lnSpc>
                <a:spcPct val="120000"/>
              </a:lnSpc>
            </a:pPr>
            <a:r>
              <a:rPr lang="en-US" dirty="0">
                <a:solidFill>
                  <a:schemeClr val="accent6">
                    <a:lumMod val="50000"/>
                  </a:schemeClr>
                </a:solidFill>
              </a:rPr>
              <a:t>E989 versions under development for last couple of years and adapted for better instrumentation </a:t>
            </a:r>
          </a:p>
          <a:p>
            <a:pPr lvl="2">
              <a:lnSpc>
                <a:spcPct val="120000"/>
              </a:lnSpc>
            </a:pPr>
            <a:r>
              <a:rPr lang="en-US" dirty="0">
                <a:solidFill>
                  <a:schemeClr val="accent6">
                    <a:lumMod val="50000"/>
                  </a:schemeClr>
                </a:solidFill>
              </a:rPr>
              <a:t>segmented calorimetry, in </a:t>
            </a:r>
            <a:r>
              <a:rPr lang="en-US" dirty="0" err="1">
                <a:solidFill>
                  <a:schemeClr val="accent6">
                    <a:lumMod val="50000"/>
                  </a:schemeClr>
                </a:solidFill>
              </a:rPr>
              <a:t>vacuo</a:t>
            </a:r>
            <a:r>
              <a:rPr lang="en-US" dirty="0">
                <a:solidFill>
                  <a:schemeClr val="accent6">
                    <a:lumMod val="50000"/>
                  </a:schemeClr>
                </a:solidFill>
              </a:rPr>
              <a:t> trackers, 800 MHz 12-bit waveform digitizers</a:t>
            </a:r>
          </a:p>
          <a:p>
            <a:pPr>
              <a:lnSpc>
                <a:spcPct val="120000"/>
              </a:lnSpc>
            </a:pPr>
            <a:r>
              <a:rPr lang="en-US" dirty="0">
                <a:solidFill>
                  <a:schemeClr val="accent6">
                    <a:lumMod val="50000"/>
                  </a:schemeClr>
                </a:solidFill>
              </a:rPr>
              <a:t>Muon precession</a:t>
            </a:r>
          </a:p>
          <a:p>
            <a:pPr lvl="1">
              <a:lnSpc>
                <a:spcPct val="120000"/>
              </a:lnSpc>
            </a:pPr>
            <a:r>
              <a:rPr lang="en-US" dirty="0">
                <a:solidFill>
                  <a:schemeClr val="accent6">
                    <a:lumMod val="50000"/>
                  </a:schemeClr>
                </a:solidFill>
              </a:rPr>
              <a:t>Two quasi-independent calorimeter reconstructions in production</a:t>
            </a:r>
          </a:p>
          <a:p>
            <a:pPr lvl="1">
              <a:lnSpc>
                <a:spcPct val="120000"/>
              </a:lnSpc>
            </a:pPr>
            <a:r>
              <a:rPr lang="en-US" dirty="0">
                <a:solidFill>
                  <a:schemeClr val="accent6">
                    <a:lumMod val="50000"/>
                  </a:schemeClr>
                </a:solidFill>
              </a:rPr>
              <a:t>Algorithms in place to mitigate and assess impacts from key systematics </a:t>
            </a:r>
          </a:p>
          <a:p>
            <a:pPr lvl="2">
              <a:lnSpc>
                <a:spcPct val="120000"/>
              </a:lnSpc>
            </a:pPr>
            <a:r>
              <a:rPr lang="en-US" dirty="0">
                <a:solidFill>
                  <a:schemeClr val="accent6">
                    <a:lumMod val="50000"/>
                  </a:schemeClr>
                </a:solidFill>
              </a:rPr>
              <a:t>losses, gain, pileup, coherent </a:t>
            </a:r>
            <a:r>
              <a:rPr lang="en-US" dirty="0" err="1">
                <a:solidFill>
                  <a:schemeClr val="accent6">
                    <a:lumMod val="50000"/>
                  </a:schemeClr>
                </a:solidFill>
              </a:rPr>
              <a:t>betatron</a:t>
            </a:r>
            <a:r>
              <a:rPr lang="en-US" dirty="0">
                <a:solidFill>
                  <a:schemeClr val="accent6">
                    <a:lumMod val="50000"/>
                  </a:schemeClr>
                </a:solidFill>
              </a:rPr>
              <a:t> oscillations</a:t>
            </a:r>
          </a:p>
          <a:p>
            <a:pPr lvl="1">
              <a:lnSpc>
                <a:spcPct val="120000"/>
              </a:lnSpc>
            </a:pPr>
            <a:r>
              <a:rPr lang="en-US" dirty="0">
                <a:solidFill>
                  <a:schemeClr val="accent6">
                    <a:lumMod val="50000"/>
                  </a:schemeClr>
                </a:solidFill>
              </a:rPr>
              <a:t>Multiple independent </a:t>
            </a:r>
            <a:r>
              <a:rPr lang="en-US" dirty="0" err="1">
                <a:solidFill>
                  <a:schemeClr val="accent6">
                    <a:lumMod val="50000"/>
                  </a:schemeClr>
                </a:solidFill>
                <a:latin typeface="Symbol" charset="2"/>
                <a:ea typeface="Symbol" charset="2"/>
                <a:cs typeface="Symbol" charset="2"/>
              </a:rPr>
              <a:t>w</a:t>
            </a:r>
            <a:r>
              <a:rPr lang="en-US" baseline="-25000" dirty="0" err="1">
                <a:solidFill>
                  <a:schemeClr val="accent6">
                    <a:lumMod val="50000"/>
                  </a:schemeClr>
                </a:solidFill>
              </a:rPr>
              <a:t>a</a:t>
            </a:r>
            <a:r>
              <a:rPr lang="en-US" dirty="0">
                <a:solidFill>
                  <a:schemeClr val="accent6">
                    <a:lumMod val="50000"/>
                  </a:schemeClr>
                </a:solidFill>
              </a:rPr>
              <a:t> analyses in progress, expected to enter combination for first physics result</a:t>
            </a:r>
          </a:p>
          <a:p>
            <a:pPr>
              <a:lnSpc>
                <a:spcPct val="120000"/>
              </a:lnSpc>
            </a:pPr>
            <a:r>
              <a:rPr lang="en-US" dirty="0">
                <a:solidFill>
                  <a:schemeClr val="accent6">
                    <a:lumMod val="50000"/>
                  </a:schemeClr>
                </a:solidFill>
              </a:rPr>
              <a:t>Magnetic field</a:t>
            </a:r>
          </a:p>
          <a:p>
            <a:pPr lvl="1">
              <a:lnSpc>
                <a:spcPct val="120000"/>
              </a:lnSpc>
            </a:pPr>
            <a:r>
              <a:rPr lang="en-US" dirty="0">
                <a:solidFill>
                  <a:schemeClr val="accent6">
                    <a:lumMod val="50000"/>
                  </a:schemeClr>
                </a:solidFill>
              </a:rPr>
              <a:t>Tracking looks good although temperature stability of the hall complicates analysis</a:t>
            </a:r>
          </a:p>
          <a:p>
            <a:pPr lvl="1">
              <a:lnSpc>
                <a:spcPct val="120000"/>
              </a:lnSpc>
            </a:pPr>
            <a:r>
              <a:rPr lang="en-US" dirty="0">
                <a:solidFill>
                  <a:schemeClr val="accent6">
                    <a:lumMod val="50000"/>
                  </a:schemeClr>
                </a:solidFill>
              </a:rPr>
              <a:t>Absolute calibration completed last week, big effort at ANL to cross-calibrate absolute probes</a:t>
            </a:r>
          </a:p>
          <a:p>
            <a:pPr lvl="1">
              <a:lnSpc>
                <a:spcPct val="120000"/>
              </a:lnSpc>
            </a:pPr>
            <a:r>
              <a:rPr lang="en-US" dirty="0">
                <a:solidFill>
                  <a:schemeClr val="accent6">
                    <a:lumMod val="50000"/>
                  </a:schemeClr>
                </a:solidFill>
              </a:rPr>
              <a:t>Aiming for two independent </a:t>
            </a:r>
            <a:r>
              <a:rPr lang="en-US" dirty="0" err="1">
                <a:solidFill>
                  <a:schemeClr val="accent6">
                    <a:lumMod val="50000"/>
                  </a:schemeClr>
                </a:solidFill>
                <a:latin typeface="Symbol" charset="2"/>
                <a:ea typeface="Symbol" charset="2"/>
                <a:cs typeface="Symbol" charset="2"/>
              </a:rPr>
              <a:t>w</a:t>
            </a:r>
            <a:r>
              <a:rPr lang="en-US" baseline="-25000" dirty="0" err="1">
                <a:solidFill>
                  <a:schemeClr val="accent6">
                    <a:lumMod val="50000"/>
                  </a:schemeClr>
                </a:solidFill>
              </a:rPr>
              <a:t>p</a:t>
            </a:r>
            <a:r>
              <a:rPr lang="en-US" baseline="-25000" dirty="0">
                <a:solidFill>
                  <a:schemeClr val="accent6">
                    <a:lumMod val="50000"/>
                  </a:schemeClr>
                </a:solidFill>
              </a:rPr>
              <a:t> </a:t>
            </a:r>
            <a:r>
              <a:rPr lang="en-US" dirty="0">
                <a:solidFill>
                  <a:schemeClr val="accent6">
                    <a:lumMod val="50000"/>
                  </a:schemeClr>
                </a:solidFill>
              </a:rPr>
              <a:t>analyses for each important step in the calibration</a:t>
            </a:r>
          </a:p>
          <a:p>
            <a:pPr>
              <a:lnSpc>
                <a:spcPct val="120000"/>
              </a:lnSpc>
            </a:pPr>
            <a:r>
              <a:rPr lang="en-US" dirty="0">
                <a:solidFill>
                  <a:schemeClr val="accent6">
                    <a:lumMod val="50000"/>
                  </a:schemeClr>
                </a:solidFill>
              </a:rPr>
              <a:t>Beam dynamics</a:t>
            </a:r>
          </a:p>
          <a:p>
            <a:pPr lvl="1">
              <a:lnSpc>
                <a:spcPct val="120000"/>
              </a:lnSpc>
            </a:pPr>
            <a:r>
              <a:rPr lang="en-US" dirty="0">
                <a:solidFill>
                  <a:schemeClr val="accent6">
                    <a:lumMod val="50000"/>
                  </a:schemeClr>
                </a:solidFill>
              </a:rPr>
              <a:t>Several codes (BMAD, COSY, GEANT4-gm2ringsim) in place and being vetted against data</a:t>
            </a:r>
          </a:p>
          <a:p>
            <a:pPr lvl="1">
              <a:lnSpc>
                <a:spcPct val="120000"/>
              </a:lnSpc>
            </a:pPr>
            <a:r>
              <a:rPr lang="en-US" dirty="0">
                <a:solidFill>
                  <a:schemeClr val="accent6">
                    <a:lumMod val="50000"/>
                  </a:schemeClr>
                </a:solidFill>
              </a:rPr>
              <a:t>Straw trackers providing detailed information on muon distributions and dynamics in ring</a:t>
            </a:r>
          </a:p>
          <a:p>
            <a:pPr>
              <a:lnSpc>
                <a:spcPct val="120000"/>
              </a:lnSpc>
            </a:pPr>
            <a:r>
              <a:rPr lang="en-US" dirty="0">
                <a:solidFill>
                  <a:schemeClr val="accent6">
                    <a:lumMod val="50000"/>
                  </a:schemeClr>
                </a:solidFill>
              </a:rPr>
              <a:t>Analysis is going smoothly, but still much work to do before we can </a:t>
            </a:r>
            <a:r>
              <a:rPr lang="en-US" dirty="0" err="1">
                <a:solidFill>
                  <a:schemeClr val="accent6">
                    <a:lumMod val="50000"/>
                  </a:schemeClr>
                </a:solidFill>
              </a:rPr>
              <a:t>unblind</a:t>
            </a:r>
            <a:r>
              <a:rPr lang="en-US" dirty="0">
                <a:solidFill>
                  <a:schemeClr val="accent6">
                    <a:lumMod val="50000"/>
                  </a:schemeClr>
                </a:solidFill>
              </a:rPr>
              <a:t> and publish 		</a:t>
            </a:r>
          </a:p>
        </p:txBody>
      </p:sp>
    </p:spTree>
    <p:extLst>
      <p:ext uri="{BB962C8B-B14F-4D97-AF65-F5344CB8AC3E}">
        <p14:creationId xmlns:p14="http://schemas.microsoft.com/office/powerpoint/2010/main" val="151046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highlights </a:t>
            </a:r>
            <a:r>
              <a:rPr lang="mr-IN" sz="2400" dirty="0">
                <a:latin typeface="Helvetica" panose="020B0604020202020204" pitchFamily="34" charset="0"/>
                <a:ea typeface="Geneva" pitchFamily="121" charset="-128"/>
              </a:rPr>
              <a:t>–</a:t>
            </a:r>
            <a:r>
              <a:rPr lang="en-US" sz="2400" dirty="0">
                <a:latin typeface="Helvetica" panose="020B0604020202020204" pitchFamily="34" charset="0"/>
                <a:ea typeface="Geneva" pitchFamily="121" charset="-128"/>
              </a:rPr>
              <a:t> 60 hour data set</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7500" y="152400"/>
            <a:ext cx="3475372" cy="195306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511" y="2231873"/>
            <a:ext cx="7119212" cy="4003500"/>
          </a:xfrm>
          <a:prstGeom prst="rect">
            <a:avLst/>
          </a:prstGeom>
        </p:spPr>
      </p:pic>
      <p:sp>
        <p:nvSpPr>
          <p:cNvPr id="10" name="Content Placeholder 29"/>
          <p:cNvSpPr txBox="1">
            <a:spLocks/>
          </p:cNvSpPr>
          <p:nvPr/>
        </p:nvSpPr>
        <p:spPr bwMode="auto">
          <a:xfrm>
            <a:off x="222250" y="770562"/>
            <a:ext cx="4968081" cy="1718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6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solidFill>
                  <a:schemeClr val="accent6">
                    <a:lumMod val="50000"/>
                  </a:schemeClr>
                </a:solidFill>
              </a:rPr>
              <a:t>Nearing completion on a full analysis of a 60-hour subset of the data (1200 ppb statistical precision)</a:t>
            </a:r>
          </a:p>
          <a:p>
            <a:pPr lvl="1">
              <a:lnSpc>
                <a:spcPct val="120000"/>
              </a:lnSpc>
            </a:pPr>
            <a:r>
              <a:rPr lang="en-US" dirty="0">
                <a:solidFill>
                  <a:schemeClr val="accent6">
                    <a:lumMod val="50000"/>
                  </a:schemeClr>
                </a:solidFill>
              </a:rPr>
              <a:t>Exercising all the machinery and finishing code development on a more manageable data sample</a:t>
            </a:r>
          </a:p>
          <a:p>
            <a:pPr>
              <a:lnSpc>
                <a:spcPct val="120000"/>
              </a:lnSpc>
            </a:pPr>
            <a:r>
              <a:rPr lang="en-US" dirty="0">
                <a:solidFill>
                  <a:schemeClr val="accent6">
                    <a:lumMod val="50000"/>
                  </a:schemeClr>
                </a:solidFill>
              </a:rPr>
              <a:t>Moving to a 9-day now (800 ppb) and will transition to the full sample this fall</a:t>
            </a:r>
            <a:br>
              <a:rPr lang="en-US" dirty="0">
                <a:solidFill>
                  <a:schemeClr val="accent6">
                    <a:lumMod val="50000"/>
                  </a:schemeClr>
                </a:solidFill>
              </a:rPr>
            </a:br>
            <a:endParaRPr lang="en-US" dirty="0">
              <a:solidFill>
                <a:schemeClr val="accent6">
                  <a:lumMod val="50000"/>
                </a:schemeClr>
              </a:solidFill>
            </a:endParaRPr>
          </a:p>
          <a:p>
            <a:pPr lvl="1">
              <a:lnSpc>
                <a:spcPct val="120000"/>
              </a:lnSpc>
            </a:pPr>
            <a:endParaRPr lang="en-US" dirty="0">
              <a:solidFill>
                <a:schemeClr val="accent6">
                  <a:lumMod val="50000"/>
                </a:schemeClr>
              </a:solidFill>
            </a:endParaRPr>
          </a:p>
          <a:p>
            <a:pPr lvl="1">
              <a:lnSpc>
                <a:spcPct val="120000"/>
              </a:lnSpc>
            </a:pPr>
            <a:endParaRPr lang="en-US" dirty="0">
              <a:solidFill>
                <a:schemeClr val="accent6">
                  <a:lumMod val="50000"/>
                </a:schemeClr>
              </a:solidFill>
            </a:endParaRPr>
          </a:p>
          <a:p>
            <a:pPr lvl="1">
              <a:lnSpc>
                <a:spcPct val="120000"/>
              </a:lnSpc>
            </a:pPr>
            <a:endParaRPr lang="en-US" dirty="0">
              <a:solidFill>
                <a:schemeClr val="accent6">
                  <a:lumMod val="50000"/>
                </a:schemeClr>
              </a:solidFill>
            </a:endParaRPr>
          </a:p>
        </p:txBody>
      </p:sp>
    </p:spTree>
    <p:extLst>
      <p:ext uri="{BB962C8B-B14F-4D97-AF65-F5344CB8AC3E}">
        <p14:creationId xmlns:p14="http://schemas.microsoft.com/office/powerpoint/2010/main" val="186867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Contents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096350" cy="51993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Muon g-2 theory update</a:t>
            </a:r>
          </a:p>
          <a:p>
            <a:pPr>
              <a:lnSpc>
                <a:spcPct val="120000"/>
              </a:lnSpc>
            </a:pPr>
            <a:r>
              <a:rPr lang="en-US" dirty="0"/>
              <a:t>Highlights from the 2018 run</a:t>
            </a:r>
          </a:p>
          <a:p>
            <a:pPr>
              <a:lnSpc>
                <a:spcPct val="120000"/>
              </a:lnSpc>
            </a:pPr>
            <a:r>
              <a:rPr lang="en-US" dirty="0"/>
              <a:t>Remaining challenges &amp; summer shutdown plans</a:t>
            </a:r>
          </a:p>
          <a:p>
            <a:pPr>
              <a:lnSpc>
                <a:spcPct val="120000"/>
              </a:lnSpc>
            </a:pPr>
            <a:r>
              <a:rPr lang="en-US" dirty="0"/>
              <a:t>Outlook for 2019 and beyond</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7363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4">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Top challenges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18" name="Content Placeholder 29"/>
          <p:cNvSpPr>
            <a:spLocks noGrp="1"/>
          </p:cNvSpPr>
          <p:nvPr>
            <p:ph idx="1"/>
          </p:nvPr>
        </p:nvSpPr>
        <p:spPr bwMode="auto">
          <a:xfrm>
            <a:off x="3958872" y="4173417"/>
            <a:ext cx="4988348" cy="1943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70000" lnSpcReduction="20000"/>
          </a:bodyPr>
          <a:lstStyle/>
          <a:p>
            <a:pPr>
              <a:lnSpc>
                <a:spcPct val="120000"/>
              </a:lnSpc>
            </a:pPr>
            <a:r>
              <a:rPr lang="en-US" dirty="0"/>
              <a:t>Although we achieved ~2x BNL in FY18, we peaked at about ½ of design goal for the flux</a:t>
            </a:r>
          </a:p>
          <a:p>
            <a:pPr>
              <a:lnSpc>
                <a:spcPct val="120000"/>
              </a:lnSpc>
            </a:pPr>
            <a:r>
              <a:rPr lang="en-US" dirty="0"/>
              <a:t>We are under-kicking the beam at injection leading to increased systematics for the E-field correction and CBO</a:t>
            </a:r>
          </a:p>
          <a:p>
            <a:pPr>
              <a:lnSpc>
                <a:spcPct val="120000"/>
              </a:lnSpc>
            </a:pPr>
            <a:r>
              <a:rPr lang="en-US" dirty="0"/>
              <a:t>Overall reliability of the pulsed systems needs improvement</a:t>
            </a:r>
          </a:p>
        </p:txBody>
      </p:sp>
      <p:grpSp>
        <p:nvGrpSpPr>
          <p:cNvPr id="5" name="Group 4"/>
          <p:cNvGrpSpPr/>
          <p:nvPr/>
        </p:nvGrpSpPr>
        <p:grpSpPr>
          <a:xfrm>
            <a:off x="4324794" y="114034"/>
            <a:ext cx="6403217" cy="3997589"/>
            <a:chOff x="4360803" y="466814"/>
            <a:chExt cx="6403217" cy="3997589"/>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0803" y="466814"/>
              <a:ext cx="6403217" cy="3997589"/>
            </a:xfrm>
            <a:prstGeom prst="rect">
              <a:avLst/>
            </a:prstGeom>
          </p:spPr>
        </p:pic>
        <p:cxnSp>
          <p:nvCxnSpPr>
            <p:cNvPr id="22" name="Straight Connector 21"/>
            <p:cNvCxnSpPr/>
            <p:nvPr/>
          </p:nvCxnSpPr>
          <p:spPr>
            <a:xfrm>
              <a:off x="5037373" y="969242"/>
              <a:ext cx="3909847" cy="0"/>
            </a:xfrm>
            <a:prstGeom prst="line">
              <a:avLst/>
            </a:prstGeom>
            <a:ln w="73025">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13799" y="542738"/>
              <a:ext cx="1334020" cy="461665"/>
            </a:xfrm>
            <a:prstGeom prst="rect">
              <a:avLst/>
            </a:prstGeom>
            <a:noFill/>
          </p:spPr>
          <p:txBody>
            <a:bodyPr wrap="none" rtlCol="0">
              <a:spAutoFit/>
            </a:bodyPr>
            <a:lstStyle/>
            <a:p>
              <a:r>
                <a:rPr lang="en-US" dirty="0">
                  <a:solidFill>
                    <a:schemeClr val="accent3"/>
                  </a:solidFill>
                </a:rPr>
                <a:t>TDR Goal</a:t>
              </a:r>
            </a:p>
          </p:txBody>
        </p:sp>
        <p:sp>
          <p:nvSpPr>
            <p:cNvPr id="25" name="TextBox 24"/>
            <p:cNvSpPr txBox="1"/>
            <p:nvPr/>
          </p:nvSpPr>
          <p:spPr>
            <a:xfrm rot="2253539">
              <a:off x="5578968" y="1573076"/>
              <a:ext cx="2095312" cy="461665"/>
            </a:xfrm>
            <a:prstGeom prst="rect">
              <a:avLst/>
            </a:prstGeom>
            <a:noFill/>
          </p:spPr>
          <p:txBody>
            <a:bodyPr wrap="square" rtlCol="0">
              <a:spAutoFit/>
            </a:bodyPr>
            <a:lstStyle/>
            <a:p>
              <a:r>
                <a:rPr lang="en-US" dirty="0">
                  <a:solidFill>
                    <a:srgbClr val="FF00FF"/>
                  </a:solidFill>
                </a:rPr>
                <a:t>Achieved 50%</a:t>
              </a:r>
            </a:p>
          </p:txBody>
        </p:sp>
        <p:cxnSp>
          <p:nvCxnSpPr>
            <p:cNvPr id="26" name="Straight Arrow Connector 25"/>
            <p:cNvCxnSpPr/>
            <p:nvPr/>
          </p:nvCxnSpPr>
          <p:spPr>
            <a:xfrm>
              <a:off x="5373511" y="1044777"/>
              <a:ext cx="1839505" cy="1436554"/>
            </a:xfrm>
            <a:prstGeom prst="straightConnector1">
              <a:avLst/>
            </a:prstGeom>
            <a:ln>
              <a:solidFill>
                <a:srgbClr val="FF00FF"/>
              </a:solidFill>
              <a:tailEnd type="arrow" w="lg" len="lg"/>
            </a:ln>
            <a:effectLst/>
          </p:spPr>
          <p:style>
            <a:lnRef idx="2">
              <a:schemeClr val="accent1"/>
            </a:lnRef>
            <a:fillRef idx="0">
              <a:schemeClr val="accent1"/>
            </a:fillRef>
            <a:effectRef idx="1">
              <a:schemeClr val="accent1"/>
            </a:effectRef>
            <a:fontRef idx="minor">
              <a:schemeClr val="tx1"/>
            </a:fontRef>
          </p:style>
        </p:cxnSp>
      </p:gr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radialPos_vs_AdjustedTime_Rebin_station12.eps">
            <a:extLst>
              <a:ext uri="{FF2B5EF4-FFF2-40B4-BE49-F238E27FC236}">
                <a16:creationId xmlns:a16="http://schemas.microsoft.com/office/drawing/2014/main" id="{DA4139E2-78C4-0640-A301-84566FA056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950" y="3653635"/>
            <a:ext cx="3736622" cy="2682195"/>
          </a:xfrm>
          <a:prstGeom prst="rect">
            <a:avLst/>
          </a:prstGeom>
        </p:spPr>
      </p:pic>
      <p:sp>
        <p:nvSpPr>
          <p:cNvPr id="4" name="Date Placeholder 3"/>
          <p:cNvSpPr>
            <a:spLocks noGrp="1"/>
          </p:cNvSpPr>
          <p:nvPr>
            <p:ph type="dt" sz="half" idx="2"/>
          </p:nvPr>
        </p:nvSpPr>
        <p:spPr/>
        <p:txBody>
          <a:bodyPr/>
          <a:lstStyle/>
          <a:p>
            <a:pPr>
              <a:defRPr/>
            </a:pPr>
            <a:r>
              <a:rPr lang="en-US"/>
              <a:t>7/17/18</a:t>
            </a: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996" y="777428"/>
            <a:ext cx="3790916" cy="2458273"/>
          </a:xfrm>
          <a:prstGeom prst="rect">
            <a:avLst/>
          </a:prstGeom>
        </p:spPr>
      </p:pic>
    </p:spTree>
    <p:extLst>
      <p:ext uri="{BB962C8B-B14F-4D97-AF65-F5344CB8AC3E}">
        <p14:creationId xmlns:p14="http://schemas.microsoft.com/office/powerpoint/2010/main" val="70037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250" y="3831069"/>
            <a:ext cx="3251200" cy="749300"/>
          </a:xfrm>
          <a:prstGeom prst="rect">
            <a:avLst/>
          </a:prstGeom>
        </p:spPr>
      </p:pic>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Momentum Distribution</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18" name="Content Placeholder 29"/>
          <p:cNvSpPr>
            <a:spLocks noGrp="1"/>
          </p:cNvSpPr>
          <p:nvPr>
            <p:ph idx="1"/>
          </p:nvPr>
        </p:nvSpPr>
        <p:spPr bwMode="auto">
          <a:xfrm>
            <a:off x="4453510" y="653899"/>
            <a:ext cx="4560711" cy="18980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10000"/>
          </a:bodyPr>
          <a:lstStyle/>
          <a:p>
            <a:pPr eaLnBrk="1" hangingPunct="1">
              <a:lnSpc>
                <a:spcPct val="120000"/>
              </a:lnSpc>
            </a:pPr>
            <a:r>
              <a:rPr lang="en-US" dirty="0"/>
              <a:t>Momentum distribution at FNAL is broader (high-side p tail) and not centered </a:t>
            </a:r>
            <a:r>
              <a:rPr lang="en-US"/>
              <a:t>on p-magic</a:t>
            </a:r>
          </a:p>
          <a:p>
            <a:pPr eaLnBrk="1" hangingPunct="1">
              <a:lnSpc>
                <a:spcPct val="120000"/>
              </a:lnSpc>
            </a:pPr>
            <a:r>
              <a:rPr lang="en-US" dirty="0"/>
              <a:t>We care because of the implication for the E-field correction</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19" y="761662"/>
            <a:ext cx="3790916" cy="2458273"/>
          </a:xfrm>
          <a:prstGeom prst="rect">
            <a:avLst/>
          </a:prstGeom>
        </p:spPr>
      </p:pic>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Content Placeholder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173" y="3240606"/>
            <a:ext cx="7178675" cy="677537"/>
          </a:xfrm>
          <a:prstGeom prst="rect">
            <a:avLst/>
          </a:prstGeom>
        </p:spPr>
      </p:pic>
      <p:cxnSp>
        <p:nvCxnSpPr>
          <p:cNvPr id="19" name="Straight Arrow Connector 18"/>
          <p:cNvCxnSpPr>
            <a:endCxn id="24" idx="1"/>
          </p:cNvCxnSpPr>
          <p:nvPr/>
        </p:nvCxnSpPr>
        <p:spPr bwMode="auto">
          <a:xfrm flipV="1">
            <a:off x="3206044" y="2865629"/>
            <a:ext cx="1455618" cy="998912"/>
          </a:xfrm>
          <a:prstGeom prst="straightConnector1">
            <a:avLst/>
          </a:prstGeom>
          <a:solidFill>
            <a:schemeClr val="bg1"/>
          </a:solidFill>
          <a:ln w="38100"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4661662" y="2665574"/>
            <a:ext cx="3229271" cy="400110"/>
          </a:xfrm>
          <a:prstGeom prst="rect">
            <a:avLst/>
          </a:prstGeom>
          <a:noFill/>
          <a:ln>
            <a:noFill/>
          </a:ln>
        </p:spPr>
        <p:txBody>
          <a:bodyPr wrap="square" rtlCol="0">
            <a:spAutoFit/>
          </a:bodyPr>
          <a:lstStyle/>
          <a:p>
            <a:r>
              <a:rPr lang="en-US" sz="2000" dirty="0">
                <a:solidFill>
                  <a:srgbClr val="FF0000"/>
                </a:solidFill>
              </a:rPr>
              <a:t>0, by choice of </a:t>
            </a:r>
            <a:r>
              <a:rPr lang="en-US" sz="2000" dirty="0">
                <a:solidFill>
                  <a:srgbClr val="FF0000"/>
                </a:solidFill>
                <a:latin typeface="Symbol" charset="2"/>
                <a:ea typeface="Symbol" charset="2"/>
                <a:cs typeface="Symbol" charset="2"/>
              </a:rPr>
              <a:t>g</a:t>
            </a:r>
            <a:r>
              <a:rPr lang="en-US" sz="2000" dirty="0">
                <a:solidFill>
                  <a:srgbClr val="FF0000"/>
                </a:solidFill>
              </a:rPr>
              <a:t> = 29.3</a:t>
            </a:r>
          </a:p>
        </p:txBody>
      </p:sp>
      <p:graphicFrame>
        <p:nvGraphicFramePr>
          <p:cNvPr id="13" name="Table 12"/>
          <p:cNvGraphicFramePr>
            <a:graphicFrameLocks noGrp="1"/>
          </p:cNvGraphicFramePr>
          <p:nvPr>
            <p:extLst>
              <p:ext uri="{D42A27DB-BD31-4B8C-83A1-F6EECF244321}">
                <p14:modId xmlns:p14="http://schemas.microsoft.com/office/powerpoint/2010/main" val="358039929"/>
              </p:ext>
            </p:extLst>
          </p:nvPr>
        </p:nvGraphicFramePr>
        <p:xfrm>
          <a:off x="4277331" y="4031723"/>
          <a:ext cx="4060424" cy="1112520"/>
        </p:xfrm>
        <a:graphic>
          <a:graphicData uri="http://schemas.openxmlformats.org/drawingml/2006/table">
            <a:tbl>
              <a:tblPr firstRow="1" bandRow="1">
                <a:tableStyleId>{00A15C55-8517-42AA-B614-E9B94910E393}</a:tableStyleId>
              </a:tblPr>
              <a:tblGrid>
                <a:gridCol w="687959">
                  <a:extLst>
                    <a:ext uri="{9D8B030D-6E8A-4147-A177-3AD203B41FA5}">
                      <a16:colId xmlns:a16="http://schemas.microsoft.com/office/drawing/2014/main" val="20000"/>
                    </a:ext>
                  </a:extLst>
                </a:gridCol>
                <a:gridCol w="855407">
                  <a:extLst>
                    <a:ext uri="{9D8B030D-6E8A-4147-A177-3AD203B41FA5}">
                      <a16:colId xmlns:a16="http://schemas.microsoft.com/office/drawing/2014/main" val="20001"/>
                    </a:ext>
                  </a:extLst>
                </a:gridCol>
                <a:gridCol w="1052051">
                  <a:extLst>
                    <a:ext uri="{9D8B030D-6E8A-4147-A177-3AD203B41FA5}">
                      <a16:colId xmlns:a16="http://schemas.microsoft.com/office/drawing/2014/main" val="20002"/>
                    </a:ext>
                  </a:extLst>
                </a:gridCol>
                <a:gridCol w="1465007">
                  <a:extLst>
                    <a:ext uri="{9D8B030D-6E8A-4147-A177-3AD203B41FA5}">
                      <a16:colId xmlns:a16="http://schemas.microsoft.com/office/drawing/2014/main" val="20003"/>
                    </a:ext>
                  </a:extLst>
                </a:gridCol>
              </a:tblGrid>
              <a:tr h="370840">
                <a:tc>
                  <a:txBody>
                    <a:bodyPr/>
                    <a:lstStyle/>
                    <a:p>
                      <a:pPr algn="ctr"/>
                      <a:endParaRPr lang="en-US" dirty="0"/>
                    </a:p>
                  </a:txBody>
                  <a:tcPr/>
                </a:tc>
                <a:tc>
                  <a:txBody>
                    <a:bodyPr/>
                    <a:lstStyle/>
                    <a:p>
                      <a:pPr algn="ctr"/>
                      <a:r>
                        <a:rPr lang="en-US" dirty="0"/>
                        <a:t>&lt;x-x</a:t>
                      </a:r>
                      <a:r>
                        <a:rPr lang="en-US" baseline="-25000" dirty="0"/>
                        <a:t>0</a:t>
                      </a:r>
                      <a:r>
                        <a:rPr lang="en-US" dirty="0"/>
                        <a:t>&gt;</a:t>
                      </a:r>
                      <a:endParaRPr lang="en-US" baseline="30000" dirty="0"/>
                    </a:p>
                  </a:txBody>
                  <a:tcPr/>
                </a:tc>
                <a:tc>
                  <a:txBody>
                    <a:bodyPr/>
                    <a:lstStyle/>
                    <a:p>
                      <a:pPr algn="ctr"/>
                      <a:r>
                        <a:rPr lang="en-US" dirty="0" err="1">
                          <a:latin typeface="Symbol" charset="2"/>
                          <a:ea typeface="Symbol" charset="2"/>
                          <a:cs typeface="Symbol" charset="2"/>
                        </a:rPr>
                        <a:t>s</a:t>
                      </a:r>
                      <a:r>
                        <a:rPr lang="en-US" baseline="-25000" dirty="0" err="1"/>
                        <a:t>x</a:t>
                      </a:r>
                      <a:endParaRPr lang="en-US" baseline="30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&lt;x-x</a:t>
                      </a:r>
                      <a:r>
                        <a:rPr lang="en-US" baseline="-25000" dirty="0"/>
                        <a:t>0</a:t>
                      </a:r>
                      <a:r>
                        <a:rPr lang="en-US" dirty="0"/>
                        <a:t>&gt;</a:t>
                      </a:r>
                      <a:r>
                        <a:rPr lang="en-US" baseline="30000" dirty="0"/>
                        <a:t>2</a:t>
                      </a:r>
                      <a:r>
                        <a:rPr lang="en-US" baseline="0" dirty="0"/>
                        <a:t> + </a:t>
                      </a:r>
                      <a:r>
                        <a:rPr lang="en-US" dirty="0">
                          <a:latin typeface="Symbol" charset="2"/>
                          <a:ea typeface="Symbol" charset="2"/>
                          <a:cs typeface="Symbol" charset="2"/>
                        </a:rPr>
                        <a:t>s</a:t>
                      </a:r>
                      <a:r>
                        <a:rPr lang="en-US" baseline="-25000" dirty="0"/>
                        <a:t>x</a:t>
                      </a:r>
                      <a:r>
                        <a:rPr lang="en-US" baseline="30000" dirty="0"/>
                        <a:t>2</a:t>
                      </a:r>
                    </a:p>
                  </a:txBody>
                  <a:tcPr/>
                </a:tc>
                <a:extLst>
                  <a:ext uri="{0D108BD9-81ED-4DB2-BD59-A6C34878D82A}">
                    <a16:rowId xmlns:a16="http://schemas.microsoft.com/office/drawing/2014/main" val="10000"/>
                  </a:ext>
                </a:extLst>
              </a:tr>
              <a:tr h="370840">
                <a:tc>
                  <a:txBody>
                    <a:bodyPr/>
                    <a:lstStyle/>
                    <a:p>
                      <a:r>
                        <a:rPr lang="en-US" dirty="0"/>
                        <a:t>BNL</a:t>
                      </a:r>
                    </a:p>
                  </a:txBody>
                  <a:tcPr/>
                </a:tc>
                <a:tc>
                  <a:txBody>
                    <a:bodyPr/>
                    <a:lstStyle/>
                    <a:p>
                      <a:r>
                        <a:rPr lang="en-US" dirty="0"/>
                        <a:t>2 mm</a:t>
                      </a:r>
                    </a:p>
                  </a:txBody>
                  <a:tcPr/>
                </a:tc>
                <a:tc>
                  <a:txBody>
                    <a:bodyPr/>
                    <a:lstStyle/>
                    <a:p>
                      <a:r>
                        <a:rPr lang="en-US" dirty="0"/>
                        <a:t>9.8 mm</a:t>
                      </a:r>
                    </a:p>
                  </a:txBody>
                  <a:tcPr/>
                </a:tc>
                <a:tc>
                  <a:txBody>
                    <a:bodyPr/>
                    <a:lstStyle/>
                    <a:p>
                      <a:r>
                        <a:rPr lang="en-US" dirty="0"/>
                        <a:t>100 mm</a:t>
                      </a:r>
                      <a:r>
                        <a:rPr lang="en-US" baseline="30000" dirty="0"/>
                        <a:t>2</a:t>
                      </a:r>
                    </a:p>
                  </a:txBody>
                  <a:tcPr/>
                </a:tc>
                <a:extLst>
                  <a:ext uri="{0D108BD9-81ED-4DB2-BD59-A6C34878D82A}">
                    <a16:rowId xmlns:a16="http://schemas.microsoft.com/office/drawing/2014/main" val="10001"/>
                  </a:ext>
                </a:extLst>
              </a:tr>
              <a:tr h="370840">
                <a:tc>
                  <a:txBody>
                    <a:bodyPr/>
                    <a:lstStyle/>
                    <a:p>
                      <a:r>
                        <a:rPr lang="en-US" dirty="0"/>
                        <a:t>FNAL</a:t>
                      </a:r>
                    </a:p>
                  </a:txBody>
                  <a:tcPr/>
                </a:tc>
                <a:tc>
                  <a:txBody>
                    <a:bodyPr/>
                    <a:lstStyle/>
                    <a:p>
                      <a:r>
                        <a:rPr lang="en-US" dirty="0"/>
                        <a:t>7 mm</a:t>
                      </a:r>
                    </a:p>
                  </a:txBody>
                  <a:tcPr/>
                </a:tc>
                <a:tc>
                  <a:txBody>
                    <a:bodyPr/>
                    <a:lstStyle/>
                    <a:p>
                      <a:r>
                        <a:rPr lang="en-US" dirty="0"/>
                        <a:t>10.6 mm</a:t>
                      </a:r>
                    </a:p>
                  </a:txBody>
                  <a:tcPr/>
                </a:tc>
                <a:tc>
                  <a:txBody>
                    <a:bodyPr/>
                    <a:lstStyle/>
                    <a:p>
                      <a:r>
                        <a:rPr lang="en-US" dirty="0"/>
                        <a:t>161 mm</a:t>
                      </a:r>
                      <a:r>
                        <a:rPr lang="en-US" baseline="30000" dirty="0"/>
                        <a:t>2</a:t>
                      </a:r>
                    </a:p>
                  </a:txBody>
                  <a:tcPr/>
                </a:tc>
                <a:extLst>
                  <a:ext uri="{0D108BD9-81ED-4DB2-BD59-A6C34878D82A}">
                    <a16:rowId xmlns:a16="http://schemas.microsoft.com/office/drawing/2014/main" val="10002"/>
                  </a:ext>
                </a:extLst>
              </a:tr>
            </a:tbl>
          </a:graphicData>
        </a:graphic>
      </p:graphicFrame>
      <p:sp>
        <p:nvSpPr>
          <p:cNvPr id="27" name="TextBox 26"/>
          <p:cNvSpPr txBox="1"/>
          <p:nvPr/>
        </p:nvSpPr>
        <p:spPr>
          <a:xfrm>
            <a:off x="652472" y="4491068"/>
            <a:ext cx="2408288" cy="707886"/>
          </a:xfrm>
          <a:prstGeom prst="rect">
            <a:avLst/>
          </a:prstGeom>
          <a:noFill/>
        </p:spPr>
        <p:txBody>
          <a:bodyPr wrap="none" rtlCol="0">
            <a:spAutoFit/>
          </a:bodyPr>
          <a:lstStyle/>
          <a:p>
            <a:pPr fontAlgn="auto">
              <a:spcBef>
                <a:spcPts val="0"/>
              </a:spcBef>
              <a:spcAft>
                <a:spcPts val="0"/>
              </a:spcAft>
              <a:defRPr/>
            </a:pPr>
            <a:r>
              <a:rPr lang="en-US" sz="2000" dirty="0"/>
              <a:t>For a Gaussian, </a:t>
            </a:r>
          </a:p>
          <a:p>
            <a:pPr fontAlgn="auto">
              <a:spcBef>
                <a:spcPts val="0"/>
              </a:spcBef>
              <a:spcAft>
                <a:spcPts val="0"/>
              </a:spcAft>
              <a:defRPr/>
            </a:pPr>
            <a:r>
              <a:rPr lang="en-US" sz="2000" dirty="0"/>
              <a:t>   &lt;x</a:t>
            </a:r>
            <a:r>
              <a:rPr lang="en-US" sz="2000" baseline="-25000" dirty="0"/>
              <a:t>e</a:t>
            </a:r>
            <a:r>
              <a:rPr lang="en-US" sz="2000" baseline="30000" dirty="0"/>
              <a:t>2</a:t>
            </a:r>
            <a:r>
              <a:rPr lang="en-US" sz="2000" dirty="0"/>
              <a:t>&gt; = &lt;x-x</a:t>
            </a:r>
            <a:r>
              <a:rPr lang="en-US" sz="2000" baseline="-25000" dirty="0"/>
              <a:t>0</a:t>
            </a:r>
            <a:r>
              <a:rPr lang="en-US" sz="2000" dirty="0"/>
              <a:t>&gt;</a:t>
            </a:r>
            <a:r>
              <a:rPr lang="en-US" sz="2000" baseline="30000" dirty="0"/>
              <a:t>2</a:t>
            </a:r>
            <a:r>
              <a:rPr lang="en-US" sz="2000" dirty="0"/>
              <a:t> + </a:t>
            </a:r>
            <a:r>
              <a:rPr lang="en-US" sz="2000" dirty="0">
                <a:latin typeface="Symbol" charset="2"/>
                <a:ea typeface="Symbol" charset="2"/>
                <a:cs typeface="Symbol" charset="2"/>
              </a:rPr>
              <a:t>s</a:t>
            </a:r>
            <a:r>
              <a:rPr lang="en-US" sz="2000" baseline="-25000" dirty="0"/>
              <a:t>x</a:t>
            </a:r>
            <a:r>
              <a:rPr lang="en-US" sz="2000" baseline="30000" dirty="0"/>
              <a:t>2</a:t>
            </a:r>
          </a:p>
        </p:txBody>
      </p:sp>
      <p:sp>
        <p:nvSpPr>
          <p:cNvPr id="28" name="Content Placeholder 29"/>
          <p:cNvSpPr txBox="1">
            <a:spLocks/>
          </p:cNvSpPr>
          <p:nvPr/>
        </p:nvSpPr>
        <p:spPr bwMode="auto">
          <a:xfrm>
            <a:off x="304800" y="5414983"/>
            <a:ext cx="8173156" cy="63555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85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E-field correction at BNL was 470 +/- 50 ppb</a:t>
            </a:r>
            <a:r>
              <a:rPr lang="mr-IN" dirty="0"/>
              <a:t>…</a:t>
            </a:r>
            <a:r>
              <a:rPr lang="en-US" dirty="0"/>
              <a:t>scale by 161/100           </a:t>
            </a:r>
            <a:r>
              <a:rPr lang="en-US" dirty="0">
                <a:sym typeface="Wingdings"/>
              </a:rPr>
              <a:t> 756 ppb +/- 80 ppb at FNAL</a:t>
            </a:r>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57135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Summer shutdown plan</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9" name="Picture 8" descr="CBOvsKick.p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9660" y="3004239"/>
            <a:ext cx="4586931" cy="3110677"/>
          </a:xfrm>
          <a:prstGeom prst="rect">
            <a:avLst/>
          </a:prstGeom>
        </p:spPr>
      </p:pic>
      <p:pic>
        <p:nvPicPr>
          <p:cNvPr id="10" name="Content Placeholder 6" descr="MeanRvsKick.png"/>
          <p:cNvPicPr>
            <a:picLocks noGrp="1" noChangeAspect="1"/>
          </p:cNvPicPr>
          <p:nvPr>
            <p:ph idx="1"/>
          </p:nvPr>
        </p:nvPicPr>
        <p:blipFill>
          <a:blip r:embed="rId4" cstate="screen">
            <a:extLst>
              <a:ext uri="{28A0092B-C50C-407E-A947-70E740481C1C}">
                <a14:useLocalDpi xmlns:a14="http://schemas.microsoft.com/office/drawing/2010/main"/>
              </a:ext>
            </a:extLst>
          </a:blip>
          <a:srcRect l="-8124" r="-8124"/>
          <a:stretch>
            <a:fillRect/>
          </a:stretch>
        </p:blipFill>
        <p:spPr>
          <a:xfrm>
            <a:off x="4342532" y="-76061"/>
            <a:ext cx="5400562" cy="3150575"/>
          </a:xfrm>
        </p:spPr>
      </p:pic>
      <p:sp>
        <p:nvSpPr>
          <p:cNvPr id="24" name="Content Placeholder 29"/>
          <p:cNvSpPr txBox="1">
            <a:spLocks/>
          </p:cNvSpPr>
          <p:nvPr/>
        </p:nvSpPr>
        <p:spPr bwMode="auto">
          <a:xfrm>
            <a:off x="269175" y="962913"/>
            <a:ext cx="4460486" cy="44677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Priorities</a:t>
            </a:r>
          </a:p>
          <a:p>
            <a:pPr lvl="1">
              <a:lnSpc>
                <a:spcPct val="120000"/>
              </a:lnSpc>
            </a:pPr>
            <a:r>
              <a:rPr lang="en-US" dirty="0"/>
              <a:t>Routine maintenance and improved safeguards against magnet quenches</a:t>
            </a:r>
          </a:p>
          <a:p>
            <a:pPr lvl="1">
              <a:lnSpc>
                <a:spcPct val="120000"/>
              </a:lnSpc>
            </a:pPr>
            <a:r>
              <a:rPr lang="en-US" dirty="0"/>
              <a:t>Increasing the kicker voltage</a:t>
            </a:r>
          </a:p>
          <a:p>
            <a:pPr lvl="1">
              <a:lnSpc>
                <a:spcPct val="120000"/>
              </a:lnSpc>
            </a:pPr>
            <a:r>
              <a:rPr lang="en-US" dirty="0"/>
              <a:t>Improve reliability of operations</a:t>
            </a:r>
          </a:p>
          <a:p>
            <a:pPr lvl="1">
              <a:lnSpc>
                <a:spcPct val="120000"/>
              </a:lnSpc>
            </a:pPr>
            <a:r>
              <a:rPr lang="en-US" dirty="0"/>
              <a:t>Double the muon flux</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12" name="TextBox 11"/>
          <p:cNvSpPr txBox="1"/>
          <p:nvPr/>
        </p:nvSpPr>
        <p:spPr>
          <a:xfrm>
            <a:off x="5946261" y="791340"/>
            <a:ext cx="3229271" cy="707886"/>
          </a:xfrm>
          <a:prstGeom prst="rect">
            <a:avLst/>
          </a:prstGeom>
          <a:noFill/>
          <a:ln>
            <a:noFill/>
          </a:ln>
        </p:spPr>
        <p:txBody>
          <a:bodyPr wrap="square" rtlCol="0">
            <a:spAutoFit/>
          </a:bodyPr>
          <a:lstStyle/>
          <a:p>
            <a:pPr algn="ctr"/>
            <a:r>
              <a:rPr lang="en-US" sz="2000" dirty="0"/>
              <a:t>End of run test with</a:t>
            </a:r>
          </a:p>
          <a:p>
            <a:pPr algn="ctr"/>
            <a:r>
              <a:rPr lang="en-US" sz="2000" dirty="0"/>
              <a:t>higher kicker HV</a:t>
            </a:r>
          </a:p>
        </p:txBody>
      </p:sp>
    </p:spTree>
    <p:extLst>
      <p:ext uri="{BB962C8B-B14F-4D97-AF65-F5344CB8AC3E}">
        <p14:creationId xmlns:p14="http://schemas.microsoft.com/office/powerpoint/2010/main" val="146462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Charge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096350" cy="51993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Muon g-2 Status and Plans </a:t>
            </a:r>
          </a:p>
          <a:p>
            <a:r>
              <a:rPr lang="en-US" dirty="0"/>
              <a:t>We ask the committee to comment on the status of the experiment, progress towards the first physics result, and the prospects for achieving the design sensitivity given the anticipated future performance of the accelerator and experiment. </a:t>
            </a:r>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83156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5231979" cy="434187"/>
          </a:xfrm>
        </p:spPr>
        <p:txBody>
          <a:bodyPr/>
          <a:lstStyle/>
          <a:p>
            <a:r>
              <a:rPr lang="en-US" sz="2400" dirty="0">
                <a:latin typeface="Helvetica" panose="020B0604020202020204" pitchFamily="34" charset="0"/>
                <a:ea typeface="Geneva" pitchFamily="121" charset="-128"/>
              </a:rPr>
              <a:t>Path to higher flux</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50" name="Picture 4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35517" y="239093"/>
            <a:ext cx="4567069" cy="3217261"/>
          </a:xfrm>
          <a:prstGeom prst="rect">
            <a:avLst/>
          </a:prstGeom>
        </p:spPr>
      </p:pic>
      <p:sp>
        <p:nvSpPr>
          <p:cNvPr id="20" name="Content Placeholder 29"/>
          <p:cNvSpPr txBox="1">
            <a:spLocks/>
          </p:cNvSpPr>
          <p:nvPr/>
        </p:nvSpPr>
        <p:spPr bwMode="auto">
          <a:xfrm>
            <a:off x="222250" y="812865"/>
            <a:ext cx="4177862" cy="25466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At current muon flux, g-2 would collect ~12x BNL statistics running in FY19/20 (full 40-week runs)</a:t>
            </a:r>
          </a:p>
          <a:p>
            <a:pPr>
              <a:lnSpc>
                <a:spcPct val="120000"/>
              </a:lnSpc>
            </a:pPr>
            <a:r>
              <a:rPr lang="en-US" dirty="0"/>
              <a:t>With improvements outlined below, can still achieve 21x BNL goal</a:t>
            </a:r>
          </a:p>
        </p:txBody>
      </p:sp>
      <p:sp>
        <p:nvSpPr>
          <p:cNvPr id="9" name="AutoShape 2" descr="ntegratedPOTCTAGpBNL_1528841936.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37482894"/>
              </p:ext>
            </p:extLst>
          </p:nvPr>
        </p:nvGraphicFramePr>
        <p:xfrm>
          <a:off x="636588" y="3588228"/>
          <a:ext cx="8050148" cy="2560320"/>
        </p:xfrm>
        <a:graphic>
          <a:graphicData uri="http://schemas.openxmlformats.org/drawingml/2006/table">
            <a:tbl>
              <a:tblPr firstRow="1" bandRow="1">
                <a:tableStyleId>{00A15C55-8517-42AA-B614-E9B94910E393}</a:tableStyleId>
              </a:tblPr>
              <a:tblGrid>
                <a:gridCol w="1271040">
                  <a:extLst>
                    <a:ext uri="{9D8B030D-6E8A-4147-A177-3AD203B41FA5}">
                      <a16:colId xmlns:a16="http://schemas.microsoft.com/office/drawing/2014/main" val="20000"/>
                    </a:ext>
                  </a:extLst>
                </a:gridCol>
                <a:gridCol w="6779108">
                  <a:extLst>
                    <a:ext uri="{9D8B030D-6E8A-4147-A177-3AD203B41FA5}">
                      <a16:colId xmlns:a16="http://schemas.microsoft.com/office/drawing/2014/main" val="20001"/>
                    </a:ext>
                  </a:extLst>
                </a:gridCol>
              </a:tblGrid>
              <a:tr h="156907">
                <a:tc>
                  <a:txBody>
                    <a:bodyPr/>
                    <a:lstStyle/>
                    <a:p>
                      <a:pPr algn="ctr"/>
                      <a:r>
                        <a:rPr lang="en-US" dirty="0"/>
                        <a:t>Gain</a:t>
                      </a:r>
                    </a:p>
                  </a:txBody>
                  <a:tcPr anchor="ctr"/>
                </a:tc>
                <a:tc>
                  <a:txBody>
                    <a:bodyPr/>
                    <a:lstStyle/>
                    <a:p>
                      <a:pPr algn="ctr"/>
                      <a:r>
                        <a:rPr lang="en-US" dirty="0"/>
                        <a:t>Cause</a:t>
                      </a:r>
                    </a:p>
                  </a:txBody>
                  <a:tcPr anchor="ctr"/>
                </a:tc>
                <a:extLst>
                  <a:ext uri="{0D108BD9-81ED-4DB2-BD59-A6C34878D82A}">
                    <a16:rowId xmlns:a16="http://schemas.microsoft.com/office/drawing/2014/main" val="10000"/>
                  </a:ext>
                </a:extLst>
              </a:tr>
              <a:tr h="275799">
                <a:tc>
                  <a:txBody>
                    <a:bodyPr/>
                    <a:lstStyle/>
                    <a:p>
                      <a:pPr algn="ctr"/>
                      <a:r>
                        <a:rPr lang="en-US" dirty="0"/>
                        <a:t>1.40</a:t>
                      </a:r>
                    </a:p>
                  </a:txBody>
                  <a:tcPr anchor="ctr"/>
                </a:tc>
                <a:tc>
                  <a:txBody>
                    <a:bodyPr/>
                    <a:lstStyle/>
                    <a:p>
                      <a:pPr algn="l"/>
                      <a:r>
                        <a:rPr lang="en-US" dirty="0"/>
                        <a:t>Installation</a:t>
                      </a:r>
                      <a:r>
                        <a:rPr lang="en-US" baseline="0" dirty="0"/>
                        <a:t> of new open-ended inflector</a:t>
                      </a:r>
                      <a:endParaRPr lang="en-US" dirty="0"/>
                    </a:p>
                  </a:txBody>
                  <a:tcPr anchor="ctr"/>
                </a:tc>
                <a:extLst>
                  <a:ext uri="{0D108BD9-81ED-4DB2-BD59-A6C34878D82A}">
                    <a16:rowId xmlns:a16="http://schemas.microsoft.com/office/drawing/2014/main" val="10001"/>
                  </a:ext>
                </a:extLst>
              </a:tr>
              <a:tr h="221269">
                <a:tc>
                  <a:txBody>
                    <a:bodyPr/>
                    <a:lstStyle/>
                    <a:p>
                      <a:pPr algn="ctr"/>
                      <a:r>
                        <a:rPr lang="en-US" dirty="0"/>
                        <a:t>1.20</a:t>
                      </a:r>
                    </a:p>
                  </a:txBody>
                  <a:tcPr anchor="ctr"/>
                </a:tc>
                <a:tc>
                  <a:txBody>
                    <a:bodyPr/>
                    <a:lstStyle/>
                    <a:p>
                      <a:pPr algn="l"/>
                      <a:r>
                        <a:rPr lang="en-US" dirty="0"/>
                        <a:t>Installation</a:t>
                      </a:r>
                      <a:r>
                        <a:rPr lang="en-US" baseline="0" dirty="0"/>
                        <a:t> of momentum-collimating wedges (cooling) in beamline</a:t>
                      </a:r>
                      <a:endParaRPr lang="en-US" dirty="0"/>
                    </a:p>
                  </a:txBody>
                  <a:tcPr anchor="ctr"/>
                </a:tc>
                <a:extLst>
                  <a:ext uri="{0D108BD9-81ED-4DB2-BD59-A6C34878D82A}">
                    <a16:rowId xmlns:a16="http://schemas.microsoft.com/office/drawing/2014/main" val="10002"/>
                  </a:ext>
                </a:extLst>
              </a:tr>
              <a:tr h="150975">
                <a:tc>
                  <a:txBody>
                    <a:bodyPr/>
                    <a:lstStyle/>
                    <a:p>
                      <a:pPr algn="ctr"/>
                      <a:r>
                        <a:rPr lang="en-US" dirty="0"/>
                        <a:t>1.1-1.2</a:t>
                      </a:r>
                    </a:p>
                  </a:txBody>
                  <a:tcPr anchor="ctr"/>
                </a:tc>
                <a:tc>
                  <a:txBody>
                    <a:bodyPr/>
                    <a:lstStyle/>
                    <a:p>
                      <a:pPr algn="l"/>
                      <a:r>
                        <a:rPr lang="en-US" dirty="0"/>
                        <a:t>Higher kicker voltages</a:t>
                      </a:r>
                    </a:p>
                  </a:txBody>
                  <a:tcPr anchor="ctr"/>
                </a:tc>
                <a:extLst>
                  <a:ext uri="{0D108BD9-81ED-4DB2-BD59-A6C34878D82A}">
                    <a16:rowId xmlns:a16="http://schemas.microsoft.com/office/drawing/2014/main" val="10003"/>
                  </a:ext>
                </a:extLst>
              </a:tr>
              <a:tr h="332928">
                <a:tc>
                  <a:txBody>
                    <a:bodyPr/>
                    <a:lstStyle/>
                    <a:p>
                      <a:pPr algn="ctr"/>
                      <a:r>
                        <a:rPr lang="en-US" dirty="0"/>
                        <a:t>1.1</a:t>
                      </a:r>
                    </a:p>
                  </a:txBody>
                  <a:tcPr anchor="ctr"/>
                </a:tc>
                <a:tc>
                  <a:txBody>
                    <a:bodyPr/>
                    <a:lstStyle/>
                    <a:p>
                      <a:pPr algn="l"/>
                      <a:r>
                        <a:rPr lang="en-US" dirty="0"/>
                        <a:t>More</a:t>
                      </a:r>
                      <a:r>
                        <a:rPr lang="en-US" baseline="0" dirty="0"/>
                        <a:t> reliable operation of electrostatic quads at higher voltage</a:t>
                      </a:r>
                      <a:endParaRPr lang="en-US" dirty="0"/>
                    </a:p>
                  </a:txBody>
                  <a:tcPr anchor="ctr"/>
                </a:tc>
                <a:extLst>
                  <a:ext uri="{0D108BD9-81ED-4DB2-BD59-A6C34878D82A}">
                    <a16:rowId xmlns:a16="http://schemas.microsoft.com/office/drawing/2014/main" val="10004"/>
                  </a:ext>
                </a:extLst>
              </a:tr>
              <a:tr h="309930">
                <a:tc>
                  <a:txBody>
                    <a:bodyPr/>
                    <a:lstStyle/>
                    <a:p>
                      <a:pPr algn="ctr"/>
                      <a:r>
                        <a:rPr lang="en-US" dirty="0"/>
                        <a:t>1.05</a:t>
                      </a:r>
                    </a:p>
                  </a:txBody>
                  <a:tcPr anchor="ctr">
                    <a:lnB w="12700" cap="flat" cmpd="sng" algn="ctr">
                      <a:solidFill>
                        <a:schemeClr val="tx1"/>
                      </a:solidFill>
                      <a:prstDash val="solid"/>
                      <a:round/>
                      <a:headEnd type="none" w="med" len="med"/>
                      <a:tailEnd type="none" w="med" len="med"/>
                    </a:lnB>
                  </a:tcPr>
                </a:tc>
                <a:tc>
                  <a:txBody>
                    <a:bodyPr/>
                    <a:lstStyle/>
                    <a:p>
                      <a:pPr algn="l"/>
                      <a:r>
                        <a:rPr lang="en-US" dirty="0"/>
                        <a:t>Installation of 2 faster-switching PS in upstream beamline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8104">
                <a:tc>
                  <a:txBody>
                    <a:bodyPr/>
                    <a:lstStyle/>
                    <a:p>
                      <a:pPr algn="ctr"/>
                      <a:r>
                        <a:rPr lang="en-US" dirty="0"/>
                        <a:t>2.03</a:t>
                      </a:r>
                    </a:p>
                  </a:txBody>
                  <a:tcPr anchor="ctr">
                    <a:lnT w="12700" cap="flat" cmpd="sng" algn="ctr">
                      <a:solidFill>
                        <a:schemeClr val="tx1"/>
                      </a:solidFill>
                      <a:prstDash val="solid"/>
                      <a:round/>
                      <a:headEnd type="none" w="med" len="med"/>
                      <a:tailEnd type="none" w="med" len="med"/>
                    </a:lnT>
                  </a:tcPr>
                </a:tc>
                <a:tc>
                  <a:txBody>
                    <a:bodyPr/>
                    <a:lstStyle/>
                    <a:p>
                      <a:pPr algn="l"/>
                      <a:r>
                        <a:rPr lang="en-US" dirty="0"/>
                        <a:t>  TOTAL Product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996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548" y="159027"/>
            <a:ext cx="8686800" cy="427877"/>
          </a:xfrm>
        </p:spPr>
        <p:txBody>
          <a:bodyPr/>
          <a:lstStyle/>
          <a:p>
            <a:r>
              <a:rPr lang="en-US" sz="2400" dirty="0">
                <a:latin typeface="Helvetica" panose="020B0604020202020204" pitchFamily="34" charset="0"/>
                <a:ea typeface="Geneva" pitchFamily="121" charset="-128"/>
              </a:rPr>
              <a:t>Busy summer</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grpSp>
        <p:nvGrpSpPr>
          <p:cNvPr id="19" name="Group 18"/>
          <p:cNvGrpSpPr/>
          <p:nvPr/>
        </p:nvGrpSpPr>
        <p:grpSpPr>
          <a:xfrm>
            <a:off x="109877" y="1124739"/>
            <a:ext cx="8850486" cy="5106727"/>
            <a:chOff x="109877" y="1124739"/>
            <a:chExt cx="8850486" cy="5106727"/>
          </a:xfrm>
        </p:grpSpPr>
        <p:cxnSp>
          <p:nvCxnSpPr>
            <p:cNvPr id="7" name="Straight Connector 6"/>
            <p:cNvCxnSpPr/>
            <p:nvPr/>
          </p:nvCxnSpPr>
          <p:spPr>
            <a:xfrm>
              <a:off x="112697"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19853"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37942"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146608"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150386"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960363"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923630" y="1124739"/>
              <a:ext cx="0" cy="5095438"/>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9877" y="6220177"/>
              <a:ext cx="8850486" cy="0"/>
            </a:xfrm>
            <a:prstGeom prst="line">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13453"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309320"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721365"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122121"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22876"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330031"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30786"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131542"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38697"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339453"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740209"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547365" y="1136028"/>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959410" y="1130384"/>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348877"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753020"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560176" y="1124739"/>
              <a:ext cx="0" cy="5095438"/>
            </a:xfrm>
            <a:prstGeom prst="line">
              <a:avLst/>
            </a:prstGeom>
            <a:ln w="6350">
              <a:solidFill>
                <a:schemeClr val="accent6">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3883163" y="302666"/>
            <a:ext cx="1199443" cy="382576"/>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Resource Not Available</a:t>
            </a:r>
          </a:p>
        </p:txBody>
      </p:sp>
      <p:sp>
        <p:nvSpPr>
          <p:cNvPr id="43" name="Rectangle 42"/>
          <p:cNvSpPr/>
          <p:nvPr/>
        </p:nvSpPr>
        <p:spPr>
          <a:xfrm>
            <a:off x="1724934" y="1188345"/>
            <a:ext cx="372169" cy="224939"/>
          </a:xfrm>
          <a:prstGeom prst="rect">
            <a:avLst/>
          </a:prstGeom>
          <a:gradFill>
            <a:gsLst>
              <a:gs pos="0">
                <a:schemeClr val="dk1">
                  <a:tint val="50000"/>
                  <a:satMod val="300000"/>
                  <a:alpha val="21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p>
        </p:txBody>
      </p:sp>
      <p:sp>
        <p:nvSpPr>
          <p:cNvPr id="44" name="Rectangle 43"/>
          <p:cNvSpPr/>
          <p:nvPr/>
        </p:nvSpPr>
        <p:spPr>
          <a:xfrm>
            <a:off x="2085840" y="1183356"/>
            <a:ext cx="1596459" cy="22992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200" dirty="0"/>
              <a:t>Collab </a:t>
            </a:r>
            <a:r>
              <a:rPr lang="en-US" sz="1200" dirty="0" err="1"/>
              <a:t>Mtg</a:t>
            </a:r>
            <a:endParaRPr lang="en-US" sz="1200" dirty="0"/>
          </a:p>
        </p:txBody>
      </p:sp>
      <p:sp>
        <p:nvSpPr>
          <p:cNvPr id="5" name="5-Point Star 4"/>
          <p:cNvSpPr/>
          <p:nvPr/>
        </p:nvSpPr>
        <p:spPr>
          <a:xfrm>
            <a:off x="5757342" y="1098081"/>
            <a:ext cx="225778" cy="229928"/>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955096" y="1116235"/>
            <a:ext cx="1596459" cy="22992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200" dirty="0"/>
              <a:t>First shots to MC-1</a:t>
            </a:r>
          </a:p>
        </p:txBody>
      </p:sp>
      <p:sp>
        <p:nvSpPr>
          <p:cNvPr id="46" name="5-Point Star 45"/>
          <p:cNvSpPr/>
          <p:nvPr/>
        </p:nvSpPr>
        <p:spPr>
          <a:xfrm>
            <a:off x="6022632" y="1329504"/>
            <a:ext cx="225778" cy="229928"/>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220386" y="1347658"/>
            <a:ext cx="1596459" cy="22992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200" dirty="0"/>
              <a:t>50% beam ready</a:t>
            </a:r>
          </a:p>
        </p:txBody>
      </p:sp>
      <p:sp>
        <p:nvSpPr>
          <p:cNvPr id="48" name="5-Point Star 47"/>
          <p:cNvSpPr/>
          <p:nvPr/>
        </p:nvSpPr>
        <p:spPr>
          <a:xfrm>
            <a:off x="6434679" y="1560927"/>
            <a:ext cx="225778" cy="229928"/>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632433" y="1579081"/>
            <a:ext cx="1596459" cy="22992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1200" dirty="0"/>
              <a:t>90% beam ready</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28" y="726472"/>
            <a:ext cx="8897112" cy="395241"/>
          </a:xfrm>
          <a:prstGeom prst="rect">
            <a:avLst/>
          </a:prstGeom>
        </p:spPr>
      </p:pic>
      <p:sp>
        <p:nvSpPr>
          <p:cNvPr id="52" name="Rectangle 51"/>
          <p:cNvSpPr/>
          <p:nvPr/>
        </p:nvSpPr>
        <p:spPr>
          <a:xfrm>
            <a:off x="5156009" y="303686"/>
            <a:ext cx="1219201" cy="37554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Resource Required</a:t>
            </a:r>
          </a:p>
        </p:txBody>
      </p:sp>
      <p:sp>
        <p:nvSpPr>
          <p:cNvPr id="53" name="Rectangle 52"/>
          <p:cNvSpPr/>
          <p:nvPr/>
        </p:nvSpPr>
        <p:spPr>
          <a:xfrm>
            <a:off x="6448613" y="299848"/>
            <a:ext cx="1219201" cy="37554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Partial Resource</a:t>
            </a:r>
          </a:p>
        </p:txBody>
      </p:sp>
      <p:sp>
        <p:nvSpPr>
          <p:cNvPr id="62" name="5-Point Star 61"/>
          <p:cNvSpPr/>
          <p:nvPr/>
        </p:nvSpPr>
        <p:spPr>
          <a:xfrm>
            <a:off x="4481349" y="95213"/>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634948" y="15567"/>
            <a:ext cx="793102" cy="276999"/>
          </a:xfrm>
          <a:prstGeom prst="rect">
            <a:avLst/>
          </a:prstGeom>
          <a:noFill/>
        </p:spPr>
        <p:txBody>
          <a:bodyPr wrap="none" rtlCol="0">
            <a:spAutoFit/>
          </a:bodyPr>
          <a:lstStyle/>
          <a:p>
            <a:r>
              <a:rPr lang="en-US" sz="1200"/>
              <a:t>Key event</a:t>
            </a:r>
          </a:p>
        </p:txBody>
      </p:sp>
      <p:grpSp>
        <p:nvGrpSpPr>
          <p:cNvPr id="2" name="Group 1"/>
          <p:cNvGrpSpPr/>
          <p:nvPr/>
        </p:nvGrpSpPr>
        <p:grpSpPr>
          <a:xfrm>
            <a:off x="129167" y="1810792"/>
            <a:ext cx="8828375" cy="356489"/>
            <a:chOff x="129167" y="1860220"/>
            <a:chExt cx="8828375" cy="356489"/>
          </a:xfrm>
        </p:grpSpPr>
        <p:sp>
          <p:nvSpPr>
            <p:cNvPr id="50" name="Rectangle 49"/>
            <p:cNvSpPr/>
            <p:nvPr/>
          </p:nvSpPr>
          <p:spPr>
            <a:xfrm>
              <a:off x="129167" y="1860220"/>
              <a:ext cx="773554" cy="356489"/>
            </a:xfrm>
            <a:prstGeom prst="rect">
              <a:avLst/>
            </a:prstGeom>
            <a:solidFill>
              <a:schemeClr val="accent2">
                <a:lumMod val="40000"/>
                <a:lumOff val="6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Magnet/</a:t>
              </a:r>
              <a:r>
                <a:rPr lang="en-US" sz="1200" dirty="0" err="1"/>
                <a:t>Cryo</a:t>
              </a:r>
              <a:endParaRPr lang="en-US" sz="1200" dirty="0"/>
            </a:p>
          </p:txBody>
        </p:sp>
        <p:sp>
          <p:nvSpPr>
            <p:cNvPr id="54" name="Rectangle 53"/>
            <p:cNvSpPr/>
            <p:nvPr/>
          </p:nvSpPr>
          <p:spPr>
            <a:xfrm>
              <a:off x="1559854" y="1878148"/>
              <a:ext cx="1956046" cy="327460"/>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Inflector</a:t>
              </a:r>
            </a:p>
          </p:txBody>
        </p:sp>
        <p:sp>
          <p:nvSpPr>
            <p:cNvPr id="55" name="Rectangle 54"/>
            <p:cNvSpPr/>
            <p:nvPr/>
          </p:nvSpPr>
          <p:spPr>
            <a:xfrm>
              <a:off x="3527141" y="1878148"/>
              <a:ext cx="2201579" cy="327460"/>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p>
          </p:txBody>
        </p:sp>
        <p:sp>
          <p:nvSpPr>
            <p:cNvPr id="56" name="Rectangle 55"/>
            <p:cNvSpPr/>
            <p:nvPr/>
          </p:nvSpPr>
          <p:spPr>
            <a:xfrm>
              <a:off x="928059" y="1878148"/>
              <a:ext cx="631796" cy="327460"/>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p>
          </p:txBody>
        </p:sp>
        <p:sp>
          <p:nvSpPr>
            <p:cNvPr id="57" name="Rectangle 56"/>
            <p:cNvSpPr/>
            <p:nvPr/>
          </p:nvSpPr>
          <p:spPr>
            <a:xfrm>
              <a:off x="7357342" y="1878148"/>
              <a:ext cx="1600200" cy="327460"/>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Experiment</a:t>
              </a:r>
            </a:p>
          </p:txBody>
        </p:sp>
        <p:sp>
          <p:nvSpPr>
            <p:cNvPr id="59" name="Rectangle 58"/>
            <p:cNvSpPr/>
            <p:nvPr/>
          </p:nvSpPr>
          <p:spPr>
            <a:xfrm>
              <a:off x="5755338" y="1878148"/>
              <a:ext cx="1589307" cy="327459"/>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Mu2e </a:t>
              </a:r>
              <a:r>
                <a:rPr lang="en-US" sz="1200" dirty="0" err="1"/>
                <a:t>Cryo</a:t>
              </a:r>
              <a:r>
                <a:rPr lang="en-US" sz="1200" dirty="0"/>
                <a:t> Work</a:t>
              </a:r>
            </a:p>
          </p:txBody>
        </p:sp>
        <p:sp>
          <p:nvSpPr>
            <p:cNvPr id="61" name="5-Point Star 60"/>
            <p:cNvSpPr/>
            <p:nvPr/>
          </p:nvSpPr>
          <p:spPr>
            <a:xfrm>
              <a:off x="2090308" y="2076111"/>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5-Point Star 63"/>
            <p:cNvSpPr/>
            <p:nvPr/>
          </p:nvSpPr>
          <p:spPr>
            <a:xfrm>
              <a:off x="2466228" y="2076111"/>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flipH="1">
              <a:off x="3668299" y="1878728"/>
              <a:ext cx="187577" cy="327460"/>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dirty="0"/>
            </a:p>
          </p:txBody>
        </p:sp>
        <p:sp>
          <p:nvSpPr>
            <p:cNvPr id="66" name="5-Point Star 65"/>
            <p:cNvSpPr/>
            <p:nvPr/>
          </p:nvSpPr>
          <p:spPr>
            <a:xfrm>
              <a:off x="3689076" y="2079104"/>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H="1">
              <a:off x="4095627" y="1876927"/>
              <a:ext cx="100861" cy="327460"/>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dirty="0"/>
            </a:p>
          </p:txBody>
        </p:sp>
        <p:sp>
          <p:nvSpPr>
            <p:cNvPr id="68" name="5-Point Star 67"/>
            <p:cNvSpPr/>
            <p:nvPr/>
          </p:nvSpPr>
          <p:spPr>
            <a:xfrm>
              <a:off x="4065466" y="2079346"/>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flipH="1">
              <a:off x="4557132" y="1876926"/>
              <a:ext cx="765387" cy="325503"/>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dirty="0"/>
            </a:p>
          </p:txBody>
        </p:sp>
        <p:sp>
          <p:nvSpPr>
            <p:cNvPr id="69" name="5-Point Star 68"/>
            <p:cNvSpPr/>
            <p:nvPr/>
          </p:nvSpPr>
          <p:spPr>
            <a:xfrm>
              <a:off x="4888502" y="2061153"/>
              <a:ext cx="173872" cy="127626"/>
            </a:xfrm>
            <a:prstGeom prst="star5">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3" name="Straight Connector 92"/>
          <p:cNvCxnSpPr/>
          <p:nvPr/>
        </p:nvCxnSpPr>
        <p:spPr>
          <a:xfrm flipV="1">
            <a:off x="136841" y="3175399"/>
            <a:ext cx="8790545" cy="47508"/>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109877" y="3706717"/>
            <a:ext cx="8833555" cy="30292"/>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123987" y="5177249"/>
            <a:ext cx="8833555" cy="30292"/>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123987" y="5657335"/>
            <a:ext cx="8833555" cy="30292"/>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136841" y="3306136"/>
            <a:ext cx="8820701" cy="283464"/>
            <a:chOff x="136841" y="3306136"/>
            <a:chExt cx="8820701" cy="283464"/>
          </a:xfrm>
        </p:grpSpPr>
        <p:sp>
          <p:nvSpPr>
            <p:cNvPr id="77" name="Rectangle 76"/>
            <p:cNvSpPr/>
            <p:nvPr/>
          </p:nvSpPr>
          <p:spPr>
            <a:xfrm>
              <a:off x="136841" y="3306136"/>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Quad</a:t>
              </a:r>
            </a:p>
          </p:txBody>
        </p:sp>
        <p:sp>
          <p:nvSpPr>
            <p:cNvPr id="97" name="Rectangle 96"/>
            <p:cNvSpPr/>
            <p:nvPr/>
          </p:nvSpPr>
          <p:spPr>
            <a:xfrm>
              <a:off x="2117242" y="3306136"/>
              <a:ext cx="443010"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a:t>Test</a:t>
              </a:r>
              <a:endParaRPr lang="en-US" sz="1200" dirty="0"/>
            </a:p>
          </p:txBody>
        </p:sp>
        <p:sp>
          <p:nvSpPr>
            <p:cNvPr id="101" name="Rectangle 100"/>
            <p:cNvSpPr/>
            <p:nvPr/>
          </p:nvSpPr>
          <p:spPr>
            <a:xfrm>
              <a:off x="2568715" y="3306136"/>
              <a:ext cx="1173361"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fontScale="85000" lnSpcReduction="10000"/>
            </a:bodyPr>
            <a:lstStyle/>
            <a:p>
              <a:pPr algn="ctr"/>
              <a:r>
                <a:rPr lang="en-US" sz="1100" dirty="0"/>
                <a:t>Disassemble/ Repair</a:t>
              </a:r>
            </a:p>
          </p:txBody>
        </p:sp>
        <p:sp>
          <p:nvSpPr>
            <p:cNvPr id="102" name="Rectangle 101"/>
            <p:cNvSpPr/>
            <p:nvPr/>
          </p:nvSpPr>
          <p:spPr>
            <a:xfrm>
              <a:off x="3760212" y="3306136"/>
              <a:ext cx="784379"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Test</a:t>
              </a:r>
            </a:p>
          </p:txBody>
        </p:sp>
        <p:sp>
          <p:nvSpPr>
            <p:cNvPr id="103" name="Rectangle 102"/>
            <p:cNvSpPr/>
            <p:nvPr/>
          </p:nvSpPr>
          <p:spPr>
            <a:xfrm>
              <a:off x="5356386" y="3306136"/>
              <a:ext cx="711718"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Ext. Test</a:t>
              </a:r>
            </a:p>
          </p:txBody>
        </p:sp>
        <p:sp>
          <p:nvSpPr>
            <p:cNvPr id="104" name="Rectangle 103"/>
            <p:cNvSpPr/>
            <p:nvPr/>
          </p:nvSpPr>
          <p:spPr>
            <a:xfrm>
              <a:off x="6077347" y="3306136"/>
              <a:ext cx="464374"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Elec</a:t>
              </a:r>
            </a:p>
          </p:txBody>
        </p:sp>
        <p:sp>
          <p:nvSpPr>
            <p:cNvPr id="107" name="Rectangle 106"/>
            <p:cNvSpPr/>
            <p:nvPr/>
          </p:nvSpPr>
          <p:spPr>
            <a:xfrm>
              <a:off x="6541721" y="3306136"/>
              <a:ext cx="464374"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000"/>
                <a:t>Cond</a:t>
              </a:r>
              <a:endParaRPr lang="en-US" sz="1000" dirty="0"/>
            </a:p>
          </p:txBody>
        </p:sp>
        <p:sp>
          <p:nvSpPr>
            <p:cNvPr id="108" name="Rectangle 107"/>
            <p:cNvSpPr/>
            <p:nvPr/>
          </p:nvSpPr>
          <p:spPr>
            <a:xfrm>
              <a:off x="7021952" y="3306136"/>
              <a:ext cx="1935590"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Experiment</a:t>
              </a:r>
            </a:p>
          </p:txBody>
        </p:sp>
      </p:grpSp>
      <p:grpSp>
        <p:nvGrpSpPr>
          <p:cNvPr id="42" name="Group 41"/>
          <p:cNvGrpSpPr/>
          <p:nvPr/>
        </p:nvGrpSpPr>
        <p:grpSpPr>
          <a:xfrm>
            <a:off x="125984" y="5809618"/>
            <a:ext cx="8801402" cy="283464"/>
            <a:chOff x="125984" y="5809618"/>
            <a:chExt cx="8801402" cy="283464"/>
          </a:xfrm>
        </p:grpSpPr>
        <p:sp>
          <p:nvSpPr>
            <p:cNvPr id="80" name="Rectangle 79"/>
            <p:cNvSpPr/>
            <p:nvPr/>
          </p:nvSpPr>
          <p:spPr>
            <a:xfrm>
              <a:off x="125984" y="5809618"/>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Field</a:t>
              </a:r>
            </a:p>
          </p:txBody>
        </p:sp>
        <p:sp>
          <p:nvSpPr>
            <p:cNvPr id="81" name="Rectangle 80"/>
            <p:cNvSpPr/>
            <p:nvPr/>
          </p:nvSpPr>
          <p:spPr>
            <a:xfrm>
              <a:off x="939361" y="5809618"/>
              <a:ext cx="631796"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100"/>
                <a:t>Abs Cal</a:t>
              </a:r>
              <a:endParaRPr lang="en-US" sz="1100" dirty="0"/>
            </a:p>
          </p:txBody>
        </p:sp>
        <p:sp>
          <p:nvSpPr>
            <p:cNvPr id="82" name="Rectangle 81"/>
            <p:cNvSpPr/>
            <p:nvPr/>
          </p:nvSpPr>
          <p:spPr>
            <a:xfrm>
              <a:off x="2516950" y="5809618"/>
              <a:ext cx="388553"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050"/>
                <a:t>Out</a:t>
              </a:r>
              <a:endParaRPr lang="en-US" sz="1050" dirty="0"/>
            </a:p>
          </p:txBody>
        </p:sp>
        <p:sp>
          <p:nvSpPr>
            <p:cNvPr id="83" name="Rectangle 82"/>
            <p:cNvSpPr/>
            <p:nvPr/>
          </p:nvSpPr>
          <p:spPr>
            <a:xfrm>
              <a:off x="2914140" y="5809618"/>
              <a:ext cx="2436601"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050" dirty="0"/>
                <a:t>Calibration Work @ ANL</a:t>
              </a:r>
            </a:p>
          </p:txBody>
        </p:sp>
        <p:sp>
          <p:nvSpPr>
            <p:cNvPr id="84" name="Rectangle 83"/>
            <p:cNvSpPr/>
            <p:nvPr/>
          </p:nvSpPr>
          <p:spPr>
            <a:xfrm>
              <a:off x="5941675" y="5809618"/>
              <a:ext cx="1017735"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fontScale="92500"/>
            </a:bodyPr>
            <a:lstStyle/>
            <a:p>
              <a:pPr algn="ctr"/>
              <a:r>
                <a:rPr lang="en-US" sz="1200"/>
                <a:t>Reinstall / test</a:t>
              </a:r>
              <a:endParaRPr lang="en-US" sz="1200" dirty="0"/>
            </a:p>
          </p:txBody>
        </p:sp>
        <p:sp>
          <p:nvSpPr>
            <p:cNvPr id="85" name="Rectangle 84"/>
            <p:cNvSpPr/>
            <p:nvPr/>
          </p:nvSpPr>
          <p:spPr>
            <a:xfrm>
              <a:off x="6973272" y="5809618"/>
              <a:ext cx="776358"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100" dirty="0"/>
                <a:t>Abs Cal</a:t>
              </a:r>
            </a:p>
          </p:txBody>
        </p:sp>
        <p:sp>
          <p:nvSpPr>
            <p:cNvPr id="86" name="Rectangle 85"/>
            <p:cNvSpPr/>
            <p:nvPr/>
          </p:nvSpPr>
          <p:spPr>
            <a:xfrm>
              <a:off x="7765027" y="5809618"/>
              <a:ext cx="1162359"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100" dirty="0"/>
                <a:t>Experiment</a:t>
              </a:r>
            </a:p>
          </p:txBody>
        </p:sp>
        <p:sp>
          <p:nvSpPr>
            <p:cNvPr id="99" name="Rectangle 98"/>
            <p:cNvSpPr/>
            <p:nvPr/>
          </p:nvSpPr>
          <p:spPr>
            <a:xfrm>
              <a:off x="2132685" y="5809618"/>
              <a:ext cx="377154"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fontScale="70000" lnSpcReduction="20000"/>
            </a:bodyPr>
            <a:lstStyle/>
            <a:p>
              <a:pPr algn="ctr"/>
              <a:r>
                <a:rPr lang="en-US" sz="1000"/>
                <a:t>Go Pro</a:t>
              </a:r>
              <a:endParaRPr lang="en-US" sz="1000" dirty="0"/>
            </a:p>
          </p:txBody>
        </p:sp>
        <p:sp>
          <p:nvSpPr>
            <p:cNvPr id="124" name="Rectangle 123"/>
            <p:cNvSpPr/>
            <p:nvPr/>
          </p:nvSpPr>
          <p:spPr>
            <a:xfrm>
              <a:off x="5359389" y="5809618"/>
              <a:ext cx="561122"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000"/>
                <a:t>Go Pro</a:t>
              </a:r>
              <a:endParaRPr lang="en-US" sz="1000" dirty="0"/>
            </a:p>
          </p:txBody>
        </p:sp>
      </p:grpSp>
      <p:cxnSp>
        <p:nvCxnSpPr>
          <p:cNvPr id="10" name="Straight Connector 9"/>
          <p:cNvCxnSpPr/>
          <p:nvPr/>
        </p:nvCxnSpPr>
        <p:spPr>
          <a:xfrm flipV="1">
            <a:off x="123987" y="2669155"/>
            <a:ext cx="8833555" cy="30292"/>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a:off x="116976" y="2292900"/>
            <a:ext cx="8840566" cy="287232"/>
            <a:chOff x="116976" y="2292900"/>
            <a:chExt cx="8840566" cy="287232"/>
          </a:xfrm>
        </p:grpSpPr>
        <p:sp>
          <p:nvSpPr>
            <p:cNvPr id="51" name="Rectangle 50"/>
            <p:cNvSpPr/>
            <p:nvPr/>
          </p:nvSpPr>
          <p:spPr>
            <a:xfrm>
              <a:off x="116976" y="2296582"/>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Vacuum</a:t>
              </a:r>
            </a:p>
          </p:txBody>
        </p:sp>
        <p:sp>
          <p:nvSpPr>
            <p:cNvPr id="71" name="Rectangle 70"/>
            <p:cNvSpPr/>
            <p:nvPr/>
          </p:nvSpPr>
          <p:spPr>
            <a:xfrm>
              <a:off x="922680" y="2296668"/>
              <a:ext cx="1609893"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endParaRPr lang="en-US" sz="1200" dirty="0"/>
            </a:p>
          </p:txBody>
        </p:sp>
        <p:sp>
          <p:nvSpPr>
            <p:cNvPr id="72" name="Rectangle 71"/>
            <p:cNvSpPr/>
            <p:nvPr/>
          </p:nvSpPr>
          <p:spPr>
            <a:xfrm>
              <a:off x="2532573" y="2296582"/>
              <a:ext cx="665297"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endParaRPr lang="en-US" sz="1200" dirty="0"/>
            </a:p>
          </p:txBody>
        </p:sp>
        <p:sp>
          <p:nvSpPr>
            <p:cNvPr id="73" name="Rectangle 72"/>
            <p:cNvSpPr/>
            <p:nvPr/>
          </p:nvSpPr>
          <p:spPr>
            <a:xfrm>
              <a:off x="3197870" y="2296583"/>
              <a:ext cx="1331609"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Partial Ring</a:t>
              </a:r>
            </a:p>
          </p:txBody>
        </p:sp>
        <p:sp>
          <p:nvSpPr>
            <p:cNvPr id="74" name="Rectangle 73"/>
            <p:cNvSpPr/>
            <p:nvPr/>
          </p:nvSpPr>
          <p:spPr>
            <a:xfrm>
              <a:off x="4548209" y="2296582"/>
              <a:ext cx="787857"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200"/>
                <a:t>Install</a:t>
              </a:r>
              <a:endParaRPr lang="en-US" sz="1200" dirty="0"/>
            </a:p>
          </p:txBody>
        </p:sp>
        <p:sp>
          <p:nvSpPr>
            <p:cNvPr id="75" name="Rectangle 74"/>
            <p:cNvSpPr/>
            <p:nvPr/>
          </p:nvSpPr>
          <p:spPr>
            <a:xfrm>
              <a:off x="6158466" y="2296625"/>
              <a:ext cx="2799076"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Ready</a:t>
              </a:r>
            </a:p>
          </p:txBody>
        </p:sp>
        <p:sp>
          <p:nvSpPr>
            <p:cNvPr id="126" name="Rectangle 125"/>
            <p:cNvSpPr/>
            <p:nvPr/>
          </p:nvSpPr>
          <p:spPr>
            <a:xfrm>
              <a:off x="5362849" y="2292900"/>
              <a:ext cx="769898"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900"/>
                <a:t>SRV On/Off</a:t>
              </a:r>
              <a:endParaRPr lang="en-US" sz="900" dirty="0"/>
            </a:p>
          </p:txBody>
        </p:sp>
      </p:grpSp>
      <p:sp>
        <p:nvSpPr>
          <p:cNvPr id="132" name="Rectangle 131"/>
          <p:cNvSpPr/>
          <p:nvPr/>
        </p:nvSpPr>
        <p:spPr>
          <a:xfrm>
            <a:off x="7700969" y="286335"/>
            <a:ext cx="1219201" cy="37554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a:t>Non MC-1 Resource</a:t>
            </a:r>
            <a:endParaRPr lang="en-US" sz="1200" dirty="0"/>
          </a:p>
        </p:txBody>
      </p:sp>
      <p:grpSp>
        <p:nvGrpSpPr>
          <p:cNvPr id="58" name="Group 57"/>
          <p:cNvGrpSpPr/>
          <p:nvPr/>
        </p:nvGrpSpPr>
        <p:grpSpPr>
          <a:xfrm>
            <a:off x="125213" y="5280806"/>
            <a:ext cx="5203829" cy="283464"/>
            <a:chOff x="125213" y="5280806"/>
            <a:chExt cx="5203829" cy="283464"/>
          </a:xfrm>
        </p:grpSpPr>
        <p:sp>
          <p:nvSpPr>
            <p:cNvPr id="79" name="Rectangle 78"/>
            <p:cNvSpPr/>
            <p:nvPr/>
          </p:nvSpPr>
          <p:spPr>
            <a:xfrm>
              <a:off x="125213" y="5280806"/>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fontScale="70000" lnSpcReduction="20000"/>
            </a:bodyPr>
            <a:lstStyle/>
            <a:p>
              <a:pPr algn="ctr"/>
              <a:r>
                <a:rPr lang="en-US" sz="1200" dirty="0"/>
                <a:t>Infrastructure</a:t>
              </a:r>
            </a:p>
          </p:txBody>
        </p:sp>
        <p:sp>
          <p:nvSpPr>
            <p:cNvPr id="133" name="Rectangle 132"/>
            <p:cNvSpPr/>
            <p:nvPr/>
          </p:nvSpPr>
          <p:spPr>
            <a:xfrm>
              <a:off x="3351518" y="5280806"/>
              <a:ext cx="776636"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fontScale="77500" lnSpcReduction="20000"/>
            </a:bodyPr>
            <a:lstStyle/>
            <a:p>
              <a:pPr algn="ctr"/>
              <a:r>
                <a:rPr lang="en-US" sz="1200" dirty="0" err="1"/>
                <a:t>Cryo</a:t>
              </a:r>
              <a:r>
                <a:rPr lang="en-US" sz="1200" dirty="0"/>
                <a:t> </a:t>
              </a:r>
              <a:r>
                <a:rPr lang="en-US" sz="1200" dirty="0" err="1"/>
                <a:t>Maint</a:t>
              </a:r>
              <a:r>
                <a:rPr lang="en-US" sz="1200" dirty="0"/>
                <a:t>.</a:t>
              </a:r>
            </a:p>
          </p:txBody>
        </p:sp>
        <p:sp>
          <p:nvSpPr>
            <p:cNvPr id="134" name="Rectangle 133"/>
            <p:cNvSpPr/>
            <p:nvPr/>
          </p:nvSpPr>
          <p:spPr>
            <a:xfrm>
              <a:off x="4543939" y="5280806"/>
              <a:ext cx="785103"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lnSpc>
                  <a:spcPct val="90000"/>
                </a:lnSpc>
              </a:pPr>
              <a:r>
                <a:rPr lang="en-US" sz="1000" dirty="0"/>
                <a:t>Integrate Helium</a:t>
              </a:r>
            </a:p>
          </p:txBody>
        </p:sp>
        <p:sp>
          <p:nvSpPr>
            <p:cNvPr id="135" name="Rectangle 134"/>
            <p:cNvSpPr/>
            <p:nvPr/>
          </p:nvSpPr>
          <p:spPr>
            <a:xfrm>
              <a:off x="1751486" y="5280806"/>
              <a:ext cx="776636"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fontScale="77500" lnSpcReduction="20000"/>
            </a:bodyPr>
            <a:lstStyle/>
            <a:p>
              <a:pPr algn="ctr"/>
              <a:r>
                <a:rPr lang="en-US" sz="1200" dirty="0"/>
                <a:t>A0 Controls</a:t>
              </a:r>
            </a:p>
          </p:txBody>
        </p:sp>
      </p:grpSp>
      <p:sp>
        <p:nvSpPr>
          <p:cNvPr id="136" name="Rectangle 135"/>
          <p:cNvSpPr/>
          <p:nvPr/>
        </p:nvSpPr>
        <p:spPr>
          <a:xfrm>
            <a:off x="130658" y="1154951"/>
            <a:ext cx="1193339" cy="327460"/>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Experiment</a:t>
            </a:r>
          </a:p>
        </p:txBody>
      </p:sp>
      <p:sp>
        <p:nvSpPr>
          <p:cNvPr id="137" name="Rectangle 136"/>
          <p:cNvSpPr/>
          <p:nvPr/>
        </p:nvSpPr>
        <p:spPr>
          <a:xfrm>
            <a:off x="1323661" y="1155162"/>
            <a:ext cx="401090" cy="327460"/>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a:t>Syst</a:t>
            </a:r>
            <a:endParaRPr lang="en-US" sz="1000" dirty="0"/>
          </a:p>
        </p:txBody>
      </p:sp>
      <p:grpSp>
        <p:nvGrpSpPr>
          <p:cNvPr id="37" name="Group 36"/>
          <p:cNvGrpSpPr/>
          <p:nvPr/>
        </p:nvGrpSpPr>
        <p:grpSpPr>
          <a:xfrm>
            <a:off x="116976" y="2786350"/>
            <a:ext cx="8828562" cy="283464"/>
            <a:chOff x="116976" y="2675137"/>
            <a:chExt cx="8828562" cy="283464"/>
          </a:xfrm>
        </p:grpSpPr>
        <p:sp>
          <p:nvSpPr>
            <p:cNvPr id="76" name="Rectangle 75"/>
            <p:cNvSpPr/>
            <p:nvPr/>
          </p:nvSpPr>
          <p:spPr>
            <a:xfrm>
              <a:off x="116976" y="2675137"/>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Inflector</a:t>
              </a:r>
            </a:p>
          </p:txBody>
        </p:sp>
        <p:sp>
          <p:nvSpPr>
            <p:cNvPr id="87" name="Rectangle 86"/>
            <p:cNvSpPr/>
            <p:nvPr/>
          </p:nvSpPr>
          <p:spPr>
            <a:xfrm>
              <a:off x="2133409" y="2675137"/>
              <a:ext cx="1382491"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200" dirty="0"/>
                <a:t>Remove Old</a:t>
              </a:r>
            </a:p>
          </p:txBody>
        </p:sp>
        <p:sp>
          <p:nvSpPr>
            <p:cNvPr id="88" name="Rectangle 87"/>
            <p:cNvSpPr/>
            <p:nvPr/>
          </p:nvSpPr>
          <p:spPr>
            <a:xfrm>
              <a:off x="5377803" y="2675137"/>
              <a:ext cx="784379"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Test</a:t>
              </a:r>
            </a:p>
          </p:txBody>
        </p:sp>
        <p:sp>
          <p:nvSpPr>
            <p:cNvPr id="89" name="Rectangle 88"/>
            <p:cNvSpPr/>
            <p:nvPr/>
          </p:nvSpPr>
          <p:spPr>
            <a:xfrm>
              <a:off x="3521544" y="2675137"/>
              <a:ext cx="910810"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lnSpc>
                  <a:spcPct val="90000"/>
                </a:lnSpc>
              </a:pPr>
              <a:r>
                <a:rPr lang="en-US" sz="1000" dirty="0"/>
                <a:t>Install in</a:t>
              </a:r>
            </a:p>
            <a:p>
              <a:pPr algn="ctr">
                <a:lnSpc>
                  <a:spcPct val="90000"/>
                </a:lnSpc>
              </a:pPr>
              <a:r>
                <a:rPr lang="en-US" sz="1000" dirty="0"/>
                <a:t> Chamber</a:t>
              </a:r>
            </a:p>
          </p:txBody>
        </p:sp>
        <p:sp>
          <p:nvSpPr>
            <p:cNvPr id="90" name="Rectangle 89"/>
            <p:cNvSpPr/>
            <p:nvPr/>
          </p:nvSpPr>
          <p:spPr>
            <a:xfrm>
              <a:off x="4458848" y="2675137"/>
              <a:ext cx="910810"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lnSpc>
                  <a:spcPct val="90000"/>
                </a:lnSpc>
              </a:pPr>
              <a:r>
                <a:rPr lang="en-US" sz="1000" dirty="0"/>
                <a:t>Install </a:t>
              </a:r>
            </a:p>
            <a:p>
              <a:pPr algn="ctr">
                <a:lnSpc>
                  <a:spcPct val="90000"/>
                </a:lnSpc>
              </a:pPr>
              <a:r>
                <a:rPr lang="en-US" sz="1000" dirty="0"/>
                <a:t>Chamber</a:t>
              </a:r>
            </a:p>
          </p:txBody>
        </p:sp>
        <p:sp>
          <p:nvSpPr>
            <p:cNvPr id="91" name="Rectangle 90"/>
            <p:cNvSpPr/>
            <p:nvPr/>
          </p:nvSpPr>
          <p:spPr>
            <a:xfrm>
              <a:off x="6158466" y="2675137"/>
              <a:ext cx="1309134"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a:t>Commission/Tune</a:t>
              </a:r>
              <a:endParaRPr lang="en-US" sz="1200" dirty="0"/>
            </a:p>
          </p:txBody>
        </p:sp>
        <p:sp>
          <p:nvSpPr>
            <p:cNvPr id="92" name="Rectangle 91"/>
            <p:cNvSpPr/>
            <p:nvPr/>
          </p:nvSpPr>
          <p:spPr>
            <a:xfrm>
              <a:off x="7467600" y="2675137"/>
              <a:ext cx="1477938"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Experiment</a:t>
              </a:r>
            </a:p>
          </p:txBody>
        </p:sp>
        <p:sp>
          <p:nvSpPr>
            <p:cNvPr id="121" name="Rectangle 120"/>
            <p:cNvSpPr/>
            <p:nvPr/>
          </p:nvSpPr>
          <p:spPr>
            <a:xfrm>
              <a:off x="948077" y="2675137"/>
              <a:ext cx="1148410" cy="28346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Evaluate angle</a:t>
              </a:r>
            </a:p>
          </p:txBody>
        </p:sp>
      </p:grpSp>
      <p:grpSp>
        <p:nvGrpSpPr>
          <p:cNvPr id="98" name="Group 97"/>
          <p:cNvGrpSpPr/>
          <p:nvPr/>
        </p:nvGrpSpPr>
        <p:grpSpPr>
          <a:xfrm>
            <a:off x="123085" y="3777306"/>
            <a:ext cx="8834458" cy="1326068"/>
            <a:chOff x="123085" y="3777306"/>
            <a:chExt cx="8834458" cy="1326068"/>
          </a:xfrm>
        </p:grpSpPr>
        <p:sp>
          <p:nvSpPr>
            <p:cNvPr id="78" name="Rectangle 77"/>
            <p:cNvSpPr/>
            <p:nvPr/>
          </p:nvSpPr>
          <p:spPr>
            <a:xfrm>
              <a:off x="128610" y="3777306"/>
              <a:ext cx="778734" cy="283464"/>
            </a:xfrm>
            <a:prstGeom prst="rect">
              <a:avLst/>
            </a:prstGeom>
            <a:solidFill>
              <a:schemeClr val="accent6">
                <a:lumMod val="40000"/>
                <a:lumOff val="6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Kicker</a:t>
              </a:r>
            </a:p>
          </p:txBody>
        </p:sp>
        <p:sp>
          <p:nvSpPr>
            <p:cNvPr id="110" name="Rectangle 109"/>
            <p:cNvSpPr/>
            <p:nvPr/>
          </p:nvSpPr>
          <p:spPr>
            <a:xfrm>
              <a:off x="123085" y="4129761"/>
              <a:ext cx="770970" cy="283464"/>
            </a:xfrm>
            <a:prstGeom prst="rect">
              <a:avLst/>
            </a:prstGeom>
            <a:solidFill>
              <a:schemeClr val="accent6">
                <a:lumMod val="20000"/>
                <a:lumOff val="8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a:t>Bazooka</a:t>
              </a:r>
              <a:endParaRPr lang="en-US" sz="1200" dirty="0"/>
            </a:p>
          </p:txBody>
        </p:sp>
        <p:sp>
          <p:nvSpPr>
            <p:cNvPr id="111" name="Rectangle 110"/>
            <p:cNvSpPr/>
            <p:nvPr/>
          </p:nvSpPr>
          <p:spPr>
            <a:xfrm>
              <a:off x="135785" y="4469453"/>
              <a:ext cx="770970" cy="283464"/>
            </a:xfrm>
            <a:prstGeom prst="rect">
              <a:avLst/>
            </a:prstGeom>
            <a:solidFill>
              <a:schemeClr val="accent6">
                <a:lumMod val="20000"/>
                <a:lumOff val="8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fontScale="77500" lnSpcReduction="20000"/>
            </a:bodyPr>
            <a:lstStyle/>
            <a:p>
              <a:pPr algn="ctr"/>
              <a:r>
                <a:rPr lang="en-US" sz="1000" dirty="0"/>
                <a:t>Feedthrough</a:t>
              </a:r>
            </a:p>
          </p:txBody>
        </p:sp>
        <p:sp>
          <p:nvSpPr>
            <p:cNvPr id="112" name="Rectangle 111"/>
            <p:cNvSpPr/>
            <p:nvPr/>
          </p:nvSpPr>
          <p:spPr>
            <a:xfrm>
              <a:off x="135785" y="4819910"/>
              <a:ext cx="770970" cy="283464"/>
            </a:xfrm>
            <a:prstGeom prst="rect">
              <a:avLst/>
            </a:prstGeom>
            <a:solidFill>
              <a:schemeClr val="accent6">
                <a:lumMod val="20000"/>
                <a:lumOff val="80000"/>
              </a:schemeClr>
            </a:solidFill>
            <a:ln>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err="1"/>
                <a:t>Blumlein</a:t>
              </a:r>
              <a:endParaRPr lang="en-US" sz="1200" dirty="0"/>
            </a:p>
          </p:txBody>
        </p:sp>
        <p:sp>
          <p:nvSpPr>
            <p:cNvPr id="113" name="Rectangle 112"/>
            <p:cNvSpPr/>
            <p:nvPr/>
          </p:nvSpPr>
          <p:spPr>
            <a:xfrm>
              <a:off x="1744624" y="4819910"/>
              <a:ext cx="1173361"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fontScale="92500"/>
            </a:bodyPr>
            <a:lstStyle/>
            <a:p>
              <a:pPr algn="ctr"/>
              <a:r>
                <a:rPr lang="en-US" sz="1000" dirty="0"/>
                <a:t>Disassemble / Clean</a:t>
              </a:r>
            </a:p>
          </p:txBody>
        </p:sp>
        <p:sp>
          <p:nvSpPr>
            <p:cNvPr id="114" name="Rectangle 113"/>
            <p:cNvSpPr/>
            <p:nvPr/>
          </p:nvSpPr>
          <p:spPr>
            <a:xfrm>
              <a:off x="2920243" y="4819910"/>
              <a:ext cx="1409940"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000"/>
                <a:t>Fab / Trans upgrade</a:t>
              </a:r>
              <a:endParaRPr lang="en-US" sz="1000" dirty="0"/>
            </a:p>
          </p:txBody>
        </p:sp>
        <p:sp>
          <p:nvSpPr>
            <p:cNvPr id="116" name="Rectangle 115"/>
            <p:cNvSpPr/>
            <p:nvPr/>
          </p:nvSpPr>
          <p:spPr>
            <a:xfrm>
              <a:off x="4347315" y="4819910"/>
              <a:ext cx="1173361"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000" dirty="0"/>
                <a:t>Reassemble</a:t>
              </a:r>
            </a:p>
          </p:txBody>
        </p:sp>
        <p:sp>
          <p:nvSpPr>
            <p:cNvPr id="117" name="Rectangle 116"/>
            <p:cNvSpPr/>
            <p:nvPr/>
          </p:nvSpPr>
          <p:spPr>
            <a:xfrm>
              <a:off x="5537808" y="4819910"/>
              <a:ext cx="784379"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Test</a:t>
              </a:r>
            </a:p>
          </p:txBody>
        </p:sp>
        <p:sp>
          <p:nvSpPr>
            <p:cNvPr id="119" name="Rectangle 118"/>
            <p:cNvSpPr/>
            <p:nvPr/>
          </p:nvSpPr>
          <p:spPr>
            <a:xfrm>
              <a:off x="940555" y="4469453"/>
              <a:ext cx="784379" cy="28346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Design</a:t>
              </a:r>
            </a:p>
          </p:txBody>
        </p:sp>
        <p:sp>
          <p:nvSpPr>
            <p:cNvPr id="120" name="Rectangle 119"/>
            <p:cNvSpPr/>
            <p:nvPr/>
          </p:nvSpPr>
          <p:spPr>
            <a:xfrm>
              <a:off x="2134581" y="4469453"/>
              <a:ext cx="2384170" cy="28346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Fabricate</a:t>
              </a:r>
            </a:p>
          </p:txBody>
        </p:sp>
        <p:sp>
          <p:nvSpPr>
            <p:cNvPr id="122" name="Rectangle 121"/>
            <p:cNvSpPr/>
            <p:nvPr/>
          </p:nvSpPr>
          <p:spPr>
            <a:xfrm>
              <a:off x="4558650" y="4469453"/>
              <a:ext cx="729679"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200" dirty="0"/>
                <a:t>Install</a:t>
              </a:r>
            </a:p>
          </p:txBody>
        </p:sp>
        <p:sp>
          <p:nvSpPr>
            <p:cNvPr id="123" name="Rectangle 122"/>
            <p:cNvSpPr/>
            <p:nvPr/>
          </p:nvSpPr>
          <p:spPr>
            <a:xfrm>
              <a:off x="5294862" y="4469453"/>
              <a:ext cx="1024426"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Test</a:t>
              </a:r>
            </a:p>
          </p:txBody>
        </p:sp>
        <p:sp>
          <p:nvSpPr>
            <p:cNvPr id="127" name="Rectangle 126"/>
            <p:cNvSpPr/>
            <p:nvPr/>
          </p:nvSpPr>
          <p:spPr>
            <a:xfrm>
              <a:off x="926893" y="4129761"/>
              <a:ext cx="784379" cy="28346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Design</a:t>
              </a:r>
            </a:p>
          </p:txBody>
        </p:sp>
        <p:sp>
          <p:nvSpPr>
            <p:cNvPr id="128" name="Rectangle 127"/>
            <p:cNvSpPr/>
            <p:nvPr/>
          </p:nvSpPr>
          <p:spPr>
            <a:xfrm>
              <a:off x="2159019" y="4129761"/>
              <a:ext cx="2045821" cy="283464"/>
            </a:xfrm>
            <a:prstGeom prst="rect">
              <a:avLst/>
            </a:prstGeom>
            <a:solidFill>
              <a:schemeClr val="accent6">
                <a:lumMod val="20000"/>
                <a:lumOff val="80000"/>
              </a:schemeClr>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Fabricate</a:t>
              </a:r>
            </a:p>
          </p:txBody>
        </p:sp>
        <p:sp>
          <p:nvSpPr>
            <p:cNvPr id="129" name="Rectangle 128"/>
            <p:cNvSpPr/>
            <p:nvPr/>
          </p:nvSpPr>
          <p:spPr>
            <a:xfrm>
              <a:off x="5078872" y="4129761"/>
              <a:ext cx="729679" cy="283464"/>
            </a:xfrm>
            <a:prstGeom prst="rect">
              <a:avLst/>
            </a:prstGeom>
            <a:gradFill>
              <a:gsLst>
                <a:gs pos="0">
                  <a:schemeClr val="accent4">
                    <a:tint val="50000"/>
                    <a:satMod val="300000"/>
                    <a:alpha val="22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en-US" sz="1200" dirty="0"/>
                <a:t>Install</a:t>
              </a:r>
            </a:p>
          </p:txBody>
        </p:sp>
        <p:sp>
          <p:nvSpPr>
            <p:cNvPr id="130" name="Rectangle 129"/>
            <p:cNvSpPr/>
            <p:nvPr/>
          </p:nvSpPr>
          <p:spPr>
            <a:xfrm>
              <a:off x="5826863" y="4129761"/>
              <a:ext cx="714858"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Test</a:t>
              </a:r>
            </a:p>
          </p:txBody>
        </p:sp>
        <p:sp>
          <p:nvSpPr>
            <p:cNvPr id="131" name="Rectangle 130"/>
            <p:cNvSpPr/>
            <p:nvPr/>
          </p:nvSpPr>
          <p:spPr>
            <a:xfrm>
              <a:off x="4230564" y="4129761"/>
              <a:ext cx="829759"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PAB Test</a:t>
              </a:r>
            </a:p>
          </p:txBody>
        </p:sp>
        <p:sp>
          <p:nvSpPr>
            <p:cNvPr id="125" name="Rectangle 124"/>
            <p:cNvSpPr/>
            <p:nvPr/>
          </p:nvSpPr>
          <p:spPr>
            <a:xfrm>
              <a:off x="7021952" y="3777306"/>
              <a:ext cx="1935591" cy="283464"/>
            </a:xfrm>
            <a:prstGeom prst="rect">
              <a:avLst/>
            </a:prstGeom>
            <a:gradFill>
              <a:gsLst>
                <a:gs pos="0">
                  <a:schemeClr val="accent3">
                    <a:tint val="50000"/>
                    <a:satMod val="300000"/>
                    <a:alpha val="29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Experiment</a:t>
              </a:r>
            </a:p>
          </p:txBody>
        </p:sp>
        <p:sp>
          <p:nvSpPr>
            <p:cNvPr id="138" name="Rectangle 137"/>
            <p:cNvSpPr/>
            <p:nvPr/>
          </p:nvSpPr>
          <p:spPr>
            <a:xfrm>
              <a:off x="6166257" y="3777306"/>
              <a:ext cx="839838" cy="283464"/>
            </a:xfrm>
            <a:prstGeom prst="rect">
              <a:avLst/>
            </a:prstGeom>
            <a:solidFill>
              <a:srgbClr val="EAE22F"/>
            </a:solidFill>
            <a:ln>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US" sz="1200" dirty="0"/>
                <a:t>Integrate</a:t>
              </a:r>
            </a:p>
          </p:txBody>
        </p:sp>
      </p:grpSp>
      <p:cxnSp>
        <p:nvCxnSpPr>
          <p:cNvPr id="139" name="Straight Connector 138"/>
          <p:cNvCxnSpPr/>
          <p:nvPr/>
        </p:nvCxnSpPr>
        <p:spPr>
          <a:xfrm flipV="1">
            <a:off x="128600" y="2203329"/>
            <a:ext cx="8790545" cy="47508"/>
          </a:xfrm>
          <a:prstGeom prst="line">
            <a:avLst/>
          </a:prstGeom>
          <a:ln>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22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35986"/>
            <a:ext cx="8686800" cy="427877"/>
          </a:xfrm>
        </p:spPr>
        <p:txBody>
          <a:bodyPr/>
          <a:lstStyle/>
          <a:p>
            <a:r>
              <a:rPr lang="en-US" sz="2400" dirty="0">
                <a:latin typeface="Helvetica" panose="020B0604020202020204" pitchFamily="34" charset="0"/>
                <a:ea typeface="Geneva" pitchFamily="121" charset="-128"/>
              </a:rPr>
              <a:t>Other challenges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1149" y="2222932"/>
            <a:ext cx="5294613" cy="3795982"/>
          </a:xfrm>
          <a:prstGeom prst="rect">
            <a:avLst/>
          </a:prstGeom>
        </p:spPr>
      </p:pic>
      <p:sp>
        <p:nvSpPr>
          <p:cNvPr id="24" name="Content Placeholder 29"/>
          <p:cNvSpPr txBox="1">
            <a:spLocks/>
          </p:cNvSpPr>
          <p:nvPr/>
        </p:nvSpPr>
        <p:spPr bwMode="auto">
          <a:xfrm>
            <a:off x="269174" y="836781"/>
            <a:ext cx="8275736" cy="49176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Data processing struggled in FY18, eventually got to point of just keeping up</a:t>
            </a:r>
          </a:p>
          <a:p>
            <a:pPr lvl="1">
              <a:lnSpc>
                <a:spcPct val="120000"/>
              </a:lnSpc>
            </a:pPr>
            <a:r>
              <a:rPr lang="en-US" dirty="0"/>
              <a:t>Will be challenging to keep up with rates doubled in FY19 and parallel re-processing of FY18 2x BNL likely</a:t>
            </a:r>
          </a:p>
          <a:p>
            <a:pPr>
              <a:lnSpc>
                <a:spcPct val="120000"/>
              </a:lnSpc>
            </a:pPr>
            <a:r>
              <a:rPr lang="en-US" dirty="0"/>
              <a:t>Temperature</a:t>
            </a:r>
          </a:p>
          <a:p>
            <a:pPr lvl="1">
              <a:lnSpc>
                <a:spcPct val="120000"/>
              </a:lnSpc>
            </a:pPr>
            <a:r>
              <a:rPr lang="en-US" dirty="0"/>
              <a:t>Lost control of hall temp</a:t>
            </a:r>
            <a:br>
              <a:rPr lang="en-US" dirty="0"/>
            </a:br>
            <a:r>
              <a:rPr lang="en-US" dirty="0"/>
              <a:t>in April/May</a:t>
            </a:r>
          </a:p>
          <a:p>
            <a:pPr lvl="1">
              <a:lnSpc>
                <a:spcPct val="120000"/>
              </a:lnSpc>
            </a:pPr>
            <a:r>
              <a:rPr lang="en-US" dirty="0"/>
              <a:t>40 kW experimental load</a:t>
            </a:r>
            <a:br>
              <a:rPr lang="en-US" dirty="0"/>
            </a:br>
            <a:r>
              <a:rPr lang="en-US" dirty="0"/>
              <a:t>much higher than design</a:t>
            </a:r>
          </a:p>
          <a:p>
            <a:pPr lvl="1">
              <a:lnSpc>
                <a:spcPct val="120000"/>
              </a:lnSpc>
            </a:pPr>
            <a:r>
              <a:rPr lang="en-US" dirty="0"/>
              <a:t>Very bad for field stability</a:t>
            </a:r>
          </a:p>
          <a:p>
            <a:pPr lvl="1">
              <a:lnSpc>
                <a:spcPct val="120000"/>
              </a:lnSpc>
            </a:pPr>
            <a:r>
              <a:rPr lang="en-US" dirty="0"/>
              <a:t>Looking at installing 28 kW </a:t>
            </a:r>
            <a:br>
              <a:rPr lang="en-US" dirty="0"/>
            </a:br>
            <a:r>
              <a:rPr lang="en-US" dirty="0"/>
              <a:t>chiller prior to next March</a:t>
            </a:r>
          </a:p>
          <a:p>
            <a:pPr lvl="1">
              <a:lnSpc>
                <a:spcPct val="120000"/>
              </a:lnSpc>
            </a:pPr>
            <a:endParaRPr lang="en-US" dirty="0"/>
          </a:p>
          <a:p>
            <a:pPr lvl="1">
              <a:lnSpc>
                <a:spcPct val="120000"/>
              </a:lnSpc>
            </a:pPr>
            <a:endParaRPr lang="en-US" dirty="0"/>
          </a:p>
        </p:txBody>
      </p:sp>
      <p:sp>
        <p:nvSpPr>
          <p:cNvPr id="7" name="Rectangle 6"/>
          <p:cNvSpPr/>
          <p:nvPr/>
        </p:nvSpPr>
        <p:spPr>
          <a:xfrm>
            <a:off x="4414346" y="4713884"/>
            <a:ext cx="4477407" cy="740979"/>
          </a:xfrm>
          <a:prstGeom prst="rect">
            <a:avLst/>
          </a:prstGeom>
          <a:solidFill>
            <a:schemeClr val="accent5">
              <a:lumMod val="40000"/>
              <a:lumOff val="6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414346" y="4696717"/>
            <a:ext cx="3229271" cy="400110"/>
          </a:xfrm>
          <a:prstGeom prst="rect">
            <a:avLst/>
          </a:prstGeom>
          <a:noFill/>
          <a:ln>
            <a:noFill/>
          </a:ln>
        </p:spPr>
        <p:txBody>
          <a:bodyPr wrap="square" rtlCol="0">
            <a:spAutoFit/>
          </a:bodyPr>
          <a:lstStyle/>
          <a:p>
            <a:r>
              <a:rPr lang="en-US" sz="2000" dirty="0" err="1">
                <a:solidFill>
                  <a:schemeClr val="tx2"/>
                </a:solidFill>
              </a:rPr>
              <a:t>Setpoint</a:t>
            </a:r>
            <a:r>
              <a:rPr lang="en-US" sz="2000" dirty="0">
                <a:solidFill>
                  <a:schemeClr val="tx2"/>
                </a:solidFill>
              </a:rPr>
              <a:t> range</a:t>
            </a:r>
          </a:p>
        </p:txBody>
      </p:sp>
      <p:sp>
        <p:nvSpPr>
          <p:cNvPr id="13" name="TextBox 12"/>
          <p:cNvSpPr txBox="1"/>
          <p:nvPr/>
        </p:nvSpPr>
        <p:spPr>
          <a:xfrm>
            <a:off x="7729658" y="2610526"/>
            <a:ext cx="1099032" cy="707886"/>
          </a:xfrm>
          <a:prstGeom prst="rect">
            <a:avLst/>
          </a:prstGeom>
          <a:noFill/>
          <a:ln>
            <a:noFill/>
          </a:ln>
        </p:spPr>
        <p:txBody>
          <a:bodyPr wrap="square" rtlCol="0">
            <a:spAutoFit/>
          </a:bodyPr>
          <a:lstStyle/>
          <a:p>
            <a:r>
              <a:rPr lang="en-US" sz="2000" dirty="0">
                <a:solidFill>
                  <a:schemeClr val="tx2"/>
                </a:solidFill>
              </a:rPr>
              <a:t>Turned</a:t>
            </a:r>
            <a:br>
              <a:rPr lang="en-US" sz="2000" dirty="0">
                <a:solidFill>
                  <a:schemeClr val="tx2"/>
                </a:solidFill>
              </a:rPr>
            </a:br>
            <a:r>
              <a:rPr lang="en-US" sz="2000">
                <a:solidFill>
                  <a:schemeClr val="tx2"/>
                </a:solidFill>
              </a:rPr>
              <a:t>off expt.</a:t>
            </a:r>
            <a:endParaRPr lang="en-US" sz="2000" dirty="0">
              <a:solidFill>
                <a:schemeClr val="tx2"/>
              </a:solidFill>
            </a:endParaRPr>
          </a:p>
        </p:txBody>
      </p:sp>
      <p:cxnSp>
        <p:nvCxnSpPr>
          <p:cNvPr id="10" name="Straight Arrow Connector 9"/>
          <p:cNvCxnSpPr/>
          <p:nvPr/>
        </p:nvCxnSpPr>
        <p:spPr>
          <a:xfrm flipH="1">
            <a:off x="7643618" y="3318412"/>
            <a:ext cx="444092" cy="827913"/>
          </a:xfrm>
          <a:prstGeom prst="straightConnector1">
            <a:avLst/>
          </a:prstGeom>
          <a:ln w="38100">
            <a:solidFill>
              <a:schemeClr val="tx2"/>
            </a:solidFill>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52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Contents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096350" cy="51993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Muon g-2 theory update</a:t>
            </a:r>
          </a:p>
          <a:p>
            <a:pPr>
              <a:lnSpc>
                <a:spcPct val="120000"/>
              </a:lnSpc>
            </a:pPr>
            <a:r>
              <a:rPr lang="en-US" dirty="0"/>
              <a:t>Highlights from the 2018 run</a:t>
            </a:r>
          </a:p>
          <a:p>
            <a:pPr>
              <a:lnSpc>
                <a:spcPct val="120000"/>
              </a:lnSpc>
            </a:pPr>
            <a:r>
              <a:rPr lang="en-US" dirty="0"/>
              <a:t>Remaining challenges &amp; summer shutdown plans</a:t>
            </a:r>
          </a:p>
          <a:p>
            <a:pPr>
              <a:lnSpc>
                <a:spcPct val="120000"/>
              </a:lnSpc>
            </a:pPr>
            <a:r>
              <a:rPr lang="en-US" dirty="0"/>
              <a:t>Outlook for 2019 and beyond</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10291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4">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2018 (Run I) Analysis Structure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11" name="Footer Placeholder 10"/>
          <p:cNvSpPr>
            <a:spLocks noGrp="1"/>
          </p:cNvSpPr>
          <p:nvPr>
            <p:ph type="ftr" sz="quarter" idx="3"/>
          </p:nvPr>
        </p:nvSpPr>
        <p:spPr/>
        <p:txBody>
          <a:bodyPr/>
          <a:lstStyle/>
          <a:p>
            <a:pPr>
              <a:defRPr/>
            </a:pPr>
            <a:r>
              <a:rPr lang="en-US" dirty="0"/>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9" name="Content Placeholder 6"/>
          <p:cNvSpPr>
            <a:spLocks noGrp="1"/>
          </p:cNvSpPr>
          <p:nvPr>
            <p:ph idx="1"/>
          </p:nvPr>
        </p:nvSpPr>
        <p:spPr>
          <a:xfrm>
            <a:off x="2043689" y="3814896"/>
            <a:ext cx="389798" cy="614539"/>
          </a:xfrm>
        </p:spPr>
        <p:txBody>
          <a:bodyPr/>
          <a:lstStyle/>
          <a:p>
            <a:pPr marL="0" indent="0">
              <a:buNone/>
            </a:pPr>
            <a:r>
              <a:rPr lang="en-US" sz="4400" b="1" dirty="0"/>
              <a:t>⊗</a:t>
            </a:r>
          </a:p>
        </p:txBody>
      </p:sp>
      <p:sp>
        <p:nvSpPr>
          <p:cNvPr id="10" name="Rectangle 9"/>
          <p:cNvSpPr/>
          <p:nvPr/>
        </p:nvSpPr>
        <p:spPr>
          <a:xfrm>
            <a:off x="125364" y="1048253"/>
            <a:ext cx="1380506" cy="461665"/>
          </a:xfrm>
          <a:prstGeom prst="rect">
            <a:avLst/>
          </a:prstGeom>
        </p:spPr>
        <p:txBody>
          <a:bodyPr wrap="non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chemeClr val="accent6">
                    <a:lumMod val="75000"/>
                  </a:schemeClr>
                </a:solidFill>
                <a:effectLst/>
                <a:uLnTx/>
                <a:uFillTx/>
                <a:latin typeface="Arial"/>
                <a:ea typeface="ＭＳ Ｐゴシック" pitchFamily="34" charset="-128"/>
                <a:cs typeface="+mn-cs"/>
              </a:rPr>
              <a:t>a</a:t>
            </a:r>
            <a:r>
              <a:rPr kumimoji="0" lang="en-US" sz="2400" b="0" i="0" u="none" strike="noStrike" kern="1200" cap="none" spc="0" normalizeH="0" baseline="-25000" noProof="0" dirty="0">
                <a:ln>
                  <a:noFill/>
                </a:ln>
                <a:solidFill>
                  <a:schemeClr val="accent6">
                    <a:lumMod val="75000"/>
                  </a:schemeClr>
                </a:solidFill>
                <a:effectLst/>
                <a:uLnTx/>
                <a:uFillTx/>
                <a:latin typeface="Symbol" panose="05050102010706020507" pitchFamily="18" charset="2"/>
                <a:ea typeface="ＭＳ Ｐゴシック" pitchFamily="34" charset="-128"/>
                <a:cs typeface="+mn-cs"/>
              </a:rPr>
              <a:t>m</a:t>
            </a:r>
            <a:r>
              <a:rPr kumimoji="0" lang="en-US" sz="2400" b="0" i="0" u="none" strike="noStrike" kern="1200" cap="none" spc="0" normalizeH="0" baseline="0" noProof="0" dirty="0">
                <a:ln>
                  <a:noFill/>
                </a:ln>
                <a:solidFill>
                  <a:schemeClr val="accent6">
                    <a:lumMod val="75000"/>
                  </a:schemeClr>
                </a:solidFill>
                <a:effectLst/>
                <a:uLnTx/>
                <a:uFillTx/>
                <a:latin typeface="Arial"/>
                <a:ea typeface="ＭＳ Ｐゴシック" pitchFamily="34" charset="-128"/>
                <a:cs typeface="+mn-cs"/>
              </a:rPr>
              <a:t>(</a:t>
            </a:r>
            <a:r>
              <a:rPr kumimoji="0" lang="en-US" sz="2400" b="0" i="0" u="none" strike="noStrike" kern="1200" cap="none" spc="0" normalizeH="0" baseline="0" noProof="0" dirty="0" err="1">
                <a:ln>
                  <a:noFill/>
                </a:ln>
                <a:solidFill>
                  <a:schemeClr val="accent6">
                    <a:lumMod val="75000"/>
                  </a:schemeClr>
                </a:solidFill>
                <a:effectLst/>
                <a:uLnTx/>
                <a:uFillTx/>
                <a:latin typeface="Arial"/>
                <a:ea typeface="ＭＳ Ｐゴシック" pitchFamily="34" charset="-128"/>
                <a:cs typeface="+mn-cs"/>
              </a:rPr>
              <a:t>Expt</a:t>
            </a:r>
            <a:r>
              <a:rPr kumimoji="0" lang="en-US" sz="2400" b="0" i="0" u="none" strike="noStrike" kern="1200" cap="none" spc="0" normalizeH="0" baseline="0" noProof="0" dirty="0">
                <a:ln>
                  <a:noFill/>
                </a:ln>
                <a:solidFill>
                  <a:schemeClr val="accent6">
                    <a:lumMod val="75000"/>
                  </a:schemeClr>
                </a:solidFill>
                <a:effectLst/>
                <a:uLnTx/>
                <a:uFillTx/>
                <a:latin typeface="Arial"/>
                <a:ea typeface="ＭＳ Ｐゴシック" pitchFamily="34" charset="-128"/>
                <a:cs typeface="+mn-cs"/>
              </a:rPr>
              <a:t>) </a:t>
            </a:r>
          </a:p>
        </p:txBody>
      </p:sp>
      <p:grpSp>
        <p:nvGrpSpPr>
          <p:cNvPr id="12" name="Group 11"/>
          <p:cNvGrpSpPr/>
          <p:nvPr/>
        </p:nvGrpSpPr>
        <p:grpSpPr>
          <a:xfrm>
            <a:off x="1364563" y="749458"/>
            <a:ext cx="2674168" cy="1116555"/>
            <a:chOff x="5101126" y="545219"/>
            <a:chExt cx="3043508" cy="1270767"/>
          </a:xfrm>
        </p:grpSpPr>
        <p:pic>
          <p:nvPicPr>
            <p:cNvPr id="1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811"/>
            <a:stretch/>
          </p:blipFill>
          <p:spPr bwMode="auto">
            <a:xfrm>
              <a:off x="5101126" y="545219"/>
              <a:ext cx="3043508" cy="127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251280" y="985921"/>
              <a:ext cx="740224" cy="584776"/>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accent6">
                      <a:lumMod val="60000"/>
                      <a:lumOff val="40000"/>
                    </a:schemeClr>
                  </a:solidFill>
                  <a:effectLst/>
                  <a:uLnTx/>
                  <a:uFillTx/>
                  <a:latin typeface="Arial"/>
                  <a:ea typeface="ＭＳ Ｐゴシック" pitchFamily="34" charset="-128"/>
                  <a:cs typeface="+mn-cs"/>
                </a:rPr>
                <a:t>~</a:t>
              </a:r>
            </a:p>
          </p:txBody>
        </p:sp>
      </p:grpSp>
      <p:sp>
        <p:nvSpPr>
          <p:cNvPr id="15" name="Rounded Rectangle 14"/>
          <p:cNvSpPr/>
          <p:nvPr/>
        </p:nvSpPr>
        <p:spPr>
          <a:xfrm>
            <a:off x="1375753" y="2309039"/>
            <a:ext cx="1521233" cy="89311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err="1">
                <a:latin typeface="Symbol" charset="2"/>
                <a:ea typeface="Symbol" charset="2"/>
                <a:cs typeface="Symbol" charset="2"/>
              </a:rPr>
              <a:t>w</a:t>
            </a:r>
            <a:r>
              <a:rPr lang="en-US" baseline="-25000" dirty="0" err="1"/>
              <a:t>a</a:t>
            </a:r>
            <a:endParaRPr lang="en-US" baseline="-25000" dirty="0"/>
          </a:p>
        </p:txBody>
      </p:sp>
      <p:sp>
        <p:nvSpPr>
          <p:cNvPr id="16" name="Rounded Rectangle 15"/>
          <p:cNvSpPr/>
          <p:nvPr/>
        </p:nvSpPr>
        <p:spPr>
          <a:xfrm>
            <a:off x="366566" y="3675610"/>
            <a:ext cx="1521233" cy="89311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err="1">
                <a:latin typeface="Symbol" charset="2"/>
                <a:ea typeface="Symbol" charset="2"/>
                <a:cs typeface="Symbol" charset="2"/>
              </a:rPr>
              <a:t>w</a:t>
            </a:r>
            <a:r>
              <a:rPr lang="en-US" baseline="-25000" dirty="0" err="1"/>
              <a:t>p</a:t>
            </a:r>
            <a:endParaRPr lang="en-US" baseline="-25000" dirty="0"/>
          </a:p>
        </p:txBody>
      </p:sp>
      <p:sp>
        <p:nvSpPr>
          <p:cNvPr id="17" name="Rounded Rectangle 16"/>
          <p:cNvSpPr/>
          <p:nvPr/>
        </p:nvSpPr>
        <p:spPr>
          <a:xfrm>
            <a:off x="2473435" y="3688199"/>
            <a:ext cx="1521233" cy="8931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Muon</a:t>
            </a:r>
          </a:p>
          <a:p>
            <a:pPr algn="ctr"/>
            <a:r>
              <a:rPr lang="en-US" dirty="0" err="1"/>
              <a:t>Dist</a:t>
            </a:r>
            <a:endParaRPr lang="en-US" dirty="0"/>
          </a:p>
        </p:txBody>
      </p:sp>
      <p:cxnSp>
        <p:nvCxnSpPr>
          <p:cNvPr id="18" name="Straight Connector 17"/>
          <p:cNvCxnSpPr/>
          <p:nvPr/>
        </p:nvCxnSpPr>
        <p:spPr>
          <a:xfrm>
            <a:off x="543543" y="3421625"/>
            <a:ext cx="3185652" cy="0"/>
          </a:xfrm>
          <a:prstGeom prst="line">
            <a:avLst/>
          </a:prstGeom>
          <a:ln w="60325">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708665" y="4872461"/>
            <a:ext cx="1188322" cy="5304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Team A</a:t>
            </a:r>
          </a:p>
        </p:txBody>
      </p:sp>
      <p:sp>
        <p:nvSpPr>
          <p:cNvPr id="20" name="Rounded Rectangle 19"/>
          <p:cNvSpPr/>
          <p:nvPr/>
        </p:nvSpPr>
        <p:spPr>
          <a:xfrm>
            <a:off x="1708663" y="5567361"/>
            <a:ext cx="1188323" cy="5304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Team B</a:t>
            </a:r>
          </a:p>
        </p:txBody>
      </p:sp>
      <p:cxnSp>
        <p:nvCxnSpPr>
          <p:cNvPr id="21" name="Elbow Connector 20"/>
          <p:cNvCxnSpPr>
            <a:stCxn id="30" idx="1"/>
            <a:endCxn id="25" idx="2"/>
          </p:cNvCxnSpPr>
          <p:nvPr/>
        </p:nvCxnSpPr>
        <p:spPr>
          <a:xfrm rot="10800000">
            <a:off x="1127183" y="4568723"/>
            <a:ext cx="581482" cy="568983"/>
          </a:xfrm>
          <a:prstGeom prst="bentConnector2">
            <a:avLst/>
          </a:prstGeom>
          <a:ln w="41275">
            <a:solidFill>
              <a:schemeClr val="tx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31" idx="1"/>
            <a:endCxn id="25" idx="2"/>
          </p:cNvCxnSpPr>
          <p:nvPr/>
        </p:nvCxnSpPr>
        <p:spPr>
          <a:xfrm rot="10800000">
            <a:off x="1127183" y="4568723"/>
            <a:ext cx="581480" cy="1263883"/>
          </a:xfrm>
          <a:prstGeom prst="bentConnector2">
            <a:avLst/>
          </a:prstGeom>
          <a:ln w="41275">
            <a:solidFill>
              <a:schemeClr val="tx2">
                <a:lumMod val="60000"/>
                <a:lumOff val="4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832439" y="4872462"/>
            <a:ext cx="2096416" cy="5304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Tracker</a:t>
            </a:r>
          </a:p>
        </p:txBody>
      </p:sp>
      <p:sp>
        <p:nvSpPr>
          <p:cNvPr id="25" name="Rounded Rectangle 24"/>
          <p:cNvSpPr/>
          <p:nvPr/>
        </p:nvSpPr>
        <p:spPr>
          <a:xfrm>
            <a:off x="3832438" y="5567362"/>
            <a:ext cx="2096417" cy="5304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Fast Rotation</a:t>
            </a:r>
            <a:endParaRPr lang="en-US" dirty="0"/>
          </a:p>
        </p:txBody>
      </p:sp>
      <p:cxnSp>
        <p:nvCxnSpPr>
          <p:cNvPr id="26" name="Elbow Connector 25"/>
          <p:cNvCxnSpPr/>
          <p:nvPr/>
        </p:nvCxnSpPr>
        <p:spPr>
          <a:xfrm rot="10800000">
            <a:off x="3250958" y="4568724"/>
            <a:ext cx="581482" cy="568983"/>
          </a:xfrm>
          <a:prstGeom prst="bentConnector2">
            <a:avLst/>
          </a:prstGeom>
          <a:ln w="41275">
            <a:tailEnd type="triangle" w="lg" len="lg"/>
          </a:ln>
        </p:spPr>
        <p:style>
          <a:lnRef idx="1">
            <a:schemeClr val="accent4"/>
          </a:lnRef>
          <a:fillRef idx="2">
            <a:schemeClr val="accent4"/>
          </a:fillRef>
          <a:effectRef idx="1">
            <a:schemeClr val="accent4"/>
          </a:effectRef>
          <a:fontRef idx="minor">
            <a:schemeClr val="dk1"/>
          </a:fontRef>
        </p:style>
      </p:cxnSp>
      <p:cxnSp>
        <p:nvCxnSpPr>
          <p:cNvPr id="27" name="Elbow Connector 26"/>
          <p:cNvCxnSpPr/>
          <p:nvPr/>
        </p:nvCxnSpPr>
        <p:spPr>
          <a:xfrm rot="10800000">
            <a:off x="3250958" y="4568724"/>
            <a:ext cx="581480" cy="1263883"/>
          </a:xfrm>
          <a:prstGeom prst="bentConnector2">
            <a:avLst/>
          </a:prstGeom>
          <a:ln w="41275">
            <a:tailEnd type="triangle" w="lg" len="lg"/>
          </a:ln>
        </p:spPr>
        <p:style>
          <a:lnRef idx="1">
            <a:schemeClr val="accent4"/>
          </a:lnRef>
          <a:fillRef idx="2">
            <a:schemeClr val="accent4"/>
          </a:fillRef>
          <a:effectRef idx="1">
            <a:schemeClr val="accent4"/>
          </a:effectRef>
          <a:fontRef idx="minor">
            <a:schemeClr val="dk1"/>
          </a:fontRef>
        </p:style>
      </p:cxnSp>
      <p:sp>
        <p:nvSpPr>
          <p:cNvPr id="28" name="Rounded Rectangle 27"/>
          <p:cNvSpPr/>
          <p:nvPr/>
        </p:nvSpPr>
        <p:spPr>
          <a:xfrm>
            <a:off x="4795997" y="738548"/>
            <a:ext cx="1988261" cy="8426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Q Data Conditioning</a:t>
            </a:r>
          </a:p>
        </p:txBody>
      </p:sp>
      <p:sp>
        <p:nvSpPr>
          <p:cNvPr id="29" name="Rounded Rectangle 28"/>
          <p:cNvSpPr/>
          <p:nvPr/>
        </p:nvSpPr>
        <p:spPr>
          <a:xfrm>
            <a:off x="4794613" y="2439513"/>
            <a:ext cx="1988262" cy="530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Recon W</a:t>
            </a:r>
          </a:p>
        </p:txBody>
      </p:sp>
      <p:sp>
        <p:nvSpPr>
          <p:cNvPr id="30" name="Rounded Rectangle 29"/>
          <p:cNvSpPr/>
          <p:nvPr/>
        </p:nvSpPr>
        <p:spPr>
          <a:xfrm>
            <a:off x="4794613" y="3712131"/>
            <a:ext cx="1988262" cy="530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Recon E</a:t>
            </a:r>
          </a:p>
        </p:txBody>
      </p:sp>
      <p:cxnSp>
        <p:nvCxnSpPr>
          <p:cNvPr id="31" name="Straight Arrow Connector 30"/>
          <p:cNvCxnSpPr>
            <a:stCxn id="43" idx="1"/>
            <a:endCxn id="23" idx="3"/>
          </p:cNvCxnSpPr>
          <p:nvPr/>
        </p:nvCxnSpPr>
        <p:spPr>
          <a:xfrm flipH="1">
            <a:off x="2896986" y="1159855"/>
            <a:ext cx="1899011" cy="1595740"/>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44" idx="1"/>
            <a:endCxn id="23" idx="3"/>
          </p:cNvCxnSpPr>
          <p:nvPr/>
        </p:nvCxnSpPr>
        <p:spPr>
          <a:xfrm flipH="1">
            <a:off x="2896986" y="2704757"/>
            <a:ext cx="1897627" cy="50838"/>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5" idx="1"/>
            <a:endCxn id="23" idx="3"/>
          </p:cNvCxnSpPr>
          <p:nvPr/>
        </p:nvCxnSpPr>
        <p:spPr>
          <a:xfrm flipH="1" flipV="1">
            <a:off x="2896986" y="2755595"/>
            <a:ext cx="1897627" cy="1221780"/>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7433451" y="817935"/>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Q Fit (</a:t>
            </a:r>
            <a:r>
              <a:rPr lang="en-US" sz="1600" dirty="0" err="1"/>
              <a:t>Uky</a:t>
            </a:r>
            <a:r>
              <a:rPr lang="en-US" sz="1600" dirty="0"/>
              <a:t>)</a:t>
            </a:r>
          </a:p>
        </p:txBody>
      </p:sp>
      <p:sp>
        <p:nvSpPr>
          <p:cNvPr id="35" name="Rounded Rectangle 34"/>
          <p:cNvSpPr/>
          <p:nvPr/>
        </p:nvSpPr>
        <p:spPr>
          <a:xfrm>
            <a:off x="7433451" y="1648776"/>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T,A,E (UW)</a:t>
            </a:r>
          </a:p>
        </p:txBody>
      </p:sp>
      <p:sp>
        <p:nvSpPr>
          <p:cNvPr id="36" name="Rounded Rectangle 35"/>
          <p:cNvSpPr/>
          <p:nvPr/>
        </p:nvSpPr>
        <p:spPr>
          <a:xfrm>
            <a:off x="7433451" y="2219824"/>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T,E (Cornell)</a:t>
            </a:r>
          </a:p>
        </p:txBody>
      </p:sp>
      <p:sp>
        <p:nvSpPr>
          <p:cNvPr id="37" name="Rounded Rectangle 36"/>
          <p:cNvSpPr/>
          <p:nvPr/>
        </p:nvSpPr>
        <p:spPr>
          <a:xfrm>
            <a:off x="7433451" y="2790872"/>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T,BNL (UIUC)</a:t>
            </a:r>
          </a:p>
        </p:txBody>
      </p:sp>
      <p:cxnSp>
        <p:nvCxnSpPr>
          <p:cNvPr id="38" name="Straight Arrow Connector 37"/>
          <p:cNvCxnSpPr>
            <a:endCxn id="43" idx="3"/>
          </p:cNvCxnSpPr>
          <p:nvPr/>
        </p:nvCxnSpPr>
        <p:spPr>
          <a:xfrm flipH="1">
            <a:off x="6784258" y="1017729"/>
            <a:ext cx="649193" cy="142126"/>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7433451" y="3361920"/>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T,A (U Miss)</a:t>
            </a:r>
          </a:p>
        </p:txBody>
      </p:sp>
      <p:sp>
        <p:nvSpPr>
          <p:cNvPr id="40" name="Rounded Rectangle 39"/>
          <p:cNvSpPr/>
          <p:nvPr/>
        </p:nvSpPr>
        <p:spPr>
          <a:xfrm>
            <a:off x="7433451" y="3932968"/>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 (China)</a:t>
            </a:r>
          </a:p>
        </p:txBody>
      </p:sp>
      <p:sp>
        <p:nvSpPr>
          <p:cNvPr id="41" name="Rounded Rectangle 40"/>
          <p:cNvSpPr/>
          <p:nvPr/>
        </p:nvSpPr>
        <p:spPr>
          <a:xfrm>
            <a:off x="7433451" y="4504016"/>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T (Italy)</a:t>
            </a:r>
          </a:p>
        </p:txBody>
      </p:sp>
      <p:sp>
        <p:nvSpPr>
          <p:cNvPr id="42" name="Rounded Rectangle 41"/>
          <p:cNvSpPr/>
          <p:nvPr/>
        </p:nvSpPr>
        <p:spPr>
          <a:xfrm>
            <a:off x="7433451" y="5075064"/>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R (BU)</a:t>
            </a:r>
          </a:p>
        </p:txBody>
      </p:sp>
      <p:sp>
        <p:nvSpPr>
          <p:cNvPr id="43" name="Rounded Rectangle 42"/>
          <p:cNvSpPr/>
          <p:nvPr/>
        </p:nvSpPr>
        <p:spPr>
          <a:xfrm>
            <a:off x="7433451" y="5646109"/>
            <a:ext cx="1363913" cy="3995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R (UK)</a:t>
            </a:r>
            <a:endParaRPr lang="en-US" sz="1600" dirty="0"/>
          </a:p>
        </p:txBody>
      </p:sp>
      <p:sp>
        <p:nvSpPr>
          <p:cNvPr id="44" name="Rounded Rectangle 43"/>
          <p:cNvSpPr/>
          <p:nvPr/>
        </p:nvSpPr>
        <p:spPr>
          <a:xfrm>
            <a:off x="7300452" y="1491058"/>
            <a:ext cx="1614948" cy="4725664"/>
          </a:xfrm>
          <a:prstGeom prst="roundRect">
            <a:avLst/>
          </a:prstGeom>
          <a:noFill/>
          <a:ln w="222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endCxn id="44" idx="3"/>
          </p:cNvCxnSpPr>
          <p:nvPr/>
        </p:nvCxnSpPr>
        <p:spPr>
          <a:xfrm flipH="1" flipV="1">
            <a:off x="6782875" y="2704757"/>
            <a:ext cx="517577" cy="1149133"/>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endCxn id="45" idx="3"/>
          </p:cNvCxnSpPr>
          <p:nvPr/>
        </p:nvCxnSpPr>
        <p:spPr>
          <a:xfrm flipH="1">
            <a:off x="6782875" y="3853890"/>
            <a:ext cx="517577" cy="123485"/>
          </a:xfrm>
          <a:prstGeom prst="straightConnector1">
            <a:avLst/>
          </a:prstGeom>
          <a:ln w="41275">
            <a:solidFill>
              <a:schemeClr val="accent3">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02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640220394"/>
              </p:ext>
            </p:extLst>
          </p:nvPr>
        </p:nvGraphicFramePr>
        <p:xfrm>
          <a:off x="261624" y="4322616"/>
          <a:ext cx="8436628" cy="256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Publication Plan</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9" name="Content Placeholder 2"/>
          <p:cNvSpPr>
            <a:spLocks noGrp="1"/>
          </p:cNvSpPr>
          <p:nvPr>
            <p:ph idx="1"/>
          </p:nvPr>
        </p:nvSpPr>
        <p:spPr>
          <a:xfrm>
            <a:off x="228600" y="904500"/>
            <a:ext cx="8672513" cy="2614555"/>
          </a:xfrm>
        </p:spPr>
        <p:txBody>
          <a:bodyPr>
            <a:normAutofit fontScale="85000" lnSpcReduction="20000"/>
          </a:bodyPr>
          <a:lstStyle/>
          <a:p>
            <a:pPr>
              <a:lnSpc>
                <a:spcPct val="120000"/>
              </a:lnSpc>
            </a:pPr>
            <a:r>
              <a:rPr lang="en-US" dirty="0"/>
              <a:t>Planning on three generations of a</a:t>
            </a:r>
            <a:r>
              <a:rPr lang="en-US" baseline="-25000" dirty="0">
                <a:latin typeface="Symbol" charset="2"/>
                <a:ea typeface="Symbol" charset="2"/>
                <a:cs typeface="Symbol" charset="2"/>
              </a:rPr>
              <a:t>m</a:t>
            </a:r>
            <a:r>
              <a:rPr lang="en-US" dirty="0"/>
              <a:t> publications</a:t>
            </a:r>
          </a:p>
          <a:p>
            <a:pPr lvl="1">
              <a:lnSpc>
                <a:spcPct val="120000"/>
              </a:lnSpc>
            </a:pPr>
            <a:r>
              <a:rPr lang="en-US" dirty="0"/>
              <a:t>1-2 x BNL (~400 ppb) collected in FY18 and aiming for publication by Summer 2019 conferences</a:t>
            </a:r>
          </a:p>
          <a:p>
            <a:pPr lvl="1">
              <a:lnSpc>
                <a:spcPct val="120000"/>
              </a:lnSpc>
            </a:pPr>
            <a:r>
              <a:rPr lang="en-US" dirty="0"/>
              <a:t>5-10 x BNL (~200 ppb) collected over FY18+FY19 with publication by end of 2020</a:t>
            </a:r>
            <a:r>
              <a:rPr lang="mr-IN" dirty="0"/>
              <a:t>…</a:t>
            </a:r>
            <a:r>
              <a:rPr lang="en-US" dirty="0"/>
              <a:t>caveat that we now enter unknown regime </a:t>
            </a:r>
          </a:p>
          <a:p>
            <a:pPr lvl="1">
              <a:lnSpc>
                <a:spcPct val="120000"/>
              </a:lnSpc>
            </a:pPr>
            <a:r>
              <a:rPr lang="en-US" dirty="0"/>
              <a:t>20+ x BNL (~140 ppb) collected by end of FY20 with </a:t>
            </a:r>
            <a:r>
              <a:rPr lang="en-US"/>
              <a:t>final publication at end of 2021 or early 2022</a:t>
            </a:r>
            <a:endParaRPr lang="en-US" dirty="0"/>
          </a:p>
          <a:p>
            <a:pPr>
              <a:lnSpc>
                <a:spcPct val="120000"/>
              </a:lnSpc>
            </a:pPr>
            <a:r>
              <a:rPr lang="en-US" dirty="0"/>
              <a:t>Muon EDM and CPT/LV physics results in at least two generations</a:t>
            </a:r>
          </a:p>
        </p:txBody>
      </p:sp>
      <p:sp>
        <p:nvSpPr>
          <p:cNvPr id="10" name="Bent Arrow 9"/>
          <p:cNvSpPr/>
          <p:nvPr/>
        </p:nvSpPr>
        <p:spPr>
          <a:xfrm rot="16200000" flipH="1" flipV="1">
            <a:off x="2205146" y="4001695"/>
            <a:ext cx="1226123" cy="1867969"/>
          </a:xfrm>
          <a:prstGeom prst="bentArrow">
            <a:avLst>
              <a:gd name="adj1" fmla="val 21651"/>
              <a:gd name="adj2" fmla="val 25812"/>
              <a:gd name="adj3" fmla="val 25000"/>
              <a:gd name="adj4" fmla="val 437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6200000" flipH="1" flipV="1">
            <a:off x="4624858" y="4057635"/>
            <a:ext cx="1533894" cy="1481961"/>
          </a:xfrm>
          <a:prstGeom prst="bentArrow">
            <a:avLst>
              <a:gd name="adj1" fmla="val 21651"/>
              <a:gd name="adj2" fmla="val 25812"/>
              <a:gd name="adj3" fmla="val 25000"/>
              <a:gd name="adj4" fmla="val 437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6200000" flipH="1" flipV="1">
            <a:off x="6951703" y="3805162"/>
            <a:ext cx="1824840" cy="1668258"/>
          </a:xfrm>
          <a:prstGeom prst="bentArrow">
            <a:avLst>
              <a:gd name="adj1" fmla="val 21651"/>
              <a:gd name="adj2" fmla="val 25812"/>
              <a:gd name="adj3" fmla="val 25000"/>
              <a:gd name="adj4" fmla="val 437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Content Placeholder 2"/>
          <p:cNvSpPr txBox="1">
            <a:spLocks/>
          </p:cNvSpPr>
          <p:nvPr/>
        </p:nvSpPr>
        <p:spPr>
          <a:xfrm>
            <a:off x="443343" y="4192933"/>
            <a:ext cx="1678709" cy="377082"/>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6">
                    <a:lumMod val="75000"/>
                  </a:schemeClr>
                </a:solidFill>
              </a:rPr>
              <a:t>1</a:t>
            </a:r>
            <a:r>
              <a:rPr lang="en-US" baseline="30000" dirty="0">
                <a:solidFill>
                  <a:schemeClr val="accent6">
                    <a:lumMod val="75000"/>
                  </a:schemeClr>
                </a:solidFill>
              </a:rPr>
              <a:t>st</a:t>
            </a:r>
            <a:r>
              <a:rPr lang="en-US" dirty="0">
                <a:solidFill>
                  <a:schemeClr val="accent6">
                    <a:lumMod val="75000"/>
                  </a:schemeClr>
                </a:solidFill>
              </a:rPr>
              <a:t> a</a:t>
            </a:r>
            <a:r>
              <a:rPr lang="en-US" baseline="-25000" dirty="0">
                <a:solidFill>
                  <a:schemeClr val="accent6">
                    <a:lumMod val="75000"/>
                  </a:schemeClr>
                </a:solidFill>
                <a:latin typeface="Symbol" charset="2"/>
                <a:ea typeface="Symbol" charset="2"/>
                <a:cs typeface="Symbol" charset="2"/>
              </a:rPr>
              <a:t>m</a:t>
            </a:r>
            <a:r>
              <a:rPr lang="en-US" dirty="0">
                <a:solidFill>
                  <a:schemeClr val="accent6">
                    <a:lumMod val="75000"/>
                  </a:schemeClr>
                </a:solidFill>
              </a:rPr>
              <a:t> pub</a:t>
            </a:r>
          </a:p>
        </p:txBody>
      </p:sp>
      <p:sp>
        <p:nvSpPr>
          <p:cNvPr id="15" name="Content Placeholder 2"/>
          <p:cNvSpPr txBox="1">
            <a:spLocks/>
          </p:cNvSpPr>
          <p:nvPr/>
        </p:nvSpPr>
        <p:spPr>
          <a:xfrm>
            <a:off x="3139646" y="3959387"/>
            <a:ext cx="1678709" cy="377082"/>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6">
                    <a:lumMod val="75000"/>
                  </a:schemeClr>
                </a:solidFill>
              </a:rPr>
              <a:t>2</a:t>
            </a:r>
            <a:r>
              <a:rPr lang="en-US" baseline="30000" dirty="0">
                <a:solidFill>
                  <a:schemeClr val="accent6">
                    <a:lumMod val="75000"/>
                  </a:schemeClr>
                </a:solidFill>
              </a:rPr>
              <a:t>nd</a:t>
            </a:r>
            <a:r>
              <a:rPr lang="en-US" dirty="0">
                <a:solidFill>
                  <a:schemeClr val="accent6">
                    <a:lumMod val="75000"/>
                  </a:schemeClr>
                </a:solidFill>
              </a:rPr>
              <a:t> a</a:t>
            </a:r>
            <a:r>
              <a:rPr lang="en-US" baseline="-25000" dirty="0">
                <a:solidFill>
                  <a:schemeClr val="accent6">
                    <a:lumMod val="75000"/>
                  </a:schemeClr>
                </a:solidFill>
                <a:latin typeface="Symbol" charset="2"/>
                <a:ea typeface="Symbol" charset="2"/>
                <a:cs typeface="Symbol" charset="2"/>
              </a:rPr>
              <a:t>m</a:t>
            </a:r>
            <a:r>
              <a:rPr lang="en-US" dirty="0">
                <a:solidFill>
                  <a:schemeClr val="accent6">
                    <a:lumMod val="75000"/>
                  </a:schemeClr>
                </a:solidFill>
              </a:rPr>
              <a:t> pub</a:t>
            </a:r>
          </a:p>
        </p:txBody>
      </p:sp>
      <p:sp>
        <p:nvSpPr>
          <p:cNvPr id="16" name="Content Placeholder 2"/>
          <p:cNvSpPr txBox="1">
            <a:spLocks/>
          </p:cNvSpPr>
          <p:nvPr/>
        </p:nvSpPr>
        <p:spPr>
          <a:xfrm>
            <a:off x="5606708" y="3654586"/>
            <a:ext cx="1678709" cy="377082"/>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6">
                    <a:lumMod val="75000"/>
                  </a:schemeClr>
                </a:solidFill>
              </a:rPr>
              <a:t>3</a:t>
            </a:r>
            <a:r>
              <a:rPr lang="en-US" baseline="30000" dirty="0">
                <a:solidFill>
                  <a:schemeClr val="accent6">
                    <a:lumMod val="75000"/>
                  </a:schemeClr>
                </a:solidFill>
              </a:rPr>
              <a:t>rd</a:t>
            </a:r>
            <a:r>
              <a:rPr lang="en-US" dirty="0">
                <a:solidFill>
                  <a:schemeClr val="accent6">
                    <a:lumMod val="75000"/>
                  </a:schemeClr>
                </a:solidFill>
              </a:rPr>
              <a:t> a</a:t>
            </a:r>
            <a:r>
              <a:rPr lang="en-US" baseline="-25000" dirty="0">
                <a:solidFill>
                  <a:schemeClr val="accent6">
                    <a:lumMod val="75000"/>
                  </a:schemeClr>
                </a:solidFill>
                <a:latin typeface="Symbol" charset="2"/>
                <a:ea typeface="Symbol" charset="2"/>
                <a:cs typeface="Symbol" charset="2"/>
              </a:rPr>
              <a:t>m</a:t>
            </a:r>
            <a:r>
              <a:rPr lang="en-US" dirty="0">
                <a:solidFill>
                  <a:schemeClr val="accent6">
                    <a:lumMod val="75000"/>
                  </a:schemeClr>
                </a:solidFill>
              </a:rPr>
              <a:t> pub</a:t>
            </a:r>
          </a:p>
        </p:txBody>
      </p:sp>
    </p:spTree>
    <p:extLst>
      <p:ext uri="{BB962C8B-B14F-4D97-AF65-F5344CB8AC3E}">
        <p14:creationId xmlns:p14="http://schemas.microsoft.com/office/powerpoint/2010/main" val="173455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Ideas for the future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9" name="Content Placeholder 2"/>
          <p:cNvSpPr>
            <a:spLocks noGrp="1"/>
          </p:cNvSpPr>
          <p:nvPr>
            <p:ph idx="1"/>
          </p:nvPr>
        </p:nvSpPr>
        <p:spPr>
          <a:xfrm>
            <a:off x="321717" y="2234404"/>
            <a:ext cx="8672513" cy="4075686"/>
          </a:xfrm>
        </p:spPr>
        <p:txBody>
          <a:bodyPr>
            <a:normAutofit fontScale="85000" lnSpcReduction="10000"/>
          </a:bodyPr>
          <a:lstStyle/>
          <a:p>
            <a:pPr>
              <a:lnSpc>
                <a:spcPct val="120000"/>
              </a:lnSpc>
            </a:pPr>
            <a:r>
              <a:rPr lang="en-US" dirty="0"/>
              <a:t>Muon g-2 and Mu2e cannot run simultaneously</a:t>
            </a:r>
            <a:r>
              <a:rPr lang="mr-IN" dirty="0"/>
              <a:t>…</a:t>
            </a:r>
            <a:r>
              <a:rPr lang="en-US" dirty="0"/>
              <a:t>can swap in ~1 week if a few steps are taken now to accommodate that scheme</a:t>
            </a:r>
          </a:p>
          <a:p>
            <a:pPr>
              <a:lnSpc>
                <a:spcPct val="120000"/>
              </a:lnSpc>
            </a:pPr>
            <a:r>
              <a:rPr lang="en-US" dirty="0"/>
              <a:t>Physics beyond finishing the 20 x BNL </a:t>
            </a:r>
            <a:r>
              <a:rPr lang="en-US" dirty="0">
                <a:latin typeface="Symbol" charset="2"/>
                <a:ea typeface="Symbol" charset="2"/>
                <a:cs typeface="Symbol" charset="2"/>
              </a:rPr>
              <a:t>m</a:t>
            </a:r>
            <a:r>
              <a:rPr lang="en-US" baseline="30000" dirty="0">
                <a:latin typeface="Symbol" charset="2"/>
                <a:ea typeface="Symbol" charset="2"/>
                <a:cs typeface="Symbol" charset="2"/>
              </a:rPr>
              <a:t>+</a:t>
            </a:r>
            <a:r>
              <a:rPr lang="en-US" dirty="0"/>
              <a:t> run intertwined with Mu2e schedule and other program planning, ideas under consideration </a:t>
            </a:r>
          </a:p>
          <a:p>
            <a:pPr lvl="1">
              <a:lnSpc>
                <a:spcPct val="120000"/>
              </a:lnSpc>
            </a:pPr>
            <a:r>
              <a:rPr lang="en-US" dirty="0">
                <a:latin typeface="Symbol" charset="2"/>
                <a:ea typeface="Symbol" charset="2"/>
                <a:cs typeface="Symbol" charset="2"/>
              </a:rPr>
              <a:t>m</a:t>
            </a:r>
            <a:r>
              <a:rPr lang="en-US" baseline="30000" dirty="0"/>
              <a:t>-</a:t>
            </a:r>
            <a:r>
              <a:rPr lang="en-US" dirty="0"/>
              <a:t> running</a:t>
            </a:r>
          </a:p>
          <a:p>
            <a:pPr lvl="2">
              <a:lnSpc>
                <a:spcPct val="120000"/>
              </a:lnSpc>
            </a:pPr>
            <a:r>
              <a:rPr lang="en-US" dirty="0"/>
              <a:t>At full rate, we can complete a BNL-level </a:t>
            </a:r>
            <a:r>
              <a:rPr lang="en-US" dirty="0">
                <a:latin typeface="Symbol" charset="2"/>
                <a:ea typeface="Symbol" charset="2"/>
                <a:cs typeface="Symbol" charset="2"/>
              </a:rPr>
              <a:t>m</a:t>
            </a:r>
            <a:r>
              <a:rPr lang="en-US" baseline="30000" dirty="0"/>
              <a:t>-</a:t>
            </a:r>
            <a:r>
              <a:rPr lang="en-US" dirty="0"/>
              <a:t> result with 5 weeks of running!</a:t>
            </a:r>
          </a:p>
          <a:p>
            <a:pPr lvl="2">
              <a:lnSpc>
                <a:spcPct val="120000"/>
              </a:lnSpc>
            </a:pPr>
            <a:r>
              <a:rPr lang="en-US" dirty="0"/>
              <a:t>Useful as a CPT test (</a:t>
            </a:r>
            <a:r>
              <a:rPr lang="en-US" dirty="0">
                <a:latin typeface="Symbol" charset="2"/>
                <a:ea typeface="Symbol" charset="2"/>
                <a:cs typeface="Symbol" charset="2"/>
              </a:rPr>
              <a:t>m</a:t>
            </a:r>
            <a:r>
              <a:rPr lang="en-US" baseline="30000" dirty="0"/>
              <a:t>+</a:t>
            </a:r>
            <a:r>
              <a:rPr lang="en-US" dirty="0"/>
              <a:t> vs </a:t>
            </a:r>
            <a:r>
              <a:rPr lang="en-US" dirty="0">
                <a:latin typeface="Symbol" charset="2"/>
                <a:ea typeface="Symbol" charset="2"/>
                <a:cs typeface="Symbol" charset="2"/>
              </a:rPr>
              <a:t>m</a:t>
            </a:r>
            <a:r>
              <a:rPr lang="en-US" baseline="30000" dirty="0"/>
              <a:t>-</a:t>
            </a:r>
            <a:r>
              <a:rPr lang="en-US" dirty="0"/>
              <a:t>) and for setting limits on particular Lorentz-violating terms in a sidereal analysis</a:t>
            </a:r>
          </a:p>
          <a:p>
            <a:pPr lvl="1">
              <a:lnSpc>
                <a:spcPct val="120000"/>
              </a:lnSpc>
            </a:pPr>
            <a:r>
              <a:rPr lang="en-US" dirty="0"/>
              <a:t>Dedicated EDM</a:t>
            </a:r>
          </a:p>
          <a:p>
            <a:pPr lvl="2">
              <a:lnSpc>
                <a:spcPct val="120000"/>
              </a:lnSpc>
            </a:pPr>
            <a:r>
              <a:rPr lang="en-US" dirty="0"/>
              <a:t>Looking at options for adding addition Si trackers for x10 acceptance</a:t>
            </a:r>
          </a:p>
          <a:p>
            <a:pPr lvl="2">
              <a:lnSpc>
                <a:spcPct val="120000"/>
              </a:lnSpc>
            </a:pPr>
            <a:r>
              <a:rPr lang="en-US" dirty="0"/>
              <a:t>Still evaluating expected improvement in </a:t>
            </a:r>
            <a:r>
              <a:rPr lang="en-US" dirty="0" err="1"/>
              <a:t>d</a:t>
            </a:r>
            <a:r>
              <a:rPr lang="en-US" baseline="-25000" dirty="0" err="1">
                <a:latin typeface="Symbol" charset="2"/>
                <a:ea typeface="Symbol" charset="2"/>
                <a:cs typeface="Symbol" charset="2"/>
              </a:rPr>
              <a:t>m</a:t>
            </a:r>
            <a:endParaRPr lang="en-US" baseline="-25000" dirty="0">
              <a:latin typeface="Symbol" charset="2"/>
              <a:ea typeface="Symbol" charset="2"/>
              <a:cs typeface="Symbol" charset="2"/>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440" y="152400"/>
            <a:ext cx="4450431" cy="1940110"/>
          </a:xfrm>
          <a:prstGeom prst="rect">
            <a:avLst/>
          </a:prstGeom>
        </p:spPr>
      </p:pic>
    </p:spTree>
    <p:extLst>
      <p:ext uri="{BB962C8B-B14F-4D97-AF65-F5344CB8AC3E}">
        <p14:creationId xmlns:p14="http://schemas.microsoft.com/office/powerpoint/2010/main" val="24718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Conclusions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328726" cy="50437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85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Theory making outstanding progress, looking forward to release of ~300 page report from the Muon g-2 Theory Initiative early next year</a:t>
            </a:r>
          </a:p>
          <a:p>
            <a:pPr lvl="1">
              <a:lnSpc>
                <a:spcPct val="120000"/>
              </a:lnSpc>
            </a:pPr>
            <a:r>
              <a:rPr lang="en-US" dirty="0"/>
              <a:t>Continually incorporating new data-driven inputs </a:t>
            </a:r>
          </a:p>
          <a:p>
            <a:pPr lvl="1">
              <a:lnSpc>
                <a:spcPct val="120000"/>
              </a:lnSpc>
            </a:pPr>
            <a:r>
              <a:rPr lang="en-US" dirty="0"/>
              <a:t>Lattice becoming competitive, path forward is clear</a:t>
            </a:r>
          </a:p>
          <a:p>
            <a:pPr>
              <a:lnSpc>
                <a:spcPct val="120000"/>
              </a:lnSpc>
            </a:pPr>
            <a:r>
              <a:rPr lang="en-US" dirty="0"/>
              <a:t>Achieved ~2x BNL statistics in FY18</a:t>
            </a:r>
            <a:r>
              <a:rPr lang="mr-IN" dirty="0"/>
              <a:t>…</a:t>
            </a:r>
            <a:r>
              <a:rPr lang="en-US" dirty="0"/>
              <a:t>10% of ultimate goal</a:t>
            </a:r>
          </a:p>
          <a:p>
            <a:pPr lvl="1">
              <a:lnSpc>
                <a:spcPct val="120000"/>
              </a:lnSpc>
            </a:pPr>
            <a:r>
              <a:rPr lang="en-US" dirty="0"/>
              <a:t>Overall, experiment ran quite well</a:t>
            </a:r>
          </a:p>
          <a:p>
            <a:pPr>
              <a:lnSpc>
                <a:spcPct val="120000"/>
              </a:lnSpc>
            </a:pPr>
            <a:r>
              <a:rPr lang="en-US" dirty="0"/>
              <a:t>Executing plan to address remaining challenges this summer </a:t>
            </a:r>
          </a:p>
          <a:p>
            <a:pPr>
              <a:lnSpc>
                <a:spcPct val="120000"/>
              </a:lnSpc>
            </a:pPr>
            <a:r>
              <a:rPr lang="en-US" dirty="0"/>
              <a:t>On track for publishing a physics result surpassing the BNL precision in FY19</a:t>
            </a:r>
          </a:p>
          <a:p>
            <a:pPr>
              <a:lnSpc>
                <a:spcPct val="120000"/>
              </a:lnSpc>
            </a:pPr>
            <a:endParaRPr lang="en-US" dirty="0"/>
          </a:p>
          <a:p>
            <a:pPr marL="0" indent="0">
              <a:lnSpc>
                <a:spcPct val="120000"/>
              </a:lnSpc>
              <a:buNone/>
            </a:pPr>
            <a:r>
              <a:rPr lang="en-US" dirty="0"/>
              <a:t>Our ‘ask’ to the committee:  </a:t>
            </a:r>
            <a:r>
              <a:rPr lang="en-US" dirty="0">
                <a:solidFill>
                  <a:srgbClr val="0070C0"/>
                </a:solidFill>
              </a:rPr>
              <a:t>Now that the experiment has entered the production running phase, we ask the PAC endorse the original schedule with Muon g-2 operations prioritized within program planning to achieve the full 4-fold reduction in the error on a</a:t>
            </a:r>
            <a:r>
              <a:rPr lang="en-US" baseline="-25000" dirty="0">
                <a:solidFill>
                  <a:srgbClr val="0070C0"/>
                </a:solidFill>
                <a:latin typeface="Symbol" charset="2"/>
                <a:ea typeface="Symbol" charset="2"/>
                <a:cs typeface="Symbol" charset="2"/>
              </a:rPr>
              <a:t>m</a:t>
            </a:r>
            <a:r>
              <a:rPr lang="en-US" dirty="0">
                <a:solidFill>
                  <a:srgbClr val="0070C0"/>
                </a:solidFill>
              </a:rPr>
              <a:t> by the end of FY20.</a:t>
            </a:r>
          </a:p>
          <a:p>
            <a:pPr marL="0" indent="0">
              <a:lnSpc>
                <a:spcPct val="120000"/>
              </a:lnSpc>
              <a:buNone/>
            </a:pP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150433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Contents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096350" cy="51993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Muon g-2 theory update</a:t>
            </a:r>
          </a:p>
          <a:p>
            <a:pPr>
              <a:lnSpc>
                <a:spcPct val="120000"/>
              </a:lnSpc>
            </a:pPr>
            <a:r>
              <a:rPr lang="en-US" dirty="0"/>
              <a:t>Highlights from the 2018 run</a:t>
            </a:r>
          </a:p>
          <a:p>
            <a:pPr>
              <a:lnSpc>
                <a:spcPct val="120000"/>
              </a:lnSpc>
            </a:pPr>
            <a:r>
              <a:rPr lang="en-US" dirty="0"/>
              <a:t>Remaining challenges and summer shutdown plans</a:t>
            </a:r>
          </a:p>
          <a:p>
            <a:pPr>
              <a:lnSpc>
                <a:spcPct val="120000"/>
              </a:lnSpc>
            </a:pPr>
            <a:r>
              <a:rPr lang="en-US" dirty="0"/>
              <a:t>Outlook for 2019 and beyond</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4741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g-2 in the news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9" name="Picture 8"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5893" y="115124"/>
            <a:ext cx="3144934" cy="1046446"/>
          </a:xfrm>
          <a:prstGeom prst="rect">
            <a:avLst/>
          </a:prstGeom>
          <a:ln w="19050">
            <a:solidFill>
              <a:schemeClr val="tx1"/>
            </a:solidFill>
          </a:ln>
        </p:spPr>
      </p:pic>
      <p:pic>
        <p:nvPicPr>
          <p:cNvPr id="10" name="Picture 9"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6565" y="1074585"/>
            <a:ext cx="1358970" cy="2870348"/>
          </a:xfrm>
          <a:prstGeom prst="rect">
            <a:avLst/>
          </a:prstGeom>
          <a:ln w="19050">
            <a:solidFill>
              <a:schemeClr val="tx1"/>
            </a:solidFill>
          </a:ln>
        </p:spPr>
      </p:pic>
      <p:sp>
        <p:nvSpPr>
          <p:cNvPr id="12" name="TextBox 11"/>
          <p:cNvSpPr txBox="1"/>
          <p:nvPr/>
        </p:nvSpPr>
        <p:spPr>
          <a:xfrm rot="20538931">
            <a:off x="3948910" y="850005"/>
            <a:ext cx="2477192" cy="461665"/>
          </a:xfrm>
          <a:prstGeom prst="rect">
            <a:avLst/>
          </a:prstGeom>
          <a:noFill/>
        </p:spPr>
        <p:txBody>
          <a:bodyPr wrap="square" rtlCol="0">
            <a:spAutoFit/>
          </a:bodyPr>
          <a:lstStyle/>
          <a:p>
            <a:r>
              <a:rPr lang="en-US" dirty="0"/>
              <a:t>Nature 2017</a:t>
            </a:r>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l="9728" t="8007" b="1943"/>
          <a:stretch/>
        </p:blipFill>
        <p:spPr>
          <a:xfrm>
            <a:off x="6122757" y="517456"/>
            <a:ext cx="2910718" cy="3398439"/>
          </a:xfrm>
          <a:prstGeom prst="rect">
            <a:avLst/>
          </a:prstGeom>
          <a:ln>
            <a:solidFill>
              <a:srgbClr val="000000"/>
            </a:solidFill>
          </a:ln>
        </p:spPr>
      </p:pic>
      <p:sp>
        <p:nvSpPr>
          <p:cNvPr id="14" name="TextBox 13"/>
          <p:cNvSpPr txBox="1"/>
          <p:nvPr/>
        </p:nvSpPr>
        <p:spPr>
          <a:xfrm rot="20538931">
            <a:off x="6496988" y="1059308"/>
            <a:ext cx="2477192" cy="461665"/>
          </a:xfrm>
          <a:prstGeom prst="rect">
            <a:avLst/>
          </a:prstGeom>
          <a:noFill/>
        </p:spPr>
        <p:txBody>
          <a:bodyPr wrap="square" rtlCol="0">
            <a:spAutoFit/>
          </a:bodyPr>
          <a:lstStyle/>
          <a:p>
            <a:r>
              <a:rPr lang="en-US" dirty="0"/>
              <a:t>Science 2018</a:t>
            </a:r>
          </a:p>
        </p:txBody>
      </p:sp>
      <p:pic>
        <p:nvPicPr>
          <p:cNvPr id="15" name="Picture 14" descr="Screen Clippi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419" y="871064"/>
            <a:ext cx="1754981" cy="4638164"/>
          </a:xfrm>
          <a:prstGeom prst="rect">
            <a:avLst/>
          </a:prstGeom>
          <a:ln w="19050">
            <a:solidFill>
              <a:srgbClr val="000000"/>
            </a:solidFill>
          </a:ln>
        </p:spPr>
      </p:pic>
      <p:sp>
        <p:nvSpPr>
          <p:cNvPr id="16" name="TextBox 15"/>
          <p:cNvSpPr txBox="1"/>
          <p:nvPr/>
        </p:nvSpPr>
        <p:spPr>
          <a:xfrm rot="20538931">
            <a:off x="69183" y="2460362"/>
            <a:ext cx="2693463" cy="461665"/>
          </a:xfrm>
          <a:prstGeom prst="rect">
            <a:avLst/>
          </a:prstGeom>
          <a:noFill/>
        </p:spPr>
        <p:txBody>
          <a:bodyPr wrap="square" rtlCol="0">
            <a:spAutoFit/>
          </a:bodyPr>
          <a:lstStyle/>
          <a:p>
            <a:r>
              <a:rPr lang="en-US" dirty="0"/>
              <a:t>CERN Courier 2017</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250" y="4285367"/>
            <a:ext cx="3305093" cy="1859115"/>
          </a:xfrm>
          <a:prstGeom prst="rect">
            <a:avLst/>
          </a:prstGeom>
        </p:spPr>
      </p:pic>
      <p:sp>
        <p:nvSpPr>
          <p:cNvPr id="5" name="Rectangle 4"/>
          <p:cNvSpPr/>
          <p:nvPr/>
        </p:nvSpPr>
        <p:spPr>
          <a:xfrm>
            <a:off x="3722434" y="4181600"/>
            <a:ext cx="5271795" cy="2258384"/>
          </a:xfrm>
          <a:prstGeom prst="rect">
            <a:avLst/>
          </a:prstGeom>
        </p:spPr>
        <p:txBody>
          <a:bodyPr>
            <a:normAutofit fontScale="55000" lnSpcReduction="20000"/>
          </a:bodyPr>
          <a:lstStyle/>
          <a:p>
            <a:pPr>
              <a:lnSpc>
                <a:spcPct val="120000"/>
              </a:lnSpc>
            </a:pPr>
            <a:r>
              <a:rPr lang="en-US" b="1" dirty="0">
                <a:solidFill>
                  <a:srgbClr val="222222"/>
                </a:solidFill>
                <a:latin typeface="Helvetica" charset="0"/>
                <a:ea typeface="Helvetica" charset="0"/>
                <a:cs typeface="Helvetica" charset="0"/>
              </a:rPr>
              <a:t>RFM: </a:t>
            </a:r>
            <a:r>
              <a:rPr lang="en-US" dirty="0">
                <a:solidFill>
                  <a:srgbClr val="222222"/>
                </a:solidFill>
                <a:latin typeface="Helvetica" charset="0"/>
                <a:ea typeface="Helvetica" charset="0"/>
                <a:cs typeface="Helvetica" charset="0"/>
              </a:rPr>
              <a:t>And finally, what do you think are the most important outstanding mysteries in physics? (Gizmodo)</a:t>
            </a:r>
          </a:p>
          <a:p>
            <a:pPr>
              <a:lnSpc>
                <a:spcPct val="120000"/>
              </a:lnSpc>
            </a:pPr>
            <a:r>
              <a:rPr lang="en-US" dirty="0">
                <a:latin typeface="Helvetica" charset="0"/>
                <a:ea typeface="Helvetica" charset="0"/>
                <a:cs typeface="Helvetica" charset="0"/>
              </a:rPr>
              <a:t>BC: </a:t>
            </a:r>
            <a:r>
              <a:rPr lang="en-US" b="1" dirty="0">
                <a:latin typeface="Helvetica" charset="0"/>
                <a:ea typeface="Helvetica" charset="0"/>
                <a:cs typeface="Helvetica" charset="0"/>
              </a:rPr>
              <a:t>One of the biggest discrepancies in particle physics at the moment is the g-2 experiment</a:t>
            </a:r>
            <a:r>
              <a:rPr lang="en-US" dirty="0">
                <a:latin typeface="Helvetica" charset="0"/>
                <a:ea typeface="Helvetica" charset="0"/>
                <a:cs typeface="Helvetica" charset="0"/>
              </a:rPr>
              <a:t>. It’s a measurement of the way the muon behaves in a magnetic field. The experiment shows a significant discrepancy with the Standard Model that’s getting more significant with time. It’s a low-profile experiment, but it’s extremely sensitive to new physics. It’s still running, but </a:t>
            </a:r>
            <a:r>
              <a:rPr lang="en-US" b="1" dirty="0">
                <a:latin typeface="Helvetica" charset="0"/>
                <a:ea typeface="Helvetica" charset="0"/>
                <a:cs typeface="Helvetica" charset="0"/>
              </a:rPr>
              <a:t>if I were to put my money on something that would signal new physics, it’s the g-2 experiment at </a:t>
            </a:r>
            <a:r>
              <a:rPr lang="en-US" b="1" dirty="0" err="1">
                <a:latin typeface="Helvetica" charset="0"/>
                <a:ea typeface="Helvetica" charset="0"/>
                <a:cs typeface="Helvetica" charset="0"/>
              </a:rPr>
              <a:t>Fermilab</a:t>
            </a:r>
            <a:r>
              <a:rPr lang="en-US" b="1" dirty="0">
                <a:latin typeface="Helvetica" charset="0"/>
                <a:ea typeface="Helvetica" charset="0"/>
                <a:cs typeface="Helvetica" charset="0"/>
              </a:rPr>
              <a:t>.</a:t>
            </a:r>
            <a:r>
              <a:rPr lang="en-US" dirty="0">
                <a:latin typeface="Helvetica" charset="0"/>
                <a:ea typeface="Helvetica" charset="0"/>
                <a:cs typeface="Helvetica" charset="0"/>
              </a:rPr>
              <a:t> I think it’s really fascinating.</a:t>
            </a:r>
          </a:p>
        </p:txBody>
      </p:sp>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22272" y="885524"/>
            <a:ext cx="6263498" cy="3163224"/>
          </a:xfrm>
          <a:prstGeom prst="rect">
            <a:avLst/>
          </a:prstGeom>
          <a:ln w="19050">
            <a:solidFill>
              <a:srgbClr val="7030A0"/>
            </a:solidFill>
          </a:ln>
        </p:spPr>
      </p:pic>
      <p:sp>
        <p:nvSpPr>
          <p:cNvPr id="7" name="AutoShape 2" descr="itations10July2018.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7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Muon g-2 Theory Initiative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304800" y="5160407"/>
            <a:ext cx="8145462" cy="93559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World-wide effort underway to advance the theoretical prediction prior to the experimental result</a:t>
            </a:r>
          </a:p>
          <a:p>
            <a:pPr>
              <a:lnSpc>
                <a:spcPct val="120000"/>
              </a:lnSpc>
            </a:pPr>
            <a:r>
              <a:rPr lang="en-US" dirty="0"/>
              <a:t>Anticipating final report to appear in early 2019</a:t>
            </a:r>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06765"/>
            <a:ext cx="9144000" cy="4211770"/>
          </a:xfrm>
          <a:prstGeom prst="rect">
            <a:avLst/>
          </a:prstGeom>
        </p:spPr>
      </p:pic>
      <p:sp>
        <p:nvSpPr>
          <p:cNvPr id="5" name="Rectangle 4"/>
          <p:cNvSpPr/>
          <p:nvPr/>
        </p:nvSpPr>
        <p:spPr>
          <a:xfrm>
            <a:off x="4422230" y="3754502"/>
            <a:ext cx="4572000" cy="1200329"/>
          </a:xfrm>
          <a:prstGeom prst="rect">
            <a:avLst/>
          </a:prstGeom>
        </p:spPr>
        <p:txBody>
          <a:bodyPr>
            <a:spAutoFit/>
          </a:bodyPr>
          <a:lstStyle/>
          <a:p>
            <a:r>
              <a:rPr lang="en-US" b="1" dirty="0">
                <a:solidFill>
                  <a:srgbClr val="FFFF00"/>
                </a:solidFill>
                <a:latin typeface="Helvetica" charset="0"/>
                <a:ea typeface="Helvetica" charset="0"/>
                <a:cs typeface="Helvetica" charset="0"/>
              </a:rPr>
              <a:t>Second Plenary Workshop of the Muon g-2 Theory Initiative</a:t>
            </a:r>
          </a:p>
          <a:p>
            <a:r>
              <a:rPr lang="en-US" b="1" dirty="0">
                <a:solidFill>
                  <a:srgbClr val="FFFF00"/>
                </a:solidFill>
                <a:latin typeface="Helvetica" charset="0"/>
                <a:ea typeface="Helvetica" charset="0"/>
                <a:cs typeface="Helvetica" charset="0"/>
              </a:rPr>
              <a:t>18 June 2018 - 22 June 2018</a:t>
            </a:r>
            <a:endParaRPr lang="en-US" b="1" i="0" u="none" strike="noStrike" dirty="0">
              <a:solidFill>
                <a:srgbClr val="FFFF00"/>
              </a:solidFill>
              <a:effectLst/>
              <a:latin typeface="Helvetica" charset="0"/>
              <a:ea typeface="Helvetica" charset="0"/>
              <a:cs typeface="Helvetica" charset="0"/>
            </a:endParaRPr>
          </a:p>
        </p:txBody>
      </p:sp>
    </p:spTree>
    <p:extLst>
      <p:ext uri="{BB962C8B-B14F-4D97-AF65-F5344CB8AC3E}">
        <p14:creationId xmlns:p14="http://schemas.microsoft.com/office/powerpoint/2010/main" val="213746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Data-driven hadronic evaluation continues to improve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sp>
        <p:nvSpPr>
          <p:cNvPr id="9" name="Content Placeholder 5"/>
          <p:cNvSpPr txBox="1">
            <a:spLocks/>
          </p:cNvSpPr>
          <p:nvPr/>
        </p:nvSpPr>
        <p:spPr>
          <a:xfrm>
            <a:off x="222250" y="804381"/>
            <a:ext cx="6496050" cy="2339048"/>
          </a:xfrm>
          <a:prstGeom prst="rect">
            <a:avLst/>
          </a:prstGeom>
        </p:spPr>
        <p:txBody>
          <a:bodyPr lIns="0" tIns="0" rIns="0" bIns="0">
            <a:normAutofit fontScale="700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New </a:t>
            </a:r>
            <a:r>
              <a:rPr lang="en-US" dirty="0" err="1"/>
              <a:t>e</a:t>
            </a:r>
            <a:r>
              <a:rPr lang="en-US" baseline="30000" dirty="0" err="1"/>
              <a:t>+</a:t>
            </a:r>
            <a:r>
              <a:rPr lang="en-US" dirty="0" err="1"/>
              <a:t>e</a:t>
            </a:r>
            <a:r>
              <a:rPr lang="en-US" baseline="30000" dirty="0"/>
              <a:t>-</a:t>
            </a:r>
            <a:r>
              <a:rPr lang="en-US" dirty="0"/>
              <a:t> data for HVP continues to contribute</a:t>
            </a:r>
          </a:p>
          <a:p>
            <a:pPr lvl="1">
              <a:lnSpc>
                <a:spcPct val="120000"/>
              </a:lnSpc>
            </a:pPr>
            <a:r>
              <a:rPr lang="en-US" dirty="0"/>
              <a:t>BESIII latest to map crucial 2</a:t>
            </a:r>
            <a:r>
              <a:rPr lang="en-US" dirty="0">
                <a:latin typeface="Symbol" charset="2"/>
                <a:ea typeface="Symbol" charset="2"/>
                <a:cs typeface="Symbol" charset="2"/>
              </a:rPr>
              <a:t>p</a:t>
            </a:r>
            <a:r>
              <a:rPr lang="en-US" dirty="0"/>
              <a:t> contributions</a:t>
            </a:r>
          </a:p>
          <a:p>
            <a:pPr lvl="1">
              <a:lnSpc>
                <a:spcPct val="120000"/>
              </a:lnSpc>
            </a:pPr>
            <a:r>
              <a:rPr lang="en-US" dirty="0"/>
              <a:t>Multi-hadron final states from b-factories</a:t>
            </a:r>
          </a:p>
          <a:p>
            <a:pPr lvl="1">
              <a:lnSpc>
                <a:spcPct val="120000"/>
              </a:lnSpc>
            </a:pPr>
            <a:r>
              <a:rPr lang="en-US" dirty="0"/>
              <a:t>CMD3 at VEPP2000</a:t>
            </a:r>
          </a:p>
          <a:p>
            <a:pPr>
              <a:lnSpc>
                <a:spcPct val="120000"/>
              </a:lnSpc>
            </a:pPr>
            <a:r>
              <a:rPr lang="en-US" dirty="0"/>
              <a:t>Data driven approaches to HLBL</a:t>
            </a:r>
          </a:p>
          <a:p>
            <a:pPr lvl="1">
              <a:lnSpc>
                <a:spcPct val="120000"/>
              </a:lnSpc>
            </a:pPr>
            <a:r>
              <a:rPr lang="en-US" dirty="0"/>
              <a:t>LE tagger at KLOE to measure </a:t>
            </a:r>
            <a:r>
              <a:rPr lang="en-US" dirty="0">
                <a:latin typeface="Symbol" charset="2"/>
                <a:ea typeface="Symbol" charset="2"/>
                <a:cs typeface="Symbol" charset="2"/>
              </a:rPr>
              <a:t>g</a:t>
            </a:r>
            <a:r>
              <a:rPr lang="en-US" baseline="30000" dirty="0">
                <a:latin typeface="Symbol" charset="2"/>
                <a:ea typeface="Symbol" charset="2"/>
                <a:cs typeface="Symbol" charset="2"/>
              </a:rPr>
              <a:t>*</a:t>
            </a:r>
            <a:r>
              <a:rPr lang="en-US" dirty="0">
                <a:latin typeface="Symbol" charset="2"/>
                <a:ea typeface="Symbol" charset="2"/>
                <a:cs typeface="Symbol" charset="2"/>
              </a:rPr>
              <a:t>g</a:t>
            </a:r>
            <a:r>
              <a:rPr lang="en-US" baseline="30000" dirty="0">
                <a:latin typeface="Symbol" charset="2"/>
                <a:ea typeface="Symbol" charset="2"/>
                <a:cs typeface="Symbol" charset="2"/>
              </a:rPr>
              <a:t>*</a:t>
            </a:r>
            <a:r>
              <a:rPr lang="en-US" dirty="0"/>
              <a:t> physics related to 70% of HLBL.</a:t>
            </a:r>
          </a:p>
          <a:p>
            <a:pPr lvl="1">
              <a:lnSpc>
                <a:spcPct val="120000"/>
              </a:lnSpc>
            </a:pPr>
            <a:r>
              <a:rPr lang="en-US" dirty="0"/>
              <a:t>New data-driven evaluation of the pion-pole contribution spot on (</a:t>
            </a:r>
            <a:r>
              <a:rPr lang="en-US" dirty="0" err="1"/>
              <a:t>Hoferichter</a:t>
            </a:r>
            <a:r>
              <a:rPr lang="en-US" dirty="0"/>
              <a:t> et al. arXiv:1805.01471)</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10088" t="5426" r="2842" b="1241"/>
          <a:stretch/>
        </p:blipFill>
        <p:spPr>
          <a:xfrm>
            <a:off x="4330835" y="2895601"/>
            <a:ext cx="4813165" cy="3208776"/>
          </a:xfrm>
          <a:prstGeom prst="rect">
            <a:avLst/>
          </a:prstGeom>
        </p:spPr>
      </p:pic>
      <p:pic>
        <p:nvPicPr>
          <p:cNvPr id="1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744" y="3268181"/>
            <a:ext cx="1405316" cy="13802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0259" y="3291922"/>
            <a:ext cx="1348668" cy="138026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 name="Line 6"/>
          <p:cNvSpPr>
            <a:spLocks noChangeShapeType="1"/>
          </p:cNvSpPr>
          <p:nvPr/>
        </p:nvSpPr>
        <p:spPr bwMode="auto">
          <a:xfrm>
            <a:off x="1522260" y="3926782"/>
            <a:ext cx="967999" cy="0"/>
          </a:xfrm>
          <a:prstGeom prst="line">
            <a:avLst/>
          </a:prstGeom>
          <a:noFill/>
          <a:ln w="3672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Lucida Sans Unicode" charset="0"/>
            </a:endParaRPr>
          </a:p>
        </p:txBody>
      </p:sp>
      <p:pic>
        <p:nvPicPr>
          <p:cNvPr id="22"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6981" y="4671646"/>
            <a:ext cx="2190804" cy="137837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6987662" y="2616960"/>
            <a:ext cx="1813317" cy="307777"/>
          </a:xfrm>
          <a:prstGeom prst="rect">
            <a:avLst/>
          </a:prstGeom>
        </p:spPr>
        <p:txBody>
          <a:bodyPr wrap="none">
            <a:spAutoFit/>
          </a:bodyPr>
          <a:lstStyle/>
          <a:p>
            <a:r>
              <a:rPr lang="is-IS" sz="1400" b="1" dirty="0">
                <a:latin typeface="Lucida Grande" charset="0"/>
                <a:hlinkClick r:id="rId7" tooltip="Abstract"/>
              </a:rPr>
              <a:t>arXiv:1802.06229</a:t>
            </a:r>
            <a:endParaRPr lang="en-US" sz="1400" dirty="0"/>
          </a:p>
        </p:txBody>
      </p:sp>
    </p:spTree>
    <p:extLst>
      <p:ext uri="{BB962C8B-B14F-4D97-AF65-F5344CB8AC3E}">
        <p14:creationId xmlns:p14="http://schemas.microsoft.com/office/powerpoint/2010/main" val="59608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Looking for lattice to provide first-principles calculation</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735449"/>
            <a:ext cx="4359405" cy="280064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70952"/>
            <a:ext cx="4801751" cy="2329645"/>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203" y="3508416"/>
            <a:ext cx="4029394" cy="2754946"/>
          </a:xfrm>
          <a:prstGeom prst="rect">
            <a:avLst/>
          </a:prstGeom>
        </p:spPr>
      </p:pic>
      <p:sp>
        <p:nvSpPr>
          <p:cNvPr id="9" name="Content Placeholder 5"/>
          <p:cNvSpPr txBox="1">
            <a:spLocks/>
          </p:cNvSpPr>
          <p:nvPr/>
        </p:nvSpPr>
        <p:spPr>
          <a:xfrm>
            <a:off x="4461408" y="3771601"/>
            <a:ext cx="4532822" cy="2087898"/>
          </a:xfrm>
          <a:prstGeom prst="rect">
            <a:avLst/>
          </a:prstGeom>
        </p:spPr>
        <p:txBody>
          <a:bodyPr lIns="0" tIns="0" rIns="0" bIns="0">
            <a:normAutofit fontScale="85000"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Two major groups with updated LOHVP calculations this month</a:t>
            </a:r>
          </a:p>
          <a:p>
            <a:pPr>
              <a:lnSpc>
                <a:spcPct val="120000"/>
              </a:lnSpc>
            </a:pPr>
            <a:r>
              <a:rPr lang="en-US" dirty="0"/>
              <a:t>Still need reduction in error for lattice to be competitive, but sense in community is that shrinking the error is going to be straight-forward</a:t>
            </a:r>
          </a:p>
          <a:p>
            <a:pPr>
              <a:lnSpc>
                <a:spcPct val="120000"/>
              </a:lnSpc>
            </a:pPr>
            <a:endParaRPr lang="en-US" dirty="0"/>
          </a:p>
        </p:txBody>
      </p:sp>
    </p:spTree>
    <p:extLst>
      <p:ext uri="{BB962C8B-B14F-4D97-AF65-F5344CB8AC3E}">
        <p14:creationId xmlns:p14="http://schemas.microsoft.com/office/powerpoint/2010/main" val="95557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Hadronic light-by-light on the lattice</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317500" y="5105400"/>
            <a:ext cx="8534400" cy="157630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Calculation of connected plus leading disconnected diagrams now complete</a:t>
            </a:r>
          </a:p>
          <a:p>
            <a:pPr lvl="1">
              <a:lnSpc>
                <a:spcPct val="120000"/>
              </a:lnSpc>
            </a:pPr>
            <a:r>
              <a:rPr lang="en-US" dirty="0"/>
              <a:t>In good agreement with model calculation a</a:t>
            </a:r>
            <a:r>
              <a:rPr lang="en-US" baseline="-25000" dirty="0">
                <a:latin typeface="Symbol" charset="2"/>
                <a:ea typeface="Symbol" charset="2"/>
                <a:cs typeface="Symbol" charset="2"/>
              </a:rPr>
              <a:t>m</a:t>
            </a:r>
            <a:r>
              <a:rPr lang="en-US" dirty="0"/>
              <a:t>(HLBL) = 10.5 ± 2.5 x 10</a:t>
            </a:r>
            <a:r>
              <a:rPr lang="en-US" baseline="30000" dirty="0"/>
              <a:t>-10</a:t>
            </a:r>
            <a:r>
              <a:rPr lang="en-US" dirty="0"/>
              <a:t> </a:t>
            </a:r>
          </a:p>
          <a:p>
            <a:pPr lvl="1">
              <a:lnSpc>
                <a:spcPct val="120000"/>
              </a:lnSpc>
            </a:pPr>
            <a:r>
              <a:rPr lang="en-US" dirty="0"/>
              <a:t>Already clear that HLBL unlikely to be source </a:t>
            </a:r>
            <a:r>
              <a:rPr lang="en-US"/>
              <a:t>of 26 </a:t>
            </a:r>
            <a:r>
              <a:rPr lang="en-US" dirty="0"/>
              <a:t>x 10</a:t>
            </a:r>
            <a:r>
              <a:rPr lang="en-US" baseline="30000" dirty="0"/>
              <a:t>-10</a:t>
            </a:r>
            <a:r>
              <a:rPr lang="en-US" dirty="0"/>
              <a:t> discrepancy</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674" y="878933"/>
            <a:ext cx="4036062" cy="417825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88" y="827292"/>
            <a:ext cx="4069674" cy="418937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3074" y="3535960"/>
            <a:ext cx="1981200" cy="293218"/>
          </a:xfrm>
          <a:prstGeom prst="rect">
            <a:avLst/>
          </a:prstGeom>
        </p:spPr>
      </p:pic>
    </p:spTree>
    <p:extLst>
      <p:ext uri="{BB962C8B-B14F-4D97-AF65-F5344CB8AC3E}">
        <p14:creationId xmlns:p14="http://schemas.microsoft.com/office/powerpoint/2010/main" val="6271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7430" y="251752"/>
            <a:ext cx="8686800" cy="427877"/>
          </a:xfrm>
        </p:spPr>
        <p:txBody>
          <a:bodyPr/>
          <a:lstStyle/>
          <a:p>
            <a:r>
              <a:rPr lang="en-US" sz="2400" dirty="0">
                <a:latin typeface="Helvetica" panose="020B0604020202020204" pitchFamily="34" charset="0"/>
                <a:ea typeface="Geneva" pitchFamily="121" charset="-128"/>
              </a:rPr>
              <a:t>Contents</a:t>
            </a:r>
            <a:endParaRPr lang="en-US" sz="2400"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1" name="Footer Placeholder 10"/>
          <p:cNvSpPr>
            <a:spLocks noGrp="1"/>
          </p:cNvSpPr>
          <p:nvPr>
            <p:ph type="ftr" sz="quarter" idx="3"/>
          </p:nvPr>
        </p:nvSpPr>
        <p:spPr/>
        <p:txBody>
          <a:bodyPr/>
          <a:lstStyle/>
          <a:p>
            <a:pPr>
              <a:defRPr/>
            </a:pPr>
            <a:r>
              <a:rPr lang="en-US"/>
              <a:t>July 2018 PAC Meeting</a:t>
            </a:r>
            <a:endParaRPr lang="en-US" b="1" dirty="0"/>
          </a:p>
        </p:txBody>
      </p:sp>
      <p:sp>
        <p:nvSpPr>
          <p:cNvPr id="3" name="AutoShape 2" descr="tags_all.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Content Placeholder 29"/>
          <p:cNvSpPr txBox="1">
            <a:spLocks/>
          </p:cNvSpPr>
          <p:nvPr/>
        </p:nvSpPr>
        <p:spPr bwMode="auto">
          <a:xfrm>
            <a:off x="269174" y="931381"/>
            <a:ext cx="8096350" cy="51993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Muon g-2 theory update</a:t>
            </a:r>
          </a:p>
          <a:p>
            <a:pPr>
              <a:lnSpc>
                <a:spcPct val="120000"/>
              </a:lnSpc>
            </a:pPr>
            <a:r>
              <a:rPr lang="en-US" dirty="0"/>
              <a:t>Highlights from the 2018 run</a:t>
            </a:r>
          </a:p>
          <a:p>
            <a:pPr>
              <a:lnSpc>
                <a:spcPct val="120000"/>
              </a:lnSpc>
            </a:pPr>
            <a:r>
              <a:rPr lang="en-US" dirty="0"/>
              <a:t>Remaining challenges and summer shutdown plans</a:t>
            </a:r>
          </a:p>
          <a:p>
            <a:pPr>
              <a:lnSpc>
                <a:spcPct val="120000"/>
              </a:lnSpc>
            </a:pPr>
            <a:r>
              <a:rPr lang="en-US" dirty="0"/>
              <a:t>Outlook for 2019 and beyond</a:t>
            </a:r>
            <a:br>
              <a:rPr lang="en-US" dirty="0"/>
            </a:b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Date Placeholder 3"/>
          <p:cNvSpPr>
            <a:spLocks noGrp="1"/>
          </p:cNvSpPr>
          <p:nvPr>
            <p:ph type="dt" sz="half" idx="2"/>
          </p:nvPr>
        </p:nvSpPr>
        <p:spPr/>
        <p:txBody>
          <a:bodyPr/>
          <a:lstStyle/>
          <a:p>
            <a:pPr>
              <a:defRPr/>
            </a:pPr>
            <a:r>
              <a:rPr lang="en-US"/>
              <a:t>7/17/18</a:t>
            </a:r>
            <a:endParaRPr lang="en-US" dirty="0"/>
          </a:p>
        </p:txBody>
      </p:sp>
    </p:spTree>
    <p:extLst>
      <p:ext uri="{BB962C8B-B14F-4D97-AF65-F5344CB8AC3E}">
        <p14:creationId xmlns:p14="http://schemas.microsoft.com/office/powerpoint/2010/main" val="122327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4">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rmilab">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40491ab1-5c37-4d1d-98bc-8c2456e3f49b" xsi:nil="true"/>
    <_dlc_DocId xmlns="6101342f-aaa4-4b6a-82b3-1fc58de0d44d">-703-452</_dlc_DocId>
    <_dlc_DocIdUrl xmlns="6101342f-aaa4-4b6a-82b3-1fc58de0d44d">
      <Url>https://fermipoint.fnal.gov/organization/ocoo/ocom/_layouts/15/DocIdRedir.aspx?ID=-703-452</Url>
      <Description>-703-452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6905CBA35C4D743B3FBAF1881E84F79" ma:contentTypeVersion="4" ma:contentTypeDescription="Create a new document." ma:contentTypeScope="" ma:versionID="ffef6c485a763cbcfb7767b45c2c93dc">
  <xsd:schema xmlns:xsd="http://www.w3.org/2001/XMLSchema" xmlns:xs="http://www.w3.org/2001/XMLSchema" xmlns:p="http://schemas.microsoft.com/office/2006/metadata/properties" xmlns:ns2="6101342f-aaa4-4b6a-82b3-1fc58de0d44d" xmlns:ns3="40491ab1-5c37-4d1d-98bc-8c2456e3f49b" targetNamespace="http://schemas.microsoft.com/office/2006/metadata/properties" ma:root="true" ma:fieldsID="9b5245419d53c74e366eded5d295319f" ns2:_="" ns3:_="">
    <xsd:import namespace="6101342f-aaa4-4b6a-82b3-1fc58de0d44d"/>
    <xsd:import namespace="40491ab1-5c37-4d1d-98bc-8c2456e3f49b"/>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1342f-aaa4-4b6a-82b3-1fc58de0d4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0491ab1-5c37-4d1d-98bc-8c2456e3f49b" elementFormDefault="qualified">
    <xsd:import namespace="http://schemas.microsoft.com/office/2006/documentManagement/types"/>
    <xsd:import namespace="http://schemas.microsoft.com/office/infopath/2007/PartnerControls"/>
    <xsd:element name="Document_x0020_type" ma:index="11" nillable="true" ma:displayName="Document Category" ma:format="Dropdown" ma:internalName="Document_x0020_type">
      <xsd:simpleType>
        <xsd:union memberTypes="dms:Text">
          <xsd:simpleType>
            <xsd:restriction base="dms:Choice">
              <xsd:enumeration value="2015 Peer Review"/>
              <xsd:enumeration value="Communication Strategy"/>
              <xsd:enumeration value="Events"/>
              <xsd:enumeration value="Flags"/>
              <xsd:enumeration value="Humane League"/>
              <xsd:enumeration value="Policies (current and approved)"/>
              <xsd:enumeration value="Policies (draft)"/>
              <xsd:enumeration value="Procedures (current and approved)"/>
              <xsd:enumeration value="VIP visits"/>
              <xsd:enumeration value="Weekly repor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7DC19-BA0A-4C3F-8537-FF0D1A24FF8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0491ab1-5c37-4d1d-98bc-8c2456e3f49b"/>
    <ds:schemaRef ds:uri="6101342f-aaa4-4b6a-82b3-1fc58de0d44d"/>
    <ds:schemaRef ds:uri="http://www.w3.org/XML/1998/namespace"/>
  </ds:schemaRefs>
</ds:datastoreItem>
</file>

<file path=customXml/itemProps2.xml><?xml version="1.0" encoding="utf-8"?>
<ds:datastoreItem xmlns:ds="http://schemas.openxmlformats.org/officeDocument/2006/customXml" ds:itemID="{4B3BD94A-77AC-4EA9-AA88-0DDD4899139E}">
  <ds:schemaRefs>
    <ds:schemaRef ds:uri="http://schemas.microsoft.com/sharepoint/events"/>
  </ds:schemaRefs>
</ds:datastoreItem>
</file>

<file path=customXml/itemProps3.xml><?xml version="1.0" encoding="utf-8"?>
<ds:datastoreItem xmlns:ds="http://schemas.openxmlformats.org/officeDocument/2006/customXml" ds:itemID="{41DF3960-7C98-4C76-A3D9-2A3E9D94EC69}">
  <ds:schemaRefs>
    <ds:schemaRef ds:uri="http://schemas.microsoft.com/sharepoint/v3/contenttype/forms"/>
  </ds:schemaRefs>
</ds:datastoreItem>
</file>

<file path=customXml/itemProps4.xml><?xml version="1.0" encoding="utf-8"?>
<ds:datastoreItem xmlns:ds="http://schemas.openxmlformats.org/officeDocument/2006/customXml" ds:itemID="{9307EB1D-D208-4052-92F1-24974B3C9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1342f-aaa4-4b6a-82b3-1fc58de0d44d"/>
    <ds:schemaRef ds:uri="40491ab1-5c37-4d1d-98bc-8c2456e3f4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Fermilab.potx</Template>
  <TotalTime>57387</TotalTime>
  <Words>1899</Words>
  <Application>Microsoft Office PowerPoint</Application>
  <PresentationFormat>On-screen Show (4:3)</PresentationFormat>
  <Paragraphs>416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MS PGothic</vt:lpstr>
      <vt:lpstr>Arial</vt:lpstr>
      <vt:lpstr>Calibri</vt:lpstr>
      <vt:lpstr>Geneva</vt:lpstr>
      <vt:lpstr>Helvetica</vt:lpstr>
      <vt:lpstr>Lucida Grande</vt:lpstr>
      <vt:lpstr>Lucida Sans Unicode</vt:lpstr>
      <vt:lpstr>Symbol</vt:lpstr>
      <vt:lpstr>Wingdings</vt:lpstr>
      <vt:lpstr>Fermilab</vt:lpstr>
      <vt:lpstr>PowerPoint Presentation</vt:lpstr>
      <vt:lpstr>Charge</vt:lpstr>
      <vt:lpstr>Contents</vt:lpstr>
      <vt:lpstr>g-2 in the news</vt:lpstr>
      <vt:lpstr>Muon g-2 Theory Initiative</vt:lpstr>
      <vt:lpstr>Data-driven hadronic evaluation continues to improve</vt:lpstr>
      <vt:lpstr>Looking for lattice to provide first-principles calculation</vt:lpstr>
      <vt:lpstr>Hadronic light-by-light on the lattice</vt:lpstr>
      <vt:lpstr>Contents</vt:lpstr>
      <vt:lpstr>Muon delivery in 2018</vt:lpstr>
      <vt:lpstr>2018 highlights - field</vt:lpstr>
      <vt:lpstr>2018 highlights - trackers</vt:lpstr>
      <vt:lpstr>2018 highlights - calorimeters</vt:lpstr>
      <vt:lpstr>2018 highlights – analysis</vt:lpstr>
      <vt:lpstr>2018 highlights – 60 hour data set</vt:lpstr>
      <vt:lpstr>Contents</vt:lpstr>
      <vt:lpstr>Top challenges</vt:lpstr>
      <vt:lpstr>Momentum Distribution</vt:lpstr>
      <vt:lpstr>Summer shutdown plan</vt:lpstr>
      <vt:lpstr>Path to higher flux</vt:lpstr>
      <vt:lpstr>Busy summer</vt:lpstr>
      <vt:lpstr>Other challenges</vt:lpstr>
      <vt:lpstr>Contents</vt:lpstr>
      <vt:lpstr>2018 (Run I) Analysis Structure</vt:lpstr>
      <vt:lpstr>Publication Plan</vt:lpstr>
      <vt:lpstr>Ideas for the future</vt:lpstr>
      <vt:lpstr>Conclusions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Kayla Decker x 34402N</cp:lastModifiedBy>
  <cp:revision>747</cp:revision>
  <cp:lastPrinted>2018-04-25T19:18:56Z</cp:lastPrinted>
  <dcterms:created xsi:type="dcterms:W3CDTF">2014-01-03T20:18:13Z</dcterms:created>
  <dcterms:modified xsi:type="dcterms:W3CDTF">2018-07-18T14:23:19Z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0x01010066905CBA35C4D743B3FBAF1881E84F79</vt:lpwstr>
  </property>
  <property fmtid="{D5CDD505-2E9C-101B-9397-08002B2CF9AE}" pid="3" name="_dlc_DocIdItemGuid">
    <vt:lpwstr>c96b3510-1bfa-4a03-a62c-d574524b2353</vt:lpwstr>
  </property>
</Properties>
</file>